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handoutMasterIdLst>
    <p:handoutMasterId r:id="rId8"/>
  </p:handoutMasterIdLst>
  <p:sldIdLst>
    <p:sldId id="267" r:id="rId2"/>
    <p:sldId id="1907" r:id="rId3"/>
    <p:sldId id="1911" r:id="rId4"/>
    <p:sldId id="1912" r:id="rId5"/>
    <p:sldId id="1926" r:id="rId6"/>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19">
          <p15:clr>
            <a:srgbClr val="A4A3A4"/>
          </p15:clr>
        </p15:guide>
        <p15:guide id="2" pos="281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张楠10184108" initials="ZN" lastIdx="4" clrIdx="0"/>
  <p:cmAuthor id="1" name="胡宇洲10217598" initials="胡宇洲10217" lastIdx="20" clrIdx="0"/>
  <p:cmAuthor id="2" name="田力10182718" initials="田力10182718" lastIdx="14" clrIdx="1"/>
  <p:cmAuthor id="3" name="ZTE2" initials="ZTE2" lastIdx="1" clrIdx="2"/>
  <p:cmAuthor id="4" name="ZTE(Yuan)" initials="ZTE" lastIdx="1" clrIdx="3"/>
  <p:cmAuthor id="5" name="ZTE" initials="Z" lastIdx="4" clrIdx="4"/>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D5"/>
    <a:srgbClr val="0D9EE9"/>
    <a:srgbClr val="0A78B3"/>
    <a:srgbClr val="0091B3"/>
    <a:srgbClr val="0087B3"/>
    <a:srgbClr val="0082B3"/>
    <a:srgbClr val="007DB3"/>
    <a:srgbClr val="0078B3"/>
    <a:srgbClr val="0074B3"/>
    <a:srgbClr val="0071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87" autoAdjust="0"/>
    <p:restoredTop sz="96578" autoAdjust="0"/>
  </p:normalViewPr>
  <p:slideViewPr>
    <p:cSldViewPr snapToGrid="0" snapToObjects="1">
      <p:cViewPr varScale="1">
        <p:scale>
          <a:sx n="87" d="100"/>
          <a:sy n="87" d="100"/>
        </p:scale>
        <p:origin x="100" y="56"/>
      </p:cViewPr>
      <p:guideLst>
        <p:guide orient="horz" pos="1619"/>
        <p:guide pos="281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 Id="rId5" Type="http://schemas.openxmlformats.org/officeDocument/2006/relationships/image" Target="../media/image10.wmf"/><Relationship Id="rId4"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t>2022/4/29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t>‹#›</a:t>
            </a:fld>
            <a:endParaRPr lang="zh-CN" altLang="en-US"/>
          </a:p>
        </p:txBody>
      </p:sp>
    </p:spTree>
    <p:extLst>
      <p:ext uri="{BB962C8B-B14F-4D97-AF65-F5344CB8AC3E}">
        <p14:creationId xmlns:p14="http://schemas.microsoft.com/office/powerpoint/2010/main" val="3253755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99632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605643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lgn="just" fontAlgn="auto">
              <a:buFont typeface="Arial" panose="020B0604020202020204" pitchFamily="34" charset="0"/>
              <a:buNone/>
              <a:defRPr/>
            </a:pPr>
            <a:endParaRPr lang="zh-CN" altLang="en-US"/>
          </a:p>
        </p:txBody>
      </p:sp>
    </p:spTree>
    <p:extLst>
      <p:ext uri="{BB962C8B-B14F-4D97-AF65-F5344CB8AC3E}">
        <p14:creationId xmlns:p14="http://schemas.microsoft.com/office/powerpoint/2010/main" val="3449206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285750" lvl="0" indent="-285750" algn="l" defTabSz="412750" hangingPunct="0">
              <a:lnSpc>
                <a:spcPct val="120000"/>
              </a:lnSpc>
              <a:buClrTx/>
              <a:buSzTx/>
              <a:buFont typeface="Wingdings" panose="05000000000000000000" charset="0"/>
              <a:buChar char="ü"/>
              <a:defRPr/>
            </a:pPr>
            <a:r>
              <a:rPr lang="en-US" kern="0" dirty="0">
                <a:solidFill>
                  <a:srgbClr val="000000"/>
                </a:solidFill>
                <a:ea typeface="微软雅黑" panose="020B0503020204020204" charset="-122"/>
                <a:cs typeface="+mn-lt"/>
                <a:sym typeface="Calibri" panose="020F0502020204030204" pitchFamily="34" charset="0"/>
              </a:rPr>
              <a:t>Extended transmission range</a:t>
            </a:r>
            <a:endParaRPr lang="en-US" kern="0" dirty="0">
              <a:solidFill>
                <a:srgbClr val="000000"/>
              </a:solidFill>
              <a:latin typeface="+mn-lt"/>
              <a:ea typeface="微软雅黑" panose="020B0503020204020204" charset="-122"/>
              <a:cs typeface="+mn-lt"/>
              <a:sym typeface="Calibri" panose="020F0502020204030204" pitchFamily="34" charset="0"/>
            </a:endParaRPr>
          </a:p>
          <a:p>
            <a:pPr marL="628650" lvl="1" indent="-171450" algn="l" defTabSz="412750" hangingPunct="0">
              <a:lnSpc>
                <a:spcPct val="120000"/>
              </a:lnSpc>
              <a:buClrTx/>
              <a:buSzTx/>
              <a:buFont typeface="Arial" panose="020B0604020202020204" pitchFamily="34" charset="0"/>
              <a:buChar char="•"/>
              <a:defRPr/>
            </a:pPr>
            <a:r>
              <a:rPr lang="en-US" kern="0" dirty="0">
                <a:solidFill>
                  <a:srgbClr val="000000"/>
                </a:solidFill>
                <a:ea typeface="微软雅黑" panose="020B0503020204020204" charset="-122"/>
                <a:cs typeface="+mn-lt"/>
                <a:sym typeface="Calibri" panose="020F0502020204030204" pitchFamily="34" charset="0"/>
              </a:rPr>
              <a:t>Direct</a:t>
            </a:r>
            <a:r>
              <a:rPr lang="zh-CN" altLang="en-US" kern="0" dirty="0">
                <a:solidFill>
                  <a:srgbClr val="000000"/>
                </a:solidFill>
                <a:ea typeface="微软雅黑" panose="020B0503020204020204" charset="-122"/>
                <a:cs typeface="+mn-lt"/>
                <a:sym typeface="Calibri" panose="020F0502020204030204" pitchFamily="34" charset="0"/>
              </a:rPr>
              <a:t> traffic </a:t>
            </a:r>
            <a:r>
              <a:rPr lang="en-US" altLang="zh-CN" kern="0" dirty="0">
                <a:solidFill>
                  <a:srgbClr val="000000"/>
                </a:solidFill>
                <a:ea typeface="微软雅黑" panose="020B0503020204020204" charset="-122"/>
                <a:cs typeface="+mn-lt"/>
                <a:sym typeface="Calibri" panose="020F0502020204030204" pitchFamily="34" charset="0"/>
              </a:rPr>
              <a:t>is</a:t>
            </a:r>
            <a:r>
              <a:rPr lang="zh-CN" altLang="en-US" kern="0" dirty="0">
                <a:solidFill>
                  <a:srgbClr val="000000"/>
                </a:solidFill>
                <a:ea typeface="微软雅黑" panose="020B0503020204020204" charset="-122"/>
                <a:cs typeface="+mn-lt"/>
                <a:sym typeface="Calibri" panose="020F0502020204030204" pitchFamily="34" charset="0"/>
              </a:rPr>
              <a:t> delivered via the </a:t>
            </a:r>
            <a:r>
              <a:rPr lang="en-US" altLang="zh-CN" kern="0" dirty="0">
                <a:solidFill>
                  <a:srgbClr val="000000"/>
                </a:solidFill>
                <a:ea typeface="微软雅黑" panose="020B0503020204020204" charset="-122"/>
                <a:cs typeface="+mn-lt"/>
                <a:sym typeface="Calibri" panose="020F0502020204030204" pitchFamily="34" charset="0"/>
              </a:rPr>
              <a:t>hybrid </a:t>
            </a:r>
            <a:r>
              <a:rPr lang="zh-CN" altLang="en-US" kern="0" dirty="0">
                <a:solidFill>
                  <a:srgbClr val="000000"/>
                </a:solidFill>
                <a:ea typeface="微软雅黑" panose="020B0503020204020204" charset="-122"/>
                <a:cs typeface="+mn-lt"/>
                <a:sym typeface="Calibri" panose="020F0502020204030204" pitchFamily="34" charset="0"/>
              </a:rPr>
              <a:t>multi-hop Uu </a:t>
            </a:r>
            <a:r>
              <a:rPr lang="en-US" altLang="zh-CN" kern="0" dirty="0">
                <a:solidFill>
                  <a:srgbClr val="000000"/>
                </a:solidFill>
                <a:ea typeface="微软雅黑" panose="020B0503020204020204" charset="-122"/>
                <a:cs typeface="+mn-lt"/>
                <a:sym typeface="Calibri" panose="020F0502020204030204" pitchFamily="34" charset="0"/>
              </a:rPr>
              <a:t>and PC5</a:t>
            </a:r>
            <a:r>
              <a:rPr lang="zh-CN" altLang="en-US" kern="0" dirty="0">
                <a:solidFill>
                  <a:srgbClr val="000000"/>
                </a:solidFill>
                <a:ea typeface="微软雅黑" panose="020B0503020204020204" charset="-122"/>
                <a:cs typeface="+mn-lt"/>
                <a:sym typeface="Calibri" panose="020F0502020204030204" pitchFamily="34" charset="0"/>
              </a:rPr>
              <a:t> forwarding</a:t>
            </a:r>
            <a:endParaRPr lang="zh-CN" altLang="en-US" kern="0" dirty="0">
              <a:solidFill>
                <a:srgbClr val="000000"/>
              </a:solidFill>
              <a:latin typeface="+mn-lt"/>
              <a:ea typeface="微软雅黑" panose="020B0503020204020204" charset="-122"/>
              <a:cs typeface="+mn-lt"/>
              <a:sym typeface="Calibri" panose="020F0502020204030204" pitchFamily="34" charset="0"/>
            </a:endParaRPr>
          </a:p>
          <a:p>
            <a:pPr marL="285750" lvl="0" indent="-285750" algn="l" defTabSz="412750" hangingPunct="0">
              <a:lnSpc>
                <a:spcPct val="120000"/>
              </a:lnSpc>
              <a:buClrTx/>
              <a:buSzTx/>
              <a:buFont typeface="Wingdings" panose="05000000000000000000" charset="0"/>
              <a:buChar char="ü"/>
              <a:defRPr/>
            </a:pPr>
            <a:r>
              <a:rPr lang="en-US" altLang="zh-CN" kern="0" dirty="0">
                <a:solidFill>
                  <a:srgbClr val="000000"/>
                </a:solidFill>
                <a:ea typeface="微软雅黑" panose="020B0503020204020204" charset="-122"/>
                <a:cs typeface="+mn-lt"/>
                <a:sym typeface="Calibri" panose="020F0502020204030204" pitchFamily="34" charset="0"/>
              </a:rPr>
              <a:t>High reliability</a:t>
            </a:r>
            <a:endParaRPr lang="en-US" altLang="zh-CN" kern="0" dirty="0">
              <a:solidFill>
                <a:srgbClr val="000000"/>
              </a:solidFill>
              <a:latin typeface="+mn-lt"/>
              <a:ea typeface="微软雅黑" panose="020B0503020204020204" charset="-122"/>
              <a:cs typeface="+mn-lt"/>
              <a:sym typeface="Calibri" panose="020F0502020204030204" pitchFamily="34" charset="0"/>
            </a:endParaRPr>
          </a:p>
          <a:p>
            <a:pPr marL="628650" lvl="1" indent="-171450" algn="l" defTabSz="412750" hangingPunct="0">
              <a:lnSpc>
                <a:spcPct val="120000"/>
              </a:lnSpc>
              <a:buClrTx/>
              <a:buSzTx/>
              <a:buFont typeface="Arial" panose="020B0604020202020204" pitchFamily="34" charset="0"/>
              <a:buChar char="•"/>
              <a:defRPr/>
            </a:pPr>
            <a:r>
              <a:rPr lang="en-US" kern="0" dirty="0">
                <a:solidFill>
                  <a:srgbClr val="000000"/>
                </a:solidFill>
                <a:ea typeface="微软雅黑" panose="020B0503020204020204" charset="-122"/>
                <a:cs typeface="+mn-lt"/>
                <a:sym typeface="Calibri" panose="020F0502020204030204" pitchFamily="34" charset="0"/>
              </a:rPr>
              <a:t>Network node is more reliable for relaying</a:t>
            </a:r>
            <a:endParaRPr lang="en-US" kern="0" dirty="0">
              <a:solidFill>
                <a:srgbClr val="000000"/>
              </a:solidFill>
              <a:latin typeface="+mn-lt"/>
              <a:ea typeface="微软雅黑" panose="020B0503020204020204" charset="-122"/>
              <a:cs typeface="+mn-lt"/>
              <a:sym typeface="Calibri" panose="020F0502020204030204" pitchFamily="34" charset="0"/>
            </a:endParaRPr>
          </a:p>
          <a:p>
            <a:pPr marL="628650" lvl="1" indent="-171450" algn="l" defTabSz="412750" hangingPunct="0">
              <a:lnSpc>
                <a:spcPct val="120000"/>
              </a:lnSpc>
              <a:buClrTx/>
              <a:buSzTx/>
              <a:buFont typeface="Arial" panose="020B0604020202020204" pitchFamily="34" charset="0"/>
              <a:buChar char="•"/>
              <a:defRPr/>
            </a:pPr>
            <a:r>
              <a:rPr lang="en-US" kern="0" dirty="0">
                <a:solidFill>
                  <a:srgbClr val="000000"/>
                </a:solidFill>
                <a:ea typeface="微软雅黑" panose="020B0503020204020204" charset="-122"/>
                <a:cs typeface="+mn-lt"/>
                <a:sym typeface="Calibri" panose="020F0502020204030204" pitchFamily="34" charset="0"/>
              </a:rPr>
              <a:t>Multiple available paths and path switch </a:t>
            </a:r>
            <a:endParaRPr lang="en-US" kern="0" dirty="0">
              <a:solidFill>
                <a:srgbClr val="000000"/>
              </a:solidFill>
              <a:latin typeface="+mn-lt"/>
              <a:ea typeface="微软雅黑" panose="020B0503020204020204" charset="-122"/>
              <a:cs typeface="+mn-lt"/>
              <a:sym typeface="Calibri" panose="020F0502020204030204" pitchFamily="34" charset="0"/>
            </a:endParaRPr>
          </a:p>
          <a:p>
            <a:pPr marL="285750" lvl="0" indent="-285750" algn="l" defTabSz="412750" hangingPunct="0">
              <a:lnSpc>
                <a:spcPct val="120000"/>
              </a:lnSpc>
              <a:buClrTx/>
              <a:buSzTx/>
              <a:buFont typeface="Wingdings" panose="05000000000000000000" charset="0"/>
              <a:buChar char="ü"/>
              <a:defRPr/>
            </a:pPr>
            <a:r>
              <a:rPr lang="en-US" kern="0" dirty="0">
                <a:solidFill>
                  <a:srgbClr val="000000"/>
                </a:solidFill>
                <a:ea typeface="微软雅黑" panose="020B0503020204020204" charset="-122"/>
                <a:cs typeface="+mn-lt"/>
                <a:sym typeface="Calibri" panose="020F0502020204030204" pitchFamily="34" charset="0"/>
              </a:rPr>
              <a:t>Low latency</a:t>
            </a:r>
            <a:endParaRPr lang="en-US" kern="0" dirty="0">
              <a:solidFill>
                <a:srgbClr val="000000"/>
              </a:solidFill>
              <a:latin typeface="+mn-lt"/>
              <a:ea typeface="微软雅黑" panose="020B0503020204020204" charset="-122"/>
              <a:cs typeface="+mn-lt"/>
              <a:sym typeface="Calibri" panose="020F0502020204030204" pitchFamily="34" charset="0"/>
            </a:endParaRPr>
          </a:p>
          <a:p>
            <a:pPr marL="628650" lvl="1" indent="-171450" algn="l" defTabSz="412750" hangingPunct="0">
              <a:lnSpc>
                <a:spcPct val="120000"/>
              </a:lnSpc>
              <a:buClrTx/>
              <a:buSzTx/>
              <a:buFont typeface="Arial" panose="020B0604020202020204" pitchFamily="34" charset="0"/>
              <a:buChar char="•"/>
              <a:defRPr/>
            </a:pPr>
            <a:r>
              <a:rPr lang="en-US" kern="0" dirty="0">
                <a:solidFill>
                  <a:srgbClr val="000000"/>
                </a:solidFill>
                <a:ea typeface="微软雅黑" panose="020B0503020204020204" charset="-122"/>
                <a:cs typeface="+mn-lt"/>
                <a:sym typeface="Calibri" panose="020F0502020204030204" pitchFamily="34" charset="0"/>
              </a:rPr>
              <a:t>Data traffic not traverse 5GC and even CU</a:t>
            </a:r>
            <a:endParaRPr kern="0" dirty="0">
              <a:solidFill>
                <a:srgbClr val="000000"/>
              </a:solidFill>
              <a:latin typeface="+mn-lt"/>
              <a:ea typeface="微软雅黑" panose="020B0503020204020204" charset="-122"/>
              <a:cs typeface="+mn-lt"/>
              <a:sym typeface="Calibri" panose="020F0502020204030204" pitchFamily="34" charset="0"/>
            </a:endParaRPr>
          </a:p>
          <a:p>
            <a:pPr marL="285750" lvl="0" indent="-285750" algn="l" defTabSz="412750" hangingPunct="0">
              <a:lnSpc>
                <a:spcPct val="120000"/>
              </a:lnSpc>
              <a:buClrTx/>
              <a:buSzTx/>
              <a:buFont typeface="Wingdings" panose="05000000000000000000" charset="0"/>
              <a:buChar char="ü"/>
              <a:defRPr/>
            </a:pPr>
            <a:r>
              <a:rPr lang="en-US" kern="0" dirty="0">
                <a:solidFill>
                  <a:srgbClr val="000000"/>
                </a:solidFill>
                <a:ea typeface="微软雅黑" panose="020B0503020204020204" charset="-122"/>
                <a:cs typeface="+mn-lt"/>
                <a:sym typeface="Calibri" panose="020F0502020204030204" pitchFamily="34" charset="0"/>
              </a:rPr>
              <a:t>Enhanced privacy and security</a:t>
            </a:r>
            <a:endParaRPr lang="en-US" kern="0" dirty="0">
              <a:solidFill>
                <a:srgbClr val="000000"/>
              </a:solidFill>
              <a:latin typeface="+mn-lt"/>
              <a:ea typeface="微软雅黑" panose="020B0503020204020204" charset="-122"/>
              <a:cs typeface="+mn-lt"/>
              <a:sym typeface="Calibri" panose="020F0502020204030204" pitchFamily="34" charset="0"/>
            </a:endParaRPr>
          </a:p>
          <a:p>
            <a:pPr marL="742950" lvl="1" indent="-285750" algn="l" defTabSz="412750" hangingPunct="0">
              <a:lnSpc>
                <a:spcPct val="120000"/>
              </a:lnSpc>
              <a:buClrTx/>
              <a:buSzTx/>
              <a:buFont typeface="Arial" panose="020B0604020202020204" pitchFamily="34" charset="0"/>
              <a:buChar char="•"/>
              <a:defRPr/>
            </a:pPr>
            <a:r>
              <a:rPr lang="en-US" kern="0" dirty="0">
                <a:solidFill>
                  <a:srgbClr val="000000"/>
                </a:solidFill>
                <a:ea typeface="微软雅黑" panose="020B0503020204020204" charset="-122"/>
                <a:cs typeface="+mn-lt"/>
                <a:sym typeface="Calibri" panose="020F0502020204030204" pitchFamily="34" charset="0"/>
              </a:rPr>
              <a:t>Local forwarding is restricted to a set of UEs within the private group</a:t>
            </a:r>
            <a:endParaRPr lang="en-US" kern="0" dirty="0">
              <a:solidFill>
                <a:srgbClr val="000000"/>
              </a:solidFill>
              <a:latin typeface="+mn-lt"/>
              <a:ea typeface="微软雅黑" panose="020B0503020204020204" charset="-122"/>
              <a:cs typeface="+mn-lt"/>
              <a:sym typeface="Calibri" panose="020F0502020204030204" pitchFamily="34" charset="0"/>
            </a:endParaRPr>
          </a:p>
          <a:p>
            <a:pPr marL="285750" lvl="0" indent="-285750" algn="l" defTabSz="412750" hangingPunct="0">
              <a:lnSpc>
                <a:spcPct val="120000"/>
              </a:lnSpc>
              <a:buClrTx/>
              <a:buSzTx/>
              <a:buFont typeface="Wingdings" panose="05000000000000000000" charset="0"/>
              <a:buChar char="ü"/>
              <a:defRPr/>
            </a:pPr>
            <a:r>
              <a:rPr lang="en-US" kern="0" dirty="0">
                <a:solidFill>
                  <a:srgbClr val="000000"/>
                </a:solidFill>
                <a:ea typeface="微软雅黑" panose="020B0503020204020204" charset="-122"/>
                <a:cs typeface="+mn-lt"/>
                <a:sym typeface="Calibri" panose="020F0502020204030204" pitchFamily="34" charset="0"/>
              </a:rPr>
              <a:t>Low deployment cost</a:t>
            </a:r>
            <a:endParaRPr lang="en-US" altLang="zh-CN" kern="0" dirty="0">
              <a:solidFill>
                <a:srgbClr val="000000"/>
              </a:solidFill>
              <a:latin typeface="+mn-lt"/>
              <a:ea typeface="微软雅黑" panose="020B0503020204020204" charset="-122"/>
              <a:cs typeface="+mn-lt"/>
              <a:sym typeface="Calibri" panose="020F0502020204030204" pitchFamily="34" charset="0"/>
            </a:endParaRPr>
          </a:p>
          <a:p>
            <a:endParaRPr lang="zh-CN" altLang="en-US"/>
          </a:p>
        </p:txBody>
      </p:sp>
    </p:spTree>
    <p:extLst>
      <p:ext uri="{BB962C8B-B14F-4D97-AF65-F5344CB8AC3E}">
        <p14:creationId xmlns:p14="http://schemas.microsoft.com/office/powerpoint/2010/main" val="837578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0" algn="just" fontAlgn="auto">
              <a:buFont typeface="Arial" panose="020B0604020202020204" pitchFamily="34" charset="0"/>
              <a:buNone/>
              <a:defRPr/>
            </a:pPr>
            <a:endParaRPr lang="zh-CN" altLang="en-US"/>
          </a:p>
        </p:txBody>
      </p:sp>
    </p:spTree>
    <p:extLst>
      <p:ext uri="{BB962C8B-B14F-4D97-AF65-F5344CB8AC3E}">
        <p14:creationId xmlns:p14="http://schemas.microsoft.com/office/powerpoint/2010/main" val="1119634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96809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14" name="日期占位符 2"/>
          <p:cNvSpPr>
            <a:spLocks noGrp="1"/>
          </p:cNvSpPr>
          <p:nvPr>
            <p:ph type="dt" sz="half" idx="2"/>
          </p:nvPr>
        </p:nvSpPr>
        <p:spPr>
          <a:xfrm>
            <a:off x="838200" y="6356350"/>
            <a:ext cx="2743200" cy="365125"/>
          </a:xfrm>
        </p:spPr>
        <p:txBody>
          <a:bodyPr/>
          <a:lstStyle>
            <a:lvl1pPr>
              <a:defRPr noProof="1">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15"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6"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userDrawn="1"/>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
        <p:nvSpPr>
          <p:cNvPr id="19" name="TextBox 18"/>
          <p:cNvSpPr txBox="1">
            <a:spLocks noChangeArrowheads="1"/>
          </p:cNvSpPr>
          <p:nvPr userDrawn="1"/>
        </p:nvSpPr>
        <p:spPr bwMode="auto">
          <a:xfrm>
            <a:off x="4271963" y="4914900"/>
            <a:ext cx="1105668"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1105668"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D997B5FA-0921-464F-AAE1-844C04324D75}" type="datetimeFigureOut">
              <a:rPr lang="zh-CN" altLang="en-US" smtClean="0"/>
              <a:t>2022/4/29</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D997B5FA-0921-464F-AAE1-844C04324D75}" type="datetimeFigureOut">
              <a:rPr lang="zh-CN" altLang="en-US" smtClean="0"/>
              <a:t>2022/4/29</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2022/4/29</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5.bin"/><Relationship Id="rId3" Type="http://schemas.openxmlformats.org/officeDocument/2006/relationships/notesSlide" Target="../notesSlides/notesSlide2.xml"/><Relationship Id="rId7" Type="http://schemas.openxmlformats.org/officeDocument/2006/relationships/oleObject" Target="../embeddings/oleObject2.bin"/><Relationship Id="rId12" Type="http://schemas.openxmlformats.org/officeDocument/2006/relationships/image" Target="../media/image9.w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4.bin"/><Relationship Id="rId5" Type="http://schemas.openxmlformats.org/officeDocument/2006/relationships/oleObject" Target="../embeddings/oleObject1.bin"/><Relationship Id="rId10" Type="http://schemas.openxmlformats.org/officeDocument/2006/relationships/image" Target="../media/image8.wmf"/><Relationship Id="rId4" Type="http://schemas.openxmlformats.org/officeDocument/2006/relationships/image" Target="../media/image11.png"/><Relationship Id="rId9" Type="http://schemas.openxmlformats.org/officeDocument/2006/relationships/oleObject" Target="../embeddings/oleObject3.bin"/><Relationship Id="rId14" Type="http://schemas.openxmlformats.org/officeDocument/2006/relationships/image" Target="../media/image10.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oleObject" Target="../embeddings/oleObject6.bin"/><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altLang="zh-CN" sz="2000" dirty="0"/>
              <a:t>ZTE Corporation</a:t>
            </a:r>
            <a:endParaRPr lang="en-US" altLang="zh-CN" dirty="0"/>
          </a:p>
          <a:p>
            <a:endParaRPr lang="zh-CN" altLang="en-US" dirty="0"/>
          </a:p>
        </p:txBody>
      </p:sp>
      <p:sp>
        <p:nvSpPr>
          <p:cNvPr id="2" name="Title 1"/>
          <p:cNvSpPr>
            <a:spLocks noGrp="1"/>
          </p:cNvSpPr>
          <p:nvPr>
            <p:ph type="ctrTitle"/>
          </p:nvPr>
        </p:nvSpPr>
        <p:spPr>
          <a:xfrm>
            <a:off x="429895" y="1150620"/>
            <a:ext cx="7369175" cy="1072515"/>
          </a:xfrm>
        </p:spPr>
        <p:txBody>
          <a:bodyPr/>
          <a:lstStyle/>
          <a:p>
            <a:r>
              <a:rPr lang="en-US" altLang="zh-CN" sz="3200" dirty="0"/>
              <a:t>Motivations for Multi-hop multi-path relay for direct device connection</a:t>
            </a:r>
          </a:p>
        </p:txBody>
      </p:sp>
      <p:sp>
        <p:nvSpPr>
          <p:cNvPr id="12295" name="Text Box 14"/>
          <p:cNvSpPr txBox="1"/>
          <p:nvPr/>
        </p:nvSpPr>
        <p:spPr>
          <a:xfrm>
            <a:off x="118110" y="156845"/>
            <a:ext cx="4352925" cy="583565"/>
          </a:xfrm>
          <a:prstGeom prst="rect">
            <a:avLst/>
          </a:prstGeom>
          <a:noFill/>
          <a:ln w="9525">
            <a:noFill/>
          </a:ln>
        </p:spPr>
        <p:txBody>
          <a:bodyPr wrap="square" anchor="t">
            <a:spAutoFit/>
          </a:bodyPr>
          <a:lstStyle/>
          <a:p>
            <a:pPr lvl="0"/>
            <a:r>
              <a:rPr lang="sv-SE" altLang="en-US" sz="1600" b="1" dirty="0">
                <a:solidFill>
                  <a:schemeClr val="bg1"/>
                </a:solidFill>
                <a:latin typeface="Arial" panose="020B0604020202020204" pitchFamily="34" charset="0"/>
              </a:rPr>
              <a:t>3GPP TSG-SA WG</a:t>
            </a:r>
            <a:r>
              <a:rPr lang="en-US" altLang="sv-SE" sz="1600" b="1" dirty="0">
                <a:solidFill>
                  <a:schemeClr val="bg1"/>
                </a:solidFill>
                <a:latin typeface="Arial" panose="020B0604020202020204" pitchFamily="34" charset="0"/>
              </a:rPr>
              <a:t>1</a:t>
            </a:r>
            <a:r>
              <a:rPr lang="sv-SE" altLang="en-US" sz="1600" b="1" dirty="0">
                <a:solidFill>
                  <a:schemeClr val="bg1"/>
                </a:solidFill>
                <a:latin typeface="Arial" panose="020B0604020202020204" pitchFamily="34" charset="0"/>
              </a:rPr>
              <a:t> </a:t>
            </a:r>
            <a:r>
              <a:rPr lang="en-US" altLang="sv-SE" sz="1600" b="1" dirty="0">
                <a:solidFill>
                  <a:schemeClr val="bg1"/>
                </a:solidFill>
                <a:latin typeface="Arial" panose="020B0604020202020204" pitchFamily="34" charset="0"/>
              </a:rPr>
              <a:t>e</a:t>
            </a:r>
            <a:r>
              <a:rPr lang="sv-SE" altLang="en-US" sz="1600" b="1" dirty="0">
                <a:solidFill>
                  <a:schemeClr val="bg1"/>
                </a:solidFill>
                <a:latin typeface="Arial" panose="020B0604020202020204" pitchFamily="34" charset="0"/>
              </a:rPr>
              <a:t>Meeting #</a:t>
            </a:r>
            <a:r>
              <a:rPr lang="en-US" altLang="sv-SE" sz="1600" b="1" dirty="0">
                <a:solidFill>
                  <a:schemeClr val="bg1"/>
                </a:solidFill>
                <a:latin typeface="Arial" panose="020B0604020202020204" pitchFamily="34" charset="0"/>
              </a:rPr>
              <a:t>98</a:t>
            </a:r>
            <a:r>
              <a:rPr lang="sv-SE" altLang="en-US" sz="1600" b="1" dirty="0">
                <a:solidFill>
                  <a:schemeClr val="bg1"/>
                </a:solidFill>
                <a:latin typeface="Arial" panose="020B0604020202020204" pitchFamily="34" charset="0"/>
              </a:rPr>
              <a:t>-e</a:t>
            </a:r>
          </a:p>
          <a:p>
            <a:pPr lvl="0"/>
            <a:r>
              <a:rPr lang="en-US" altLang="en-GB" sz="1600" b="1" dirty="0">
                <a:solidFill>
                  <a:schemeClr val="bg1"/>
                </a:solidFill>
                <a:latin typeface="Arial" panose="020B0604020202020204" pitchFamily="34" charset="0"/>
              </a:rPr>
              <a:t>E</a:t>
            </a:r>
            <a:r>
              <a:rPr lang="en-GB" altLang="en-US" sz="1600" b="1" dirty="0">
                <a:solidFill>
                  <a:schemeClr val="bg1"/>
                </a:solidFill>
                <a:latin typeface="Arial" panose="020B0604020202020204" pitchFamily="34" charset="0"/>
              </a:rPr>
              <a:t>-meeting, </a:t>
            </a:r>
            <a:r>
              <a:rPr lang="en-US" sz="1600" b="1" dirty="0">
                <a:solidFill>
                  <a:schemeClr val="bg1"/>
                </a:solidFill>
                <a:latin typeface="Arial" panose="020B0604020202020204" pitchFamily="34" charset="0"/>
              </a:rPr>
              <a:t>9</a:t>
            </a:r>
            <a:r>
              <a:rPr lang="en-GB" altLang="en-US" sz="1600" b="1" baseline="30000" dirty="0">
                <a:solidFill>
                  <a:schemeClr val="bg1"/>
                </a:solidFill>
                <a:latin typeface="Arial" panose="020B0604020202020204" pitchFamily="34" charset="0"/>
              </a:rPr>
              <a:t>th</a:t>
            </a:r>
            <a:r>
              <a:rPr lang="en-GB" altLang="en-US" sz="1600" b="1" dirty="0">
                <a:solidFill>
                  <a:schemeClr val="bg1"/>
                </a:solidFill>
                <a:latin typeface="Arial" panose="020B0604020202020204" pitchFamily="34" charset="0"/>
              </a:rPr>
              <a:t> – </a:t>
            </a:r>
            <a:r>
              <a:rPr lang="en-US" altLang="en-GB" sz="1600" b="1" dirty="0">
                <a:solidFill>
                  <a:schemeClr val="bg1"/>
                </a:solidFill>
                <a:latin typeface="Arial" panose="020B0604020202020204" pitchFamily="34" charset="0"/>
              </a:rPr>
              <a:t>9</a:t>
            </a:r>
            <a:r>
              <a:rPr lang="en-GB" altLang="en-US" sz="1600" b="1" baseline="30000" dirty="0">
                <a:solidFill>
                  <a:schemeClr val="bg1"/>
                </a:solidFill>
                <a:latin typeface="Arial" panose="020B0604020202020204" pitchFamily="34" charset="0"/>
              </a:rPr>
              <a:t>th</a:t>
            </a:r>
            <a:r>
              <a:rPr lang="en-GB" altLang="en-US" sz="1600" b="1" dirty="0">
                <a:solidFill>
                  <a:schemeClr val="bg1"/>
                </a:solidFill>
                <a:latin typeface="Arial" panose="020B0604020202020204" pitchFamily="34" charset="0"/>
              </a:rPr>
              <a:t> </a:t>
            </a:r>
            <a:r>
              <a:rPr lang="en-US" altLang="en-GB" sz="1600" b="1" dirty="0">
                <a:solidFill>
                  <a:schemeClr val="bg1"/>
                </a:solidFill>
                <a:latin typeface="Arial" panose="020B0604020202020204" pitchFamily="34" charset="0"/>
              </a:rPr>
              <a:t>May</a:t>
            </a:r>
            <a:r>
              <a:rPr lang="en-GB" altLang="en-US" sz="1600" b="1" dirty="0">
                <a:solidFill>
                  <a:schemeClr val="bg1"/>
                </a:solidFill>
                <a:latin typeface="Arial" panose="020B0604020202020204" pitchFamily="34" charset="0"/>
              </a:rPr>
              <a:t> 20</a:t>
            </a:r>
            <a:r>
              <a:rPr lang="en-US" altLang="en-GB" sz="1600" b="1" dirty="0">
                <a:solidFill>
                  <a:schemeClr val="bg1"/>
                </a:solidFill>
                <a:latin typeface="Arial" panose="020B0604020202020204" pitchFamily="34" charset="0"/>
              </a:rPr>
              <a:t>22</a:t>
            </a:r>
          </a:p>
        </p:txBody>
      </p:sp>
      <p:sp>
        <p:nvSpPr>
          <p:cNvPr id="12296" name="Text Box 13"/>
          <p:cNvSpPr txBox="1"/>
          <p:nvPr/>
        </p:nvSpPr>
        <p:spPr>
          <a:xfrm>
            <a:off x="7340283" y="161290"/>
            <a:ext cx="1463675" cy="337185"/>
          </a:xfrm>
          <a:prstGeom prst="rect">
            <a:avLst/>
          </a:prstGeom>
          <a:noFill/>
          <a:ln w="9525">
            <a:noFill/>
          </a:ln>
        </p:spPr>
        <p:txBody>
          <a:bodyPr anchor="t">
            <a:spAutoFit/>
          </a:bodyPr>
          <a:lstStyle/>
          <a:p>
            <a:pPr lvl="0" algn="r">
              <a:spcBef>
                <a:spcPct val="50000"/>
              </a:spcBef>
            </a:pPr>
            <a:r>
              <a:rPr lang="sv-SE" altLang="en-US" sz="1600" b="1" dirty="0" smtClean="0">
                <a:solidFill>
                  <a:schemeClr val="bg1"/>
                </a:solidFill>
                <a:latin typeface="Arial" panose="020B0604020202020204" pitchFamily="34" charset="0"/>
              </a:rPr>
              <a:t>S1-22</a:t>
            </a:r>
            <a:r>
              <a:rPr lang="en-US" altLang="zh-CN" sz="1600" b="1" dirty="0" smtClean="0">
                <a:solidFill>
                  <a:schemeClr val="bg1"/>
                </a:solidFill>
                <a:latin typeface="Arial" panose="020B0604020202020204" pitchFamily="34" charset="0"/>
              </a:rPr>
              <a:t>1106</a:t>
            </a:r>
            <a:r>
              <a:rPr lang="sv-SE" altLang="en-US" sz="1600" b="1" dirty="0" smtClean="0">
                <a:solidFill>
                  <a:schemeClr val="bg1"/>
                </a:solidFill>
                <a:latin typeface="Arial" panose="020B0604020202020204" pitchFamily="34" charset="0"/>
              </a:rPr>
              <a:t> </a:t>
            </a:r>
            <a:endParaRPr lang="en-GB" altLang="en-US" sz="1600" dirty="0">
              <a:solidFill>
                <a:schemeClr val="bg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a:grpSpLocks noChangeAspect="1"/>
          </p:cNvGrpSpPr>
          <p:nvPr/>
        </p:nvGrpSpPr>
        <p:grpSpPr>
          <a:xfrm>
            <a:off x="1" y="111231"/>
            <a:ext cx="9143999" cy="549275"/>
            <a:chOff x="1" y="292100"/>
            <a:chExt cx="9143999" cy="549275"/>
          </a:xfrm>
        </p:grpSpPr>
        <p:sp>
          <p:nvSpPr>
            <p:cNvPr id="84" name="矩形 42"/>
            <p:cNvSpPr/>
            <p:nvPr/>
          </p:nvSpPr>
          <p:spPr bwMode="auto">
            <a:xfrm>
              <a:off x="264845" y="292100"/>
              <a:ext cx="2338803"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sp>
          <p:nvSpPr>
            <p:cNvPr id="85" name="矩形 42"/>
            <p:cNvSpPr/>
            <p:nvPr/>
          </p:nvSpPr>
          <p:spPr bwMode="auto">
            <a:xfrm>
              <a:off x="1" y="292100"/>
              <a:ext cx="2484062"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cxnSp>
          <p:nvCxnSpPr>
            <p:cNvPr id="86"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87" name="文本框 47"/>
            <p:cNvSpPr txBox="1">
              <a:spLocks noChangeArrowheads="1"/>
            </p:cNvSpPr>
            <p:nvPr/>
          </p:nvSpPr>
          <p:spPr bwMode="auto">
            <a:xfrm>
              <a:off x="76199" y="367348"/>
              <a:ext cx="2331945"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rgbClr val="FFFFFF"/>
                  </a:solidFill>
                  <a:effectLst/>
                  <a:uLnTx/>
                  <a:uFillTx/>
                  <a:latin typeface="Arial" panose="020B0604020202020204"/>
                  <a:ea typeface="微软雅黑" panose="020B0503020204020204" charset="-122"/>
                </a:rPr>
                <a:t>Motivations</a:t>
              </a:r>
            </a:p>
          </p:txBody>
        </p:sp>
      </p:grpSp>
      <p:sp>
        <p:nvSpPr>
          <p:cNvPr id="3" name="内容占位符 2"/>
          <p:cNvSpPr>
            <a:spLocks noGrp="1"/>
          </p:cNvSpPr>
          <p:nvPr>
            <p:ph idx="1"/>
          </p:nvPr>
        </p:nvSpPr>
        <p:spPr>
          <a:xfrm>
            <a:off x="204470" y="945515"/>
            <a:ext cx="7162800" cy="3281680"/>
          </a:xfrm>
        </p:spPr>
        <p:txBody>
          <a:bodyPr>
            <a:normAutofit fontScale="90000" lnSpcReduction="10000"/>
          </a:bodyPr>
          <a:lstStyle/>
          <a:p>
            <a:pPr>
              <a:lnSpc>
                <a:spcPct val="120000"/>
              </a:lnSpc>
              <a:spcBef>
                <a:spcPts val="600"/>
              </a:spcBef>
              <a:spcAft>
                <a:spcPts val="600"/>
              </a:spcAft>
              <a:buFontTx/>
              <a:buBlip>
                <a:blip r:embed="rId4"/>
              </a:buBlip>
              <a:defRPr/>
            </a:pPr>
            <a:r>
              <a:rPr lang="en-US" altLang="en-GB" sz="1555" dirty="0">
                <a:latin typeface="微软雅黑" panose="020B0503020204020204" charset="-122"/>
                <a:cs typeface="Arial" panose="020B0604020202020204" pitchFamily="34" charset="0"/>
              </a:rPr>
              <a:t> </a:t>
            </a:r>
            <a:r>
              <a:rPr lang="en-US" altLang="en-GB" sz="1555" dirty="0">
                <a:cs typeface="+mn-lt"/>
              </a:rPr>
              <a:t>For </a:t>
            </a:r>
            <a:r>
              <a:rPr lang="en-US" altLang="zh-CN" sz="1555">
                <a:sym typeface="+mn-ea"/>
              </a:rPr>
              <a:t>smart mine scenario</a:t>
            </a:r>
            <a:r>
              <a:rPr lang="en-US" altLang="en-GB" sz="1555" dirty="0">
                <a:cs typeface="+mn-lt"/>
                <a:sym typeface="+mn-ea"/>
              </a:rPr>
              <a:t>, the </a:t>
            </a:r>
            <a:r>
              <a:rPr lang="zh-CN" altLang="en-US" sz="1555">
                <a:cs typeface="+mn-lt"/>
                <a:sym typeface="+mn-ea"/>
              </a:rPr>
              <a:t>industrial monitoring </a:t>
            </a:r>
            <a:r>
              <a:rPr lang="en-US" altLang="zh-CN" sz="1555">
                <a:cs typeface="+mn-lt"/>
                <a:sym typeface="+mn-ea"/>
              </a:rPr>
              <a:t>and</a:t>
            </a:r>
            <a:r>
              <a:rPr lang="zh-CN" altLang="en-US" sz="1555">
                <a:cs typeface="+mn-lt"/>
                <a:sym typeface="+mn-ea"/>
              </a:rPr>
              <a:t> remote control </a:t>
            </a:r>
            <a:r>
              <a:rPr lang="en-US" altLang="zh-CN" sz="1555">
                <a:cs typeface="+mn-lt"/>
                <a:sym typeface="+mn-ea"/>
              </a:rPr>
              <a:t>are typical use cases</a:t>
            </a:r>
            <a:r>
              <a:rPr lang="en-US" altLang="zh-CN" sz="1555">
                <a:sym typeface="+mn-ea"/>
              </a:rPr>
              <a:t>. In these scenarios, sensors, cameras, controllers deployed within a mining area may interact with each other. In addition, the operators usually control these devices directly on the site. So the direct device connection is expected to be applied to these scenarios. </a:t>
            </a:r>
            <a:endParaRPr lang="en-US" altLang="zh-CN" sz="1400">
              <a:sym typeface="+mn-ea"/>
            </a:endParaRPr>
          </a:p>
          <a:p>
            <a:pPr>
              <a:lnSpc>
                <a:spcPct val="120000"/>
              </a:lnSpc>
              <a:spcBef>
                <a:spcPts val="600"/>
              </a:spcBef>
              <a:spcAft>
                <a:spcPts val="600"/>
              </a:spcAft>
              <a:buFontTx/>
              <a:buBlip>
                <a:blip r:embed="rId4"/>
              </a:buBlip>
              <a:defRPr/>
            </a:pPr>
            <a:r>
              <a:rPr lang="en-US" altLang="zh-CN" sz="1555">
                <a:sym typeface="+mn-ea"/>
              </a:rPr>
              <a:t>Challenges: to meet the following requirements simultaneously:</a:t>
            </a:r>
            <a:endParaRPr lang="en-US" altLang="zh-CN" sz="1260">
              <a:sym typeface="+mn-ea"/>
            </a:endParaRPr>
          </a:p>
          <a:p>
            <a:pPr lvl="1">
              <a:lnSpc>
                <a:spcPct val="120000"/>
              </a:lnSpc>
              <a:spcBef>
                <a:spcPts val="600"/>
              </a:spcBef>
              <a:spcAft>
                <a:spcPts val="600"/>
              </a:spcAft>
              <a:buFontTx/>
              <a:buBlip>
                <a:blip r:embed="rId4"/>
              </a:buBlip>
              <a:defRPr/>
            </a:pPr>
            <a:r>
              <a:rPr lang="en-US" altLang="zh-CN" sz="1260">
                <a:sym typeface="+mn-ea"/>
              </a:rPr>
              <a:t>The operators with hand-held UE need to remotly control the hydraulic support, tunnel-boring machine, coal cutter and drag coneyer, which requires the real-time, and high reliability between UEs within mining area.</a:t>
            </a:r>
          </a:p>
          <a:p>
            <a:pPr lvl="1">
              <a:lnSpc>
                <a:spcPct val="120000"/>
              </a:lnSpc>
              <a:spcBef>
                <a:spcPts val="600"/>
              </a:spcBef>
              <a:spcAft>
                <a:spcPts val="600"/>
              </a:spcAft>
              <a:buFontTx/>
              <a:buBlip>
                <a:blip r:embed="rId4"/>
              </a:buBlip>
              <a:defRPr/>
            </a:pPr>
            <a:r>
              <a:rPr lang="en-US" altLang="zh-CN" sz="1260">
                <a:cs typeface="+mn-lt"/>
                <a:sym typeface="+mn-ea"/>
              </a:rPr>
              <a:t>The underground tunnel is long and narrow, which can be as long as one hundred kilometers. I</a:t>
            </a:r>
            <a:r>
              <a:rPr lang="en-US" sz="1260">
                <a:cs typeface="+mn-lt"/>
                <a:sym typeface="+mn-ea"/>
              </a:rPr>
              <a:t>t reuiqres</a:t>
            </a:r>
            <a:r>
              <a:rPr lang="zh-CN" altLang="en-US" sz="1260">
                <a:cs typeface="+mn-lt"/>
                <a:sym typeface="+mn-ea"/>
              </a:rPr>
              <a:t> </a:t>
            </a:r>
            <a:r>
              <a:rPr lang="en-US" altLang="zh-CN" sz="1260">
                <a:cs typeface="+mn-lt"/>
                <a:sym typeface="+mn-ea"/>
              </a:rPr>
              <a:t>complex networking to support extended transmission range.  </a:t>
            </a:r>
          </a:p>
          <a:p>
            <a:pPr lvl="1">
              <a:lnSpc>
                <a:spcPct val="120000"/>
              </a:lnSpc>
              <a:spcBef>
                <a:spcPts val="600"/>
              </a:spcBef>
              <a:spcAft>
                <a:spcPts val="600"/>
              </a:spcAft>
              <a:buFontTx/>
              <a:buBlip>
                <a:blip r:embed="rId4"/>
              </a:buBlip>
              <a:defRPr/>
            </a:pPr>
            <a:r>
              <a:rPr lang="en-US" altLang="zh-CN" sz="1260">
                <a:cs typeface="+mn-lt"/>
                <a:sym typeface="+mn-ea"/>
              </a:rPr>
              <a:t>Fault tolerance and robustness should be guaranteed when link failure or system fault happens. </a:t>
            </a:r>
          </a:p>
          <a:p>
            <a:pPr lvl="1">
              <a:lnSpc>
                <a:spcPct val="120000"/>
              </a:lnSpc>
              <a:spcBef>
                <a:spcPts val="600"/>
              </a:spcBef>
              <a:spcAft>
                <a:spcPts val="600"/>
              </a:spcAft>
              <a:buFontTx/>
              <a:buBlip>
                <a:blip r:embed="rId4"/>
              </a:buBlip>
              <a:defRPr/>
            </a:pPr>
            <a:r>
              <a:rPr lang="en-US" altLang="zh-CN" sz="1260">
                <a:sym typeface="+mn-ea"/>
              </a:rPr>
              <a:t> The communication is usually separated from the public network </a:t>
            </a:r>
            <a:r>
              <a:rPr lang="en-US" altLang="zh-CN" sz="1260">
                <a:cs typeface="+mn-lt"/>
                <a:sym typeface="+mn-ea"/>
              </a:rPr>
              <a:t>to ensure privacy and security</a:t>
            </a:r>
            <a:r>
              <a:rPr lang="en-US" altLang="zh-CN" sz="1260">
                <a:sym typeface="+mn-ea"/>
              </a:rPr>
              <a:t>. </a:t>
            </a:r>
            <a:endParaRPr lang="zh-CN" altLang="en-US" sz="1400"/>
          </a:p>
          <a:p>
            <a:pPr indent="0">
              <a:lnSpc>
                <a:spcPct val="120000"/>
              </a:lnSpc>
              <a:spcBef>
                <a:spcPts val="600"/>
              </a:spcBef>
              <a:spcAft>
                <a:spcPts val="600"/>
              </a:spcAft>
              <a:buFontTx/>
              <a:buNone/>
              <a:defRPr/>
            </a:pPr>
            <a:endParaRPr lang="en-US" altLang="en-GB" sz="1400" dirty="0">
              <a:latin typeface="微软雅黑" panose="020B0503020204020204" charset="-122"/>
              <a:cs typeface="Arial" panose="020B0604020202020204" pitchFamily="34" charset="0"/>
            </a:endParaRPr>
          </a:p>
        </p:txBody>
      </p:sp>
      <p:graphicFrame>
        <p:nvGraphicFramePr>
          <p:cNvPr id="10" name="对象 9"/>
          <p:cNvGraphicFramePr/>
          <p:nvPr/>
        </p:nvGraphicFramePr>
        <p:xfrm>
          <a:off x="7367270" y="2805430"/>
          <a:ext cx="1407160" cy="942340"/>
        </p:xfrm>
        <a:graphic>
          <a:graphicData uri="http://schemas.openxmlformats.org/presentationml/2006/ole">
            <mc:AlternateContent xmlns:mc="http://schemas.openxmlformats.org/markup-compatibility/2006">
              <mc:Choice xmlns:v="urn:schemas-microsoft-com:vml" Requires="v">
                <p:oleObj spid="_x0000_s1030" r:id="rId5" imgW="1727200" imgH="1225550" progId="Paint.Picture">
                  <p:embed/>
                </p:oleObj>
              </mc:Choice>
              <mc:Fallback>
                <p:oleObj r:id="rId5" imgW="1727200" imgH="1225550" progId="Paint.Picture">
                  <p:embed/>
                  <p:pic>
                    <p:nvPicPr>
                      <p:cNvPr id="0" name="图片 10"/>
                      <p:cNvPicPr/>
                      <p:nvPr/>
                    </p:nvPicPr>
                    <p:blipFill>
                      <a:blip r:embed="rId6"/>
                      <a:stretch>
                        <a:fillRect/>
                      </a:stretch>
                    </p:blipFill>
                    <p:spPr>
                      <a:xfrm>
                        <a:off x="7367270" y="2805430"/>
                        <a:ext cx="1407160" cy="942340"/>
                      </a:xfrm>
                      <a:prstGeom prst="rect">
                        <a:avLst/>
                      </a:prstGeom>
                    </p:spPr>
                  </p:pic>
                </p:oleObj>
              </mc:Fallback>
            </mc:AlternateContent>
          </a:graphicData>
        </a:graphic>
      </p:graphicFrame>
      <p:graphicFrame>
        <p:nvGraphicFramePr>
          <p:cNvPr id="12" name="对象 11"/>
          <p:cNvGraphicFramePr/>
          <p:nvPr/>
        </p:nvGraphicFramePr>
        <p:xfrm>
          <a:off x="7327900" y="803275"/>
          <a:ext cx="1446530" cy="915035"/>
        </p:xfrm>
        <a:graphic>
          <a:graphicData uri="http://schemas.openxmlformats.org/presentationml/2006/ole">
            <mc:AlternateContent xmlns:mc="http://schemas.openxmlformats.org/markup-compatibility/2006">
              <mc:Choice xmlns:v="urn:schemas-microsoft-com:vml" Requires="v">
                <p:oleObj spid="_x0000_s1031" r:id="rId7" imgW="1739900" imgH="1168400" progId="Paint.Picture">
                  <p:embed/>
                </p:oleObj>
              </mc:Choice>
              <mc:Fallback>
                <p:oleObj r:id="rId7" imgW="1739900" imgH="1168400" progId="Paint.Picture">
                  <p:embed/>
                  <p:pic>
                    <p:nvPicPr>
                      <p:cNvPr id="0" name="图片 12"/>
                      <p:cNvPicPr/>
                      <p:nvPr/>
                    </p:nvPicPr>
                    <p:blipFill>
                      <a:blip r:embed="rId8"/>
                      <a:stretch>
                        <a:fillRect/>
                      </a:stretch>
                    </p:blipFill>
                    <p:spPr>
                      <a:xfrm>
                        <a:off x="7327900" y="803275"/>
                        <a:ext cx="1446530" cy="915035"/>
                      </a:xfrm>
                      <a:prstGeom prst="rect">
                        <a:avLst/>
                      </a:prstGeom>
                    </p:spPr>
                  </p:pic>
                </p:oleObj>
              </mc:Fallback>
            </mc:AlternateContent>
          </a:graphicData>
        </a:graphic>
      </p:graphicFrame>
      <p:graphicFrame>
        <p:nvGraphicFramePr>
          <p:cNvPr id="14" name="对象 13"/>
          <p:cNvGraphicFramePr/>
          <p:nvPr/>
        </p:nvGraphicFramePr>
        <p:xfrm>
          <a:off x="347980" y="3955415"/>
          <a:ext cx="6737350" cy="817245"/>
        </p:xfrm>
        <a:graphic>
          <a:graphicData uri="http://schemas.openxmlformats.org/presentationml/2006/ole">
            <mc:AlternateContent xmlns:mc="http://schemas.openxmlformats.org/markup-compatibility/2006">
              <mc:Choice xmlns:v="urn:schemas-microsoft-com:vml" Requires="v">
                <p:oleObj spid="_x0000_s1032" r:id="rId9" imgW="6978650" imgH="1168400" progId="Paint.Picture">
                  <p:embed/>
                </p:oleObj>
              </mc:Choice>
              <mc:Fallback>
                <p:oleObj r:id="rId9" imgW="6978650" imgH="1168400" progId="Paint.Picture">
                  <p:embed/>
                  <p:pic>
                    <p:nvPicPr>
                      <p:cNvPr id="0" name="图片 14"/>
                      <p:cNvPicPr/>
                      <p:nvPr/>
                    </p:nvPicPr>
                    <p:blipFill>
                      <a:blip r:embed="rId10"/>
                      <a:stretch>
                        <a:fillRect/>
                      </a:stretch>
                    </p:blipFill>
                    <p:spPr>
                      <a:xfrm>
                        <a:off x="347980" y="3955415"/>
                        <a:ext cx="6737350" cy="817245"/>
                      </a:xfrm>
                      <a:prstGeom prst="rect">
                        <a:avLst/>
                      </a:prstGeom>
                    </p:spPr>
                  </p:pic>
                </p:oleObj>
              </mc:Fallback>
            </mc:AlternateContent>
          </a:graphicData>
        </a:graphic>
      </p:graphicFrame>
      <p:graphicFrame>
        <p:nvGraphicFramePr>
          <p:cNvPr id="9" name="对象 8"/>
          <p:cNvGraphicFramePr/>
          <p:nvPr/>
        </p:nvGraphicFramePr>
        <p:xfrm>
          <a:off x="7349490" y="1821180"/>
          <a:ext cx="1442720" cy="872490"/>
        </p:xfrm>
        <a:graphic>
          <a:graphicData uri="http://schemas.openxmlformats.org/presentationml/2006/ole">
            <mc:AlternateContent xmlns:mc="http://schemas.openxmlformats.org/markup-compatibility/2006">
              <mc:Choice xmlns:v="urn:schemas-microsoft-com:vml" Requires="v">
                <p:oleObj spid="_x0000_s1033" r:id="rId11" imgW="1892300" imgH="1276350" progId="Paint.Picture">
                  <p:embed/>
                </p:oleObj>
              </mc:Choice>
              <mc:Fallback>
                <p:oleObj r:id="rId11" imgW="1892300" imgH="1276350" progId="Paint.Picture">
                  <p:embed/>
                  <p:pic>
                    <p:nvPicPr>
                      <p:cNvPr id="0" name="图片 15"/>
                      <p:cNvPicPr/>
                      <p:nvPr/>
                    </p:nvPicPr>
                    <p:blipFill>
                      <a:blip r:embed="rId12"/>
                      <a:stretch>
                        <a:fillRect/>
                      </a:stretch>
                    </p:blipFill>
                    <p:spPr>
                      <a:xfrm>
                        <a:off x="7349490" y="1821180"/>
                        <a:ext cx="1442720" cy="872490"/>
                      </a:xfrm>
                      <a:prstGeom prst="rect">
                        <a:avLst/>
                      </a:prstGeom>
                    </p:spPr>
                  </p:pic>
                </p:oleObj>
              </mc:Fallback>
            </mc:AlternateContent>
          </a:graphicData>
        </a:graphic>
      </p:graphicFrame>
      <p:graphicFrame>
        <p:nvGraphicFramePr>
          <p:cNvPr id="17" name="对象 16"/>
          <p:cNvGraphicFramePr/>
          <p:nvPr/>
        </p:nvGraphicFramePr>
        <p:xfrm>
          <a:off x="7350125" y="3842385"/>
          <a:ext cx="1468755" cy="909955"/>
        </p:xfrm>
        <a:graphic>
          <a:graphicData uri="http://schemas.openxmlformats.org/presentationml/2006/ole">
            <mc:AlternateContent xmlns:mc="http://schemas.openxmlformats.org/markup-compatibility/2006">
              <mc:Choice xmlns:v="urn:schemas-microsoft-com:vml" Requires="v">
                <p:oleObj spid="_x0000_s1034" r:id="rId13" imgW="1771650" imgH="1117600" progId="Paint.Picture">
                  <p:embed/>
                </p:oleObj>
              </mc:Choice>
              <mc:Fallback>
                <p:oleObj r:id="rId13" imgW="1771650" imgH="1117600" progId="Paint.Picture">
                  <p:embed/>
                  <p:pic>
                    <p:nvPicPr>
                      <p:cNvPr id="0" name="图片 17"/>
                      <p:cNvPicPr/>
                      <p:nvPr/>
                    </p:nvPicPr>
                    <p:blipFill>
                      <a:blip r:embed="rId14"/>
                      <a:stretch>
                        <a:fillRect/>
                      </a:stretch>
                    </p:blipFill>
                    <p:spPr>
                      <a:xfrm>
                        <a:off x="7350125" y="3842385"/>
                        <a:ext cx="1468755" cy="909955"/>
                      </a:xfrm>
                      <a:prstGeom prst="rect">
                        <a:avLst/>
                      </a:prstGeom>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4169410" y="1857375"/>
            <a:ext cx="4830445" cy="2816860"/>
          </a:xfrm>
          <a:prstGeom prst="roundRect">
            <a:avLst/>
          </a:prstGeom>
          <a:solidFill>
            <a:schemeClr val="bg2">
              <a:lumMod val="20000"/>
              <a:lumOff val="80000"/>
              <a:alpha val="0"/>
            </a:schemeClr>
          </a:solidFill>
          <a:ln>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a:lstStyle/>
          <a:p>
            <a:endParaRPr lang="zh-CN" altLang="en-US"/>
          </a:p>
        </p:txBody>
      </p:sp>
      <p:grpSp>
        <p:nvGrpSpPr>
          <p:cNvPr id="82" name="组合 81"/>
          <p:cNvGrpSpPr>
            <a:grpSpLocks noChangeAspect="1"/>
          </p:cNvGrpSpPr>
          <p:nvPr/>
        </p:nvGrpSpPr>
        <p:grpSpPr>
          <a:xfrm>
            <a:off x="1" y="110914"/>
            <a:ext cx="9143999" cy="549275"/>
            <a:chOff x="1" y="291783"/>
            <a:chExt cx="9143999" cy="549275"/>
          </a:xfrm>
        </p:grpSpPr>
        <p:sp>
          <p:nvSpPr>
            <p:cNvPr id="84"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sp>
          <p:nvSpPr>
            <p:cNvPr id="85"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cxnSp>
          <p:nvCxnSpPr>
            <p:cNvPr id="86"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87" name="文本框 47"/>
            <p:cNvSpPr txBox="1">
              <a:spLocks noChangeArrowheads="1"/>
            </p:cNvSpPr>
            <p:nvPr/>
          </p:nvSpPr>
          <p:spPr bwMode="auto">
            <a:xfrm>
              <a:off x="1" y="367666"/>
              <a:ext cx="6840855"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noProof="0" dirty="0" smtClean="0">
                  <a:ln>
                    <a:noFill/>
                  </a:ln>
                  <a:solidFill>
                    <a:srgbClr val="FFFFFF"/>
                  </a:solidFill>
                  <a:effectLst/>
                  <a:uLnTx/>
                  <a:uFillTx/>
                  <a:latin typeface="Arial" panose="020B0604020202020204"/>
                  <a:ea typeface="微软雅黑" panose="020B0503020204020204" charset="-122"/>
                  <a:sym typeface="+mn-ea"/>
                </a:rPr>
                <a:t>Multi-hop multi-path relay for direct device connection</a:t>
              </a:r>
              <a:endParaRPr kumimoji="0" lang="en-US" altLang="zh-CN" sz="2000" b="1" i="0" u="none" strike="noStrike" kern="0" cap="none" spc="0" normalizeH="0" baseline="0" noProof="0" dirty="0" smtClean="0">
                <a:ln>
                  <a:noFill/>
                </a:ln>
                <a:solidFill>
                  <a:srgbClr val="FFFFFF"/>
                </a:solidFill>
                <a:effectLst/>
                <a:uLnTx/>
                <a:uFillTx/>
                <a:latin typeface="Arial" panose="020B0604020202020204"/>
                <a:ea typeface="微软雅黑" panose="020B0503020204020204" charset="-122"/>
              </a:endParaRPr>
            </a:p>
          </p:txBody>
        </p:sp>
      </p:grpSp>
      <p:sp>
        <p:nvSpPr>
          <p:cNvPr id="21" name="内容占位符 20"/>
          <p:cNvSpPr>
            <a:spLocks noGrp="1"/>
          </p:cNvSpPr>
          <p:nvPr>
            <p:ph idx="1"/>
          </p:nvPr>
        </p:nvSpPr>
        <p:spPr>
          <a:xfrm>
            <a:off x="346075" y="787400"/>
            <a:ext cx="8212455" cy="869315"/>
          </a:xfrm>
        </p:spPr>
        <p:txBody>
          <a:bodyPr>
            <a:normAutofit fontScale="35000" lnSpcReduction="20000"/>
          </a:bodyPr>
          <a:lstStyle/>
          <a:p>
            <a:pPr>
              <a:lnSpc>
                <a:spcPct val="120000"/>
              </a:lnSpc>
              <a:spcBef>
                <a:spcPts val="600"/>
              </a:spcBef>
              <a:spcAft>
                <a:spcPts val="600"/>
              </a:spcAft>
              <a:buFontTx/>
              <a:buBlip>
                <a:blip r:embed="rId4"/>
              </a:buBlip>
              <a:defRPr/>
            </a:pPr>
            <a:r>
              <a:rPr lang="en-US" altLang="zh-CN" sz="4000">
                <a:sym typeface="+mn-ea"/>
              </a:rPr>
              <a:t>Multi-hop multi-path relay for direct device connection:  combine the multi-hop and multi-path relay forwarding to enable long distance direct communication and provide high reliability  and energy efficiency for the direct device connection.</a:t>
            </a:r>
            <a:endParaRPr lang="zh-CN" altLang="en-US" sz="1400"/>
          </a:p>
          <a:p>
            <a:pPr>
              <a:lnSpc>
                <a:spcPct val="120000"/>
              </a:lnSpc>
              <a:spcBef>
                <a:spcPts val="600"/>
              </a:spcBef>
              <a:spcAft>
                <a:spcPts val="600"/>
              </a:spcAft>
              <a:buFontTx/>
              <a:buBlip>
                <a:blip r:embed="rId4"/>
              </a:buBlip>
              <a:defRPr/>
            </a:pPr>
            <a:endParaRPr lang="en-US" altLang="en-GB" sz="1400" dirty="0">
              <a:latin typeface="微软雅黑" panose="020B0503020204020204" charset="-122"/>
              <a:cs typeface="Arial" panose="020B0604020202020204" pitchFamily="34" charset="0"/>
            </a:endParaRPr>
          </a:p>
        </p:txBody>
      </p:sp>
      <p:sp>
        <p:nvSpPr>
          <p:cNvPr id="25" name="矩形 24"/>
          <p:cNvSpPr/>
          <p:nvPr/>
        </p:nvSpPr>
        <p:spPr>
          <a:xfrm>
            <a:off x="174625" y="1783715"/>
            <a:ext cx="1781175" cy="419100"/>
          </a:xfrm>
          <a:prstGeom prst="rect">
            <a:avLst/>
          </a:prstGeom>
          <a:gradFill flip="none" rotWithShape="1">
            <a:gsLst>
              <a:gs pos="0">
                <a:srgbClr val="00B0F0">
                  <a:alpha val="70000"/>
                </a:srgbClr>
              </a:gs>
              <a:gs pos="46000">
                <a:srgbClr val="0075BB">
                  <a:alpha val="70000"/>
                </a:srgbClr>
              </a:gs>
              <a:gs pos="100000">
                <a:srgbClr val="00B0F0">
                  <a:shade val="100000"/>
                  <a:satMod val="115000"/>
                  <a:alpha val="70000"/>
                </a:srgbClr>
              </a:gs>
            </a:gsLst>
            <a:lin ang="10800000" scaled="1"/>
            <a:tileRect/>
          </a:gradFill>
          <a:ln w="6350" cap="flat" cmpd="sng" algn="ctr">
            <a:noFill/>
            <a:prstDash val="solid"/>
            <a:miter lim="800000"/>
          </a:ln>
          <a:effectLst/>
        </p:spPr>
        <p:txBody>
          <a:bodyPr wrap="square" lIns="99568" tIns="49785" rIns="99568" bIns="49785" rtlCol="0" anchor="ctr" anchorCtr="0">
            <a:noAutofit/>
          </a:bodyPr>
          <a:lstStyle>
            <a:defPPr>
              <a:defRPr lang="zh-CN"/>
            </a:defPPr>
            <a:lvl1pPr marL="0" algn="l" defTabSz="457200" rtl="0" eaLnBrk="1" latinLnBrk="0" hangingPunct="1">
              <a:defRPr sz="1800" kern="1200">
                <a:solidFill>
                  <a:sysClr val="windowText" lastClr="000000"/>
                </a:solidFill>
                <a:latin typeface="Calibri" panose="020F0502020204030204" pitchFamily="34" charset="0"/>
                <a:ea typeface="+mn-ea"/>
                <a:cs typeface="+mn-ea"/>
              </a:defRPr>
            </a:lvl1pPr>
            <a:lvl2pPr marL="457200" algn="l" defTabSz="457200" rtl="0" eaLnBrk="1" latinLnBrk="0" hangingPunct="1">
              <a:defRPr sz="1800" kern="1200">
                <a:solidFill>
                  <a:sysClr val="windowText" lastClr="000000"/>
                </a:solidFill>
                <a:latin typeface="Calibri" panose="020F0502020204030204" pitchFamily="34" charset="0"/>
                <a:ea typeface="+mn-ea"/>
                <a:cs typeface="+mn-ea"/>
              </a:defRPr>
            </a:lvl2pPr>
            <a:lvl3pPr marL="914400" algn="l" defTabSz="457200" rtl="0" eaLnBrk="1" latinLnBrk="0" hangingPunct="1">
              <a:defRPr sz="1800" kern="1200">
                <a:solidFill>
                  <a:sysClr val="windowText" lastClr="000000"/>
                </a:solidFill>
                <a:latin typeface="Calibri" panose="020F0502020204030204" pitchFamily="34" charset="0"/>
                <a:ea typeface="+mn-ea"/>
                <a:cs typeface="+mn-ea"/>
              </a:defRPr>
            </a:lvl3pPr>
            <a:lvl4pPr marL="1371600" algn="l" defTabSz="457200" rtl="0" eaLnBrk="1" latinLnBrk="0" hangingPunct="1">
              <a:defRPr sz="1800" kern="1200">
                <a:solidFill>
                  <a:sysClr val="windowText" lastClr="000000"/>
                </a:solidFill>
                <a:latin typeface="Calibri" panose="020F0502020204030204" pitchFamily="34" charset="0"/>
                <a:ea typeface="+mn-ea"/>
                <a:cs typeface="+mn-ea"/>
              </a:defRPr>
            </a:lvl4pPr>
            <a:lvl5pPr marL="1828800" algn="l" defTabSz="457200" rtl="0" eaLnBrk="1" latinLnBrk="0" hangingPunct="1">
              <a:defRPr sz="1800" kern="1200">
                <a:solidFill>
                  <a:sysClr val="windowText" lastClr="000000"/>
                </a:solidFill>
                <a:latin typeface="Calibri" panose="020F0502020204030204" pitchFamily="34" charset="0"/>
                <a:ea typeface="+mn-ea"/>
                <a:cs typeface="+mn-ea"/>
              </a:defRPr>
            </a:lvl5pPr>
            <a:lvl6pPr marL="2286000" algn="l" defTabSz="457200" rtl="0" eaLnBrk="1" latinLnBrk="0" hangingPunct="1">
              <a:defRPr sz="1800" kern="1200">
                <a:solidFill>
                  <a:sysClr val="windowText" lastClr="000000"/>
                </a:solidFill>
                <a:latin typeface="Calibri" panose="020F0502020204030204" pitchFamily="34" charset="0"/>
                <a:ea typeface="+mn-ea"/>
                <a:cs typeface="+mn-ea"/>
              </a:defRPr>
            </a:lvl6pPr>
            <a:lvl7pPr marL="2743200" algn="l" defTabSz="457200" rtl="0" eaLnBrk="1" latinLnBrk="0" hangingPunct="1">
              <a:defRPr sz="1800" kern="1200">
                <a:solidFill>
                  <a:sysClr val="windowText" lastClr="000000"/>
                </a:solidFill>
                <a:latin typeface="Calibri" panose="020F0502020204030204" pitchFamily="34" charset="0"/>
                <a:ea typeface="+mn-ea"/>
                <a:cs typeface="+mn-ea"/>
              </a:defRPr>
            </a:lvl7pPr>
            <a:lvl8pPr marL="3200400" algn="l" defTabSz="457200" rtl="0" eaLnBrk="1" latinLnBrk="0" hangingPunct="1">
              <a:defRPr sz="1800" kern="1200">
                <a:solidFill>
                  <a:sysClr val="windowText" lastClr="000000"/>
                </a:solidFill>
                <a:latin typeface="Calibri" panose="020F0502020204030204" pitchFamily="34" charset="0"/>
                <a:ea typeface="+mn-ea"/>
                <a:cs typeface="+mn-ea"/>
              </a:defRPr>
            </a:lvl8pPr>
            <a:lvl9pPr marL="3657600" algn="l" defTabSz="457200" rtl="0" eaLnBrk="1" latinLnBrk="0" hangingPunct="1">
              <a:defRPr sz="1800" kern="1200">
                <a:solidFill>
                  <a:sysClr val="windowText" lastClr="000000"/>
                </a:solidFill>
                <a:latin typeface="Calibri" panose="020F0502020204030204" pitchFamily="34" charset="0"/>
                <a:ea typeface="+mn-ea"/>
                <a:cs typeface="+mn-ea"/>
              </a:defRPr>
            </a:lvl9pPr>
          </a:lstStyle>
          <a:p>
            <a:pPr defTabSz="685800">
              <a:lnSpc>
                <a:spcPts val="2000"/>
              </a:lnSpc>
              <a:buFont typeface="Arial" panose="020B0604020202020204" pitchFamily="34" charset="0"/>
              <a:buNone/>
            </a:pPr>
            <a:r>
              <a:rPr lang="en-US" sz="1400" b="1" kern="0" dirty="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Benefits</a:t>
            </a:r>
          </a:p>
        </p:txBody>
      </p:sp>
      <p:sp>
        <p:nvSpPr>
          <p:cNvPr id="7" name="矩形 6"/>
          <p:cNvSpPr/>
          <p:nvPr/>
        </p:nvSpPr>
        <p:spPr>
          <a:xfrm>
            <a:off x="104140" y="2332990"/>
            <a:ext cx="3804285" cy="2009775"/>
          </a:xfrm>
          <a:prstGeom prst="rect">
            <a:avLst/>
          </a:prstGeom>
          <a:solidFill>
            <a:srgbClr val="4472C4">
              <a:lumMod val="20000"/>
              <a:lumOff val="80000"/>
              <a:alpha val="50000"/>
            </a:srgbClr>
          </a:solidFill>
        </p:spPr>
        <p:txBody>
          <a:bodyPr wrap="square">
            <a:spAutoFit/>
          </a:bodyPr>
          <a:lstStyle/>
          <a:p>
            <a:pPr marL="285750" lvl="0" indent="-285750" algn="l" defTabSz="412750" hangingPunct="0">
              <a:lnSpc>
                <a:spcPct val="120000"/>
              </a:lnSpc>
              <a:buClrTx/>
              <a:buSzTx/>
              <a:buFont typeface="Wingdings" panose="05000000000000000000" charset="0"/>
              <a:buChar char="ü"/>
              <a:defRPr/>
            </a:pPr>
            <a:r>
              <a:rPr lang="en-US" sz="1300" kern="0" dirty="0">
                <a:solidFill>
                  <a:srgbClr val="000000"/>
                </a:solidFill>
                <a:latin typeface="+mn-lt"/>
                <a:ea typeface="微软雅黑" panose="020B0503020204020204" charset="-122"/>
                <a:cs typeface="+mn-lt"/>
                <a:sym typeface="Calibri" panose="020F0502020204030204" pitchFamily="34" charset="0"/>
              </a:rPr>
              <a:t>Extended transmission range</a:t>
            </a:r>
          </a:p>
          <a:p>
            <a:pPr marL="628650" lvl="1" indent="-171450" algn="l" defTabSz="412750" hangingPunct="0">
              <a:lnSpc>
                <a:spcPct val="120000"/>
              </a:lnSpc>
              <a:buClrTx/>
              <a:buSzTx/>
              <a:buFont typeface="Arial" panose="020B0604020202020204" pitchFamily="34" charset="0"/>
              <a:buChar char="•"/>
              <a:defRPr/>
            </a:pPr>
            <a:r>
              <a:rPr lang="zh-CN" altLang="en-US" sz="1300" kern="0" dirty="0">
                <a:solidFill>
                  <a:srgbClr val="000000"/>
                </a:solidFill>
                <a:latin typeface="+mn-lt"/>
                <a:ea typeface="微软雅黑" panose="020B0503020204020204" charset="-122"/>
                <a:cs typeface="+mn-lt"/>
                <a:sym typeface="Calibri" panose="020F0502020204030204" pitchFamily="34" charset="0"/>
              </a:rPr>
              <a:t>multi-hop </a:t>
            </a:r>
            <a:r>
              <a:rPr lang="en-US" altLang="zh-CN" sz="1300" kern="0" dirty="0">
                <a:solidFill>
                  <a:srgbClr val="000000"/>
                </a:solidFill>
                <a:latin typeface="+mn-lt"/>
                <a:ea typeface="微软雅黑" panose="020B0503020204020204" charset="-122"/>
                <a:cs typeface="+mn-lt"/>
                <a:sym typeface="Calibri" panose="020F0502020204030204" pitchFamily="34" charset="0"/>
              </a:rPr>
              <a:t>relay </a:t>
            </a:r>
            <a:r>
              <a:rPr lang="zh-CN" altLang="en-US" sz="1300" kern="0" dirty="0">
                <a:solidFill>
                  <a:srgbClr val="000000"/>
                </a:solidFill>
                <a:latin typeface="+mn-lt"/>
                <a:ea typeface="微软雅黑" panose="020B0503020204020204" charset="-122"/>
                <a:cs typeface="+mn-lt"/>
                <a:sym typeface="Calibri" panose="020F0502020204030204" pitchFamily="34" charset="0"/>
              </a:rPr>
              <a:t>forwarding</a:t>
            </a:r>
          </a:p>
          <a:p>
            <a:pPr marL="285750" lvl="0" indent="-285750" algn="l" defTabSz="412750" hangingPunct="0">
              <a:lnSpc>
                <a:spcPct val="120000"/>
              </a:lnSpc>
              <a:buClrTx/>
              <a:buSzTx/>
              <a:buFont typeface="Wingdings" panose="05000000000000000000" charset="0"/>
              <a:buChar char="ü"/>
              <a:defRPr/>
            </a:pPr>
            <a:r>
              <a:rPr lang="en-US" altLang="zh-CN" sz="1300" kern="0" dirty="0">
                <a:solidFill>
                  <a:srgbClr val="000000"/>
                </a:solidFill>
                <a:latin typeface="+mn-lt"/>
                <a:ea typeface="微软雅黑" panose="020B0503020204020204" charset="-122"/>
                <a:cs typeface="+mn-lt"/>
                <a:sym typeface="Calibri" panose="020F0502020204030204" pitchFamily="34" charset="0"/>
              </a:rPr>
              <a:t>High reliability</a:t>
            </a:r>
            <a:endParaRPr lang="en-US" sz="1300" kern="0" dirty="0">
              <a:solidFill>
                <a:srgbClr val="000000"/>
              </a:solidFill>
              <a:latin typeface="+mn-lt"/>
              <a:ea typeface="微软雅黑" panose="020B0503020204020204" charset="-122"/>
              <a:cs typeface="+mn-lt"/>
              <a:sym typeface="Calibri" panose="020F0502020204030204" pitchFamily="34" charset="0"/>
            </a:endParaRPr>
          </a:p>
          <a:p>
            <a:pPr marL="628650" lvl="1" indent="-171450" algn="l" defTabSz="412750" hangingPunct="0">
              <a:lnSpc>
                <a:spcPct val="120000"/>
              </a:lnSpc>
              <a:buClrTx/>
              <a:buSzTx/>
              <a:buFont typeface="Arial" panose="020B0604020202020204" pitchFamily="34" charset="0"/>
              <a:buChar char="•"/>
              <a:defRPr/>
            </a:pPr>
            <a:r>
              <a:rPr lang="en-US" sz="1300" kern="0" dirty="0">
                <a:solidFill>
                  <a:srgbClr val="000000"/>
                </a:solidFill>
                <a:latin typeface="+mn-lt"/>
                <a:ea typeface="微软雅黑" panose="020B0503020204020204" charset="-122"/>
                <a:cs typeface="+mn-lt"/>
                <a:sym typeface="Calibri" panose="020F0502020204030204" pitchFamily="34" charset="0"/>
              </a:rPr>
              <a:t>Multiple available relay paths and routing path switch </a:t>
            </a:r>
            <a:endParaRPr sz="1300" kern="0" dirty="0">
              <a:solidFill>
                <a:srgbClr val="000000"/>
              </a:solidFill>
              <a:latin typeface="+mn-lt"/>
              <a:ea typeface="微软雅黑" panose="020B0503020204020204" charset="-122"/>
              <a:cs typeface="+mn-lt"/>
              <a:sym typeface="Calibri" panose="020F0502020204030204" pitchFamily="34" charset="0"/>
            </a:endParaRPr>
          </a:p>
          <a:p>
            <a:pPr marL="285750" lvl="0" indent="-285750" algn="l" defTabSz="412750" hangingPunct="0">
              <a:lnSpc>
                <a:spcPct val="120000"/>
              </a:lnSpc>
              <a:buClrTx/>
              <a:buSzTx/>
              <a:buFont typeface="Wingdings" panose="05000000000000000000" charset="0"/>
              <a:buChar char="ü"/>
              <a:defRPr/>
            </a:pPr>
            <a:r>
              <a:rPr lang="en-US" sz="1300" kern="0" dirty="0">
                <a:solidFill>
                  <a:srgbClr val="000000"/>
                </a:solidFill>
                <a:latin typeface="+mn-lt"/>
                <a:ea typeface="微软雅黑" panose="020B0503020204020204" charset="-122"/>
                <a:cs typeface="+mn-lt"/>
                <a:sym typeface="Calibri" panose="020F0502020204030204" pitchFamily="34" charset="0"/>
              </a:rPr>
              <a:t>Enhanced privacy and security</a:t>
            </a:r>
          </a:p>
          <a:p>
            <a:pPr marL="742950" lvl="1" indent="-285750" algn="l" defTabSz="412750" hangingPunct="0">
              <a:lnSpc>
                <a:spcPct val="120000"/>
              </a:lnSpc>
              <a:buClrTx/>
              <a:buSzTx/>
              <a:buFont typeface="Arial" panose="020B0604020202020204" pitchFamily="34" charset="0"/>
              <a:buChar char="•"/>
              <a:defRPr/>
            </a:pPr>
            <a:r>
              <a:rPr lang="en-US" sz="1300" kern="0" dirty="0">
                <a:solidFill>
                  <a:srgbClr val="000000"/>
                </a:solidFill>
                <a:latin typeface="+mn-lt"/>
                <a:ea typeface="微软雅黑" panose="020B0503020204020204" charset="-122"/>
                <a:cs typeface="+mn-lt"/>
                <a:sym typeface="Calibri" panose="020F0502020204030204" pitchFamily="34" charset="0"/>
              </a:rPr>
              <a:t>Local forwarding restricted to a set of UEs </a:t>
            </a:r>
          </a:p>
          <a:p>
            <a:pPr marL="285750" lvl="0" indent="-285750" algn="l" defTabSz="412750" hangingPunct="0">
              <a:lnSpc>
                <a:spcPct val="120000"/>
              </a:lnSpc>
              <a:buClrTx/>
              <a:buSzTx/>
              <a:buFont typeface="Wingdings" panose="05000000000000000000" charset="0"/>
              <a:buChar char="ü"/>
              <a:defRPr/>
            </a:pPr>
            <a:r>
              <a:rPr lang="en-US" sz="1300" kern="0" dirty="0">
                <a:solidFill>
                  <a:srgbClr val="000000"/>
                </a:solidFill>
                <a:latin typeface="+mn-lt"/>
                <a:ea typeface="微软雅黑" panose="020B0503020204020204" charset="-122"/>
                <a:cs typeface="+mn-lt"/>
                <a:sym typeface="Calibri" panose="020F0502020204030204" pitchFamily="34" charset="0"/>
              </a:rPr>
              <a:t>Low deployment cost</a:t>
            </a:r>
            <a:endParaRPr lang="en-US" altLang="zh-CN" sz="1300" kern="0" dirty="0">
              <a:solidFill>
                <a:srgbClr val="000000"/>
              </a:solidFill>
              <a:latin typeface="+mn-lt"/>
              <a:ea typeface="微软雅黑" panose="020B0503020204020204" charset="-122"/>
              <a:cs typeface="+mn-lt"/>
              <a:sym typeface="Calibri" panose="020F0502020204030204" pitchFamily="34" charset="0"/>
            </a:endParaRPr>
          </a:p>
        </p:txBody>
      </p:sp>
      <p:graphicFrame>
        <p:nvGraphicFramePr>
          <p:cNvPr id="2" name="对象 1"/>
          <p:cNvGraphicFramePr/>
          <p:nvPr/>
        </p:nvGraphicFramePr>
        <p:xfrm>
          <a:off x="4322445" y="2019935"/>
          <a:ext cx="4527550" cy="2492375"/>
        </p:xfrm>
        <a:graphic>
          <a:graphicData uri="http://schemas.openxmlformats.org/presentationml/2006/ole">
            <mc:AlternateContent xmlns:mc="http://schemas.openxmlformats.org/markup-compatibility/2006">
              <mc:Choice xmlns:v="urn:schemas-microsoft-com:vml" Requires="v">
                <p:oleObj spid="_x0000_s2050" r:id="rId5" imgW="5058410" imgH="2315210" progId="Visio.Drawing.15">
                  <p:embed/>
                </p:oleObj>
              </mc:Choice>
              <mc:Fallback>
                <p:oleObj r:id="rId5" imgW="5058410" imgH="2315210" progId="Visio.Drawing.15">
                  <p:embed/>
                  <p:pic>
                    <p:nvPicPr>
                      <p:cNvPr id="0" name="图片 2"/>
                      <p:cNvPicPr/>
                      <p:nvPr/>
                    </p:nvPicPr>
                    <p:blipFill>
                      <a:blip r:embed="rId6"/>
                      <a:stretch>
                        <a:fillRect/>
                      </a:stretch>
                    </p:blipFill>
                    <p:spPr>
                      <a:xfrm>
                        <a:off x="4322445" y="2019935"/>
                        <a:ext cx="4527550" cy="2492375"/>
                      </a:xfrm>
                      <a:prstGeom prst="rect">
                        <a:avLst/>
                      </a:prstGeom>
                    </p:spPr>
                  </p:pic>
                </p:oleObj>
              </mc:Fallback>
            </mc:AlternateContent>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a:grpSpLocks noChangeAspect="1"/>
          </p:cNvGrpSpPr>
          <p:nvPr/>
        </p:nvGrpSpPr>
        <p:grpSpPr>
          <a:xfrm>
            <a:off x="1" y="111231"/>
            <a:ext cx="9143999" cy="549275"/>
            <a:chOff x="1" y="292100"/>
            <a:chExt cx="9143999" cy="549275"/>
          </a:xfrm>
        </p:grpSpPr>
        <p:sp>
          <p:nvSpPr>
            <p:cNvPr id="84" name="矩形 42"/>
            <p:cNvSpPr/>
            <p:nvPr/>
          </p:nvSpPr>
          <p:spPr bwMode="auto">
            <a:xfrm>
              <a:off x="264845" y="292100"/>
              <a:ext cx="2338803"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sp>
          <p:nvSpPr>
            <p:cNvPr id="85" name="矩形 42"/>
            <p:cNvSpPr/>
            <p:nvPr/>
          </p:nvSpPr>
          <p:spPr bwMode="auto">
            <a:xfrm>
              <a:off x="1" y="292100"/>
              <a:ext cx="2484062"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cxnSp>
          <p:nvCxnSpPr>
            <p:cNvPr id="86"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87" name="文本框 47"/>
            <p:cNvSpPr txBox="1">
              <a:spLocks noChangeArrowheads="1"/>
            </p:cNvSpPr>
            <p:nvPr/>
          </p:nvSpPr>
          <p:spPr bwMode="auto">
            <a:xfrm>
              <a:off x="76199" y="367348"/>
              <a:ext cx="2331945"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smtClean="0">
                  <a:ln>
                    <a:noFill/>
                  </a:ln>
                  <a:solidFill>
                    <a:srgbClr val="FFFFFF"/>
                  </a:solidFill>
                  <a:effectLst/>
                  <a:uLnTx/>
                  <a:uFillTx/>
                  <a:latin typeface="Arial" panose="020B0604020202020204"/>
                  <a:ea typeface="微软雅黑" panose="020B0503020204020204" charset="-122"/>
                </a:rPr>
                <a:t>State of Art</a:t>
              </a:r>
            </a:p>
          </p:txBody>
        </p:sp>
      </p:grpSp>
      <p:sp>
        <p:nvSpPr>
          <p:cNvPr id="3" name="内容占位符 2"/>
          <p:cNvSpPr>
            <a:spLocks noGrp="1"/>
          </p:cNvSpPr>
          <p:nvPr>
            <p:ph idx="1"/>
          </p:nvPr>
        </p:nvSpPr>
        <p:spPr>
          <a:xfrm>
            <a:off x="147320" y="887095"/>
            <a:ext cx="8702040" cy="1683385"/>
          </a:xfrm>
        </p:spPr>
        <p:txBody>
          <a:bodyPr>
            <a:normAutofit/>
          </a:bodyPr>
          <a:lstStyle/>
          <a:p>
            <a:pPr>
              <a:lnSpc>
                <a:spcPct val="120000"/>
              </a:lnSpc>
              <a:spcBef>
                <a:spcPts val="600"/>
              </a:spcBef>
              <a:spcAft>
                <a:spcPts val="600"/>
              </a:spcAft>
              <a:buFontTx/>
              <a:buBlip>
                <a:blip r:embed="rId3"/>
              </a:buBlip>
              <a:defRPr/>
            </a:pPr>
            <a:r>
              <a:rPr lang="en-US" altLang="en-GB" sz="1400" dirty="0">
                <a:latin typeface="微软雅黑" panose="020B0503020204020204" charset="-122"/>
                <a:cs typeface="Arial" panose="020B0604020202020204" pitchFamily="34" charset="0"/>
              </a:rPr>
              <a:t> </a:t>
            </a:r>
            <a:r>
              <a:rPr lang="en-US" altLang="zh-CN" sz="1400">
                <a:sym typeface="+mn-ea"/>
              </a:rPr>
              <a:t>Among existing functionalities and requirements, some partially address the direct device connection related use cases for cyber-physical control applications, V2X services and mission critical services as following table. Only</a:t>
            </a:r>
            <a:r>
              <a:rPr lang="zh-CN" altLang="en-US" sz="1400">
                <a:sym typeface="+mn-ea"/>
              </a:rPr>
              <a:t> </a:t>
            </a:r>
            <a:r>
              <a:rPr lang="en-US" altLang="zh-CN" sz="1400">
                <a:sym typeface="+mn-ea"/>
              </a:rPr>
              <a:t>single hop </a:t>
            </a:r>
            <a:r>
              <a:rPr lang="zh-CN" altLang="en-US" sz="1400">
                <a:sym typeface="+mn-ea"/>
              </a:rPr>
              <a:t>UE-to-UE relay </a:t>
            </a:r>
            <a:r>
              <a:rPr lang="en-US" altLang="zh-CN" sz="1400">
                <a:sym typeface="+mn-ea"/>
              </a:rPr>
              <a:t>for direct device connection is mentioned to e</a:t>
            </a:r>
            <a:r>
              <a:rPr lang="zh-CN" altLang="en-US" sz="1400">
                <a:sym typeface="+mn-ea"/>
              </a:rPr>
              <a:t>xtend the </a:t>
            </a:r>
            <a:r>
              <a:rPr lang="en-US" altLang="zh-CN" sz="1400">
                <a:sym typeface="+mn-ea"/>
              </a:rPr>
              <a:t>direct</a:t>
            </a:r>
            <a:r>
              <a:rPr lang="zh-CN" altLang="en-US" sz="1400">
                <a:sym typeface="+mn-ea"/>
              </a:rPr>
              <a:t> communication range.</a:t>
            </a:r>
          </a:p>
          <a:p>
            <a:pPr>
              <a:lnSpc>
                <a:spcPct val="120000"/>
              </a:lnSpc>
              <a:spcBef>
                <a:spcPts val="600"/>
              </a:spcBef>
              <a:spcAft>
                <a:spcPts val="600"/>
              </a:spcAft>
              <a:buFontTx/>
              <a:buBlip>
                <a:blip r:embed="rId3"/>
              </a:buBlip>
              <a:defRPr/>
            </a:pPr>
            <a:r>
              <a:rPr lang="en-US" altLang="zh-CN" sz="1400">
                <a:sym typeface="+mn-ea"/>
              </a:rPr>
              <a:t>The multi-hop and multi-path relay for direct device connection has not yet been fully explored. </a:t>
            </a:r>
            <a:endParaRPr lang="en-US" altLang="zh-CN" sz="1260">
              <a:sym typeface="+mn-ea"/>
            </a:endParaRPr>
          </a:p>
          <a:p>
            <a:pPr>
              <a:lnSpc>
                <a:spcPct val="120000"/>
              </a:lnSpc>
              <a:spcBef>
                <a:spcPts val="600"/>
              </a:spcBef>
              <a:spcAft>
                <a:spcPts val="600"/>
              </a:spcAft>
              <a:buFontTx/>
              <a:buBlip>
                <a:blip r:embed="rId3"/>
              </a:buBlip>
              <a:defRPr/>
            </a:pPr>
            <a:endParaRPr lang="en-US" altLang="zh-CN" sz="1260">
              <a:sym typeface="+mn-ea"/>
            </a:endParaRPr>
          </a:p>
          <a:p>
            <a:pPr>
              <a:lnSpc>
                <a:spcPct val="120000"/>
              </a:lnSpc>
              <a:spcBef>
                <a:spcPts val="600"/>
              </a:spcBef>
              <a:spcAft>
                <a:spcPts val="600"/>
              </a:spcAft>
              <a:buFontTx/>
              <a:buBlip>
                <a:blip r:embed="rId3"/>
              </a:buBlip>
              <a:defRPr/>
            </a:pPr>
            <a:endParaRPr lang="en-US" altLang="zh-CN" sz="1260">
              <a:sym typeface="+mn-ea"/>
            </a:endParaRPr>
          </a:p>
          <a:p>
            <a:pPr>
              <a:lnSpc>
                <a:spcPct val="120000"/>
              </a:lnSpc>
              <a:spcBef>
                <a:spcPts val="600"/>
              </a:spcBef>
              <a:spcAft>
                <a:spcPts val="600"/>
              </a:spcAft>
              <a:buFontTx/>
              <a:buBlip>
                <a:blip r:embed="rId3"/>
              </a:buBlip>
              <a:defRPr/>
            </a:pPr>
            <a:endParaRPr lang="zh-CN" altLang="en-US" sz="1400"/>
          </a:p>
          <a:p>
            <a:pPr>
              <a:lnSpc>
                <a:spcPct val="120000"/>
              </a:lnSpc>
              <a:spcBef>
                <a:spcPts val="600"/>
              </a:spcBef>
              <a:spcAft>
                <a:spcPts val="600"/>
              </a:spcAft>
              <a:buFontTx/>
              <a:buBlip>
                <a:blip r:embed="rId3"/>
              </a:buBlip>
              <a:defRPr/>
            </a:pPr>
            <a:endParaRPr lang="en-US" altLang="en-GB" sz="1400" dirty="0">
              <a:latin typeface="微软雅黑" panose="020B0503020204020204" charset="-122"/>
              <a:cs typeface="Arial" panose="020B0604020202020204" pitchFamily="34" charset="0"/>
            </a:endParaRPr>
          </a:p>
        </p:txBody>
      </p:sp>
      <p:sp>
        <p:nvSpPr>
          <p:cNvPr id="36" name="文本框 35"/>
          <p:cNvSpPr txBox="1"/>
          <p:nvPr/>
        </p:nvSpPr>
        <p:spPr>
          <a:xfrm>
            <a:off x="2007870" y="2197100"/>
            <a:ext cx="4645660" cy="305435"/>
          </a:xfrm>
          <a:prstGeom prst="rect">
            <a:avLst/>
          </a:prstGeom>
        </p:spPr>
        <p:txBody>
          <a:bodyPr vert="horz" lIns="0" tIns="0" rIns="0" bIns="0" rtlCol="0" anchor="t">
            <a:noAutofit/>
          </a:bodyPr>
          <a:lstStyle/>
          <a:p>
            <a:r>
              <a:rPr kumimoji="1" lang="en-US" altLang="zh-CN" dirty="0" smtClean="0"/>
              <a:t>Existing Service requirements  of UE-to-UE relay</a:t>
            </a:r>
            <a:r>
              <a:rPr kumimoji="1" lang="en-US" altLang="zh-CN" dirty="0" smtClean="0">
                <a:ln w="9525" cmpd="sng">
                  <a:solidFill>
                    <a:schemeClr val="bg2"/>
                  </a:solidFill>
                  <a:prstDash val="solid"/>
                </a:ln>
                <a:solidFill>
                  <a:srgbClr val="70AD47">
                    <a:tint val="1000"/>
                  </a:srgbClr>
                </a:solidFill>
                <a:effectLst>
                  <a:glow rad="38100">
                    <a:schemeClr val="accent1">
                      <a:alpha val="40000"/>
                    </a:schemeClr>
                  </a:glow>
                </a:effectLst>
              </a:rPr>
              <a:t> </a:t>
            </a:r>
          </a:p>
        </p:txBody>
      </p:sp>
      <p:graphicFrame>
        <p:nvGraphicFramePr>
          <p:cNvPr id="5" name="表格 4"/>
          <p:cNvGraphicFramePr/>
          <p:nvPr/>
        </p:nvGraphicFramePr>
        <p:xfrm>
          <a:off x="375920" y="2613660"/>
          <a:ext cx="8474075" cy="2108200"/>
        </p:xfrm>
        <a:graphic>
          <a:graphicData uri="http://schemas.openxmlformats.org/drawingml/2006/table">
            <a:tbl>
              <a:tblPr firstRow="1" bandRow="1">
                <a:tableStyleId>{5940675A-B579-460E-94D1-54222C63F5DA}</a:tableStyleId>
              </a:tblPr>
              <a:tblGrid>
                <a:gridCol w="504190"/>
                <a:gridCol w="1588135"/>
                <a:gridCol w="6381750"/>
              </a:tblGrid>
              <a:tr h="233045">
                <a:tc>
                  <a:txBody>
                    <a:bodyPr/>
                    <a:lstStyle/>
                    <a:p>
                      <a:pPr indent="0">
                        <a:buNone/>
                      </a:pPr>
                      <a:r>
                        <a:rPr lang="en-US" sz="1000" b="1">
                          <a:solidFill>
                            <a:srgbClr val="000000"/>
                          </a:solidFill>
                          <a:latin typeface="Arial" panose="020B0604020202020204" pitchFamily="34" charset="0"/>
                          <a:ea typeface="等线" panose="02010600030101010101" charset="-122"/>
                          <a:cs typeface="Arial" panose="020B0604020202020204" pitchFamily="34" charset="0"/>
                        </a:rPr>
                        <a:t>TS No.</a:t>
                      </a:r>
                      <a:endParaRPr lang="en-US" altLang="en-US" sz="10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1000" b="1">
                          <a:solidFill>
                            <a:srgbClr val="000000"/>
                          </a:solidFill>
                          <a:latin typeface="Arial" panose="020B0604020202020204" pitchFamily="34" charset="0"/>
                          <a:ea typeface="等线" panose="02010600030101010101" charset="-122"/>
                          <a:cs typeface="Arial" panose="020B0604020202020204" pitchFamily="34" charset="0"/>
                        </a:rPr>
                        <a:t>Title</a:t>
                      </a:r>
                      <a:endParaRPr lang="en-US" altLang="en-US" sz="10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1000" b="1">
                          <a:solidFill>
                            <a:srgbClr val="000000"/>
                          </a:solidFill>
                          <a:latin typeface="Arial" panose="020B0604020202020204" pitchFamily="34" charset="0"/>
                          <a:ea typeface="等线" panose="02010600030101010101" charset="-122"/>
                          <a:cs typeface="Arial" panose="020B0604020202020204" pitchFamily="34" charset="0"/>
                        </a:rPr>
                        <a:t>UE-to-UE relay service requirements</a:t>
                      </a:r>
                      <a:endParaRPr lang="en-US" altLang="en-US" sz="10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r>
              <a:tr h="316230">
                <a:tc>
                  <a:txBody>
                    <a:bodyPr/>
                    <a:lstStyle/>
                    <a:p>
                      <a:pPr indent="0">
                        <a:buNone/>
                      </a:pPr>
                      <a:r>
                        <a:rPr lang="en-US" sz="800" b="1">
                          <a:solidFill>
                            <a:srgbClr val="000000"/>
                          </a:solidFill>
                          <a:latin typeface="Arial" panose="020B0604020202020204" pitchFamily="34" charset="0"/>
                          <a:ea typeface="等线" panose="02010600030101010101" charset="-122"/>
                          <a:cs typeface="Arial" panose="020B0604020202020204" pitchFamily="34" charset="0"/>
                        </a:rPr>
                        <a:t>22.278</a:t>
                      </a:r>
                      <a:endParaRPr lang="en-US" altLang="en-US" sz="8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Service requirements for the Evolved Packet System (EPS)</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ProSe Communication can also take place over a ProSe UE-to-UE Relay, </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a form of relay in which a Public Safety ProSe-enabled UE act as ProSe E-UTRA Communication relay </a:t>
                      </a:r>
                      <a:r>
                        <a:rPr lang="en-US" sz="800" b="0">
                          <a:solidFill>
                            <a:srgbClr val="000000"/>
                          </a:solidFill>
                          <a:latin typeface="Arial" panose="020B0604020202020204" pitchFamily="34" charset="0"/>
                          <a:cs typeface="Arial" panose="020B0604020202020204" pitchFamily="34" charset="0"/>
                        </a:rPr>
                        <a:t>between two other Public Safety ProSe-enabled UEs</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115">
                <a:tc>
                  <a:txBody>
                    <a:bodyPr/>
                    <a:lstStyle/>
                    <a:p>
                      <a:pPr indent="0">
                        <a:buNone/>
                      </a:pPr>
                      <a:r>
                        <a:rPr lang="en-US" sz="800" b="1">
                          <a:solidFill>
                            <a:srgbClr val="000000"/>
                          </a:solidFill>
                          <a:latin typeface="Arial" panose="020B0604020202020204" pitchFamily="34" charset="0"/>
                          <a:ea typeface="等线" panose="02010600030101010101" charset="-122"/>
                          <a:cs typeface="Arial" panose="020B0604020202020204" pitchFamily="34" charset="0"/>
                        </a:rPr>
                        <a:t>22.104</a:t>
                      </a:r>
                      <a:endParaRPr lang="en-US" altLang="en-US" sz="8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Service requirements for cyber-physical control applications in vertical domains</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5G system shall be able to support direct device connection</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 </a:t>
                      </a:r>
                      <a:r>
                        <a:rPr lang="en-US" sz="800" b="0">
                          <a:solidFill>
                            <a:srgbClr val="000000"/>
                          </a:solidFill>
                          <a:latin typeface="Arial" panose="020B0604020202020204" pitchFamily="34" charset="0"/>
                          <a:cs typeface="Arial" panose="020B0604020202020204" pitchFamily="34" charset="0"/>
                        </a:rPr>
                        <a:t>via an UE to UE relay with respective service performance requirements related to cooperative carrying between UEs out of transmission range of each other</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r>
              <a:tr h="617220">
                <a:tc>
                  <a:txBody>
                    <a:bodyPr/>
                    <a:lstStyle/>
                    <a:p>
                      <a:pPr indent="0">
                        <a:buNone/>
                      </a:pPr>
                      <a:r>
                        <a:rPr lang="en-US" sz="800" b="1">
                          <a:solidFill>
                            <a:srgbClr val="000000"/>
                          </a:solidFill>
                          <a:latin typeface="Arial" panose="020B0604020202020204" pitchFamily="34" charset="0"/>
                          <a:ea typeface="等线" panose="02010600030101010101" charset="-122"/>
                          <a:cs typeface="Arial" panose="020B0604020202020204" pitchFamily="34" charset="0"/>
                        </a:rPr>
                        <a:t>22.185</a:t>
                      </a:r>
                      <a:endParaRPr lang="en-US" altLang="en-US" sz="8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800" b="0">
                          <a:solidFill>
                            <a:srgbClr val="000000"/>
                          </a:solidFill>
                          <a:latin typeface="Arial" panose="020B0604020202020204" pitchFamily="34" charset="0"/>
                          <a:ea typeface="等线" panose="02010600030101010101" charset="-122"/>
                          <a:cs typeface="Arial" panose="020B0604020202020204" pitchFamily="34" charset="0"/>
                        </a:rPr>
                        <a:t>Service requirements for V2X services</a:t>
                      </a:r>
                      <a:endParaRPr lang="en-US" altLang="en-US" sz="800" b="0">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[R-5.2.1-001]</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 </a:t>
                      </a:r>
                      <a:r>
                        <a:rPr lang="en-US" sz="800" b="0">
                          <a:solidFill>
                            <a:srgbClr val="000000"/>
                          </a:solidFill>
                          <a:latin typeface="Arial" panose="020B0604020202020204" pitchFamily="34" charset="0"/>
                          <a:cs typeface="Arial" panose="020B0604020202020204" pitchFamily="34" charset="0"/>
                        </a:rPr>
                        <a:t>The E-UTRA(N) shall be capable of transferring messages between two UEs supporting V2V/P </a:t>
                      </a:r>
                      <a:r>
                        <a:rPr lang="en-US" sz="800" b="0">
                          <a:solidFill>
                            <a:srgbClr val="000000"/>
                          </a:solidFill>
                          <a:latin typeface="Arial" panose="020B0604020202020204" pitchFamily="34" charset="0"/>
                          <a:ea typeface="宋体" panose="02010600030101010101" pitchFamily="2" charset="-122"/>
                          <a:cs typeface="Arial" panose="020B0604020202020204" pitchFamily="34" charset="0"/>
                        </a:rPr>
                        <a:t>application</a:t>
                      </a:r>
                      <a:r>
                        <a:rPr lang="en-US" sz="800" b="0">
                          <a:solidFill>
                            <a:srgbClr val="000000"/>
                          </a:solidFill>
                          <a:latin typeface="Arial" panose="020B0604020202020204" pitchFamily="34" charset="0"/>
                          <a:cs typeface="Arial" panose="020B0604020202020204" pitchFamily="34" charset="0"/>
                        </a:rPr>
                        <a:t>, directly or via an RSU, with a maximum latency of 100ms.</a:t>
                      </a:r>
                    </a:p>
                    <a:p>
                      <a:pPr indent="0">
                        <a:buNone/>
                      </a:pPr>
                      <a:r>
                        <a:rPr lang="en-US" sz="800" b="0">
                          <a:solidFill>
                            <a:srgbClr val="000000"/>
                          </a:solidFill>
                          <a:latin typeface="Arial" panose="020B0604020202020204" pitchFamily="34" charset="0"/>
                          <a:cs typeface="Arial" panose="020B0604020202020204" pitchFamily="34" charset="0"/>
                        </a:rPr>
                        <a:t>NOTE: RSU is a term frequently used in existing ITS specifications, and the reason for introducing the term in the 3GPP specifications is to make the documents easier to read for the ITS industry. RSU is a logical entity that supports V2X application logic using the functionality provided by either a 3GPP network or an UE (referred to as UE-type RSU). </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9590">
                <a:tc>
                  <a:txBody>
                    <a:bodyPr/>
                    <a:lstStyle/>
                    <a:p>
                      <a:pPr indent="0">
                        <a:buNone/>
                      </a:pPr>
                      <a:r>
                        <a:rPr lang="en-US" sz="800" b="1">
                          <a:solidFill>
                            <a:srgbClr val="000000"/>
                          </a:solidFill>
                          <a:latin typeface="Arial" panose="020B0604020202020204" pitchFamily="34" charset="0"/>
                          <a:ea typeface="等线" panose="02010600030101010101" charset="-122"/>
                          <a:cs typeface="Arial" panose="020B0604020202020204" pitchFamily="34" charset="0"/>
                        </a:rPr>
                        <a:t>22.280</a:t>
                      </a:r>
                      <a:endParaRPr lang="en-US" altLang="en-US" sz="800" b="1">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800" b="0">
                          <a:solidFill>
                            <a:srgbClr val="000000"/>
                          </a:solidFill>
                          <a:latin typeface="Arial" panose="020B0604020202020204" pitchFamily="34" charset="0"/>
                          <a:ea typeface="等线" panose="02010600030101010101" charset="-122"/>
                          <a:cs typeface="Arial" panose="020B0604020202020204" pitchFamily="34" charset="0"/>
                        </a:rPr>
                        <a:t>Mission Critical Services Common requirements</a:t>
                      </a:r>
                      <a:endParaRPr lang="en-US" altLang="en-US" sz="800" b="0">
                        <a:solidFill>
                          <a:srgbClr val="000000"/>
                        </a:solidFill>
                        <a:latin typeface="Arial" panose="020B0604020202020204" pitchFamily="34" charset="0"/>
                        <a:ea typeface="等线" panose="02010600030101010101" charset="-122"/>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c>
                  <a:txBody>
                    <a:bodyPr/>
                    <a:lstStyle/>
                    <a:p>
                      <a:pPr indent="0">
                        <a:buNone/>
                      </a:pPr>
                      <a:r>
                        <a:rPr lang="en-US" sz="800" b="0">
                          <a:solidFill>
                            <a:srgbClr val="000000"/>
                          </a:solidFill>
                          <a:latin typeface="Arial" panose="020B0604020202020204" pitchFamily="34" charset="0"/>
                          <a:cs typeface="Arial" panose="020B0604020202020204" pitchFamily="34" charset="0"/>
                        </a:rPr>
                        <a:t>[R-7.15.1-001] The Off-Network MCX Service shall provide a means by which the MCX User of a (source) UE can make a Private Communication to the MCX User of a (target) UE via a ProSe UE-to-UE Relay.[R-7.15.2-001] An MCX Service Administrator or authorized user shall be able to configure a ProSe-enabled UE, authorized to act as a ProSe UE-to-UE Relay, to relay any received MCX Service transmissions for one (or more) specified MCX Service Groups.</a:t>
                      </a:r>
                      <a:endParaRPr lang="en-US" altLang="en-US" sz="800" b="0">
                        <a:solidFill>
                          <a:srgbClr val="000000"/>
                        </a:solidFill>
                        <a:latin typeface="Arial" panose="020B0604020202020204" pitchFamily="34" charset="0"/>
                        <a:ea typeface="Times New Roman" panose="0202060305040502030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20000"/>
                        <a:lumOff val="80000"/>
                      </a:schemeClr>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a:grpSpLocks noChangeAspect="1"/>
          </p:cNvGrpSpPr>
          <p:nvPr/>
        </p:nvGrpSpPr>
        <p:grpSpPr>
          <a:xfrm>
            <a:off x="1" y="111231"/>
            <a:ext cx="9143999" cy="549275"/>
            <a:chOff x="1" y="292100"/>
            <a:chExt cx="9143999" cy="549275"/>
          </a:xfrm>
        </p:grpSpPr>
        <p:sp>
          <p:nvSpPr>
            <p:cNvPr id="84" name="矩形 42"/>
            <p:cNvSpPr/>
            <p:nvPr/>
          </p:nvSpPr>
          <p:spPr bwMode="auto">
            <a:xfrm>
              <a:off x="264845" y="292100"/>
              <a:ext cx="2338803"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sp>
          <p:nvSpPr>
            <p:cNvPr id="85" name="矩形 42"/>
            <p:cNvSpPr/>
            <p:nvPr/>
          </p:nvSpPr>
          <p:spPr bwMode="auto">
            <a:xfrm>
              <a:off x="1" y="292100"/>
              <a:ext cx="2484062"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smtClean="0">
                <a:ln>
                  <a:noFill/>
                </a:ln>
                <a:solidFill>
                  <a:srgbClr val="000000"/>
                </a:solidFill>
                <a:effectLst/>
                <a:uLnTx/>
                <a:uFillTx/>
                <a:latin typeface="Arial" panose="020B0604020202020204"/>
                <a:ea typeface="微软雅黑" panose="020B0503020204020204" charset="-122"/>
              </a:endParaRPr>
            </a:p>
          </p:txBody>
        </p:sp>
        <p:cxnSp>
          <p:nvCxnSpPr>
            <p:cNvPr id="86"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87" name="文本框 47"/>
            <p:cNvSpPr txBox="1">
              <a:spLocks noChangeArrowheads="1"/>
            </p:cNvSpPr>
            <p:nvPr/>
          </p:nvSpPr>
          <p:spPr bwMode="auto">
            <a:xfrm>
              <a:off x="76199" y="367348"/>
              <a:ext cx="2331945"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noProof="0" dirty="0" smtClean="0">
                  <a:ln>
                    <a:noFill/>
                  </a:ln>
                  <a:solidFill>
                    <a:srgbClr val="FFFFFF"/>
                  </a:solidFill>
                  <a:effectLst/>
                  <a:uLnTx/>
                  <a:uFillTx/>
                  <a:latin typeface="Arial" panose="020B0604020202020204"/>
                  <a:ea typeface="微软雅黑" panose="020B0503020204020204" charset="-122"/>
                  <a:sym typeface="+mn-ea"/>
                </a:rPr>
                <a:t>Objectives</a:t>
              </a:r>
              <a:endParaRPr kumimoji="0" lang="en-US" altLang="zh-CN" sz="2000" b="1" i="0" u="none" strike="noStrike" kern="0" cap="none" spc="0" normalizeH="0" baseline="0" noProof="0" dirty="0" smtClean="0">
                <a:ln>
                  <a:noFill/>
                </a:ln>
                <a:solidFill>
                  <a:srgbClr val="FFFFFF"/>
                </a:solidFill>
                <a:effectLst/>
                <a:uLnTx/>
                <a:uFillTx/>
                <a:latin typeface="Arial" panose="020B0604020202020204"/>
                <a:ea typeface="微软雅黑" panose="020B0503020204020204" charset="-122"/>
              </a:endParaRPr>
            </a:p>
          </p:txBody>
        </p:sp>
      </p:grpSp>
      <p:sp>
        <p:nvSpPr>
          <p:cNvPr id="3" name="内容占位符 2"/>
          <p:cNvSpPr>
            <a:spLocks noGrp="1"/>
          </p:cNvSpPr>
          <p:nvPr>
            <p:ph idx="1"/>
          </p:nvPr>
        </p:nvSpPr>
        <p:spPr>
          <a:xfrm>
            <a:off x="370840" y="1036955"/>
            <a:ext cx="8402320" cy="3176905"/>
          </a:xfrm>
        </p:spPr>
        <p:txBody>
          <a:bodyPr>
            <a:noAutofit/>
          </a:bodyPr>
          <a:lstStyle/>
          <a:p>
            <a:pPr>
              <a:lnSpc>
                <a:spcPct val="120000"/>
              </a:lnSpc>
              <a:spcBef>
                <a:spcPts val="600"/>
              </a:spcBef>
              <a:spcAft>
                <a:spcPts val="600"/>
              </a:spcAft>
              <a:buFontTx/>
              <a:buBlip>
                <a:blip r:embed="rId3"/>
              </a:buBlip>
              <a:defRPr/>
            </a:pPr>
            <a:r>
              <a:rPr altLang="zh-CN" sz="1400" dirty="0">
                <a:latin typeface="微软雅黑" panose="020B0503020204020204" charset="-122"/>
                <a:cs typeface="Arial" panose="020B0604020202020204" pitchFamily="34" charset="0"/>
              </a:rPr>
              <a:t>The objective of this study item is to study use cases and potential new service requirements </a:t>
            </a:r>
            <a:r>
              <a:rPr lang="en-US" sz="1400" dirty="0">
                <a:latin typeface="微软雅黑" panose="020B0503020204020204" charset="-122"/>
                <a:cs typeface="Arial" panose="020B0604020202020204" pitchFamily="34" charset="0"/>
              </a:rPr>
              <a:t>for</a:t>
            </a:r>
            <a:r>
              <a:rPr altLang="zh-CN" sz="1400" dirty="0">
                <a:latin typeface="微软雅黑" panose="020B0503020204020204" charset="-122"/>
                <a:cs typeface="Arial" panose="020B0604020202020204" pitchFamily="34" charset="0"/>
              </a:rPr>
              <a:t> 5G system support of </a:t>
            </a:r>
            <a:r>
              <a:rPr lang="en-US" sz="1400" dirty="0">
                <a:latin typeface="微软雅黑" panose="020B0503020204020204" charset="-122"/>
                <a:cs typeface="Arial" panose="020B0604020202020204" pitchFamily="34" charset="0"/>
              </a:rPr>
              <a:t>multi-hop multi-path relay for direct device connection</a:t>
            </a:r>
            <a:r>
              <a:rPr lang="zh-CN" sz="1400" dirty="0">
                <a:latin typeface="微软雅黑" panose="020B0503020204020204" charset="-122"/>
                <a:cs typeface="Arial" panose="020B0604020202020204" pitchFamily="34" charset="0"/>
              </a:rPr>
              <a:t>：</a:t>
            </a:r>
            <a:r>
              <a:rPr lang="en-GB" altLang="zh-CN" sz="1400" dirty="0">
                <a:latin typeface="微软雅黑" panose="020B0503020204020204" charset="-122"/>
                <a:cs typeface="Arial" panose="020B0604020202020204" pitchFamily="34" charset="0"/>
              </a:rPr>
              <a:t> </a:t>
            </a:r>
            <a:endParaRPr lang="zh-CN" altLang="zh-CN" sz="1100" dirty="0">
              <a:latin typeface="微软雅黑" panose="020B0503020204020204" charset="-122"/>
              <a:cs typeface="Arial" panose="020B0604020202020204" pitchFamily="34" charset="0"/>
            </a:endParaRPr>
          </a:p>
          <a:p>
            <a:pPr lvl="1">
              <a:lnSpc>
                <a:spcPct val="120000"/>
              </a:lnSpc>
              <a:spcBef>
                <a:spcPts val="600"/>
              </a:spcBef>
              <a:spcAft>
                <a:spcPts val="600"/>
              </a:spcAft>
              <a:buFontTx/>
              <a:buBlip>
                <a:blip r:embed="rId3"/>
              </a:buBlip>
              <a:defRPr/>
            </a:pPr>
            <a:r>
              <a:rPr sz="1200" dirty="0">
                <a:latin typeface="微软雅黑" panose="020B0503020204020204" charset="-122"/>
                <a:cs typeface="Arial" panose="020B0604020202020204" pitchFamily="34" charset="0"/>
              </a:rPr>
              <a:t>-  </a:t>
            </a:r>
            <a:r>
              <a:rPr lang="zh-CN" altLang="en-US" sz="1200">
                <a:latin typeface="微软雅黑" panose="020B0503020204020204" charset="-122"/>
                <a:sym typeface="+mn-ea"/>
              </a:rPr>
              <a:t>Multi-hop scenarios related with direct device connection to support extensive range communication</a:t>
            </a:r>
            <a:r>
              <a:rPr lang="en-US" altLang="zh-CN" sz="1200">
                <a:latin typeface="微软雅黑" panose="020B0503020204020204" charset="-122"/>
                <a:sym typeface="+mn-ea"/>
              </a:rPr>
              <a:t>;</a:t>
            </a:r>
            <a:endParaRPr lang="en-US" sz="1200" dirty="0">
              <a:latin typeface="微软雅黑" panose="020B0503020204020204" charset="-122"/>
              <a:cs typeface="Arial" panose="020B0604020202020204" pitchFamily="34" charset="0"/>
            </a:endParaRPr>
          </a:p>
          <a:p>
            <a:pPr lvl="1">
              <a:lnSpc>
                <a:spcPct val="120000"/>
              </a:lnSpc>
              <a:spcBef>
                <a:spcPts val="600"/>
              </a:spcBef>
              <a:spcAft>
                <a:spcPts val="600"/>
              </a:spcAft>
              <a:buFontTx/>
              <a:buBlip>
                <a:blip r:embed="rId3"/>
              </a:buBlip>
              <a:defRPr/>
            </a:pPr>
            <a:r>
              <a:rPr lang="en-US" sz="1200" dirty="0">
                <a:latin typeface="微软雅黑" panose="020B0503020204020204" charset="-122"/>
                <a:cs typeface="Arial" panose="020B0604020202020204" pitchFamily="34" charset="0"/>
              </a:rPr>
              <a:t>- </a:t>
            </a:r>
            <a:r>
              <a:rPr lang="zh-CN" altLang="en-US" sz="1200">
                <a:latin typeface="微软雅黑" panose="020B0503020204020204" charset="-122"/>
                <a:sym typeface="+mn-ea"/>
              </a:rPr>
              <a:t>Multi-path scenarios related with direct device connection to support high reliability</a:t>
            </a:r>
            <a:r>
              <a:rPr lang="en-US" altLang="zh-CN" sz="1200">
                <a:latin typeface="微软雅黑" panose="020B0503020204020204" charset="-122"/>
                <a:sym typeface="+mn-ea"/>
              </a:rPr>
              <a:t>;</a:t>
            </a:r>
            <a:endParaRPr lang="en-US" altLang="en-GB" sz="1200" dirty="0">
              <a:latin typeface="微软雅黑" panose="020B0503020204020204" charset="-122"/>
              <a:cs typeface="Arial" panose="020B0604020202020204" pitchFamily="34" charset="0"/>
            </a:endParaRPr>
          </a:p>
          <a:p>
            <a:pPr lvl="1">
              <a:lnSpc>
                <a:spcPct val="120000"/>
              </a:lnSpc>
              <a:spcBef>
                <a:spcPts val="600"/>
              </a:spcBef>
              <a:spcAft>
                <a:spcPts val="600"/>
              </a:spcAft>
              <a:buFontTx/>
              <a:buBlip>
                <a:blip r:embed="rId3"/>
              </a:buBlip>
              <a:defRPr/>
            </a:pPr>
            <a:r>
              <a:rPr lang="en-US" altLang="en-GB" sz="1200" dirty="0">
                <a:latin typeface="微软雅黑" panose="020B0503020204020204" charset="-122"/>
                <a:cs typeface="Arial" panose="020B0604020202020204" pitchFamily="34" charset="0"/>
              </a:rPr>
              <a:t>-  </a:t>
            </a:r>
            <a:r>
              <a:rPr lang="zh-CN" altLang="en-US" sz="1200">
                <a:latin typeface="微软雅黑" panose="020B0503020204020204" charset="-122"/>
                <a:sym typeface="+mn-ea"/>
              </a:rPr>
              <a:t>Configuration and management of multi-hop and multi-path assisted direct device communication service</a:t>
            </a:r>
            <a:r>
              <a:rPr lang="en-US" altLang="zh-CN" sz="1200">
                <a:latin typeface="微软雅黑" panose="020B0503020204020204" charset="-122"/>
                <a:sym typeface="+mn-ea"/>
              </a:rPr>
              <a:t>:</a:t>
            </a:r>
            <a:endParaRPr lang="en-US" altLang="en-GB" sz="1100" dirty="0">
              <a:latin typeface="微软雅黑" panose="020B0503020204020204" charset="-122"/>
              <a:cs typeface="Arial" panose="020B0604020202020204" pitchFamily="34" charset="0"/>
            </a:endParaRPr>
          </a:p>
          <a:p>
            <a:pPr lvl="2">
              <a:lnSpc>
                <a:spcPct val="120000"/>
              </a:lnSpc>
              <a:spcBef>
                <a:spcPts val="600"/>
              </a:spcBef>
              <a:spcAft>
                <a:spcPts val="600"/>
              </a:spcAft>
              <a:buFontTx/>
              <a:buBlip>
                <a:blip r:embed="rId3"/>
              </a:buBlip>
              <a:defRPr/>
            </a:pPr>
            <a:r>
              <a:rPr lang="zh-CN" altLang="en-US" sz="1100">
                <a:latin typeface="微软雅黑" panose="020B0503020204020204" charset="-122"/>
                <a:sym typeface="+mn-ea"/>
              </a:rPr>
              <a:t>Configuration and management of multi-hop and multi-path assisted direct device communication service</a:t>
            </a:r>
            <a:r>
              <a:rPr lang="en-US" altLang="zh-CN" sz="1100">
                <a:latin typeface="微软雅黑" panose="020B0503020204020204" charset="-122"/>
                <a:sym typeface="+mn-ea"/>
              </a:rPr>
              <a:t>.</a:t>
            </a:r>
            <a:r>
              <a:rPr lang="zh-CN" altLang="en-US" sz="1100">
                <a:latin typeface="微软雅黑" panose="020B0503020204020204" charset="-122"/>
                <a:sym typeface="+mn-ea"/>
              </a:rPr>
              <a:t> </a:t>
            </a:r>
          </a:p>
          <a:p>
            <a:pPr lvl="2">
              <a:lnSpc>
                <a:spcPct val="120000"/>
              </a:lnSpc>
              <a:spcBef>
                <a:spcPts val="600"/>
              </a:spcBef>
              <a:spcAft>
                <a:spcPts val="600"/>
              </a:spcAft>
              <a:buFontTx/>
              <a:buBlip>
                <a:blip r:embed="rId3"/>
              </a:buBlip>
              <a:defRPr/>
            </a:pPr>
            <a:r>
              <a:rPr lang="zh-CN" altLang="en-US" sz="1100">
                <a:latin typeface="微软雅黑" panose="020B0503020204020204" charset="-122"/>
                <a:sym typeface="+mn-ea"/>
              </a:rPr>
              <a:t>Multi-hop and multi-path configuration for QoS assurance and service continuity</a:t>
            </a:r>
            <a:endParaRPr lang="en-US" altLang="en-GB" sz="1100" dirty="0">
              <a:latin typeface="微软雅黑" panose="020B0503020204020204" charset="-122"/>
              <a:cs typeface="Arial" panose="020B0604020202020204" pitchFamily="34" charset="0"/>
            </a:endParaRPr>
          </a:p>
          <a:p>
            <a:pPr lvl="1">
              <a:lnSpc>
                <a:spcPct val="120000"/>
              </a:lnSpc>
              <a:spcBef>
                <a:spcPts val="600"/>
              </a:spcBef>
              <a:spcAft>
                <a:spcPts val="600"/>
              </a:spcAft>
              <a:buFontTx/>
              <a:buBlip>
                <a:blip r:embed="rId3"/>
              </a:buBlip>
              <a:defRPr/>
            </a:pPr>
            <a:r>
              <a:rPr lang="en-US" altLang="en-GB" sz="1200" dirty="0">
                <a:latin typeface="微软雅黑" panose="020B0503020204020204" charset="-122"/>
                <a:cs typeface="Arial" panose="020B0604020202020204" pitchFamily="34" charset="0"/>
              </a:rPr>
              <a:t>- Aspects related to security and charging.</a:t>
            </a:r>
          </a:p>
          <a:p>
            <a:pPr lvl="1">
              <a:lnSpc>
                <a:spcPct val="120000"/>
              </a:lnSpc>
              <a:spcBef>
                <a:spcPts val="600"/>
              </a:spcBef>
              <a:spcAft>
                <a:spcPts val="600"/>
              </a:spcAft>
              <a:buFontTx/>
              <a:buBlip>
                <a:blip r:embed="rId3"/>
              </a:buBlip>
              <a:defRPr/>
            </a:pPr>
            <a:r>
              <a:rPr lang="en-US" altLang="en-GB" sz="1200" dirty="0">
                <a:latin typeface="微软雅黑" panose="020B0503020204020204" charset="-122"/>
                <a:cs typeface="Arial" panose="020B0604020202020204" pitchFamily="34" charset="0"/>
              </a:rPr>
              <a:t>- Gap analysis between the identified requirements and existing 5GS requirements or functionalities</a:t>
            </a:r>
            <a:r>
              <a:rPr lang="en-US" altLang="en-GB" sz="1100" dirty="0">
                <a:latin typeface="微软雅黑" panose="020B0503020204020204" charset="-122"/>
                <a:cs typeface="Arial" panose="020B0604020202020204" pitchFamily="34" charset="0"/>
              </a:rPr>
              <a:t>.</a:t>
            </a:r>
          </a:p>
        </p:txBody>
      </p:sp>
    </p:spTree>
  </p:cSld>
  <p:clrMapOvr>
    <a:masterClrMapping/>
  </p:clrMapOvr>
</p:sld>
</file>

<file path=ppt/theme/theme1.xml><?xml version="1.0" encoding="utf-8"?>
<a:theme xmlns:a="http://schemas.openxmlformats.org/drawingml/2006/main" name="ZTE-Confidential-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ZTE-Confidential-16X9</Template>
  <TotalTime>1</TotalTime>
  <Words>851</Words>
  <Application>Microsoft Office PowerPoint</Application>
  <PresentationFormat>全屏显示(16:9)</PresentationFormat>
  <Paragraphs>63</Paragraphs>
  <Slides>5</Slides>
  <Notes>5</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5</vt:i4>
      </vt:variant>
    </vt:vector>
  </HeadingPairs>
  <TitlesOfParts>
    <vt:vector size="17" baseType="lpstr">
      <vt:lpstr>Heiti SC Light</vt:lpstr>
      <vt:lpstr>MS PGothic</vt:lpstr>
      <vt:lpstr>等线</vt:lpstr>
      <vt:lpstr>宋体</vt:lpstr>
      <vt:lpstr>微软雅黑</vt:lpstr>
      <vt:lpstr>Arial</vt:lpstr>
      <vt:lpstr>Calibri</vt:lpstr>
      <vt:lpstr>Times New Roman</vt:lpstr>
      <vt:lpstr>Wingdings</vt:lpstr>
      <vt:lpstr>ZTE-Confidential-16X9</vt:lpstr>
      <vt:lpstr>Bitmap Image</vt:lpstr>
      <vt:lpstr>Visio.Drawing.15</vt:lpstr>
      <vt:lpstr>Motivations for Multi-hop multi-path relay for direct device connection</vt:lpstr>
      <vt:lpstr>PowerPoint 演示文稿</vt:lpstr>
      <vt:lpstr>PowerPoint 演示文稿</vt:lpstr>
      <vt:lpstr>PowerPoint 演示文稿</vt:lpstr>
      <vt:lpstr>PowerPoint 演示文稿</vt:lpstr>
    </vt:vector>
  </TitlesOfParts>
  <Company>ZTE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田力10182718</dc:creator>
  <cp:lastModifiedBy>ZTE-XuLing</cp:lastModifiedBy>
  <cp:revision>1658</cp:revision>
  <dcterms:created xsi:type="dcterms:W3CDTF">2018-03-06T04:34:00Z</dcterms:created>
  <dcterms:modified xsi:type="dcterms:W3CDTF">2022-04-29T08:58:21Z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