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47" r:id="rId2"/>
  </p:sldMasterIdLst>
  <p:notesMasterIdLst>
    <p:notesMasterId r:id="rId10"/>
  </p:notesMasterIdLst>
  <p:handoutMasterIdLst>
    <p:handoutMasterId r:id="rId11"/>
  </p:handoutMasterIdLst>
  <p:sldIdLst>
    <p:sldId id="303" r:id="rId3"/>
    <p:sldId id="707" r:id="rId4"/>
    <p:sldId id="723" r:id="rId5"/>
    <p:sldId id="726" r:id="rId6"/>
    <p:sldId id="704" r:id="rId7"/>
    <p:sldId id="725" r:id="rId8"/>
    <p:sldId id="724" r:id="rId9"/>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sz="1000" kern="1200">
        <a:solidFill>
          <a:schemeClr val="tx1"/>
        </a:solidFill>
        <a:latin typeface="Arial" pitchFamily="34" charset="0"/>
        <a:ea typeface="+mn-ea"/>
        <a:cs typeface="Arial" pitchFamily="34" charset="0"/>
      </a:defRPr>
    </a:lvl5pPr>
    <a:lvl6pPr marL="2286000" algn="l" defTabSz="914400" rtl="0" eaLnBrk="1" latinLnBrk="0" hangingPunct="1">
      <a:defRPr sz="1000" kern="1200">
        <a:solidFill>
          <a:schemeClr val="tx1"/>
        </a:solidFill>
        <a:latin typeface="Arial" pitchFamily="34" charset="0"/>
        <a:ea typeface="+mn-ea"/>
        <a:cs typeface="Arial" pitchFamily="34" charset="0"/>
      </a:defRPr>
    </a:lvl6pPr>
    <a:lvl7pPr marL="2743200" algn="l" defTabSz="914400" rtl="0" eaLnBrk="1" latinLnBrk="0" hangingPunct="1">
      <a:defRPr sz="1000" kern="1200">
        <a:solidFill>
          <a:schemeClr val="tx1"/>
        </a:solidFill>
        <a:latin typeface="Arial" pitchFamily="34" charset="0"/>
        <a:ea typeface="+mn-ea"/>
        <a:cs typeface="Arial" pitchFamily="34" charset="0"/>
      </a:defRPr>
    </a:lvl7pPr>
    <a:lvl8pPr marL="3200400" algn="l" defTabSz="914400" rtl="0" eaLnBrk="1" latinLnBrk="0" hangingPunct="1">
      <a:defRPr sz="1000" kern="1200">
        <a:solidFill>
          <a:schemeClr val="tx1"/>
        </a:solidFill>
        <a:latin typeface="Arial" pitchFamily="34" charset="0"/>
        <a:ea typeface="+mn-ea"/>
        <a:cs typeface="Arial" pitchFamily="34" charset="0"/>
      </a:defRPr>
    </a:lvl8pPr>
    <a:lvl9pPr marL="3657600" algn="l" defTabSz="914400" rtl="0" eaLnBrk="1" latinLnBrk="0" hangingPunct="1">
      <a:defRPr sz="1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72AF2F"/>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1" autoAdjust="0"/>
    <p:restoredTop sz="94625" autoAdjust="0"/>
  </p:normalViewPr>
  <p:slideViewPr>
    <p:cSldViewPr snapToGrid="0">
      <p:cViewPr>
        <p:scale>
          <a:sx n="90" d="100"/>
          <a:sy n="90" d="100"/>
        </p:scale>
        <p:origin x="-1572" y="-6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2947778C-B3F3-4F7A-BB91-EB5F63B274A2}" type="datetime1">
              <a:rPr lang="en-US"/>
              <a:pPr>
                <a:defRPr/>
              </a:pPr>
              <a:t>10/6/2015</a:t>
            </a:fld>
            <a:endParaRPr lang="en-US" dirty="0"/>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A2E6ED2-3E23-4C28-8972-3DFEE8710EA4}" type="slidenum">
              <a:rPr lang="en-GB" altLang="en-US"/>
              <a:pPr>
                <a:defRPr/>
              </a:pPr>
              <a:t>‹#›</a:t>
            </a:fld>
            <a:endParaRPr lang="en-GB" altLang="en-US"/>
          </a:p>
        </p:txBody>
      </p:sp>
    </p:spTree>
    <p:extLst>
      <p:ext uri="{BB962C8B-B14F-4D97-AF65-F5344CB8AC3E}">
        <p14:creationId xmlns:p14="http://schemas.microsoft.com/office/powerpoint/2010/main" val="215019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4ADFB8CB-F854-47F2-9DE9-2171C7CFA03A}" type="datetime1">
              <a:rPr lang="en-US"/>
              <a:pPr>
                <a:defRPr/>
              </a:pPr>
              <a:t>10/6/2015</a:t>
            </a:fld>
            <a:endParaRPr lang="en-US" dirty="0"/>
          </a:p>
        </p:txBody>
      </p:sp>
      <p:sp>
        <p:nvSpPr>
          <p:cNvPr id="922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1FA72314-C842-479C-B40D-6B35198B29F6}" type="slidenum">
              <a:rPr lang="en-GB" altLang="en-US"/>
              <a:pPr>
                <a:defRPr/>
              </a:pPr>
              <a:t>‹#›</a:t>
            </a:fld>
            <a:endParaRPr lang="en-GB" altLang="en-US"/>
          </a:p>
        </p:txBody>
      </p:sp>
    </p:spTree>
    <p:extLst>
      <p:ext uri="{BB962C8B-B14F-4D97-AF65-F5344CB8AC3E}">
        <p14:creationId xmlns:p14="http://schemas.microsoft.com/office/powerpoint/2010/main" val="4600204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p>
            <a:fld id="{A9B20BC9-C500-49C5-9C37-D50BBA60A0E0}" type="slidenum">
              <a:rPr lang="en-GB" altLang="en-US"/>
              <a:pPr/>
              <a:t>1</a:t>
            </a:fld>
            <a:endParaRPr lang="en-GB" altLang="en-US"/>
          </a:p>
        </p:txBody>
      </p:sp>
      <p:sp>
        <p:nvSpPr>
          <p:cNvPr id="10243" name="Rectangle 2"/>
          <p:cNvSpPr>
            <a:spLocks noGrp="1" noRot="1" noChangeAspect="1" noChangeArrowheads="1" noTextEdit="1"/>
          </p:cNvSpPr>
          <p:nvPr>
            <p:ph type="sldImg"/>
          </p:nvPr>
        </p:nvSpPr>
        <p:spPr>
          <a:xfrm>
            <a:off x="915988" y="742950"/>
            <a:ext cx="4967287" cy="3725863"/>
          </a:xfrm>
          <a:ln/>
        </p:spPr>
      </p:sp>
      <p:sp>
        <p:nvSpPr>
          <p:cNvPr id="10244" name="Rectangle 3"/>
          <p:cNvSpPr>
            <a:spLocks noGrp="1" noChangeArrowheads="1"/>
          </p:cNvSpPr>
          <p:nvPr>
            <p:ph type="body" idx="1"/>
          </p:nvPr>
        </p:nvSpPr>
        <p:spPr>
          <a:xfrm>
            <a:off x="904875" y="4717296"/>
            <a:ext cx="4987925" cy="4466511"/>
          </a:xfrm>
          <a:noFill/>
          <a:ln/>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2</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5988" y="742950"/>
            <a:ext cx="4965700" cy="3724275"/>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FA72314-C842-479C-B40D-6B35198B29F6}" type="slidenum">
              <a:rPr lang="en-GB" altLang="en-US" smtClean="0"/>
              <a:pPr>
                <a:defRPr/>
              </a:pPr>
              <a:t>5</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t>a native SDN/ NFV architecture covering aspects ranging from devices, (mobile/ fixed) infrastructure, network functions, value enabling capabilities and all the management functions to orchestrate the 5G system. APIs are provided on the relevant reference points to support multiple use cases, value creation and business models</a:t>
            </a:r>
          </a:p>
          <a:p>
            <a:endParaRPr lang="en-US" dirty="0"/>
          </a:p>
        </p:txBody>
      </p:sp>
      <p:sp>
        <p:nvSpPr>
          <p:cNvPr id="4" name="Slide Number Placeholder 3"/>
          <p:cNvSpPr>
            <a:spLocks noGrp="1"/>
          </p:cNvSpPr>
          <p:nvPr>
            <p:ph type="sldNum" sz="quarter" idx="10"/>
          </p:nvPr>
        </p:nvSpPr>
        <p:spPr/>
        <p:txBody>
          <a:bodyPr/>
          <a:lstStyle/>
          <a:p>
            <a:pPr>
              <a:defRPr/>
            </a:pPr>
            <a:fld id="{26C2616F-011D-47B3-A2C1-4E16F11993E6}" type="slidenum">
              <a:rPr lang="en-US" smtClean="0"/>
              <a:pPr>
                <a:defRPr/>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23850" y="73033"/>
            <a:ext cx="5810250" cy="461665"/>
          </a:xfrm>
          <a:prstGeom prst="rect">
            <a:avLst/>
          </a:prstGeom>
          <a:noFill/>
          <a:ln w="9525">
            <a:noFill/>
            <a:miter lim="800000"/>
            <a:headEnd/>
            <a:tailEnd/>
          </a:ln>
        </p:spPr>
        <p:txBody>
          <a:bodyPr>
            <a:spAutoFit/>
          </a:bodyPr>
          <a:lstStyle/>
          <a:p>
            <a:pPr eaLnBrk="1" hangingPunct="1">
              <a:defRPr/>
            </a:pPr>
            <a:r>
              <a:rPr lang="en-GB" sz="1200" b="1" dirty="0" smtClean="0">
                <a:latin typeface="Arial "/>
              </a:rPr>
              <a:t>3GPP TSG-SA WG1 Ad Hoc Meeting on SMARTER (5G)</a:t>
            </a:r>
            <a:r>
              <a:rPr lang="sv-SE" sz="1200" b="1" dirty="0" smtClean="0">
                <a:latin typeface="Arial "/>
              </a:rPr>
              <a:t> </a:t>
            </a:r>
          </a:p>
          <a:p>
            <a:pPr eaLnBrk="1" hangingPunct="1">
              <a:defRPr/>
            </a:pPr>
            <a:r>
              <a:rPr lang="sv-SE" sz="1200" b="1" dirty="0" smtClean="0">
                <a:latin typeface="Arial "/>
              </a:rPr>
              <a:t>Vancouver, Canada, 19-21 October 2015</a:t>
            </a:r>
            <a:endParaRPr lang="sv-SE" sz="1200" b="1" dirty="0">
              <a:latin typeface="Arial "/>
            </a:endParaRPr>
          </a:p>
        </p:txBody>
      </p:sp>
      <p:sp>
        <p:nvSpPr>
          <p:cNvPr id="2" name="Title 1"/>
          <p:cNvSpPr>
            <a:spLocks noGrp="1"/>
          </p:cNvSpPr>
          <p:nvPr>
            <p:ph type="ctrTitle"/>
          </p:nvPr>
        </p:nvSpPr>
        <p:spPr>
          <a:xfrm>
            <a:off x="685800" y="2130434"/>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1" y="717054"/>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372332"/>
            <a:ext cx="8229600" cy="415719"/>
          </a:xfrm>
        </p:spPr>
        <p:txBody>
          <a:bodyPr/>
          <a:lstStyle>
            <a:lvl1pPr>
              <a:defRPr/>
            </a:lvl1pPr>
          </a:lstStyle>
          <a:p>
            <a:r>
              <a:rPr lang="en-US" smtClean="0"/>
              <a:t>Click to edit Master title style</a:t>
            </a:r>
            <a:endParaRPr lang="en-US" dirty="0"/>
          </a:p>
        </p:txBody>
      </p:sp>
      <p:sp>
        <p:nvSpPr>
          <p:cNvPr id="8"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
        <p:nvSpPr>
          <p:cNvPr id="12" name="Text Placeholder 10"/>
          <p:cNvSpPr>
            <a:spLocks noGrp="1"/>
          </p:cNvSpPr>
          <p:nvPr>
            <p:ph type="body" sz="quarter" idx="16"/>
          </p:nvPr>
        </p:nvSpPr>
        <p:spPr>
          <a:xfrm>
            <a:off x="423863" y="1449917"/>
            <a:ext cx="4032250" cy="3393016"/>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smtClean="0"/>
              <a:t>Click to edit Master text styles</a:t>
            </a:r>
          </a:p>
        </p:txBody>
      </p:sp>
      <p:sp>
        <p:nvSpPr>
          <p:cNvPr id="14" name="Text Placeholder 10"/>
          <p:cNvSpPr>
            <a:spLocks noGrp="1"/>
          </p:cNvSpPr>
          <p:nvPr>
            <p:ph type="body" sz="quarter" idx="17"/>
          </p:nvPr>
        </p:nvSpPr>
        <p:spPr>
          <a:xfrm>
            <a:off x="4608513" y="1449747"/>
            <a:ext cx="4032250" cy="3393016"/>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smtClean="0"/>
              <a:t>Click to edit Master text styles</a:t>
            </a:r>
          </a:p>
          <a:p>
            <a:pPr lvl="1"/>
            <a:r>
              <a:rPr lang="en-US" smtClean="0"/>
              <a:t>Second level</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6" name="Content Placeholder 8"/>
          <p:cNvSpPr>
            <a:spLocks noGrp="1"/>
          </p:cNvSpPr>
          <p:nvPr>
            <p:ph sz="quarter" idx="13"/>
          </p:nvPr>
        </p:nvSpPr>
        <p:spPr>
          <a:xfrm>
            <a:off x="418123" y="717056"/>
            <a:ext cx="8227649" cy="402167"/>
          </a:xfrm>
        </p:spPr>
        <p:txBody>
          <a:bodyPr/>
          <a:lstStyle>
            <a:lvl1pPr marL="0" indent="0">
              <a:buFont typeface="Arial"/>
              <a:buNone/>
              <a:defRPr sz="1800">
                <a:solidFill>
                  <a:schemeClr val="bg2"/>
                </a:solidFill>
                <a:latin typeface="+mj-lt"/>
              </a:defRPr>
            </a:lvl1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slideLayout" Target="../slideLayouts/slideLayout8.xml"/><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ags" Target="../tags/tag1.xml"/><Relationship Id="rId5" Type="http://schemas.openxmlformats.org/officeDocument/2006/relationships/vmlDrawing" Target="../drawings/vmlDrawing1.vml"/><Relationship Id="rId4" Type="http://schemas.openxmlformats.org/officeDocument/2006/relationships/theme" Target="../theme/theme2.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3" y="6373813"/>
            <a:ext cx="6169025" cy="323851"/>
          </a:xfrm>
          <a:prstGeom prst="homePlate">
            <a:avLst>
              <a:gd name="adj" fmla="val 91541"/>
            </a:avLst>
          </a:prstGeom>
          <a:solidFill>
            <a:srgbClr val="72AF2F">
              <a:alpha val="94901"/>
            </a:srgbClr>
          </a:solidFill>
          <a:ln w="9525">
            <a:noFill/>
            <a:miter lim="800000"/>
            <a:headEnd/>
            <a:tailEnd/>
          </a:ln>
        </p:spPr>
        <p:txBody>
          <a:bodyPr wrap="none" anchor="ctr"/>
          <a:lstStyle/>
          <a:p>
            <a:pPr>
              <a:defRPr/>
            </a:pPr>
            <a:endParaRPr lang="en-US"/>
          </a:p>
        </p:txBody>
      </p:sp>
      <p:sp>
        <p:nvSpPr>
          <p:cNvPr id="2051" name="Title Placeholder 1"/>
          <p:cNvSpPr>
            <a:spLocks noGrp="1"/>
          </p:cNvSpPr>
          <p:nvPr>
            <p:ph type="title"/>
          </p:nvPr>
        </p:nvSpPr>
        <p:spPr bwMode="auto">
          <a:xfrm>
            <a:off x="488950" y="228600"/>
            <a:ext cx="682783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85775" y="1454152"/>
            <a:ext cx="8388350" cy="4830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4" name="TextBox 13"/>
          <p:cNvSpPr txBox="1"/>
          <p:nvPr userDrawn="1"/>
        </p:nvSpPr>
        <p:spPr>
          <a:xfrm>
            <a:off x="595316" y="6394457"/>
            <a:ext cx="4422775" cy="311151"/>
          </a:xfrm>
          <a:prstGeom prst="rect">
            <a:avLst/>
          </a:prstGeom>
          <a:noFill/>
        </p:spPr>
        <p:txBody>
          <a:bodyPr anchor="ctr">
            <a:normAutofit fontScale="70000" lnSpcReduction="20000"/>
          </a:bodyPr>
          <a:lstStyle/>
          <a:p>
            <a:pPr>
              <a:lnSpc>
                <a:spcPct val="120000"/>
              </a:lnSpc>
              <a:defRPr/>
            </a:pPr>
            <a:r>
              <a:rPr lang="en-GB" spc="300" dirty="0" smtClean="0"/>
              <a:t>3GPP TSG-SA WG1 Ad Hoc Meeting on SMARTER (5G) </a:t>
            </a:r>
            <a:br>
              <a:rPr lang="en-GB" spc="300" dirty="0" smtClean="0"/>
            </a:br>
            <a:r>
              <a:rPr lang="en-GB" spc="300" dirty="0" smtClean="0"/>
              <a:t>19-21 October 2015</a:t>
            </a:r>
            <a:endParaRPr lang="en-GB" spc="300" dirty="0">
              <a:solidFill>
                <a:schemeClr val="bg1"/>
              </a:solidFill>
            </a:endParaRPr>
          </a:p>
        </p:txBody>
      </p:sp>
      <p:sp>
        <p:nvSpPr>
          <p:cNvPr id="12" name="Oval 11"/>
          <p:cNvSpPr/>
          <p:nvPr userDrawn="1"/>
        </p:nvSpPr>
        <p:spPr bwMode="auto">
          <a:xfrm>
            <a:off x="8318512" y="638334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a:defRPr/>
            </a:pPr>
            <a:fld id="{38BB483D-C369-491B-B1D1-2AD91BB702B7}" type="slidenum">
              <a:rPr lang="en-GB" altLang="en-US" b="1"/>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95"/>
            <a:ext cx="971741" cy="246221"/>
          </a:xfrm>
          <a:prstGeom prst="rect">
            <a:avLst/>
          </a:prstGeom>
          <a:noFill/>
          <a:ln w="9525">
            <a:noFill/>
            <a:miter lim="800000"/>
            <a:headEnd/>
            <a:tailEnd/>
          </a:ln>
        </p:spPr>
        <p:txBody>
          <a:bodyPr wrap="none">
            <a:spAutoFit/>
          </a:bodyPr>
          <a:lstStyle/>
          <a:p>
            <a:pPr eaLnBrk="1" hangingPunct="1">
              <a:defRPr/>
            </a:pPr>
            <a:r>
              <a:rPr lang="en-GB">
                <a:solidFill>
                  <a:schemeClr val="bg1"/>
                </a:solidFill>
              </a:rPr>
              <a:t>© 3GPP 2012</a:t>
            </a:r>
            <a:endParaRPr lang="en-GB"/>
          </a:p>
        </p:txBody>
      </p:sp>
      <p:sp>
        <p:nvSpPr>
          <p:cNvPr id="8" name="Text Box 13"/>
          <p:cNvSpPr txBox="1">
            <a:spLocks noChangeArrowheads="1"/>
          </p:cNvSpPr>
          <p:nvPr userDrawn="1"/>
        </p:nvSpPr>
        <p:spPr bwMode="auto">
          <a:xfrm>
            <a:off x="7639052" y="177807"/>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S1-153018</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6" r:id="rId1"/>
    <p:sldLayoutId id="2147483743" r:id="rId2"/>
    <p:sldLayoutId id="2147483744" r:id="rId3"/>
    <p:sldLayoutId id="2147483745" r:id="rId4"/>
    <p:sldLayoutId id="2147483751"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1" name="Object 30" hidden="1"/>
          <p:cNvGraphicFramePr>
            <a:graphicFrameLocks noChangeAspect="1"/>
          </p:cNvGraphicFramePr>
          <p:nvPr>
            <p:custDataLst>
              <p:tags r:id="rId6"/>
            </p:custDataLst>
          </p:nvPr>
        </p:nvGraphicFramePr>
        <p:xfrm>
          <a:off x="1589" y="2119"/>
          <a:ext cx="1587" cy="2116"/>
        </p:xfrm>
        <a:graphic>
          <a:graphicData uri="http://schemas.openxmlformats.org/presentationml/2006/ole">
            <mc:AlternateContent xmlns:mc="http://schemas.openxmlformats.org/markup-compatibility/2006">
              <mc:Choice xmlns:v="urn:schemas-microsoft-com:vml" Requires="v">
                <p:oleObj spid="_x0000_s19521" name="think-cell Slide" r:id="rId7" imgW="270" imgH="270" progId="">
                  <p:embed/>
                </p:oleObj>
              </mc:Choice>
              <mc:Fallback>
                <p:oleObj name="think-cell Slide" r:id="rId7" imgW="270" imgH="270" progId="">
                  <p:embed/>
                  <p:pic>
                    <p:nvPicPr>
                      <p:cNvPr id="0" name="Picture 2"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9" y="2119"/>
                        <a:ext cx="1587" cy="21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5" name="Line 9"/>
          <p:cNvSpPr>
            <a:spLocks noChangeShapeType="1"/>
          </p:cNvSpPr>
          <p:nvPr/>
        </p:nvSpPr>
        <p:spPr bwMode="auto">
          <a:xfrm flipV="1">
            <a:off x="-179388" y="791633"/>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dirty="0">
              <a:solidFill>
                <a:srgbClr val="124191"/>
              </a:solidFill>
              <a:latin typeface="Nokia Pure Headline Light"/>
            </a:endParaRPr>
          </a:p>
        </p:txBody>
      </p:sp>
      <p:sp>
        <p:nvSpPr>
          <p:cNvPr id="1036" name="Line 12"/>
          <p:cNvSpPr>
            <a:spLocks noChangeShapeType="1"/>
          </p:cNvSpPr>
          <p:nvPr/>
        </p:nvSpPr>
        <p:spPr bwMode="auto">
          <a:xfrm flipV="1">
            <a:off x="-179388" y="65532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7" name="Line 9"/>
          <p:cNvSpPr>
            <a:spLocks noChangeShapeType="1"/>
          </p:cNvSpPr>
          <p:nvPr/>
        </p:nvSpPr>
        <p:spPr bwMode="auto">
          <a:xfrm flipV="1">
            <a:off x="-179388" y="11281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8" name="Line 10"/>
          <p:cNvSpPr>
            <a:spLocks noChangeShapeType="1"/>
          </p:cNvSpPr>
          <p:nvPr/>
        </p:nvSpPr>
        <p:spPr bwMode="auto">
          <a:xfrm flipH="1">
            <a:off x="-179388" y="1456267"/>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39" name="Line 12"/>
          <p:cNvSpPr>
            <a:spLocks noChangeShapeType="1"/>
          </p:cNvSpPr>
          <p:nvPr/>
        </p:nvSpPr>
        <p:spPr bwMode="auto">
          <a:xfrm flipV="1">
            <a:off x="-179388" y="6220884"/>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0" name="Line 13"/>
          <p:cNvSpPr>
            <a:spLocks noChangeShapeType="1"/>
          </p:cNvSpPr>
          <p:nvPr/>
        </p:nvSpPr>
        <p:spPr bwMode="auto">
          <a:xfrm flipH="1" flipV="1">
            <a:off x="-179388" y="5867400"/>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1" name="Line 14"/>
          <p:cNvSpPr>
            <a:spLocks noChangeShapeType="1"/>
          </p:cNvSpPr>
          <p:nvPr/>
        </p:nvSpPr>
        <p:spPr bwMode="auto">
          <a:xfrm>
            <a:off x="-179388" y="374651"/>
            <a:ext cx="9502776" cy="0"/>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2" name="Line 15"/>
          <p:cNvSpPr>
            <a:spLocks noChangeShapeType="1"/>
          </p:cNvSpPr>
          <p:nvPr/>
        </p:nvSpPr>
        <p:spPr bwMode="auto">
          <a:xfrm flipH="1">
            <a:off x="417513"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1043" name="Line 17"/>
          <p:cNvSpPr>
            <a:spLocks noChangeShapeType="1"/>
          </p:cNvSpPr>
          <p:nvPr/>
        </p:nvSpPr>
        <p:spPr bwMode="auto">
          <a:xfrm>
            <a:off x="8656638" y="-196851"/>
            <a:ext cx="0" cy="7344835"/>
          </a:xfrm>
          <a:prstGeom prst="line">
            <a:avLst/>
          </a:prstGeom>
          <a:noFill/>
          <a:ln w="3175">
            <a:solidFill>
              <a:schemeClr val="bg1"/>
            </a:solidFill>
            <a:round/>
            <a:headEnd/>
            <a:tailEnd/>
          </a:ln>
          <a:extLst/>
        </p:spPr>
        <p:txBody>
          <a:bodyPr anchor="ctr"/>
          <a:lstStyle/>
          <a:p>
            <a:pPr defTabSz="457200" eaLnBrk="1" hangingPunct="1">
              <a:defRPr/>
            </a:pPr>
            <a:endParaRPr lang="en-GB" sz="1800">
              <a:solidFill>
                <a:srgbClr val="124191"/>
              </a:solidFill>
            </a:endParaRPr>
          </a:p>
        </p:txBody>
      </p:sp>
      <p:sp>
        <p:nvSpPr>
          <p:cNvPr id="2" name="Title Placeholder 1"/>
          <p:cNvSpPr>
            <a:spLocks noGrp="1"/>
          </p:cNvSpPr>
          <p:nvPr>
            <p:ph type="title"/>
          </p:nvPr>
        </p:nvSpPr>
        <p:spPr bwMode="auto">
          <a:xfrm>
            <a:off x="417513" y="372533"/>
            <a:ext cx="8229600" cy="4148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endParaRPr lang="en-US" dirty="0" smtClean="0"/>
          </a:p>
        </p:txBody>
      </p:sp>
      <p:sp>
        <p:nvSpPr>
          <p:cNvPr id="4" name="Text Placeholder 2"/>
          <p:cNvSpPr>
            <a:spLocks noGrp="1"/>
          </p:cNvSpPr>
          <p:nvPr>
            <p:ph type="body" idx="1"/>
          </p:nvPr>
        </p:nvSpPr>
        <p:spPr bwMode="auto">
          <a:xfrm>
            <a:off x="417513" y="1452042"/>
            <a:ext cx="8229600" cy="440901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2" name="Text Box 9"/>
          <p:cNvSpPr txBox="1">
            <a:spLocks noChangeArrowheads="1"/>
          </p:cNvSpPr>
          <p:nvPr/>
        </p:nvSpPr>
        <p:spPr bwMode="auto">
          <a:xfrm>
            <a:off x="0" y="-469900"/>
            <a:ext cx="9144000" cy="233014"/>
          </a:xfrm>
          <a:prstGeom prst="rect">
            <a:avLst/>
          </a:prstGeom>
          <a:noFill/>
          <a:ln w="19050" algn="ctr">
            <a:noFill/>
            <a:miter lim="800000"/>
            <a:headEnd/>
            <a:tailEnd/>
          </a:ln>
          <a:effectLst/>
        </p:spPr>
        <p:txBody>
          <a:bodyPr lIns="90000" tIns="46800" rIns="90000" bIns="46800">
            <a:spAutoFit/>
          </a:bodyPr>
          <a:lstStyle/>
          <a:p>
            <a:pPr algn="ctr" defTabSz="762000">
              <a:lnSpc>
                <a:spcPct val="90000"/>
              </a:lnSpc>
              <a:spcBef>
                <a:spcPct val="50000"/>
              </a:spcBef>
              <a:buClr>
                <a:srgbClr val="00C9FF"/>
              </a:buClr>
              <a:defRPr/>
            </a:pPr>
            <a:r>
              <a:rPr lang="en-US" dirty="0">
                <a:solidFill>
                  <a:srgbClr val="FFFFFF"/>
                </a:solidFill>
                <a:latin typeface="Nokia Pure Text Light"/>
                <a:cs typeface="+mn-cs"/>
              </a:rPr>
              <a:t>To change the document information in the footer, press [Alt + F8] and use the “FORM“</a:t>
            </a:r>
          </a:p>
        </p:txBody>
      </p:sp>
      <p:sp>
        <p:nvSpPr>
          <p:cNvPr id="41" name="AutoShape 57"/>
          <p:cNvSpPr>
            <a:spLocks noChangeArrowheads="1"/>
          </p:cNvSpPr>
          <p:nvPr/>
        </p:nvSpPr>
        <p:spPr bwMode="auto">
          <a:xfrm>
            <a:off x="1474790" y="6944786"/>
            <a:ext cx="287337"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18 </a:t>
            </a:r>
            <a:br>
              <a:rPr lang="en-GB" sz="500" b="1" dirty="0">
                <a:solidFill>
                  <a:srgbClr val="FFFFFF"/>
                </a:solidFill>
                <a:latin typeface="Nokia Pure Text Light"/>
              </a:rPr>
            </a:br>
            <a:r>
              <a:rPr lang="en-GB" sz="500" b="1" dirty="0">
                <a:solidFill>
                  <a:srgbClr val="FFFFFF"/>
                </a:solidFill>
                <a:latin typeface="Nokia Pure Text Light"/>
              </a:rPr>
              <a:t>G 65 </a:t>
            </a:r>
            <a:br>
              <a:rPr lang="en-GB" sz="500" b="1" dirty="0">
                <a:solidFill>
                  <a:srgbClr val="FFFFFF"/>
                </a:solidFill>
                <a:latin typeface="Nokia Pure Text Light"/>
              </a:rPr>
            </a:br>
            <a:r>
              <a:rPr lang="en-GB" sz="500" b="1" dirty="0">
                <a:solidFill>
                  <a:srgbClr val="FFFFFF"/>
                </a:solidFill>
                <a:latin typeface="Nokia Pure Text Light"/>
              </a:rPr>
              <a:t>B 145</a:t>
            </a:r>
          </a:p>
        </p:txBody>
      </p:sp>
      <p:sp>
        <p:nvSpPr>
          <p:cNvPr id="43" name="AutoShape 58"/>
          <p:cNvSpPr>
            <a:spLocks noChangeArrowheads="1"/>
          </p:cNvSpPr>
          <p:nvPr/>
        </p:nvSpPr>
        <p:spPr bwMode="auto">
          <a:xfrm>
            <a:off x="1835150" y="6944786"/>
            <a:ext cx="287338" cy="179916"/>
          </a:xfrm>
          <a:prstGeom prst="roundRect">
            <a:avLst>
              <a:gd name="adj" fmla="val 16667"/>
            </a:avLst>
          </a:prstGeom>
          <a:solidFill>
            <a:schemeClr val="accent2"/>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0 </a:t>
            </a:r>
            <a:br>
              <a:rPr lang="en-GB" sz="500" b="1" dirty="0">
                <a:solidFill>
                  <a:srgbClr val="FFFFFF"/>
                </a:solidFill>
                <a:latin typeface="Nokia Pure Text Light"/>
              </a:rPr>
            </a:br>
            <a:r>
              <a:rPr lang="en-GB" sz="500" b="1" dirty="0">
                <a:solidFill>
                  <a:srgbClr val="FFFFFF"/>
                </a:solidFill>
                <a:latin typeface="Nokia Pure Text Light"/>
              </a:rPr>
              <a:t>G 201 </a:t>
            </a:r>
            <a:br>
              <a:rPr lang="en-GB" sz="500" b="1" dirty="0">
                <a:solidFill>
                  <a:srgbClr val="FFFFFF"/>
                </a:solidFill>
                <a:latin typeface="Nokia Pure Text Light"/>
              </a:rPr>
            </a:br>
            <a:r>
              <a:rPr lang="en-GB" sz="500" b="1" dirty="0">
                <a:solidFill>
                  <a:srgbClr val="FFFFFF"/>
                </a:solidFill>
                <a:latin typeface="Nokia Pure Text Light"/>
              </a:rPr>
              <a:t>B 255</a:t>
            </a:r>
          </a:p>
        </p:txBody>
      </p:sp>
      <p:sp>
        <p:nvSpPr>
          <p:cNvPr id="44" name="AutoShape 59"/>
          <p:cNvSpPr>
            <a:spLocks noChangeArrowheads="1"/>
          </p:cNvSpPr>
          <p:nvPr/>
        </p:nvSpPr>
        <p:spPr bwMode="auto">
          <a:xfrm>
            <a:off x="2195513" y="6944786"/>
            <a:ext cx="287337" cy="179916"/>
          </a:xfrm>
          <a:prstGeom prst="roundRect">
            <a:avLst>
              <a:gd name="adj" fmla="val 16667"/>
            </a:avLst>
          </a:prstGeom>
          <a:solidFill>
            <a:schemeClr val="accent4"/>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r>
              <a:rPr lang="en-US" sz="500" b="1" dirty="0">
                <a:solidFill>
                  <a:srgbClr val="FFFFFF"/>
                </a:solidFill>
                <a:latin typeface="Nokia Pure Text Light"/>
              </a:rPr>
              <a:t>R 104</a:t>
            </a:r>
            <a:br>
              <a:rPr lang="en-US" sz="500" b="1" dirty="0">
                <a:solidFill>
                  <a:srgbClr val="FFFFFF"/>
                </a:solidFill>
                <a:latin typeface="Nokia Pure Text Light"/>
              </a:rPr>
            </a:br>
            <a:r>
              <a:rPr lang="en-US" sz="500" b="1" dirty="0">
                <a:solidFill>
                  <a:srgbClr val="FFFFFF"/>
                </a:solidFill>
                <a:latin typeface="Nokia Pure Text Light"/>
              </a:rPr>
              <a:t>G 113</a:t>
            </a:r>
            <a:br>
              <a:rPr lang="en-US" sz="500" b="1" dirty="0">
                <a:solidFill>
                  <a:srgbClr val="FFFFFF"/>
                </a:solidFill>
                <a:latin typeface="Nokia Pure Text Light"/>
              </a:rPr>
            </a:br>
            <a:r>
              <a:rPr lang="en-US" sz="500" b="1" dirty="0">
                <a:solidFill>
                  <a:srgbClr val="FFFFFF"/>
                </a:solidFill>
                <a:latin typeface="Nokia Pure Text Light"/>
              </a:rPr>
              <a:t>B 122</a:t>
            </a:r>
          </a:p>
        </p:txBody>
      </p:sp>
      <p:sp>
        <p:nvSpPr>
          <p:cNvPr id="45" name="AutoShape 64"/>
          <p:cNvSpPr>
            <a:spLocks noChangeArrowheads="1"/>
          </p:cNvSpPr>
          <p:nvPr/>
        </p:nvSpPr>
        <p:spPr bwMode="auto">
          <a:xfrm>
            <a:off x="2916251" y="6944786"/>
            <a:ext cx="287337" cy="179916"/>
          </a:xfrm>
          <a:prstGeom prst="roundRect">
            <a:avLst>
              <a:gd name="adj" fmla="val 16667"/>
            </a:avLst>
          </a:prstGeom>
          <a:solidFill>
            <a:schemeClr val="accent6"/>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216</a:t>
            </a:r>
            <a:br>
              <a:rPr lang="en-GB" sz="500" b="1" dirty="0">
                <a:solidFill>
                  <a:srgbClr val="FFFFFF"/>
                </a:solidFill>
                <a:latin typeface="Nokia Pure Text Light"/>
              </a:rPr>
            </a:br>
            <a:r>
              <a:rPr lang="en-GB" sz="500" b="1" dirty="0">
                <a:solidFill>
                  <a:srgbClr val="FFFFFF"/>
                </a:solidFill>
                <a:latin typeface="Nokia Pure Text Light"/>
              </a:rPr>
              <a:t>G 217</a:t>
            </a:r>
            <a:br>
              <a:rPr lang="en-GB" sz="500" b="1" dirty="0">
                <a:solidFill>
                  <a:srgbClr val="FFFFFF"/>
                </a:solidFill>
                <a:latin typeface="Nokia Pure Text Light"/>
              </a:rPr>
            </a:br>
            <a:r>
              <a:rPr lang="en-GB" sz="500" b="1" dirty="0">
                <a:solidFill>
                  <a:srgbClr val="FFFFFF"/>
                </a:solidFill>
                <a:latin typeface="Nokia Pure Text Light"/>
              </a:rPr>
              <a:t>B 218</a:t>
            </a:r>
          </a:p>
        </p:txBody>
      </p:sp>
      <p:sp>
        <p:nvSpPr>
          <p:cNvPr id="46" name="AutoShape 65"/>
          <p:cNvSpPr>
            <a:spLocks noChangeArrowheads="1"/>
          </p:cNvSpPr>
          <p:nvPr/>
        </p:nvSpPr>
        <p:spPr bwMode="auto">
          <a:xfrm>
            <a:off x="2555875" y="6944786"/>
            <a:ext cx="287338" cy="179916"/>
          </a:xfrm>
          <a:prstGeom prst="roundRect">
            <a:avLst>
              <a:gd name="adj" fmla="val 16667"/>
            </a:avLst>
          </a:prstGeom>
          <a:solidFill>
            <a:schemeClr val="accent4"/>
          </a:solidFill>
          <a:ln w="9525">
            <a:noFill/>
            <a:round/>
            <a:headEnd/>
            <a:tailEnd/>
          </a:ln>
        </p:spPr>
        <p:txBody>
          <a:bodyPr lIns="18000" tIns="252000" rIns="18000" bIns="0"/>
          <a:lstStyle/>
          <a:p>
            <a:pPr defTabSz="603250">
              <a:spcBef>
                <a:spcPct val="15000"/>
              </a:spcBef>
              <a:spcAft>
                <a:spcPct val="15000"/>
              </a:spcAft>
              <a:buClr>
                <a:srgbClr val="00C9FF"/>
              </a:buClr>
              <a:defRPr/>
            </a:pPr>
            <a:r>
              <a:rPr lang="en-GB" sz="500" b="1" dirty="0">
                <a:solidFill>
                  <a:srgbClr val="FFFFFF"/>
                </a:solidFill>
                <a:latin typeface="Nokia Pure Text Light"/>
              </a:rPr>
              <a:t>R 168</a:t>
            </a:r>
            <a:br>
              <a:rPr lang="en-GB" sz="500" b="1" dirty="0">
                <a:solidFill>
                  <a:srgbClr val="FFFFFF"/>
                </a:solidFill>
                <a:latin typeface="Nokia Pure Text Light"/>
              </a:rPr>
            </a:br>
            <a:r>
              <a:rPr lang="en-GB" sz="500" b="1" dirty="0">
                <a:solidFill>
                  <a:srgbClr val="FFFFFF"/>
                </a:solidFill>
                <a:latin typeface="Nokia Pure Text Light"/>
              </a:rPr>
              <a:t>G 187</a:t>
            </a:r>
            <a:br>
              <a:rPr lang="en-GB" sz="500" b="1" dirty="0">
                <a:solidFill>
                  <a:srgbClr val="FFFFFF"/>
                </a:solidFill>
                <a:latin typeface="Nokia Pure Text Light"/>
              </a:rPr>
            </a:br>
            <a:r>
              <a:rPr lang="en-GB" sz="500" b="1" dirty="0">
                <a:solidFill>
                  <a:srgbClr val="FFFFFF"/>
                </a:solidFill>
                <a:latin typeface="Nokia Pure Text Light"/>
              </a:rPr>
              <a:t>B 192</a:t>
            </a:r>
          </a:p>
        </p:txBody>
      </p:sp>
      <p:sp>
        <p:nvSpPr>
          <p:cNvPr id="47"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r>
              <a:rPr lang="en-GB" sz="500" b="1" dirty="0">
                <a:solidFill>
                  <a:srgbClr val="FFFFFF"/>
                </a:solidFill>
              </a:rPr>
              <a:t>Core and </a:t>
            </a:r>
            <a:r>
              <a:rPr lang="en-GB" sz="500" b="1" dirty="0">
                <a:solidFill>
                  <a:srgbClr val="FFFFFF"/>
                </a:solidFill>
                <a:latin typeface="Nokia Pure Text Light"/>
              </a:rPr>
              <a:t>background</a:t>
            </a:r>
            <a:r>
              <a:rPr lang="en-GB" sz="500" b="1" dirty="0">
                <a:solidFill>
                  <a:srgbClr val="FFFFFF"/>
                </a:solidFill>
              </a:rPr>
              <a:t> </a:t>
            </a:r>
            <a:r>
              <a:rPr lang="en-GB" sz="500" b="1" dirty="0" smtClean="0">
                <a:solidFill>
                  <a:srgbClr val="FFFFFF"/>
                </a:solidFill>
              </a:rPr>
              <a:t>colors</a:t>
            </a:r>
            <a:r>
              <a:rPr lang="en-GB" sz="500" b="1" dirty="0">
                <a:solidFill>
                  <a:srgbClr val="FFFFFF"/>
                </a:solidFill>
              </a:rPr>
              <a:t>:</a:t>
            </a:r>
          </a:p>
        </p:txBody>
      </p:sp>
      <p:sp>
        <p:nvSpPr>
          <p:cNvPr id="48" name="AutoShape 57"/>
          <p:cNvSpPr>
            <a:spLocks noChangeArrowheads="1"/>
          </p:cNvSpPr>
          <p:nvPr/>
        </p:nvSpPr>
        <p:spPr bwMode="auto">
          <a:xfrm>
            <a:off x="1474790" y="6944786"/>
            <a:ext cx="287337" cy="179916"/>
          </a:xfrm>
          <a:prstGeom prst="roundRect">
            <a:avLst>
              <a:gd name="adj" fmla="val 16667"/>
            </a:avLst>
          </a:prstGeom>
          <a:solidFill>
            <a:schemeClr val="tx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49" name="AutoShape 58"/>
          <p:cNvSpPr>
            <a:spLocks noChangeArrowheads="1"/>
          </p:cNvSpPr>
          <p:nvPr/>
        </p:nvSpPr>
        <p:spPr bwMode="auto">
          <a:xfrm>
            <a:off x="1835150" y="6944786"/>
            <a:ext cx="287338" cy="179916"/>
          </a:xfrm>
          <a:prstGeom prst="roundRect">
            <a:avLst>
              <a:gd name="adj" fmla="val 16667"/>
            </a:avLst>
          </a:prstGeom>
          <a:solidFill>
            <a:schemeClr val="accent1"/>
          </a:solidFill>
          <a:ln w="9525">
            <a:noFill/>
            <a:round/>
            <a:headEnd/>
            <a:tailEnd/>
          </a:ln>
        </p:spPr>
        <p:txBody>
          <a:bodyPr lIns="18000" tIns="252000" rIns="18000" bIns="0"/>
          <a:lstStyle/>
          <a:p>
            <a:pPr defTabSz="603250">
              <a:spcBef>
                <a:spcPct val="15000"/>
              </a:spcBef>
              <a:spcAft>
                <a:spcPct val="15000"/>
              </a:spcAft>
              <a:buClr>
                <a:srgbClr val="00C9FF"/>
              </a:buClr>
              <a:defRPr/>
            </a:pPr>
            <a:endParaRPr lang="en-US" sz="500" b="1">
              <a:solidFill>
                <a:srgbClr val="FFFFFF"/>
              </a:solidFill>
              <a:latin typeface="Nokia Pure Text Light"/>
            </a:endParaRPr>
          </a:p>
        </p:txBody>
      </p:sp>
      <p:sp>
        <p:nvSpPr>
          <p:cNvPr id="50" name="AutoShape 59"/>
          <p:cNvSpPr>
            <a:spLocks noChangeArrowheads="1"/>
          </p:cNvSpPr>
          <p:nvPr/>
        </p:nvSpPr>
        <p:spPr bwMode="auto">
          <a:xfrm>
            <a:off x="2195513" y="6944786"/>
            <a:ext cx="287337" cy="179916"/>
          </a:xfrm>
          <a:prstGeom prst="roundRect">
            <a:avLst>
              <a:gd name="adj" fmla="val 16667"/>
            </a:avLst>
          </a:prstGeom>
          <a:solidFill>
            <a:schemeClr val="bg2"/>
          </a:solidFill>
          <a:ln w="9525">
            <a:noFill/>
            <a:round/>
            <a:headEnd/>
            <a:tailEnd/>
          </a:ln>
          <a:effectLst/>
        </p:spPr>
        <p:txBody>
          <a:bodyPr lIns="18000" tIns="252000" rIns="18000" bIns="0"/>
          <a:lstStyle/>
          <a:p>
            <a:pPr defTabSz="604647" fontAlgn="auto">
              <a:spcBef>
                <a:spcPct val="15000"/>
              </a:spcBef>
              <a:spcAft>
                <a:spcPct val="15000"/>
              </a:spcAft>
              <a:buClr>
                <a:srgbClr val="00C9FF"/>
              </a:buClr>
              <a:defRPr/>
            </a:pPr>
            <a:endParaRPr lang="en-US" sz="500" b="1" dirty="0">
              <a:solidFill>
                <a:srgbClr val="FFFFFF"/>
              </a:solidFill>
              <a:latin typeface="Nokia Pure Text Light"/>
            </a:endParaRPr>
          </a:p>
        </p:txBody>
      </p:sp>
      <p:sp>
        <p:nvSpPr>
          <p:cNvPr id="51" name="Rectangle 68"/>
          <p:cNvSpPr>
            <a:spLocks noChangeArrowheads="1"/>
          </p:cNvSpPr>
          <p:nvPr/>
        </p:nvSpPr>
        <p:spPr bwMode="auto">
          <a:xfrm>
            <a:off x="647713" y="6944786"/>
            <a:ext cx="792163" cy="179916"/>
          </a:xfrm>
          <a:prstGeom prst="rect">
            <a:avLst/>
          </a:prstGeom>
          <a:noFill/>
          <a:ln>
            <a:noFill/>
          </a:ln>
          <a:extLst/>
        </p:spPr>
        <p:txBody>
          <a:bodyPr wrap="none" lIns="18000" tIns="0" rIns="36000" bIns="0" anchor="ctr"/>
          <a:lstStyle/>
          <a:p>
            <a:pPr algn="r" defTabSz="603250">
              <a:spcBef>
                <a:spcPct val="15000"/>
              </a:spcBef>
              <a:spcAft>
                <a:spcPct val="15000"/>
              </a:spcAft>
              <a:buClr>
                <a:srgbClr val="00C9FF"/>
              </a:buClr>
              <a:defRPr/>
            </a:pPr>
            <a:endParaRPr lang="en-GB" sz="500" b="1" dirty="0">
              <a:solidFill>
                <a:srgbClr val="FFFFFF"/>
              </a:solidFill>
            </a:endParaRPr>
          </a:p>
        </p:txBody>
      </p:sp>
      <p:sp>
        <p:nvSpPr>
          <p:cNvPr id="52" name="Date Placeholder 3"/>
          <p:cNvSpPr txBox="1">
            <a:spLocks/>
          </p:cNvSpPr>
          <p:nvPr/>
        </p:nvSpPr>
        <p:spPr>
          <a:xfrm>
            <a:off x="722326" y="6191252"/>
            <a:ext cx="687387"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1FEF4778-5275-AF44-A3A2-413C53D52084}" type="datetime1">
              <a:rPr lang="en-GB" sz="800" smtClean="0">
                <a:solidFill>
                  <a:srgbClr val="68717A"/>
                </a:solidFill>
                <a:cs typeface="Arial" panose="020B0604020202020204" pitchFamily="34" charset="0"/>
              </a:rPr>
              <a:pPr>
                <a:defRPr/>
              </a:pPr>
              <a:t>06/10/2015</a:t>
            </a:fld>
            <a:endParaRPr lang="en-GB" sz="800" dirty="0">
              <a:solidFill>
                <a:srgbClr val="68717A"/>
              </a:solidFill>
              <a:cs typeface="Arial" panose="020B0604020202020204" pitchFamily="34" charset="0"/>
            </a:endParaRPr>
          </a:p>
        </p:txBody>
      </p:sp>
      <p:sp>
        <p:nvSpPr>
          <p:cNvPr id="53" name="Slide Number Placeholder 5"/>
          <p:cNvSpPr txBox="1">
            <a:spLocks/>
          </p:cNvSpPr>
          <p:nvPr/>
        </p:nvSpPr>
        <p:spPr>
          <a:xfrm>
            <a:off x="433388" y="6191252"/>
            <a:ext cx="144462" cy="184149"/>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rgbClr val="68717A"/>
                </a:solidFill>
                <a:cs typeface="Arial" panose="020B0604020202020204" pitchFamily="34" charset="0"/>
              </a:rPr>
              <a:pPr>
                <a:defRPr/>
              </a:pPr>
              <a:t>‹#›</a:t>
            </a:fld>
            <a:endParaRPr lang="en-GB" dirty="0">
              <a:solidFill>
                <a:srgbClr val="68717A"/>
              </a:solidFill>
              <a:cs typeface="Arial" panose="020B0604020202020204" pitchFamily="34" charset="0"/>
            </a:endParaRPr>
          </a:p>
        </p:txBody>
      </p:sp>
      <p:pic>
        <p:nvPicPr>
          <p:cNvPr id="1050" name="Picture 1"/>
          <p:cNvPicPr>
            <a:picLocks/>
          </p:cNvPicPr>
          <p:nvPr/>
        </p:nvPicPr>
        <p:blipFill>
          <a:blip r:embed="rId9" cstate="screen"/>
          <a:srcRect/>
          <a:stretch>
            <a:fillRect/>
          </a:stretch>
        </p:blipFill>
        <p:spPr bwMode="auto">
          <a:xfrm>
            <a:off x="7959738" y="6229351"/>
            <a:ext cx="701675" cy="154516"/>
          </a:xfrm>
          <a:prstGeom prst="rect">
            <a:avLst/>
          </a:prstGeom>
          <a:noFill/>
          <a:ln w="9525">
            <a:noFill/>
            <a:miter lim="800000"/>
            <a:headEnd/>
            <a:tailEnd/>
          </a:ln>
        </p:spPr>
      </p:pic>
      <p:sp>
        <p:nvSpPr>
          <p:cNvPr id="3" name="TextBox 2"/>
          <p:cNvSpPr txBox="1"/>
          <p:nvPr/>
        </p:nvSpPr>
        <p:spPr>
          <a:xfrm>
            <a:off x="1341441" y="6191259"/>
            <a:ext cx="6078537" cy="123111"/>
          </a:xfrm>
          <a:prstGeom prst="rect">
            <a:avLst/>
          </a:prstGeom>
          <a:noFill/>
        </p:spPr>
        <p:txBody>
          <a:bodyPr lIns="0" tIns="0" rIns="0" bIns="0">
            <a:spAutoFit/>
          </a:bodyPr>
          <a:lstStyle/>
          <a:p>
            <a:pPr defTabSz="457200" eaLnBrk="1" hangingPunct="1"/>
            <a:r>
              <a:rPr lang="en-GB" sz="800" dirty="0" smtClean="0">
                <a:solidFill>
                  <a:srgbClr val="68717A"/>
                </a:solidFill>
                <a:latin typeface="Nokia Pure Text Light"/>
                <a:cs typeface="Arial" charset="0"/>
              </a:rPr>
              <a:t>© Nokia 2015 </a:t>
            </a:r>
            <a:endParaRPr lang="en-GB" sz="800" dirty="0">
              <a:solidFill>
                <a:srgbClr val="68717A"/>
              </a:solidFill>
              <a:latin typeface="Nokia Pure Text Light"/>
              <a:cs typeface="Arial" charset="0"/>
            </a:endParaRPr>
          </a:p>
        </p:txBody>
      </p:sp>
      <p:sp>
        <p:nvSpPr>
          <p:cNvPr id="28" name="TextBox 27"/>
          <p:cNvSpPr txBox="1"/>
          <p:nvPr/>
        </p:nvSpPr>
        <p:spPr>
          <a:xfrm>
            <a:off x="1503366" y="6333067"/>
            <a:ext cx="6078537" cy="338554"/>
          </a:xfrm>
          <a:prstGeom prst="rect">
            <a:avLst/>
          </a:prstGeom>
          <a:noFill/>
        </p:spPr>
        <p:txBody>
          <a:bodyPr>
            <a:spAutoFit/>
          </a:bodyPr>
          <a:lstStyle/>
          <a:p>
            <a:pPr defTabSz="457200" eaLnBrk="1" hangingPunct="1">
              <a:defRPr/>
            </a:pPr>
            <a:endParaRPr lang="en-GB" sz="800" dirty="0">
              <a:solidFill>
                <a:srgbClr val="68717A"/>
              </a:solidFill>
            </a:endParaRPr>
          </a:p>
          <a:p>
            <a:pPr defTabSz="457200" eaLnBrk="1" hangingPunct="1">
              <a:defRPr/>
            </a:pPr>
            <a:endParaRPr lang="en-GB" sz="800" dirty="0">
              <a:solidFill>
                <a:srgbClr val="68717A"/>
              </a:solidFill>
            </a:endParaRPr>
          </a:p>
        </p:txBody>
      </p:sp>
      <p:sp>
        <p:nvSpPr>
          <p:cNvPr id="29" name="TextBox 28"/>
          <p:cNvSpPr txBox="1"/>
          <p:nvPr/>
        </p:nvSpPr>
        <p:spPr>
          <a:xfrm>
            <a:off x="432002" y="6383875"/>
            <a:ext cx="6078537" cy="123111"/>
          </a:xfrm>
          <a:prstGeom prst="rect">
            <a:avLst/>
          </a:prstGeom>
          <a:noFill/>
        </p:spPr>
        <p:txBody>
          <a:bodyPr lIns="0" tIns="0" rIns="0" bIns="0">
            <a:spAutoFit/>
          </a:bodyPr>
          <a:lstStyle/>
          <a:p>
            <a:pPr defTabSz="457200" eaLnBrk="1" hangingPunct="1">
              <a:defRPr/>
            </a:pPr>
            <a:r>
              <a:rPr lang="en-GB" sz="800" smtClean="0">
                <a:solidFill>
                  <a:srgbClr val="68717A"/>
                </a:solidFill>
                <a:latin typeface="Nokia Pure Text Light"/>
                <a:cs typeface="Arial" charset="0"/>
              </a:rPr>
              <a:t>Confidential</a:t>
            </a:r>
            <a:endParaRPr lang="en-GB" sz="800" dirty="0">
              <a:solidFill>
                <a:srgbClr val="68717A"/>
              </a:solidFill>
              <a:latin typeface="Nokia Pure Text Light"/>
              <a:cs typeface="Arial" charset="0"/>
            </a:endParaRPr>
          </a:p>
        </p:txBody>
      </p:sp>
      <p:sp>
        <p:nvSpPr>
          <p:cNvPr id="32" name="Text Box 13"/>
          <p:cNvSpPr txBox="1">
            <a:spLocks noChangeArrowheads="1"/>
          </p:cNvSpPr>
          <p:nvPr userDrawn="1"/>
        </p:nvSpPr>
        <p:spPr bwMode="auto">
          <a:xfrm>
            <a:off x="7639052" y="54975"/>
            <a:ext cx="1463675" cy="276999"/>
          </a:xfrm>
          <a:prstGeom prst="rect">
            <a:avLst/>
          </a:prstGeom>
          <a:noFill/>
          <a:ln w="9525">
            <a:noFill/>
            <a:miter lim="800000"/>
            <a:headEnd/>
            <a:tailEnd/>
          </a:ln>
        </p:spPr>
        <p:txBody>
          <a:bodyPr>
            <a:spAutoFit/>
          </a:bodyPr>
          <a:lstStyle/>
          <a:p>
            <a:pPr algn="r" eaLnBrk="1" hangingPunct="1">
              <a:spcBef>
                <a:spcPct val="50000"/>
              </a:spcBef>
              <a:defRPr/>
            </a:pPr>
            <a:r>
              <a:rPr lang="en-GB" sz="1200" b="1" dirty="0" smtClean="0"/>
              <a:t>SP-15xxxx</a:t>
            </a:r>
            <a:endParaRPr lang="en-GB"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Lst>
  <p:timing>
    <p:tnLst>
      <p:par>
        <p:cTn id="1" dur="indefinite" restart="never" nodeType="tmRoot"/>
      </p:par>
    </p:tnLst>
  </p:timing>
  <p:hf sldNum="0" hdr="0"/>
  <p:txStyles>
    <p:titleStyle>
      <a:lvl1pPr algn="l" defTabSz="457200" rtl="0" eaLnBrk="1" fontAlgn="base" hangingPunct="1">
        <a:spcBef>
          <a:spcPct val="0"/>
        </a:spcBef>
        <a:spcAft>
          <a:spcPct val="0"/>
        </a:spcAft>
        <a:defRPr sz="1800" b="1" kern="1200">
          <a:solidFill>
            <a:schemeClr val="tx1"/>
          </a:solidFill>
          <a:latin typeface="+mj-lt"/>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510363" y="1357745"/>
            <a:ext cx="8176437" cy="2119746"/>
          </a:xfrm>
        </p:spPr>
        <p:txBody>
          <a:bodyPr>
            <a:normAutofit/>
          </a:bodyPr>
          <a:lstStyle/>
          <a:p>
            <a:pPr>
              <a:defRPr/>
            </a:pPr>
            <a:r>
              <a:rPr lang="en-US" sz="4000" b="1" dirty="0" smtClean="0"/>
              <a:t>SMARTER Building Block:</a:t>
            </a:r>
            <a:br>
              <a:rPr lang="en-US" sz="4000" b="1" dirty="0" smtClean="0"/>
            </a:br>
            <a:r>
              <a:rPr lang="en-US" sz="4000" b="1" dirty="0" smtClean="0"/>
              <a:t> </a:t>
            </a:r>
            <a:r>
              <a:rPr lang="en-US" sz="4000" b="1" smtClean="0"/>
              <a:t>Network Operation (NO)</a:t>
            </a:r>
            <a:endParaRPr lang="en-GB" sz="4000" dirty="0" smtClean="0">
              <a:effectLst>
                <a:outerShdw blurRad="38100" dist="38100" dir="2700000" algn="tl">
                  <a:srgbClr val="C0C0C0"/>
                </a:outerShdw>
              </a:effectLst>
            </a:endParaRPr>
          </a:p>
        </p:txBody>
      </p:sp>
      <p:sp>
        <p:nvSpPr>
          <p:cNvPr id="4099" name="Subtitle 6"/>
          <p:cNvSpPr>
            <a:spLocks noGrp="1"/>
          </p:cNvSpPr>
          <p:nvPr>
            <p:ph type="subTitle" idx="1"/>
          </p:nvPr>
        </p:nvSpPr>
        <p:spPr/>
        <p:txBody>
          <a:bodyPr/>
          <a:lstStyle/>
          <a:p>
            <a:pPr>
              <a:lnSpc>
                <a:spcPct val="80000"/>
              </a:lnSpc>
            </a:pPr>
            <a:r>
              <a:rPr lang="en-US" altLang="en-US" sz="2000" dirty="0" smtClean="0"/>
              <a:t/>
            </a:r>
            <a:br>
              <a:rPr lang="en-US" altLang="en-US" sz="2000" dirty="0" smtClean="0"/>
            </a:br>
            <a:r>
              <a:rPr lang="en-US" altLang="en-US" sz="2000" dirty="0" smtClean="0">
                <a:latin typeface="Arial" pitchFamily="34" charset="0"/>
              </a:rPr>
              <a:t>Vodafone / </a:t>
            </a:r>
            <a:r>
              <a:rPr lang="en-US" altLang="en-US" sz="2000" dirty="0">
                <a:latin typeface="Arial" pitchFamily="34" charset="0"/>
              </a:rPr>
              <a:t>Rapporteur</a:t>
            </a:r>
            <a:endParaRPr lang="en-US" altLang="en-US" sz="2000" dirty="0" smtClean="0">
              <a:latin typeface="Arial" pitchFamily="34" charset="0"/>
            </a:endParaRPr>
          </a:p>
          <a:p>
            <a:pPr>
              <a:lnSpc>
                <a:spcPct val="80000"/>
              </a:lnSpc>
            </a:pPr>
            <a:endParaRPr lang="en-GB" altLang="en-US" sz="2000" dirty="0" smtClean="0">
              <a:latin typeface="Arial" pitchFamily="34" charset="0"/>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17513" y="373071"/>
            <a:ext cx="8229600" cy="414337"/>
          </a:xfrm>
        </p:spPr>
        <p:txBody>
          <a:bodyPr/>
          <a:lstStyle/>
          <a:p>
            <a:r>
              <a:rPr lang="en-US" dirty="0"/>
              <a:t>SMARTER use </a:t>
            </a:r>
            <a:r>
              <a:rPr lang="en-US" dirty="0" smtClean="0"/>
              <a:t>cases</a:t>
            </a:r>
          </a:p>
        </p:txBody>
      </p:sp>
      <p:sp>
        <p:nvSpPr>
          <p:cNvPr id="63" name="TextBox 62"/>
          <p:cNvSpPr txBox="1"/>
          <p:nvPr/>
        </p:nvSpPr>
        <p:spPr>
          <a:xfrm>
            <a:off x="114933" y="6055706"/>
            <a:ext cx="5202502" cy="246221"/>
          </a:xfrm>
          <a:prstGeom prst="rect">
            <a:avLst/>
          </a:prstGeom>
          <a:noFill/>
        </p:spPr>
        <p:txBody>
          <a:bodyPr wrap="square" rtlCol="0">
            <a:spAutoFit/>
          </a:bodyPr>
          <a:lstStyle/>
          <a:p>
            <a:r>
              <a:rPr lang="en-GB" dirty="0"/>
              <a:t>TR 22.891 V0.2.0, “Feasibility Study on New Services and Markets Technology Enablers”</a:t>
            </a:r>
          </a:p>
        </p:txBody>
      </p:sp>
      <p:sp>
        <p:nvSpPr>
          <p:cNvPr id="7" name="Rectangle 6"/>
          <p:cNvSpPr/>
          <p:nvPr/>
        </p:nvSpPr>
        <p:spPr>
          <a:xfrm>
            <a:off x="287071" y="1158939"/>
            <a:ext cx="2016000" cy="637954"/>
          </a:xfrm>
          <a:prstGeom prst="rect">
            <a:avLst/>
          </a:prstGeom>
          <a:solidFill>
            <a:schemeClr val="accent1">
              <a:lumMod val="75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400" b="1" dirty="0" smtClean="0">
                <a:solidFill>
                  <a:schemeClr val="bg1"/>
                </a:solidFill>
                <a:cs typeface="Calibri" panose="020F0502020204030204" pitchFamily="34" charset="0"/>
              </a:rPr>
              <a:t>Network slicing</a:t>
            </a:r>
            <a:endParaRPr lang="en-GB" sz="1400" b="1" dirty="0">
              <a:solidFill>
                <a:schemeClr val="bg1"/>
              </a:solidFill>
              <a:cs typeface="Calibri" panose="020F0502020204030204" pitchFamily="34" charset="0"/>
            </a:endParaRPr>
          </a:p>
        </p:txBody>
      </p:sp>
      <p:sp>
        <p:nvSpPr>
          <p:cNvPr id="19" name="Rectangle 18"/>
          <p:cNvSpPr/>
          <p:nvPr/>
        </p:nvSpPr>
        <p:spPr>
          <a:xfrm>
            <a:off x="2498619" y="1158939"/>
            <a:ext cx="2016000" cy="637954"/>
          </a:xfrm>
          <a:prstGeom prst="rect">
            <a:avLst/>
          </a:prstGeom>
          <a:solidFill>
            <a:schemeClr val="accent1">
              <a:lumMod val="75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400" b="1" dirty="0">
                <a:solidFill>
                  <a:schemeClr val="bg1"/>
                </a:solidFill>
                <a:cs typeface="Calibri" panose="020F0502020204030204" pitchFamily="34" charset="0"/>
              </a:rPr>
              <a:t>Migration and </a:t>
            </a:r>
            <a:r>
              <a:rPr lang="en-GB" sz="1400" b="1" dirty="0" smtClean="0">
                <a:solidFill>
                  <a:schemeClr val="bg1"/>
                </a:solidFill>
                <a:cs typeface="Calibri" panose="020F0502020204030204" pitchFamily="34" charset="0"/>
              </a:rPr>
              <a:t>interworking</a:t>
            </a:r>
            <a:endParaRPr lang="en-GB" sz="1400" b="1" dirty="0">
              <a:solidFill>
                <a:schemeClr val="bg1"/>
              </a:solidFill>
              <a:cs typeface="Calibri" panose="020F0502020204030204" pitchFamily="34" charset="0"/>
            </a:endParaRPr>
          </a:p>
        </p:txBody>
      </p:sp>
      <p:sp>
        <p:nvSpPr>
          <p:cNvPr id="20" name="Rectangle 19"/>
          <p:cNvSpPr/>
          <p:nvPr/>
        </p:nvSpPr>
        <p:spPr>
          <a:xfrm>
            <a:off x="4720818" y="1158939"/>
            <a:ext cx="4068075" cy="637954"/>
          </a:xfrm>
          <a:prstGeom prst="rect">
            <a:avLst/>
          </a:prstGeom>
          <a:solidFill>
            <a:schemeClr val="accent1">
              <a:lumMod val="75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400" b="1" dirty="0" smtClean="0">
                <a:solidFill>
                  <a:schemeClr val="bg1"/>
                </a:solidFill>
                <a:cs typeface="Calibri" panose="020F0502020204030204" pitchFamily="34" charset="0"/>
              </a:rPr>
              <a:t>Others</a:t>
            </a:r>
            <a:endParaRPr lang="en-GB" sz="1400" b="1" dirty="0">
              <a:solidFill>
                <a:schemeClr val="bg1"/>
              </a:solidFill>
              <a:cs typeface="Calibri" panose="020F0502020204030204" pitchFamily="34" charset="0"/>
            </a:endParaRPr>
          </a:p>
        </p:txBody>
      </p:sp>
      <p:sp>
        <p:nvSpPr>
          <p:cNvPr id="21" name="Rectangle 20"/>
          <p:cNvSpPr/>
          <p:nvPr/>
        </p:nvSpPr>
        <p:spPr>
          <a:xfrm>
            <a:off x="287071" y="1796894"/>
            <a:ext cx="2016000" cy="4216280"/>
          </a:xfrm>
          <a:prstGeom prst="rect">
            <a:avLst/>
          </a:prstGeom>
          <a:solidFill>
            <a:schemeClr val="accent1">
              <a:lumMod val="20000"/>
              <a:lumOff val="8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285750" indent="-285750">
              <a:lnSpc>
                <a:spcPct val="120000"/>
              </a:lnSpc>
              <a:spcAft>
                <a:spcPts val="600"/>
              </a:spcAft>
              <a:buFont typeface="Arial" panose="020B0604020202020204" pitchFamily="34" charset="0"/>
              <a:buChar char="•"/>
            </a:pPr>
            <a:r>
              <a:rPr lang="en-GB" sz="1400" dirty="0" smtClean="0">
                <a:solidFill>
                  <a:schemeClr val="tx1"/>
                </a:solidFill>
                <a:cs typeface="Calibri" panose="020F0502020204030204" pitchFamily="34" charset="0"/>
              </a:rPr>
              <a:t>UC </a:t>
            </a:r>
            <a:r>
              <a:rPr lang="en-GB" sz="1400" dirty="0">
                <a:solidFill>
                  <a:schemeClr val="tx1"/>
                </a:solidFill>
                <a:cs typeface="Calibri" panose="020F0502020204030204" pitchFamily="34" charset="0"/>
              </a:rPr>
              <a:t>5.2: Network </a:t>
            </a:r>
            <a:r>
              <a:rPr lang="en-GB" sz="1400" dirty="0" smtClean="0">
                <a:solidFill>
                  <a:schemeClr val="tx1"/>
                </a:solidFill>
                <a:cs typeface="Calibri" panose="020F0502020204030204" pitchFamily="34" charset="0"/>
              </a:rPr>
              <a:t>Slicing</a:t>
            </a:r>
          </a:p>
          <a:p>
            <a:pPr marL="285750" indent="-285750">
              <a:lnSpc>
                <a:spcPct val="120000"/>
              </a:lnSpc>
              <a:spcAft>
                <a:spcPts val="600"/>
              </a:spcAft>
              <a:buFont typeface="Arial" panose="020B0604020202020204" pitchFamily="34" charset="0"/>
              <a:buChar char="•"/>
            </a:pPr>
            <a:r>
              <a:rPr lang="en-GB" sz="1400" dirty="0" smtClean="0">
                <a:solidFill>
                  <a:schemeClr val="tx1"/>
                </a:solidFill>
                <a:cs typeface="Calibri" panose="020F0502020204030204" pitchFamily="34" charset="0"/>
              </a:rPr>
              <a:t>UC </a:t>
            </a:r>
            <a:r>
              <a:rPr lang="en-GB" sz="1400" dirty="0">
                <a:solidFill>
                  <a:schemeClr val="tx1"/>
                </a:solidFill>
                <a:cs typeface="Calibri" panose="020F0502020204030204" pitchFamily="34" charset="0"/>
              </a:rPr>
              <a:t>5.9: Flexibility and </a:t>
            </a:r>
            <a:r>
              <a:rPr lang="en-GB" sz="1400" dirty="0" smtClean="0">
                <a:solidFill>
                  <a:schemeClr val="tx1"/>
                </a:solidFill>
                <a:cs typeface="Calibri" panose="020F0502020204030204" pitchFamily="34" charset="0"/>
              </a:rPr>
              <a:t>scalability</a:t>
            </a:r>
          </a:p>
          <a:p>
            <a:pPr marL="285750" indent="-285750">
              <a:lnSpc>
                <a:spcPct val="120000"/>
              </a:lnSpc>
              <a:spcAft>
                <a:spcPts val="600"/>
              </a:spcAft>
              <a:buFont typeface="Arial" panose="020B0604020202020204" pitchFamily="34" charset="0"/>
              <a:buChar char="•"/>
            </a:pPr>
            <a:r>
              <a:rPr lang="en-GB" sz="1400" dirty="0" smtClean="0">
                <a:solidFill>
                  <a:schemeClr val="tx1"/>
                </a:solidFill>
                <a:cs typeface="Calibri" panose="020F0502020204030204" pitchFamily="34" charset="0"/>
              </a:rPr>
              <a:t>UC </a:t>
            </a:r>
            <a:r>
              <a:rPr lang="en-GB" sz="1400" dirty="0">
                <a:solidFill>
                  <a:schemeClr val="tx1"/>
                </a:solidFill>
                <a:cs typeface="Calibri" panose="020F0502020204030204" pitchFamily="34" charset="0"/>
              </a:rPr>
              <a:t>5.34: Mobility on </a:t>
            </a:r>
            <a:r>
              <a:rPr lang="en-GB" sz="1400" dirty="0" smtClean="0">
                <a:solidFill>
                  <a:schemeClr val="tx1"/>
                </a:solidFill>
                <a:cs typeface="Calibri" panose="020F0502020204030204" pitchFamily="34" charset="0"/>
              </a:rPr>
              <a:t>demand</a:t>
            </a:r>
          </a:p>
          <a:p>
            <a:pPr marL="285750" indent="-285750">
              <a:lnSpc>
                <a:spcPct val="120000"/>
              </a:lnSpc>
              <a:spcAft>
                <a:spcPts val="600"/>
              </a:spcAft>
              <a:buFont typeface="Arial" panose="020B0604020202020204" pitchFamily="34" charset="0"/>
              <a:buChar char="•"/>
            </a:pPr>
            <a:r>
              <a:rPr lang="en-GB" sz="1400" dirty="0" smtClean="0">
                <a:solidFill>
                  <a:schemeClr val="tx1"/>
                </a:solidFill>
                <a:cs typeface="Calibri" panose="020F0502020204030204" pitchFamily="34" charset="0"/>
              </a:rPr>
              <a:t>UC </a:t>
            </a:r>
            <a:r>
              <a:rPr lang="en-GB" sz="1400" dirty="0">
                <a:solidFill>
                  <a:schemeClr val="tx1"/>
                </a:solidFill>
                <a:cs typeface="Calibri" panose="020F0502020204030204" pitchFamily="34" charset="0"/>
              </a:rPr>
              <a:t>5.35: Context Awareness to support network elasticity </a:t>
            </a:r>
            <a:endParaRPr lang="en-GB" sz="1400" dirty="0" smtClean="0">
              <a:solidFill>
                <a:schemeClr val="tx1"/>
              </a:solidFill>
              <a:cs typeface="Calibri" panose="020F0502020204030204" pitchFamily="34" charset="0"/>
            </a:endParaRPr>
          </a:p>
          <a:p>
            <a:pPr marL="285750" indent="-285750">
              <a:lnSpc>
                <a:spcPct val="120000"/>
              </a:lnSpc>
              <a:spcAft>
                <a:spcPts val="600"/>
              </a:spcAft>
              <a:buFont typeface="Arial" panose="020B0604020202020204" pitchFamily="34" charset="0"/>
              <a:buChar char="•"/>
            </a:pPr>
            <a:r>
              <a:rPr lang="en-GB" sz="1400" dirty="0" smtClean="0">
                <a:solidFill>
                  <a:schemeClr val="tx1"/>
                </a:solidFill>
                <a:cs typeface="Calibri" panose="020F0502020204030204" pitchFamily="34" charset="0"/>
              </a:rPr>
              <a:t>UC </a:t>
            </a:r>
            <a:r>
              <a:rPr lang="en-GB" sz="1400" dirty="0">
                <a:solidFill>
                  <a:schemeClr val="tx1"/>
                </a:solidFill>
                <a:cs typeface="Calibri" panose="020F0502020204030204" pitchFamily="34" charset="0"/>
              </a:rPr>
              <a:t>5.51: Network enhancements to support scalability and automation </a:t>
            </a:r>
            <a:endParaRPr lang="en-GB" sz="1400" dirty="0" smtClean="0">
              <a:solidFill>
                <a:schemeClr val="tx1"/>
              </a:solidFill>
              <a:cs typeface="Calibri" panose="020F0502020204030204" pitchFamily="34" charset="0"/>
            </a:endParaRPr>
          </a:p>
        </p:txBody>
      </p:sp>
      <p:sp>
        <p:nvSpPr>
          <p:cNvPr id="23" name="Rectangle 22"/>
          <p:cNvSpPr/>
          <p:nvPr/>
        </p:nvSpPr>
        <p:spPr>
          <a:xfrm>
            <a:off x="2509251" y="1796894"/>
            <a:ext cx="2016000" cy="4216280"/>
          </a:xfrm>
          <a:prstGeom prst="rect">
            <a:avLst/>
          </a:prstGeom>
          <a:solidFill>
            <a:schemeClr val="accent1">
              <a:lumMod val="20000"/>
              <a:lumOff val="8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285750" indent="-285750">
              <a:lnSpc>
                <a:spcPct val="120000"/>
              </a:lnSpc>
              <a:spcAft>
                <a:spcPts val="1200"/>
              </a:spcAft>
              <a:buFont typeface="Arial" panose="020B0604020202020204" pitchFamily="34" charset="0"/>
              <a:buChar char="•"/>
            </a:pPr>
            <a:r>
              <a:rPr lang="en-GB" sz="1400" dirty="0">
                <a:solidFill>
                  <a:schemeClr val="tx1"/>
                </a:solidFill>
                <a:cs typeface="Calibri" panose="020F0502020204030204" pitchFamily="34" charset="0"/>
              </a:rPr>
              <a:t>UC 5.4: Migration of Services from earlier generations </a:t>
            </a:r>
          </a:p>
          <a:p>
            <a:pPr marL="285750" indent="-285750">
              <a:lnSpc>
                <a:spcPct val="120000"/>
              </a:lnSpc>
              <a:spcAft>
                <a:spcPts val="1200"/>
              </a:spcAft>
              <a:buFont typeface="Arial" panose="020B0604020202020204" pitchFamily="34" charset="0"/>
              <a:buChar char="•"/>
            </a:pPr>
            <a:r>
              <a:rPr lang="en-GB" sz="1400" dirty="0">
                <a:solidFill>
                  <a:schemeClr val="tx1"/>
                </a:solidFill>
                <a:cs typeface="Calibri" panose="020F0502020204030204" pitchFamily="34" charset="0"/>
              </a:rPr>
              <a:t>UC 5.16: Coexistence with legacy systems</a:t>
            </a:r>
          </a:p>
          <a:p>
            <a:pPr marL="285750" indent="-285750">
              <a:lnSpc>
                <a:spcPct val="120000"/>
              </a:lnSpc>
              <a:spcAft>
                <a:spcPts val="1200"/>
              </a:spcAft>
              <a:buFont typeface="Arial" panose="020B0604020202020204" pitchFamily="34" charset="0"/>
              <a:buChar char="•"/>
            </a:pPr>
            <a:r>
              <a:rPr lang="en-GB" sz="1400" dirty="0">
                <a:solidFill>
                  <a:schemeClr val="tx1"/>
                </a:solidFill>
                <a:cs typeface="Calibri" panose="020F0502020204030204" pitchFamily="34" charset="0"/>
              </a:rPr>
              <a:t>UC 5.27: Multi-access network integration</a:t>
            </a:r>
          </a:p>
          <a:p>
            <a:pPr marL="285750" indent="-285750">
              <a:lnSpc>
                <a:spcPct val="120000"/>
              </a:lnSpc>
              <a:spcAft>
                <a:spcPts val="1200"/>
              </a:spcAft>
              <a:buFont typeface="Arial" panose="020B0604020202020204" pitchFamily="34" charset="0"/>
              <a:buChar char="•"/>
            </a:pPr>
            <a:r>
              <a:rPr lang="en-GB" sz="1400" dirty="0">
                <a:solidFill>
                  <a:schemeClr val="tx1"/>
                </a:solidFill>
                <a:cs typeface="Calibri" panose="020F0502020204030204" pitchFamily="34" charset="0"/>
              </a:rPr>
              <a:t>UC 5.28: Multiple RAT connectivity and RAT </a:t>
            </a:r>
            <a:r>
              <a:rPr lang="en-GB" sz="1400" dirty="0" smtClean="0">
                <a:solidFill>
                  <a:schemeClr val="tx1"/>
                </a:solidFill>
                <a:cs typeface="Calibri" panose="020F0502020204030204" pitchFamily="34" charset="0"/>
              </a:rPr>
              <a:t>selection</a:t>
            </a:r>
            <a:endParaRPr lang="en-GB" sz="1400" dirty="0">
              <a:solidFill>
                <a:schemeClr val="tx1"/>
              </a:solidFill>
              <a:cs typeface="Calibri" panose="020F0502020204030204" pitchFamily="34" charset="0"/>
            </a:endParaRPr>
          </a:p>
        </p:txBody>
      </p:sp>
      <p:sp>
        <p:nvSpPr>
          <p:cNvPr id="24" name="Rectangle 23"/>
          <p:cNvSpPr/>
          <p:nvPr/>
        </p:nvSpPr>
        <p:spPr>
          <a:xfrm>
            <a:off x="4720818" y="1796894"/>
            <a:ext cx="2016000" cy="4216280"/>
          </a:xfrm>
          <a:prstGeom prst="rect">
            <a:avLst/>
          </a:prstGeom>
          <a:solidFill>
            <a:schemeClr val="accent1">
              <a:lumMod val="20000"/>
              <a:lumOff val="8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5.36: In-network </a:t>
            </a:r>
            <a:r>
              <a:rPr lang="en-GB" sz="1200" dirty="0" smtClean="0">
                <a:solidFill>
                  <a:schemeClr val="tx1"/>
                </a:solidFill>
                <a:cs typeface="Calibri" panose="020F0502020204030204" pitchFamily="34" charset="0"/>
              </a:rPr>
              <a:t>caching</a:t>
            </a:r>
            <a:endParaRPr lang="en-GB" sz="1200" dirty="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5.38: ICN Based Content </a:t>
            </a:r>
            <a:r>
              <a:rPr lang="en-GB" sz="1200" dirty="0" smtClean="0">
                <a:solidFill>
                  <a:schemeClr val="tx1"/>
                </a:solidFill>
                <a:cs typeface="Calibri" panose="020F0502020204030204" pitchFamily="34" charset="0"/>
              </a:rPr>
              <a:t>Retrieval</a:t>
            </a:r>
          </a:p>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5.39: Wireless </a:t>
            </a:r>
            <a:r>
              <a:rPr lang="en-GB" sz="1200" dirty="0" smtClean="0">
                <a:solidFill>
                  <a:schemeClr val="tx1"/>
                </a:solidFill>
                <a:cs typeface="Calibri" panose="020F0502020204030204" pitchFamily="34" charset="0"/>
              </a:rPr>
              <a:t>Briefcase</a:t>
            </a:r>
          </a:p>
          <a:p>
            <a:pPr marL="180975" indent="-180975">
              <a:spcAft>
                <a:spcPts val="600"/>
              </a:spcAft>
              <a:buFont typeface="Arial" panose="020B0604020202020204" pitchFamily="34" charset="0"/>
              <a:buChar char="•"/>
            </a:pPr>
            <a:endParaRPr lang="en-GB" sz="1200" dirty="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5.8: Flexible application traffic routing</a:t>
            </a:r>
          </a:p>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5.26: Best Connection per Traffic Type</a:t>
            </a:r>
          </a:p>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5.37: Routing path optimization when server </a:t>
            </a:r>
            <a:r>
              <a:rPr lang="en-GB" sz="1200" dirty="0" smtClean="0">
                <a:solidFill>
                  <a:schemeClr val="tx1"/>
                </a:solidFill>
                <a:cs typeface="Calibri" panose="020F0502020204030204" pitchFamily="34" charset="0"/>
              </a:rPr>
              <a:t>changes</a:t>
            </a:r>
            <a:endParaRPr lang="en-GB" sz="1200" dirty="0">
              <a:solidFill>
                <a:schemeClr val="tx1"/>
              </a:solidFill>
              <a:cs typeface="Calibri" panose="020F0502020204030204" pitchFamily="34" charset="0"/>
            </a:endParaRPr>
          </a:p>
        </p:txBody>
      </p:sp>
      <p:sp>
        <p:nvSpPr>
          <p:cNvPr id="27" name="Rectangle 26"/>
          <p:cNvSpPr/>
          <p:nvPr/>
        </p:nvSpPr>
        <p:spPr>
          <a:xfrm>
            <a:off x="6772893" y="1796894"/>
            <a:ext cx="2016000" cy="4216280"/>
          </a:xfrm>
          <a:prstGeom prst="rect">
            <a:avLst/>
          </a:prstGeom>
          <a:solidFill>
            <a:schemeClr val="accent1">
              <a:lumMod val="20000"/>
              <a:lumOff val="80000"/>
            </a:schemeClr>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5.23: Access from less trusted networks</a:t>
            </a:r>
          </a:p>
          <a:p>
            <a:pPr marL="180975" indent="-180975">
              <a:spcAft>
                <a:spcPts val="600"/>
              </a:spcAft>
              <a:buFont typeface="Arial" panose="020B0604020202020204" pitchFamily="34" charset="0"/>
              <a:buChar char="•"/>
            </a:pPr>
            <a:endParaRPr lang="en-GB" sz="1200" dirty="0" smtClean="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5.47: Service </a:t>
            </a:r>
            <a:r>
              <a:rPr lang="en-GB" sz="1200" dirty="0" smtClean="0">
                <a:solidFill>
                  <a:schemeClr val="tx1"/>
                </a:solidFill>
                <a:cs typeface="Calibri" panose="020F0502020204030204" pitchFamily="34" charset="0"/>
              </a:rPr>
              <a:t>Continuity</a:t>
            </a:r>
            <a:endParaRPr lang="en-GB" sz="1200" dirty="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endParaRPr lang="en-GB" sz="1200" dirty="0" smtClean="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5.50: Low-delay speech </a:t>
            </a:r>
            <a:r>
              <a:rPr lang="en-GB" sz="1200" dirty="0" smtClean="0">
                <a:solidFill>
                  <a:schemeClr val="tx1"/>
                </a:solidFill>
                <a:cs typeface="Calibri" panose="020F0502020204030204" pitchFamily="34" charset="0"/>
              </a:rPr>
              <a:t>coding</a:t>
            </a:r>
          </a:p>
          <a:p>
            <a:pPr marL="180975" indent="-180975">
              <a:spcAft>
                <a:spcPts val="600"/>
              </a:spcAft>
              <a:buFont typeface="Arial" panose="020B0604020202020204" pitchFamily="34" charset="0"/>
              <a:buChar char="•"/>
            </a:pPr>
            <a:endParaRPr lang="en-GB" sz="1200" dirty="0" smtClean="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5.52: Wireless </a:t>
            </a:r>
            <a:r>
              <a:rPr lang="en-GB" sz="1200" dirty="0" smtClean="0">
                <a:solidFill>
                  <a:schemeClr val="tx1"/>
                </a:solidFill>
                <a:cs typeface="Calibri" panose="020F0502020204030204" pitchFamily="34" charset="0"/>
              </a:rPr>
              <a:t>Self-Backhauling</a:t>
            </a:r>
          </a:p>
          <a:p>
            <a:pPr marL="180975" indent="-180975">
              <a:spcAft>
                <a:spcPts val="600"/>
              </a:spcAft>
              <a:buFont typeface="Arial" panose="020B0604020202020204" pitchFamily="34" charset="0"/>
              <a:buChar char="•"/>
            </a:pPr>
            <a:endParaRPr lang="en-GB" sz="1200" dirty="0" smtClean="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smtClean="0">
                <a:solidFill>
                  <a:schemeClr val="tx1"/>
                </a:solidFill>
                <a:cs typeface="Calibri" panose="020F0502020204030204" pitchFamily="34" charset="0"/>
              </a:rPr>
              <a:t>UC </a:t>
            </a:r>
            <a:r>
              <a:rPr lang="en-GB" sz="1200" dirty="0">
                <a:solidFill>
                  <a:schemeClr val="tx1"/>
                </a:solidFill>
                <a:cs typeface="Calibri" panose="020F0502020204030204" pitchFamily="34" charset="0"/>
              </a:rPr>
              <a:t>5.55: High Accuracy Enhanced </a:t>
            </a:r>
            <a:r>
              <a:rPr lang="en-GB" sz="1200" dirty="0" smtClean="0">
                <a:solidFill>
                  <a:schemeClr val="tx1"/>
                </a:solidFill>
                <a:cs typeface="Calibri" panose="020F0502020204030204" pitchFamily="34" charset="0"/>
              </a:rPr>
              <a:t>Positioning</a:t>
            </a:r>
          </a:p>
          <a:p>
            <a:pPr marL="180975" indent="-180975">
              <a:spcAft>
                <a:spcPts val="600"/>
              </a:spcAft>
              <a:buFont typeface="Arial" panose="020B0604020202020204" pitchFamily="34" charset="0"/>
              <a:buChar char="•"/>
            </a:pPr>
            <a:endParaRPr lang="en-GB" sz="1200" dirty="0">
              <a:solidFill>
                <a:schemeClr val="tx1"/>
              </a:solidFill>
              <a:cs typeface="Calibri" panose="020F0502020204030204" pitchFamily="34" charset="0"/>
            </a:endParaRPr>
          </a:p>
          <a:p>
            <a:pPr marL="180975" indent="-180975">
              <a:spcAft>
                <a:spcPts val="600"/>
              </a:spcAft>
              <a:buFont typeface="Arial" panose="020B0604020202020204" pitchFamily="34" charset="0"/>
              <a:buChar char="•"/>
            </a:pPr>
            <a:r>
              <a:rPr lang="en-GB" sz="1200" dirty="0">
                <a:solidFill>
                  <a:schemeClr val="tx1"/>
                </a:solidFill>
                <a:cs typeface="Calibri" panose="020F0502020204030204" pitchFamily="34" charset="0"/>
              </a:rPr>
              <a:t>UC 5.58: Green </a:t>
            </a:r>
            <a:r>
              <a:rPr lang="en-GB" sz="1200" dirty="0" smtClean="0">
                <a:solidFill>
                  <a:schemeClr val="tx1"/>
                </a:solidFill>
                <a:cs typeface="Calibri" panose="020F0502020204030204" pitchFamily="34" charset="0"/>
              </a:rPr>
              <a:t>Radio</a:t>
            </a:r>
            <a:endParaRPr lang="en-GB" sz="1200" dirty="0">
              <a:solidFill>
                <a:schemeClr val="tx1"/>
              </a:solidFill>
              <a:cs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50" y="228600"/>
            <a:ext cx="7634324" cy="1143000"/>
          </a:xfrm>
        </p:spPr>
        <p:txBody>
          <a:bodyPr/>
          <a:lstStyle/>
          <a:p>
            <a:r>
              <a:rPr lang="en-US" sz="2800" dirty="0" smtClean="0"/>
              <a:t>New </a:t>
            </a:r>
            <a:r>
              <a:rPr lang="en-US" sz="2800" dirty="0"/>
              <a:t>building block study </a:t>
            </a:r>
            <a:r>
              <a:rPr lang="en-US" sz="2800" dirty="0" smtClean="0"/>
              <a:t>item: Network Operation</a:t>
            </a:r>
            <a:endParaRPr lang="en-US" sz="2800" dirty="0"/>
          </a:p>
        </p:txBody>
      </p:sp>
      <p:sp>
        <p:nvSpPr>
          <p:cNvPr id="4" name="Rectangle 3"/>
          <p:cNvSpPr/>
          <p:nvPr/>
        </p:nvSpPr>
        <p:spPr>
          <a:xfrm>
            <a:off x="363720" y="1295092"/>
            <a:ext cx="8461300"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Factors</a:t>
            </a:r>
            <a:r>
              <a:rPr lang="en-US" sz="2400" b="1" dirty="0" smtClean="0">
                <a:solidFill>
                  <a:schemeClr val="bg1"/>
                </a:solidFill>
              </a:rPr>
              <a:t> </a:t>
            </a:r>
            <a:r>
              <a:rPr lang="en-US" sz="2400" b="1" dirty="0" smtClean="0">
                <a:solidFill>
                  <a:schemeClr val="tx2"/>
                </a:solidFill>
              </a:rPr>
              <a:t>that justify a</a:t>
            </a:r>
            <a:r>
              <a:rPr lang="en-US" sz="2400" b="1" dirty="0">
                <a:solidFill>
                  <a:schemeClr val="bg1"/>
                </a:solidFill>
              </a:rPr>
              <a:t> </a:t>
            </a:r>
            <a:r>
              <a:rPr lang="en-US" sz="2400" b="1" dirty="0" smtClean="0">
                <a:solidFill>
                  <a:schemeClr val="tx2"/>
                </a:solidFill>
              </a:rPr>
              <a:t>building block study</a:t>
            </a:r>
            <a:r>
              <a:rPr lang="en-US" sz="2400" b="1" dirty="0" smtClean="0">
                <a:solidFill>
                  <a:schemeClr val="bg1"/>
                </a:solidFill>
              </a:rPr>
              <a:t> </a:t>
            </a:r>
            <a:r>
              <a:rPr lang="en-US" sz="2400" b="1" dirty="0" smtClean="0">
                <a:solidFill>
                  <a:schemeClr val="tx2"/>
                </a:solidFill>
              </a:rPr>
              <a:t>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sp>
        <p:nvSpPr>
          <p:cNvPr id="7" name="Rectangle 6"/>
          <p:cNvSpPr/>
          <p:nvPr/>
        </p:nvSpPr>
        <p:spPr>
          <a:xfrm>
            <a:off x="1515358" y="2130825"/>
            <a:ext cx="5938118" cy="200524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smtClean="0">
                <a:solidFill>
                  <a:srgbClr val="FFFFFF"/>
                </a:solidFill>
              </a:rPr>
              <a:t>Flexible </a:t>
            </a:r>
            <a:r>
              <a:rPr lang="en-US" sz="2000" b="1" dirty="0">
                <a:solidFill>
                  <a:srgbClr val="FFFFFF"/>
                </a:solidFill>
              </a:rPr>
              <a:t>functions and </a:t>
            </a:r>
            <a:r>
              <a:rPr lang="en-US" sz="2000" b="1" dirty="0" smtClean="0">
                <a:solidFill>
                  <a:srgbClr val="FFFFFF"/>
                </a:solidFill>
              </a:rPr>
              <a:t>capabilities</a:t>
            </a:r>
            <a:endParaRPr lang="en-GB" sz="1600" dirty="0" smtClean="0">
              <a:solidFill>
                <a:srgbClr val="FFFFFF"/>
              </a:solidFill>
            </a:endParaRPr>
          </a:p>
          <a:p>
            <a:pPr marL="285750" lvl="2" indent="-285750" defTabSz="457200" eaLnBrk="1" fontAlgn="auto" hangingPunct="1">
              <a:lnSpc>
                <a:spcPct val="120000"/>
              </a:lnSpc>
              <a:spcBef>
                <a:spcPts val="0"/>
              </a:spcBef>
              <a:spcAft>
                <a:spcPts val="0"/>
              </a:spcAft>
              <a:buFont typeface="Arial" panose="020B0604020202020204" pitchFamily="34" charset="0"/>
              <a:buChar char="•"/>
            </a:pPr>
            <a:r>
              <a:rPr lang="en-GB" sz="1600" dirty="0" smtClean="0">
                <a:solidFill>
                  <a:srgbClr val="FFFFFF"/>
                </a:solidFill>
              </a:rPr>
              <a:t> Network slicing</a:t>
            </a:r>
          </a:p>
          <a:p>
            <a:pPr marL="285750" lvl="2" indent="-285750" defTabSz="457200" eaLnBrk="1" fontAlgn="auto" hangingPunct="1">
              <a:lnSpc>
                <a:spcPct val="120000"/>
              </a:lnSpc>
              <a:spcBef>
                <a:spcPts val="0"/>
              </a:spcBef>
              <a:spcAft>
                <a:spcPts val="0"/>
              </a:spcAft>
              <a:buFont typeface="Arial" panose="020B0604020202020204" pitchFamily="34" charset="0"/>
              <a:buChar char="•"/>
            </a:pPr>
            <a:r>
              <a:rPr lang="en-GB" sz="1600" dirty="0" smtClean="0">
                <a:solidFill>
                  <a:srgbClr val="FFFFFF"/>
                </a:solidFill>
              </a:rPr>
              <a:t> Flexible function / service / application allocation</a:t>
            </a:r>
          </a:p>
          <a:p>
            <a:pPr marL="285750" lvl="2" indent="-285750" defTabSz="457200" eaLnBrk="1" fontAlgn="auto" hangingPunct="1">
              <a:lnSpc>
                <a:spcPct val="120000"/>
              </a:lnSpc>
              <a:spcBef>
                <a:spcPts val="0"/>
              </a:spcBef>
              <a:spcAft>
                <a:spcPts val="0"/>
              </a:spcAft>
              <a:buFont typeface="Arial" panose="020B0604020202020204" pitchFamily="34" charset="0"/>
              <a:buChar char="•"/>
            </a:pPr>
            <a:r>
              <a:rPr lang="en-GB" sz="1600" dirty="0" smtClean="0">
                <a:solidFill>
                  <a:srgbClr val="FFFFFF"/>
                </a:solidFill>
              </a:rPr>
              <a:t> Leverage NFV / SDN </a:t>
            </a:r>
          </a:p>
          <a:p>
            <a:pPr marL="285750" lvl="2" indent="-285750" defTabSz="457200" eaLnBrk="1" fontAlgn="auto" hangingPunct="1">
              <a:lnSpc>
                <a:spcPct val="120000"/>
              </a:lnSpc>
              <a:spcBef>
                <a:spcPts val="0"/>
              </a:spcBef>
              <a:spcAft>
                <a:spcPts val="0"/>
              </a:spcAft>
              <a:buFont typeface="Arial" panose="020B0604020202020204" pitchFamily="34" charset="0"/>
              <a:buChar char="•"/>
            </a:pPr>
            <a:r>
              <a:rPr lang="en-GB" sz="1600" dirty="0" smtClean="0">
                <a:solidFill>
                  <a:srgbClr val="FFFFFF"/>
                </a:solidFill>
              </a:rPr>
              <a:t> Graceful </a:t>
            </a:r>
            <a:r>
              <a:rPr lang="en-GB" sz="1600" dirty="0">
                <a:solidFill>
                  <a:srgbClr val="FFFFFF"/>
                </a:solidFill>
              </a:rPr>
              <a:t>degradation</a:t>
            </a:r>
            <a:endParaRPr lang="en-US" sz="1600" dirty="0" smtClean="0">
              <a:solidFill>
                <a:srgbClr val="FFFFFF"/>
              </a:solidFill>
            </a:endParaRPr>
          </a:p>
        </p:txBody>
      </p:sp>
      <p:sp>
        <p:nvSpPr>
          <p:cNvPr id="8" name="Rectangle 7"/>
          <p:cNvSpPr/>
          <p:nvPr/>
        </p:nvSpPr>
        <p:spPr>
          <a:xfrm>
            <a:off x="1515358" y="4310499"/>
            <a:ext cx="5938118" cy="1632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marL="0" lvl="2" indent="6350" algn="ctr" defTabSz="457200" eaLnBrk="1" fontAlgn="auto" hangingPunct="1">
              <a:spcBef>
                <a:spcPts val="0"/>
              </a:spcBef>
              <a:spcAft>
                <a:spcPts val="600"/>
              </a:spcAft>
            </a:pPr>
            <a:r>
              <a:rPr lang="en-US" sz="2000" b="1" dirty="0">
                <a:solidFill>
                  <a:srgbClr val="FFFFFF"/>
                </a:solidFill>
              </a:rPr>
              <a:t>Support new value </a:t>
            </a:r>
            <a:r>
              <a:rPr lang="en-US" sz="2000" b="1" dirty="0" smtClean="0">
                <a:solidFill>
                  <a:srgbClr val="FFFFFF"/>
                </a:solidFill>
              </a:rPr>
              <a:t>creation</a:t>
            </a:r>
            <a:endParaRPr lang="en-GB" sz="1600" dirty="0" smtClean="0">
              <a:solidFill>
                <a:srgbClr val="FFFFFF"/>
              </a:solidFill>
            </a:endParaRPr>
          </a:p>
          <a:p>
            <a:pPr marL="285750" lvl="2" indent="-285750" defTabSz="457200" eaLnBrk="1" fontAlgn="auto" hangingPunct="1">
              <a:spcBef>
                <a:spcPts val="0"/>
              </a:spcBef>
              <a:spcAft>
                <a:spcPts val="600"/>
              </a:spcAft>
              <a:buFontTx/>
              <a:buChar char="-"/>
            </a:pPr>
            <a:r>
              <a:rPr lang="en-GB" sz="1600" dirty="0">
                <a:solidFill>
                  <a:srgbClr val="FFFFFF"/>
                </a:solidFill>
              </a:rPr>
              <a:t>Exploit </a:t>
            </a:r>
            <a:r>
              <a:rPr lang="en-GB" sz="1600" dirty="0" smtClean="0">
                <a:solidFill>
                  <a:srgbClr val="FFFFFF"/>
                </a:solidFill>
              </a:rPr>
              <a:t>context awareness</a:t>
            </a:r>
          </a:p>
          <a:p>
            <a:pPr marL="285750" lvl="2" indent="-285750" defTabSz="457200" eaLnBrk="1" fontAlgn="auto" hangingPunct="1">
              <a:spcBef>
                <a:spcPts val="0"/>
              </a:spcBef>
              <a:spcAft>
                <a:spcPts val="600"/>
              </a:spcAft>
              <a:buFontTx/>
              <a:buChar char="-"/>
            </a:pPr>
            <a:r>
              <a:rPr lang="en-GB" sz="1600" dirty="0" smtClean="0">
                <a:solidFill>
                  <a:srgbClr val="FFFFFF"/>
                </a:solidFill>
              </a:rPr>
              <a:t>Expose </a:t>
            </a:r>
            <a:r>
              <a:rPr lang="en-GB" sz="1600" dirty="0">
                <a:solidFill>
                  <a:srgbClr val="FFFFFF"/>
                </a:solidFill>
              </a:rPr>
              <a:t>radio and network </a:t>
            </a:r>
            <a:r>
              <a:rPr lang="en-GB" sz="1600" dirty="0" smtClean="0">
                <a:solidFill>
                  <a:srgbClr val="FFFFFF"/>
                </a:solidFill>
              </a:rPr>
              <a:t>APIs</a:t>
            </a:r>
          </a:p>
          <a:p>
            <a:pPr marL="285750" lvl="2" indent="-285750" defTabSz="457200" eaLnBrk="1" fontAlgn="auto" hangingPunct="1">
              <a:spcBef>
                <a:spcPts val="0"/>
              </a:spcBef>
              <a:spcAft>
                <a:spcPts val="600"/>
              </a:spcAft>
              <a:buFontTx/>
              <a:buChar char="-"/>
            </a:pPr>
            <a:r>
              <a:rPr lang="en-GB" sz="1600" dirty="0" smtClean="0">
                <a:solidFill>
                  <a:srgbClr val="FFFFFF"/>
                </a:solidFill>
              </a:rPr>
              <a:t>Facilitate </a:t>
            </a:r>
            <a:r>
              <a:rPr lang="en-GB" sz="1600" dirty="0" err="1" smtClean="0">
                <a:solidFill>
                  <a:srgbClr val="FFFFFF"/>
                </a:solidFill>
              </a:rPr>
              <a:t>XaaS</a:t>
            </a:r>
            <a:endParaRPr lang="en-GB" sz="1600" dirty="0">
              <a:solidFill>
                <a:srgbClr val="FFFFFF"/>
              </a:solidFill>
            </a:endParaRPr>
          </a:p>
        </p:txBody>
      </p:sp>
      <p:sp>
        <p:nvSpPr>
          <p:cNvPr id="6" name="TextBox 5"/>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8949" y="228600"/>
            <a:ext cx="7549265" cy="1143000"/>
          </a:xfrm>
        </p:spPr>
        <p:txBody>
          <a:bodyPr/>
          <a:lstStyle/>
          <a:p>
            <a:r>
              <a:rPr lang="en-US" sz="2800" dirty="0" smtClean="0"/>
              <a:t>New </a:t>
            </a:r>
            <a:r>
              <a:rPr lang="en-US" sz="2800" dirty="0"/>
              <a:t>building block study </a:t>
            </a:r>
            <a:r>
              <a:rPr lang="en-US" sz="2800" dirty="0" smtClean="0"/>
              <a:t>item: Network Operation</a:t>
            </a:r>
            <a:endParaRPr lang="en-US" sz="2800" dirty="0"/>
          </a:p>
        </p:txBody>
      </p:sp>
      <p:sp>
        <p:nvSpPr>
          <p:cNvPr id="4" name="Rectangle 3"/>
          <p:cNvSpPr/>
          <p:nvPr/>
        </p:nvSpPr>
        <p:spPr>
          <a:xfrm>
            <a:off x="438151" y="1295092"/>
            <a:ext cx="8277225" cy="47498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defTabSz="457200" eaLnBrk="1" fontAlgn="auto" hangingPunct="1">
              <a:spcBef>
                <a:spcPts val="0"/>
              </a:spcBef>
              <a:spcAft>
                <a:spcPts val="0"/>
              </a:spcAft>
            </a:pPr>
            <a:r>
              <a:rPr lang="en-US" sz="2400" b="1" dirty="0" smtClean="0">
                <a:solidFill>
                  <a:schemeClr val="tx2"/>
                </a:solidFill>
              </a:rPr>
              <a:t>Key families of the use cases for</a:t>
            </a:r>
            <a:r>
              <a:rPr lang="en-US" sz="2400" b="1" dirty="0" smtClean="0">
                <a:solidFill>
                  <a:schemeClr val="bg1"/>
                </a:solidFill>
              </a:rPr>
              <a:t> </a:t>
            </a:r>
            <a:r>
              <a:rPr lang="en-US" sz="2400" b="1" dirty="0" smtClean="0">
                <a:solidFill>
                  <a:schemeClr val="tx2"/>
                </a:solidFill>
              </a:rPr>
              <a:t>SMARTER </a:t>
            </a:r>
            <a:r>
              <a:rPr lang="en-US" sz="2400" b="1" dirty="0">
                <a:solidFill>
                  <a:schemeClr val="tx2"/>
                </a:solidFill>
              </a:rPr>
              <a:t>step 3-4*:</a:t>
            </a:r>
            <a:endParaRPr lang="en-US" sz="2400" b="1" dirty="0" smtClean="0">
              <a:solidFill>
                <a:schemeClr val="tx2"/>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531617761"/>
              </p:ext>
            </p:extLst>
          </p:nvPr>
        </p:nvGraphicFramePr>
        <p:xfrm>
          <a:off x="364219" y="2014897"/>
          <a:ext cx="8407645" cy="3975486"/>
        </p:xfrm>
        <a:graphic>
          <a:graphicData uri="http://schemas.openxmlformats.org/drawingml/2006/table">
            <a:tbl>
              <a:tblPr firstRow="1" bandRow="1">
                <a:tableStyleId>{5C22544A-7EE6-4342-B048-85BDC9FD1C3A}</a:tableStyleId>
              </a:tblPr>
              <a:tblGrid>
                <a:gridCol w="730938"/>
                <a:gridCol w="1786269"/>
                <a:gridCol w="1722475"/>
                <a:gridCol w="2069230"/>
                <a:gridCol w="2098733"/>
              </a:tblGrid>
              <a:tr h="485970">
                <a:tc>
                  <a:txBody>
                    <a:bodyPr/>
                    <a:lstStyle/>
                    <a:p>
                      <a:pPr algn="ctr"/>
                      <a:endParaRPr lang="en-GB" sz="1200" dirty="0" smtClean="0"/>
                    </a:p>
                  </a:txBody>
                  <a:tcPr anchor="ctr"/>
                </a:tc>
                <a:tc>
                  <a:txBody>
                    <a:bodyPr/>
                    <a:lstStyle/>
                    <a:p>
                      <a:pPr algn="ctr"/>
                      <a:r>
                        <a:rPr lang="en-GB" sz="1200" dirty="0" smtClean="0"/>
                        <a:t>Flexible functions and capabilities</a:t>
                      </a:r>
                    </a:p>
                  </a:txBody>
                  <a:tcPr anchor="ctr"/>
                </a:tc>
                <a:tc>
                  <a:txBody>
                    <a:bodyPr/>
                    <a:lstStyle/>
                    <a:p>
                      <a:pPr algn="ctr"/>
                      <a:r>
                        <a:rPr lang="en-GB" sz="1200" dirty="0" smtClean="0"/>
                        <a:t>New value creation</a:t>
                      </a:r>
                    </a:p>
                  </a:txBody>
                  <a:tcPr anchor="ctr"/>
                </a:tc>
                <a:tc>
                  <a:txBody>
                    <a:bodyPr/>
                    <a:lstStyle/>
                    <a:p>
                      <a:pPr algn="ctr"/>
                      <a:r>
                        <a:rPr lang="en-GB" sz="1200" dirty="0" smtClean="0"/>
                        <a:t>Migration and interworking</a:t>
                      </a:r>
                    </a:p>
                  </a:txBody>
                  <a:tcPr anchor="ctr"/>
                </a:tc>
                <a:tc>
                  <a:txBody>
                    <a:bodyPr/>
                    <a:lstStyle/>
                    <a:p>
                      <a:pPr algn="ctr"/>
                      <a:r>
                        <a:rPr lang="en-GB" sz="1200" dirty="0" smtClean="0"/>
                        <a:t>Enhancements</a:t>
                      </a:r>
                      <a:r>
                        <a:rPr lang="en-GB" sz="1200" baseline="0" dirty="0" smtClean="0"/>
                        <a:t> and Optimisations</a:t>
                      </a:r>
                      <a:endParaRPr lang="en-GB" sz="1200" dirty="0" smtClean="0"/>
                    </a:p>
                  </a:txBody>
                  <a:tcPr anchor="ctr"/>
                </a:tc>
              </a:tr>
              <a:tr h="17521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000" b="1" dirty="0" smtClean="0"/>
                        <a:t>Attributes</a:t>
                      </a:r>
                    </a:p>
                  </a:txBody>
                  <a:tcPr/>
                </a:tc>
                <a:tc>
                  <a:txBody>
                    <a:bodyPr/>
                    <a:lstStyle/>
                    <a:p>
                      <a:pPr marL="171450" indent="-171450">
                        <a:lnSpc>
                          <a:spcPct val="100000"/>
                        </a:lnSpc>
                        <a:spcAft>
                          <a:spcPts val="600"/>
                        </a:spcAft>
                        <a:buFontTx/>
                        <a:buChar char="-"/>
                      </a:pPr>
                      <a:r>
                        <a:rPr lang="en-GB" sz="1200" dirty="0" smtClean="0"/>
                        <a:t>Network slicing</a:t>
                      </a:r>
                    </a:p>
                    <a:p>
                      <a:pPr marL="171450" indent="-171450">
                        <a:lnSpc>
                          <a:spcPct val="100000"/>
                        </a:lnSpc>
                        <a:spcAft>
                          <a:spcPts val="600"/>
                        </a:spcAft>
                        <a:buFontTx/>
                        <a:buChar char="-"/>
                      </a:pPr>
                      <a:r>
                        <a:rPr lang="en-GB" sz="1200" dirty="0" smtClean="0"/>
                        <a:t>Function variance</a:t>
                      </a:r>
                    </a:p>
                    <a:p>
                      <a:pPr marL="171450" indent="-171450">
                        <a:lnSpc>
                          <a:spcPct val="100000"/>
                        </a:lnSpc>
                        <a:spcAft>
                          <a:spcPts val="600"/>
                        </a:spcAft>
                        <a:buFontTx/>
                        <a:buChar char="-"/>
                      </a:pPr>
                      <a:r>
                        <a:rPr lang="en-GB" sz="1200" dirty="0" smtClean="0"/>
                        <a:t>Flexible function/service/application allocation</a:t>
                      </a:r>
                    </a:p>
                    <a:p>
                      <a:pPr marL="171450" indent="-171450">
                        <a:lnSpc>
                          <a:spcPct val="100000"/>
                        </a:lnSpc>
                        <a:spcAft>
                          <a:spcPts val="600"/>
                        </a:spcAft>
                        <a:buFontTx/>
                        <a:buChar char="-"/>
                      </a:pPr>
                      <a:r>
                        <a:rPr lang="en-GB" sz="1200" dirty="0" smtClean="0"/>
                        <a:t>Leverage NFV/SDN </a:t>
                      </a:r>
                    </a:p>
                  </a:txBody>
                  <a:tcPr/>
                </a:tc>
                <a:tc>
                  <a:txBody>
                    <a:bodyPr/>
                    <a:lstStyle/>
                    <a:p>
                      <a:pPr marL="171450" indent="-171450">
                        <a:spcAft>
                          <a:spcPts val="600"/>
                        </a:spcAft>
                        <a:buFontTx/>
                        <a:buChar char="-"/>
                      </a:pPr>
                      <a:r>
                        <a:rPr lang="en-GB" sz="1200" dirty="0" smtClean="0"/>
                        <a:t>Exploit big data and context awareness</a:t>
                      </a:r>
                    </a:p>
                    <a:p>
                      <a:pPr marL="171450" indent="-171450">
                        <a:spcAft>
                          <a:spcPts val="600"/>
                        </a:spcAft>
                        <a:buFontTx/>
                        <a:buChar char="-"/>
                      </a:pPr>
                      <a:r>
                        <a:rPr lang="en-GB" sz="1200" dirty="0" smtClean="0"/>
                        <a:t>Expose radio and network APIs</a:t>
                      </a:r>
                    </a:p>
                    <a:p>
                      <a:pPr marL="171450" indent="-171450">
                        <a:spcAft>
                          <a:spcPts val="600"/>
                        </a:spcAft>
                        <a:buFontTx/>
                        <a:buChar char="-"/>
                      </a:pPr>
                      <a:r>
                        <a:rPr lang="en-GB" sz="1200" dirty="0" smtClean="0"/>
                        <a:t>Facilitate </a:t>
                      </a:r>
                      <a:r>
                        <a:rPr lang="en-GB" sz="1200" dirty="0" err="1" smtClean="0"/>
                        <a:t>XaaS</a:t>
                      </a:r>
                      <a:endParaRPr lang="en-GB" sz="1200" dirty="0" smtClean="0"/>
                    </a:p>
                  </a:txBody>
                  <a:tcPr/>
                </a:tc>
                <a:tc>
                  <a:txBody>
                    <a:bodyPr/>
                    <a:lstStyle/>
                    <a:p>
                      <a:pPr marL="88900" indent="-88900">
                        <a:spcAft>
                          <a:spcPts val="600"/>
                        </a:spcAft>
                      </a:pPr>
                      <a:r>
                        <a:rPr lang="en-GB" sz="1200" dirty="0" smtClean="0"/>
                        <a:t>- Service migration</a:t>
                      </a:r>
                    </a:p>
                    <a:p>
                      <a:pPr marL="88900" indent="-88900">
                        <a:spcAft>
                          <a:spcPts val="600"/>
                        </a:spcAft>
                      </a:pPr>
                      <a:r>
                        <a:rPr lang="en-GB" sz="1200" dirty="0" smtClean="0"/>
                        <a:t>-</a:t>
                      </a:r>
                      <a:r>
                        <a:rPr lang="en-GB" sz="1200" baseline="0" dirty="0" smtClean="0"/>
                        <a:t> </a:t>
                      </a:r>
                      <a:r>
                        <a:rPr lang="en-GB" sz="1200" dirty="0" smtClean="0"/>
                        <a:t>Coexistence with legacy systems</a:t>
                      </a:r>
                    </a:p>
                    <a:p>
                      <a:pPr marL="88900" indent="-88900">
                        <a:spcAft>
                          <a:spcPts val="600"/>
                        </a:spcAft>
                      </a:pPr>
                      <a:r>
                        <a:rPr lang="en-GB" sz="1200" dirty="0" smtClean="0"/>
                        <a:t>-</a:t>
                      </a:r>
                      <a:r>
                        <a:rPr lang="en-GB" sz="1200" baseline="0" dirty="0" smtClean="0"/>
                        <a:t> </a:t>
                      </a:r>
                      <a:r>
                        <a:rPr lang="en-GB" sz="1200" dirty="0" smtClean="0"/>
                        <a:t>Multiple access network integration</a:t>
                      </a:r>
                    </a:p>
                  </a:txBody>
                  <a:tcPr/>
                </a:tc>
                <a:tc>
                  <a:txBody>
                    <a:bodyPr/>
                    <a:lstStyle/>
                    <a:p>
                      <a:pPr marL="171450" indent="-171450">
                        <a:spcAft>
                          <a:spcPts val="600"/>
                        </a:spcAft>
                        <a:buFontTx/>
                        <a:buChar char="-"/>
                      </a:pPr>
                      <a:r>
                        <a:rPr lang="en-GB" sz="1200" dirty="0" smtClean="0"/>
                        <a:t>Routing optimisation</a:t>
                      </a:r>
                    </a:p>
                    <a:p>
                      <a:pPr marL="171450" indent="-171450">
                        <a:spcAft>
                          <a:spcPts val="600"/>
                        </a:spcAft>
                        <a:buFontTx/>
                        <a:buChar char="-"/>
                      </a:pPr>
                      <a:r>
                        <a:rPr lang="en-GB" sz="1200" dirty="0" smtClean="0"/>
                        <a:t>Wireless self-backhauling</a:t>
                      </a:r>
                    </a:p>
                    <a:p>
                      <a:pPr marL="171450" indent="-171450">
                        <a:spcAft>
                          <a:spcPts val="600"/>
                        </a:spcAft>
                        <a:buFontTx/>
                        <a:buChar char="-"/>
                      </a:pPr>
                      <a:r>
                        <a:rPr lang="en-GB" sz="1200" dirty="0" smtClean="0"/>
                        <a:t>Enhanced positioning</a:t>
                      </a:r>
                    </a:p>
                    <a:p>
                      <a:pPr marL="171450" indent="-171450">
                        <a:spcAft>
                          <a:spcPts val="600"/>
                        </a:spcAft>
                        <a:buFontTx/>
                        <a:buChar char="-"/>
                      </a:pPr>
                      <a:r>
                        <a:rPr lang="en-GB" sz="1200" dirty="0" smtClean="0"/>
                        <a:t>Green radio</a:t>
                      </a:r>
                    </a:p>
                    <a:p>
                      <a:pPr marL="88900" indent="-88900">
                        <a:spcAft>
                          <a:spcPts val="600"/>
                        </a:spcAft>
                      </a:pPr>
                      <a:endParaRPr lang="en-GB" sz="1200" dirty="0" smtClean="0"/>
                    </a:p>
                  </a:txBody>
                  <a:tcPr/>
                </a:tc>
              </a:tr>
              <a:tr h="9148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t>Related SMARTER UCs</a:t>
                      </a:r>
                    </a:p>
                  </a:txBody>
                  <a:tcPr/>
                </a:tc>
                <a:tc>
                  <a:txBody>
                    <a:bodyPr/>
                    <a:lstStyle/>
                    <a:p>
                      <a:r>
                        <a:rPr lang="en-GB" sz="1200" dirty="0" smtClean="0"/>
                        <a:t>UC 5.2</a:t>
                      </a:r>
                    </a:p>
                    <a:p>
                      <a:r>
                        <a:rPr lang="en-GB" sz="1200" dirty="0" smtClean="0"/>
                        <a:t>UC 5.9</a:t>
                      </a:r>
                    </a:p>
                    <a:p>
                      <a:r>
                        <a:rPr lang="en-GB" sz="1200" dirty="0" smtClean="0"/>
                        <a:t>UC 5.34</a:t>
                      </a:r>
                    </a:p>
                    <a:p>
                      <a:r>
                        <a:rPr lang="en-GB" sz="1200" dirty="0" smtClean="0"/>
                        <a:t>UC 5.35</a:t>
                      </a:r>
                    </a:p>
                    <a:p>
                      <a:r>
                        <a:rPr lang="en-GB" sz="1200" dirty="0" smtClean="0"/>
                        <a:t>UC 5.51</a:t>
                      </a:r>
                      <a:endParaRPr lang="en-GB" sz="1200" baseline="0"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5.36</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5.38</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UC 5.39</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a:txBody>
                  <a:tcPr/>
                </a:tc>
                <a:tc>
                  <a:txBody>
                    <a:bodyPr/>
                    <a:lstStyle/>
                    <a:p>
                      <a:r>
                        <a:rPr lang="en-GB" sz="1200" dirty="0" smtClean="0"/>
                        <a:t>UC 5.4</a:t>
                      </a:r>
                    </a:p>
                    <a:p>
                      <a:r>
                        <a:rPr lang="en-GB" sz="1200" dirty="0" smtClean="0"/>
                        <a:t>UC 5.16</a:t>
                      </a:r>
                    </a:p>
                    <a:p>
                      <a:r>
                        <a:rPr lang="en-GB" sz="1200" dirty="0" smtClean="0"/>
                        <a:t>UC 5.27</a:t>
                      </a:r>
                    </a:p>
                    <a:p>
                      <a:r>
                        <a:rPr lang="en-GB" sz="1200" dirty="0" smtClean="0"/>
                        <a:t>UC 5.28</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5.8</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5.23</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5.26</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5.37</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5.47</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5.50</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5.52</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5.55</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chemeClr val="tx1"/>
                          </a:solidFill>
                          <a:cs typeface="Calibri" panose="020F0502020204030204" pitchFamily="34" charset="0"/>
                        </a:rPr>
                        <a:t>UC 5.58</a:t>
                      </a:r>
                    </a:p>
                  </a:txBody>
                  <a:tcPr/>
                </a:tc>
              </a:tr>
            </a:tbl>
          </a:graphicData>
        </a:graphic>
      </p:graphicFrame>
      <p:sp>
        <p:nvSpPr>
          <p:cNvPr id="5" name="TextBox 4"/>
          <p:cNvSpPr txBox="1"/>
          <p:nvPr/>
        </p:nvSpPr>
        <p:spPr>
          <a:xfrm>
            <a:off x="337930" y="6104526"/>
            <a:ext cx="8249479" cy="246221"/>
          </a:xfrm>
          <a:prstGeom prst="rect">
            <a:avLst/>
          </a:prstGeom>
          <a:noFill/>
        </p:spPr>
        <p:txBody>
          <a:bodyPr wrap="square" rtlCol="0">
            <a:spAutoFit/>
          </a:bodyPr>
          <a:lstStyle/>
          <a:p>
            <a:r>
              <a:rPr lang="en-GB" dirty="0"/>
              <a:t>* SP-150142, “New WID Study on New Services and Markets Technology Enablers (FS_SMARTER)”</a:t>
            </a:r>
          </a:p>
        </p:txBody>
      </p:sp>
    </p:spTree>
    <p:extLst>
      <p:ext uri="{BB962C8B-B14F-4D97-AF65-F5344CB8AC3E}">
        <p14:creationId xmlns:p14="http://schemas.microsoft.com/office/powerpoint/2010/main" val="156741342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smtClean="0"/>
              <a:t>Conclusions</a:t>
            </a:r>
          </a:p>
        </p:txBody>
      </p:sp>
      <p:sp>
        <p:nvSpPr>
          <p:cNvPr id="8195" name="Content Placeholder 2"/>
          <p:cNvSpPr>
            <a:spLocks noGrp="1"/>
          </p:cNvSpPr>
          <p:nvPr>
            <p:ph idx="1"/>
          </p:nvPr>
        </p:nvSpPr>
        <p:spPr>
          <a:xfrm>
            <a:off x="304801" y="1208805"/>
            <a:ext cx="8569325" cy="4919852"/>
          </a:xfrm>
        </p:spPr>
        <p:txBody>
          <a:bodyPr lIns="72000" rIns="72000"/>
          <a:lstStyle/>
          <a:p>
            <a:r>
              <a:rPr lang="en-GB" altLang="en-US" sz="2200" dirty="0" smtClean="0"/>
              <a:t>Start </a:t>
            </a:r>
            <a:r>
              <a:rPr lang="en-GB" altLang="en-US" sz="2200" dirty="0"/>
              <a:t>new </a:t>
            </a:r>
            <a:r>
              <a:rPr lang="en-GB" altLang="en-US" sz="2200" dirty="0" smtClean="0"/>
              <a:t>building </a:t>
            </a:r>
            <a:r>
              <a:rPr lang="en-GB" altLang="en-US" sz="2200" dirty="0"/>
              <a:t>block study </a:t>
            </a:r>
            <a:r>
              <a:rPr lang="en-GB" altLang="en-US" sz="2200" dirty="0" smtClean="0"/>
              <a:t>item </a:t>
            </a:r>
            <a:r>
              <a:rPr lang="en-GB" altLang="en-US" sz="2200" dirty="0"/>
              <a:t>for </a:t>
            </a:r>
            <a:r>
              <a:rPr lang="en-GB" altLang="en-US" sz="2200" dirty="0" smtClean="0"/>
              <a:t>the identified </a:t>
            </a:r>
            <a:r>
              <a:rPr lang="en-GB" altLang="en-US" sz="2200" dirty="0"/>
              <a:t>use case </a:t>
            </a:r>
            <a:r>
              <a:rPr lang="en-GB" altLang="en-US" sz="2200" dirty="0" smtClean="0"/>
              <a:t>group: Network Operation </a:t>
            </a:r>
          </a:p>
          <a:p>
            <a:pPr lvl="1"/>
            <a:r>
              <a:rPr lang="en-GB" altLang="en-US" sz="1800" dirty="0"/>
              <a:t>to identify and document the key families of use cases and their consolidated potential requirements</a:t>
            </a:r>
            <a:endParaRPr lang="en-GB" altLang="en-US" sz="1800" dirty="0" smtClean="0"/>
          </a:p>
          <a:p>
            <a:pPr lvl="1"/>
            <a:r>
              <a:rPr lang="en-GB" altLang="en-US" sz="1800" dirty="0" smtClean="0"/>
              <a:t>to capture </a:t>
            </a:r>
            <a:r>
              <a:rPr lang="en-GB" altLang="en-US" sz="1800" dirty="0"/>
              <a:t>desired system requirements and </a:t>
            </a:r>
            <a:r>
              <a:rPr lang="en-GB" altLang="en-US" sz="1800" dirty="0" smtClean="0"/>
              <a:t>capabilities</a:t>
            </a:r>
            <a:endParaRPr lang="en-GB" altLang="en-US" sz="1800" dirty="0"/>
          </a:p>
          <a:p>
            <a:r>
              <a:rPr lang="en-GB" altLang="en-US" sz="2200" dirty="0" smtClean="0"/>
              <a:t>The </a:t>
            </a:r>
            <a:r>
              <a:rPr lang="en-GB" altLang="en-US" sz="2200" dirty="0"/>
              <a:t>target for </a:t>
            </a:r>
            <a:r>
              <a:rPr lang="en-GB" altLang="en-US" sz="2200" dirty="0" smtClean="0"/>
              <a:t>the completion of this </a:t>
            </a:r>
            <a:r>
              <a:rPr lang="en-GB" altLang="en-US" sz="2200" dirty="0"/>
              <a:t>building block study item</a:t>
            </a:r>
            <a:r>
              <a:rPr lang="en-GB" altLang="en-US" sz="2200" dirty="0" smtClean="0"/>
              <a:t> is </a:t>
            </a:r>
            <a:r>
              <a:rPr lang="en-GB" altLang="en-US" sz="2200" dirty="0"/>
              <a:t>March 2016.</a:t>
            </a:r>
          </a:p>
          <a:p>
            <a:r>
              <a:rPr lang="en-GB" altLang="en-US" sz="2200" dirty="0">
                <a:solidFill>
                  <a:srgbClr val="FF0000"/>
                </a:solidFill>
              </a:rPr>
              <a:t>The rapporteur welcomes your response to the above proposal, and would like to know if you can support it or provide a rapporteur for the TR which might result from </a:t>
            </a:r>
            <a:r>
              <a:rPr lang="en-GB" altLang="en-US" sz="2200" dirty="0" smtClean="0">
                <a:solidFill>
                  <a:srgbClr val="FF0000"/>
                </a:solidFill>
              </a:rPr>
              <a:t>it.</a:t>
            </a:r>
            <a:endParaRPr lang="en-US" altLang="en-US" sz="2200" dirty="0">
              <a:solidFill>
                <a:srgbClr val="FF0000"/>
              </a:solidFill>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6089" y="2315817"/>
            <a:ext cx="6827838" cy="1143000"/>
          </a:xfrm>
        </p:spPr>
        <p:txBody>
          <a:bodyPr/>
          <a:lstStyle/>
          <a:p>
            <a:r>
              <a:rPr lang="en-US" dirty="0" smtClean="0"/>
              <a:t>BACKUP</a:t>
            </a:r>
            <a:endParaRPr lang="en-US"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5G Architecture</a:t>
            </a:r>
            <a:endParaRPr lang="en-US" dirty="0"/>
          </a:p>
        </p:txBody>
      </p:sp>
      <p:pic>
        <p:nvPicPr>
          <p:cNvPr id="204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128" y="1267046"/>
            <a:ext cx="7849373" cy="444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68329"/>
        </a:solidFill>
        <a:ln w="34925">
          <a:solidFill>
            <a:srgbClr val="468329"/>
          </a:solidFill>
        </a:ln>
        <a:effectLst/>
      </a:spPr>
      <a:bodyPr lIns="36000" rIns="36000" anchor="ctr"/>
      <a:lstStyle>
        <a:defPPr algn="ctr">
          <a:defRPr sz="1400" b="1" dirty="0">
            <a:solidFill>
              <a:schemeClr val="bg1"/>
            </a:solidFill>
            <a:cs typeface="Calibri" panose="020F050202020403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okia powerpoint template nokia pure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Pure v2">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Nokia PowerPoint Template Nokia Pure v12" id="{7AC05BEF-BBDF-4CF1-AA23-A676535EABCE}" vid="{991539CA-B441-4AED-8339-F6770207F6A2}"/>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532</Words>
  <Application>Microsoft Office PowerPoint</Application>
  <PresentationFormat>On-screen Show (4:3)</PresentationFormat>
  <Paragraphs>103</Paragraphs>
  <Slides>7</Slides>
  <Notes>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vt:i4>
      </vt:variant>
    </vt:vector>
  </HeadingPairs>
  <TitlesOfParts>
    <vt:vector size="10" baseType="lpstr">
      <vt:lpstr>Office Theme</vt:lpstr>
      <vt:lpstr>nokia powerpoint template nokia pure v13</vt:lpstr>
      <vt:lpstr>think-cell Slide</vt:lpstr>
      <vt:lpstr>SMARTER Building Block:  Network Operation (NO)</vt:lpstr>
      <vt:lpstr>SMARTER use cases</vt:lpstr>
      <vt:lpstr>New building block study item: Network Operation</vt:lpstr>
      <vt:lpstr>New building block study item: Network Operation</vt:lpstr>
      <vt:lpstr>Conclusions</vt:lpstr>
      <vt:lpstr>BACKUP</vt:lpstr>
      <vt:lpstr>5G Architecture</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Vodafone</dc:creator>
  <cp:lastModifiedBy>Neal, Adrian, Vodafone Group</cp:lastModifiedBy>
  <cp:revision>815</cp:revision>
  <cp:lastPrinted>2015-09-25T12:02:26Z</cp:lastPrinted>
  <dcterms:created xsi:type="dcterms:W3CDTF">2008-08-30T09:32:10Z</dcterms:created>
  <dcterms:modified xsi:type="dcterms:W3CDTF">2015-10-06T14:44:58Z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1436835755</vt:lpwstr>
  </property>
  <property fmtid="{D5CDD505-2E9C-101B-9397-08002B2CF9AE}" pid="3" name="_AdHocReviewCycleID">
    <vt:i4>-1126356133</vt:i4>
  </property>
  <property fmtid="{D5CDD505-2E9C-101B-9397-08002B2CF9AE}" pid="4" name="_NewReviewCycle">
    <vt:lpwstr/>
  </property>
  <property fmtid="{D5CDD505-2E9C-101B-9397-08002B2CF9AE}" pid="5" name="_EmailSubject">
    <vt:lpwstr>[SA1#5G] final contributions so far</vt:lpwstr>
  </property>
  <property fmtid="{D5CDD505-2E9C-101B-9397-08002B2CF9AE}" pid="6" name="_AuthorEmail">
    <vt:lpwstr>alice.li@vodafone.com</vt:lpwstr>
  </property>
  <property fmtid="{D5CDD505-2E9C-101B-9397-08002B2CF9AE}" pid="7" name="_AuthorEmailDisplayName">
    <vt:lpwstr>Li, Alice, Vodafone Group</vt:lpwstr>
  </property>
</Properties>
</file>