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1"/>
  </p:notesMasterIdLst>
  <p:handoutMasterIdLst>
    <p:handoutMasterId r:id="rId12"/>
  </p:handoutMasterIdLst>
  <p:sldIdLst>
    <p:sldId id="341" r:id="rId6"/>
    <p:sldId id="363" r:id="rId7"/>
    <p:sldId id="364" r:id="rId8"/>
    <p:sldId id="368"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49" d="100"/>
          <a:sy n="149" d="100"/>
        </p:scale>
        <p:origin x="488"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09" d="100"/>
          <a:sy n="109" d="100"/>
        </p:scale>
        <p:origin x="5196" y="9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s, Walter" userId="8ee75126-16a7-4962-96c4-920e8247786f" providerId="ADAL" clId="{8FABBA8A-5177-46DF-8B05-B8A8081ADF1D}"/>
    <pc:docChg chg="undo custSel modSld modMainMaster">
      <pc:chgData name="Dees, Walter" userId="8ee75126-16a7-4962-96c4-920e8247786f" providerId="ADAL" clId="{8FABBA8A-5177-46DF-8B05-B8A8081ADF1D}" dt="2025-05-09T22:57:41.440" v="45" actId="6549"/>
      <pc:docMkLst>
        <pc:docMk/>
      </pc:docMkLst>
      <pc:sldChg chg="modSp mod">
        <pc:chgData name="Dees, Walter" userId="8ee75126-16a7-4962-96c4-920e8247786f" providerId="ADAL" clId="{8FABBA8A-5177-46DF-8B05-B8A8081ADF1D}" dt="2025-05-09T22:57:41.440" v="45" actId="6549"/>
        <pc:sldMkLst>
          <pc:docMk/>
          <pc:sldMk cId="2424538177" sldId="366"/>
        </pc:sldMkLst>
        <pc:spChg chg="mod">
          <ac:chgData name="Dees, Walter" userId="8ee75126-16a7-4962-96c4-920e8247786f" providerId="ADAL" clId="{8FABBA8A-5177-46DF-8B05-B8A8081ADF1D}" dt="2025-05-09T22:57:41.440" v="45" actId="6549"/>
          <ac:spMkLst>
            <pc:docMk/>
            <pc:sldMk cId="2424538177" sldId="366"/>
            <ac:spMk id="7171" creationId="{8B215120-9330-4C24-86C0-93DB3C460B0D}"/>
          </ac:spMkLst>
        </pc:spChg>
      </pc:sldChg>
      <pc:sldMasterChg chg="modSp mod">
        <pc:chgData name="Dees, Walter" userId="8ee75126-16a7-4962-96c4-920e8247786f" providerId="ADAL" clId="{8FABBA8A-5177-46DF-8B05-B8A8081ADF1D}" dt="2025-05-09T22:02:43.145" v="23" actId="6549"/>
        <pc:sldMasterMkLst>
          <pc:docMk/>
          <pc:sldMasterMk cId="0" sldId="2147485146"/>
        </pc:sldMasterMkLst>
        <pc:spChg chg="mod">
          <ac:chgData name="Dees, Walter" userId="8ee75126-16a7-4962-96c4-920e8247786f" providerId="ADAL" clId="{8FABBA8A-5177-46DF-8B05-B8A8081ADF1D}" dt="2025-05-09T22:02:43.145" v="23" actId="6549"/>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 WG 1 Meeting #110	</a:t>
            </a:r>
          </a:p>
          <a:p>
            <a:pPr eaLnBrk="1" hangingPunct="1">
              <a:defRPr/>
            </a:pPr>
            <a:r>
              <a:rPr lang="en-US" altLang="en-US" sz="1400" b="1" dirty="0">
                <a:latin typeface="Arial "/>
              </a:rPr>
              <a:t>Fukuoka, Japan, 19-23 May 2025</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 S1-252355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TSG_SA/TSGS_106_Madrid_2024-12/Docs/SP-24187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WG1_Serv/TSGS1_110_Fukuoka/Docs/S1-252356.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06574" y="1709738"/>
            <a:ext cx="9094259" cy="2654829"/>
          </a:xfrm>
        </p:spPr>
        <p:txBody>
          <a:bodyPr/>
          <a:lstStyle/>
          <a:p>
            <a:pPr eaLnBrk="1" hangingPunct="1"/>
            <a:r>
              <a:rPr lang="en-GB" altLang="en-US" sz="5400" dirty="0"/>
              <a:t>Further discussion on Ambient IoT device definition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847321" y="4589463"/>
            <a:ext cx="9184745" cy="1500187"/>
          </a:xfrm>
        </p:spPr>
        <p:txBody>
          <a:bodyPr/>
          <a:lstStyle/>
          <a:p>
            <a:pPr marL="0" indent="0" eaLnBrk="1" hangingPunct="1">
              <a:buFontTx/>
              <a:buNone/>
            </a:pPr>
            <a:r>
              <a:rPr lang="en-GB" altLang="en-US" dirty="0"/>
              <a:t>Philips International B.V</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732367" y="1825625"/>
            <a:ext cx="10993966" cy="4351338"/>
          </a:xfrm>
        </p:spPr>
        <p:txBody>
          <a:bodyPr/>
          <a:lstStyle/>
          <a:p>
            <a:r>
              <a:rPr lang="en-US" altLang="en-US" sz="2400" dirty="0"/>
              <a:t>During discussions on the definition of Ambient IoT device in SA#106 based on discussion paper </a:t>
            </a:r>
            <a:r>
              <a:rPr lang="en-US" altLang="en-US" sz="2400" dirty="0">
                <a:hlinkClick r:id="rId2"/>
              </a:rPr>
              <a:t>SP-241876</a:t>
            </a:r>
            <a:r>
              <a:rPr lang="en-US" altLang="en-US" sz="2400" dirty="0"/>
              <a:t>, it was clarified that there are two separate definitions for "UE“:</a:t>
            </a:r>
          </a:p>
          <a:p>
            <a:pPr marL="914400" lvl="1" indent="-457200">
              <a:buFont typeface="+mj-lt"/>
              <a:buAutoNum type="arabicPeriod"/>
            </a:pPr>
            <a:r>
              <a:rPr lang="en-US" altLang="en-US" sz="2000" dirty="0"/>
              <a:t>Definition in TS 22.261 not mentioning UICC:</a:t>
            </a:r>
          </a:p>
          <a:p>
            <a:pPr marL="914400" lvl="2" indent="0">
              <a:buNone/>
            </a:pPr>
            <a:r>
              <a:rPr lang="en-US" altLang="en-US" sz="1800" i="1" dirty="0"/>
              <a:t>“User Equipment: An equipment that allows a user access to network services via 3GPP and/or non-3GPP accesses.”</a:t>
            </a:r>
          </a:p>
          <a:p>
            <a:pPr marL="914400" lvl="1" indent="-457200">
              <a:buFont typeface="+mj-lt"/>
              <a:buAutoNum type="arabicPeriod"/>
            </a:pPr>
            <a:r>
              <a:rPr lang="en-US" altLang="en-US" sz="2000" dirty="0"/>
              <a:t>Definition in TR 21.905 mentioning UICC:</a:t>
            </a:r>
          </a:p>
          <a:p>
            <a:pPr marL="914400" lvl="2" indent="0">
              <a:buNone/>
            </a:pPr>
            <a:r>
              <a:rPr lang="en-US" altLang="en-US" sz="1800" i="1" dirty="0"/>
              <a:t>“User Equipment (UE): Allows a user access to network services. … Currently the User Equipment is subdivided into the UICC domain and the ME Domain. ….”</a:t>
            </a:r>
          </a:p>
          <a:p>
            <a:r>
              <a:rPr lang="en-US" altLang="en-US" sz="2400" dirty="0"/>
              <a:t>TSG SA asked SA WG1 to review both definitions and to provide the necessary clarification CR(s) to either TS 22.261, TR 21.905 or both.</a:t>
            </a:r>
          </a:p>
          <a:p>
            <a:pPr lvl="1"/>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Background (</a:t>
            </a:r>
            <a:r>
              <a:rPr lang="en-GB" altLang="en-US" dirty="0" err="1"/>
              <a:t>ctd</a:t>
            </a:r>
            <a:r>
              <a:rPr lang="en-GB" altLang="en-US" dirty="0"/>
              <a: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53532" y="1825625"/>
            <a:ext cx="10765367" cy="4351338"/>
          </a:xfrm>
        </p:spPr>
        <p:txBody>
          <a:bodyPr/>
          <a:lstStyle/>
          <a:p>
            <a:pPr>
              <a:spcAft>
                <a:spcPts val="600"/>
              </a:spcAft>
            </a:pPr>
            <a:r>
              <a:rPr lang="en-US" altLang="en-US" sz="2400" dirty="0"/>
              <a:t> The main reason for looking at the UE definition is that during discussions in SA WG1 in relation to Ambient IoT, it was clarified that an Ambient IoT device is defined as a type of IoT device, which in turn is a type of UE:</a:t>
            </a:r>
          </a:p>
          <a:p>
            <a:pPr lvl="1"/>
            <a:r>
              <a:rPr lang="en-US" altLang="en-US" sz="2000" i="1" dirty="0"/>
              <a:t>“Ambient IoT device: An ambient power-enabled Internet of Things device is an IoT device powered by energy harvesting, being either battery-less or with limited energy storage capability (e.g., using a capacitor).”</a:t>
            </a:r>
          </a:p>
          <a:p>
            <a:pPr lvl="1"/>
            <a:r>
              <a:rPr lang="en-US" altLang="en-US" sz="2000" i="1" dirty="0"/>
              <a:t>“IoT Device: a type of UE which is dedicated for a set of specific use cases or services and which is allowed to make use of certain features restricted to this type of UEs</a:t>
            </a:r>
            <a:r>
              <a:rPr lang="en-US" altLang="en-US" sz="2000" dirty="0"/>
              <a:t>.</a:t>
            </a:r>
          </a:p>
          <a:p>
            <a:pPr lvl="2">
              <a:buFont typeface="Courier New" panose="02070309020205020404" pitchFamily="49" charset="0"/>
              <a:buChar char="o"/>
            </a:pPr>
            <a:r>
              <a:rPr lang="en-US" altLang="en-US" sz="1600" i="1" dirty="0"/>
              <a:t>NOTE 5: An IoT device may be optimized for the specific needs of services and application being executed (e.g. smart home/city, smart utilities, e-Health and smart wearables). Some IoT devices are not intended for human type communications.”</a:t>
            </a:r>
          </a:p>
          <a:p>
            <a:pPr marL="449263" indent="-449263">
              <a:spcAft>
                <a:spcPts val="600"/>
              </a:spcAft>
              <a:buNone/>
            </a:pPr>
            <a:r>
              <a:rPr lang="en-US" altLang="en-US" sz="2400" dirty="0"/>
              <a:t>       Therefore, by inference an Ambient IoT device can be seen a type of UE according  to TS 22.261.</a:t>
            </a:r>
          </a:p>
          <a:p>
            <a:pPr>
              <a:spcAft>
                <a:spcPts val="600"/>
              </a:spcAft>
            </a:pPr>
            <a:r>
              <a:rPr lang="en-US" altLang="en-US" sz="2400" dirty="0"/>
              <a:t> </a:t>
            </a:r>
            <a:endParaRPr lang="en-US" alt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4BEC5-C53A-7C99-54CD-2372ABCA7A24}"/>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565D669-FDD6-5999-6E73-6B41D92F208B}"/>
              </a:ext>
            </a:extLst>
          </p:cNvPr>
          <p:cNvSpPr>
            <a:spLocks noGrp="1"/>
          </p:cNvSpPr>
          <p:nvPr>
            <p:ph type="title"/>
          </p:nvPr>
        </p:nvSpPr>
        <p:spPr/>
        <p:txBody>
          <a:bodyPr/>
          <a:lstStyle/>
          <a:p>
            <a:r>
              <a:rPr lang="en-GB" altLang="en-US" dirty="0"/>
              <a:t>Background (</a:t>
            </a:r>
            <a:r>
              <a:rPr lang="en-GB" altLang="en-US" dirty="0" err="1"/>
              <a:t>ctd</a:t>
            </a:r>
            <a:r>
              <a:rPr lang="en-GB" altLang="en-US" dirty="0"/>
              <a:t>.)</a:t>
            </a:r>
          </a:p>
        </p:txBody>
      </p:sp>
      <p:sp>
        <p:nvSpPr>
          <p:cNvPr id="7171" name="Content Placeholder 2">
            <a:extLst>
              <a:ext uri="{FF2B5EF4-FFF2-40B4-BE49-F238E27FC236}">
                <a16:creationId xmlns:a16="http://schemas.microsoft.com/office/drawing/2014/main" id="{4DB74600-295A-6693-047A-2E1B07D60181}"/>
              </a:ext>
            </a:extLst>
          </p:cNvPr>
          <p:cNvSpPr>
            <a:spLocks noGrp="1"/>
          </p:cNvSpPr>
          <p:nvPr>
            <p:ph idx="1"/>
          </p:nvPr>
        </p:nvSpPr>
        <p:spPr>
          <a:xfrm>
            <a:off x="706965" y="1762125"/>
            <a:ext cx="11032068" cy="4351338"/>
          </a:xfrm>
        </p:spPr>
        <p:txBody>
          <a:bodyPr/>
          <a:lstStyle/>
          <a:p>
            <a:pPr>
              <a:spcAft>
                <a:spcPts val="600"/>
              </a:spcAft>
            </a:pPr>
            <a:r>
              <a:rPr lang="en-US" altLang="en-US" sz="2200" dirty="0"/>
              <a:t>Potential issue: downstream working groups (e.g. SA2, SA3) may use the definition of User Equipment of TR 21.905 (which mentions UICC) instead of TS 22.261 (which does not mention UICC), and may hence make wrong assumptions on whether or not UICC is required for an Ambient IoT device. Hence, clarification of the definitions is needed. </a:t>
            </a:r>
          </a:p>
          <a:p>
            <a:pPr>
              <a:spcAft>
                <a:spcPts val="600"/>
              </a:spcAft>
            </a:pPr>
            <a:r>
              <a:rPr lang="en-US" altLang="en-US" sz="2200" dirty="0"/>
              <a:t>Clarifying the definitions is important, because SA WG1 did not intend by its Ambient IoT definition to give any guidance on whether a UICC is required for Ambient IoT devices or not. </a:t>
            </a:r>
          </a:p>
          <a:p>
            <a:pPr lvl="1">
              <a:spcBef>
                <a:spcPts val="0"/>
              </a:spcBef>
              <a:spcAft>
                <a:spcPts val="600"/>
              </a:spcAft>
            </a:pPr>
            <a:r>
              <a:rPr lang="en-US" altLang="en-US" sz="2000" dirty="0"/>
              <a:t>Requiring a UICC is problematic for an Ambient IoT device given its extremely low energy characteristics. An Ambient IoT device has special characteristics to be taken into account, which is also why the Ambient IoT requirements are largely documented in a separate TS 22.369.</a:t>
            </a:r>
          </a:p>
          <a:p>
            <a:pPr>
              <a:spcBef>
                <a:spcPts val="1200"/>
              </a:spcBef>
              <a:spcAft>
                <a:spcPts val="600"/>
              </a:spcAft>
            </a:pPr>
            <a:r>
              <a:rPr lang="en-US" altLang="en-US" sz="2400" dirty="0"/>
              <a:t>In SA1#109 updating the definition of UE and IoT device was seen as problematic given its long history. Some companies proposed to update definition of Ambient IoT device instead.</a:t>
            </a:r>
          </a:p>
          <a:p>
            <a:pPr marL="0" indent="0">
              <a:spcAft>
                <a:spcPts val="600"/>
              </a:spcAft>
              <a:buNone/>
            </a:pPr>
            <a:r>
              <a:rPr lang="en-US" altLang="en-US" sz="2000" dirty="0"/>
              <a:t>	  </a:t>
            </a:r>
          </a:p>
          <a:p>
            <a:pPr marL="0" indent="0">
              <a:spcAft>
                <a:spcPts val="600"/>
              </a:spcAft>
              <a:buNone/>
            </a:pPr>
            <a:endParaRPr lang="en-US" altLang="en-US" sz="2000" dirty="0"/>
          </a:p>
        </p:txBody>
      </p:sp>
    </p:spTree>
    <p:extLst>
      <p:ext uri="{BB962C8B-B14F-4D97-AF65-F5344CB8AC3E}">
        <p14:creationId xmlns:p14="http://schemas.microsoft.com/office/powerpoint/2010/main" val="5350588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Proposals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 Update TS 22.261 as follows:</a:t>
            </a:r>
          </a:p>
          <a:p>
            <a:pPr lvl="1"/>
            <a:r>
              <a:rPr lang="en-US" altLang="en-US" dirty="0"/>
              <a:t>Change definition of Ambient IoT device as follows:</a:t>
            </a:r>
          </a:p>
          <a:p>
            <a:pPr lvl="1"/>
            <a:endParaRPr lang="en-US" altLang="en-US" sz="1050" dirty="0"/>
          </a:p>
          <a:p>
            <a:pPr lvl="1"/>
            <a:endParaRPr lang="en-US" altLang="en-US" sz="1050" dirty="0"/>
          </a:p>
          <a:p>
            <a:pPr marL="914400" lvl="2" indent="0">
              <a:buNone/>
            </a:pPr>
            <a:r>
              <a:rPr lang="en-US" sz="2800" dirty="0">
                <a:effectLst/>
                <a:latin typeface="Times New Roman" panose="02020603050405020304" pitchFamily="18" charset="0"/>
                <a:ea typeface="Times New Roman" panose="02020603050405020304" pitchFamily="18" charset="0"/>
              </a:rPr>
              <a:t>“</a:t>
            </a:r>
            <a:r>
              <a:rPr lang="en-US" sz="2800" b="1" dirty="0">
                <a:effectLst/>
                <a:latin typeface="Times New Roman" panose="02020603050405020304" pitchFamily="18" charset="0"/>
                <a:ea typeface="Times New Roman" panose="02020603050405020304" pitchFamily="18" charset="0"/>
              </a:rPr>
              <a:t>Ambient IoT device</a:t>
            </a:r>
            <a:r>
              <a:rPr lang="en-US" sz="2800" dirty="0">
                <a:effectLst/>
                <a:latin typeface="Times New Roman" panose="02020603050405020304" pitchFamily="18" charset="0"/>
                <a:ea typeface="Times New Roman" panose="02020603050405020304" pitchFamily="18" charset="0"/>
              </a:rPr>
              <a:t>: An ambient power-enabled Internet of Things device is a</a:t>
            </a:r>
            <a:r>
              <a:rPr lang="en-US" sz="2800" strike="sngStrike" dirty="0">
                <a:solidFill>
                  <a:srgbClr val="FF0000"/>
                </a:solidFill>
                <a:effectLst/>
                <a:latin typeface="Times New Roman" panose="02020603050405020304" pitchFamily="18" charset="0"/>
                <a:ea typeface="Times New Roman" panose="02020603050405020304" pitchFamily="18" charset="0"/>
              </a:rPr>
              <a:t>n IoT</a:t>
            </a:r>
            <a:r>
              <a:rPr lang="en-US" sz="2800" dirty="0">
                <a:effectLst/>
                <a:latin typeface="Times New Roman" panose="02020603050405020304" pitchFamily="18" charset="0"/>
                <a:ea typeface="Times New Roman" panose="02020603050405020304" pitchFamily="18" charset="0"/>
              </a:rPr>
              <a:t> device powered by energy harvesting, being either battery-less or with limited energy storage capability (e.g., using a capacitor).”</a:t>
            </a:r>
            <a:endParaRPr lang="en-NL" sz="2800" dirty="0">
              <a:effectLst/>
              <a:latin typeface="Times New Roman" panose="02020603050405020304" pitchFamily="18" charset="0"/>
              <a:ea typeface="Times New Roman" panose="02020603050405020304" pitchFamily="18" charset="0"/>
            </a:endParaRPr>
          </a:p>
          <a:p>
            <a:pPr marL="457200" lvl="1" indent="0">
              <a:buNone/>
            </a:pPr>
            <a:endParaRPr lang="en-US" altLang="en-US" dirty="0"/>
          </a:p>
          <a:p>
            <a:pPr marL="457200" lvl="1" indent="0">
              <a:buNone/>
            </a:pPr>
            <a:endParaRPr lang="en-US" altLang="en-US" dirty="0"/>
          </a:p>
          <a:p>
            <a:pPr marL="457200" lvl="1" indent="0">
              <a:buNone/>
            </a:pPr>
            <a:r>
              <a:rPr lang="en-US" altLang="en-US" sz="2800" dirty="0"/>
              <a:t>The detailed proposal can be found in </a:t>
            </a:r>
            <a:r>
              <a:rPr lang="en-US" altLang="en-US" sz="2800"/>
              <a:t>contribution </a:t>
            </a:r>
            <a:r>
              <a:rPr lang="en-US" altLang="en-US" sz="2800">
                <a:hlinkClick r:id="rId2"/>
              </a:rPr>
              <a:t>S1-252356</a:t>
            </a:r>
            <a:endParaRPr lang="en-US" altLang="en-US" sz="2800"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64F82C6CD6C94A8F82091B7C34EADA" ma:contentTypeVersion="18" ma:contentTypeDescription="Create a new document." ma:contentTypeScope="" ma:versionID="ddd0d73c5e15ca6a71cf35980d421de1">
  <xsd:schema xmlns:xsd="http://www.w3.org/2001/XMLSchema" xmlns:xs="http://www.w3.org/2001/XMLSchema" xmlns:p="http://schemas.microsoft.com/office/2006/metadata/properties" xmlns:ns2="42a7a364-d442-4b4e-9d25-37106f32e136" xmlns:ns3="27121622-6ae5-4355-a27f-12682445a4b2" xmlns:ns4="49919dca-d9c1-492f-bd36-8a887e31a6e3" targetNamespace="http://schemas.microsoft.com/office/2006/metadata/properties" ma:root="true" ma:fieldsID="6e06decdbb25a144b101c3514a0c3e82" ns2:_="" ns3:_="" ns4:_="">
    <xsd:import namespace="42a7a364-d442-4b4e-9d25-37106f32e136"/>
    <xsd:import namespace="27121622-6ae5-4355-a27f-12682445a4b2"/>
    <xsd:import namespace="49919dca-d9c1-492f-bd36-8a887e31a6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a7a364-d442-4b4e-9d25-37106f32e1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40374fb-a6cc-4854-989f-c1d94a7967e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121622-6ae5-4355-a27f-12682445a4b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919dca-d9c1-492f-bd36-8a887e31a6e3"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5dac5ff4-2083-4713-ac49-73e85da91ac8}" ma:internalName="TaxCatchAll" ma:showField="CatchAllData" ma:web="27121622-6ae5-4355-a27f-12682445a4b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e40374fb-a6cc-4854-989f-c1d94a7967ee" ContentTypeId="0x01" PreviousValue="false"/>
</file>

<file path=customXml/item4.xml><?xml version="1.0" encoding="utf-8"?>
<p:properties xmlns:p="http://schemas.microsoft.com/office/2006/metadata/properties" xmlns:xsi="http://www.w3.org/2001/XMLSchema-instance" xmlns:pc="http://schemas.microsoft.com/office/infopath/2007/PartnerControls">
  <documentManagement>
    <lcf76f155ced4ddcb4097134ff3c332f xmlns="42a7a364-d442-4b4e-9d25-37106f32e136">
      <Terms xmlns="http://schemas.microsoft.com/office/infopath/2007/PartnerControls"/>
    </lcf76f155ced4ddcb4097134ff3c332f>
    <TaxCatchAll xmlns="49919dca-d9c1-492f-bd36-8a887e31a6e3" xsi:nil="true"/>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C9399072-8D28-4229-B25F-90AC7FEA58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a7a364-d442-4b4e-9d25-37106f32e136"/>
    <ds:schemaRef ds:uri="27121622-6ae5-4355-a27f-12682445a4b2"/>
    <ds:schemaRef ds:uri="49919dca-d9c1-492f-bd36-8a887e31a6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DCEDC9-8776-4E68-8B49-25D9A8537CF9}">
  <ds:schemaRefs>
    <ds:schemaRef ds:uri="Microsoft.SharePoint.Taxonomy.ContentTypeSync"/>
  </ds:schemaRefs>
</ds:datastoreItem>
</file>

<file path=customXml/itemProps4.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42a7a364-d442-4b4e-9d25-37106f32e136"/>
    <ds:schemaRef ds:uri="49919dca-d9c1-492f-bd36-8a887e31a6e3"/>
  </ds:schemaRefs>
</ds:datastoreItem>
</file>

<file path=docMetadata/LabelInfo.xml><?xml version="1.0" encoding="utf-8"?>
<clbl:labelList xmlns:clbl="http://schemas.microsoft.com/office/2020/mipLabelMetadata">
  <clbl:label id="{1a407a2d-7675-4d17-8692-b3ac285306e4}" enabled="0" method="" siteId="{1a407a2d-7675-4d17-8692-b3ac285306e4}"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593</Words>
  <Application>Microsoft Office PowerPoint</Application>
  <PresentationFormat>Widescreen</PresentationFormat>
  <Paragraphs>31</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 </vt:lpstr>
      <vt:lpstr>Arial</vt:lpstr>
      <vt:lpstr>Calibri</vt:lpstr>
      <vt:lpstr>Calibri Light</vt:lpstr>
      <vt:lpstr>Courier New</vt:lpstr>
      <vt:lpstr>Times New Roman</vt:lpstr>
      <vt:lpstr>Office Theme</vt:lpstr>
      <vt:lpstr>Further discussion on Ambient IoT device definition </vt:lpstr>
      <vt:lpstr>Background</vt:lpstr>
      <vt:lpstr>Background (ctd.)</vt:lpstr>
      <vt:lpstr>Background (ctd.)</vt:lpstr>
      <vt:lpstr>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Philips International B.V.</cp:lastModifiedBy>
  <cp:revision>604</cp:revision>
  <dcterms:created xsi:type="dcterms:W3CDTF">2010-02-05T13:52:04Z</dcterms:created>
  <dcterms:modified xsi:type="dcterms:W3CDTF">2025-05-09T22:57:44Z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0x0101006C64F82C6CD6C94A8F82091B7C34EADA</vt:lpwstr>
  </property>
  <property fmtid="{D5CDD505-2E9C-101B-9397-08002B2CF9AE}" pid="3" name="MediaServiceImageTags">
    <vt:lpwstr/>
  </property>
</Properties>
</file>