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1" r:id="rId6"/>
  </p:sldMasterIdLst>
  <p:notesMasterIdLst>
    <p:notesMasterId r:id="rId14"/>
  </p:notesMasterIdLst>
  <p:sldIdLst>
    <p:sldId id="303" r:id="rId7"/>
    <p:sldId id="2147478770" r:id="rId8"/>
    <p:sldId id="2147478771" r:id="rId9"/>
    <p:sldId id="2147478772" r:id="rId10"/>
    <p:sldId id="2147479456" r:id="rId11"/>
    <p:sldId id="2147479451" r:id="rId12"/>
    <p:sldId id="214747945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D746EA02-6581-BCCA-78DA-02B5BF693D7B}" name="Nokia_LWG" initials="NOK" userId="Nokia_LWG" providerId="None"/>
  <p188:author id="{B21C9C06-3B2E-C6F3-F817-48A104DB9C71}" name="Shohreh Ahvar (Nokia)" initials="S(" userId="S::shohreh.ahvar@nokia.com::c8e893fa-79ce-47f2-bdf1-3d8e449f2042" providerId="AD"/>
  <p188:author id="{68659F09-F1C6-E10F-121C-0B962E7E89F5}" name="Olivier Guyot (Nokia)" initials="OG" userId="S::olivier.guyot@nokia.com::1a541498-ca8d-4943-9447-a0c62b467697" providerId="AD"/>
  <p188:author id="{6E1F98A4-90F4-C561-2C21-5E13D6892FF5}" name="Nokia_LWG_SUSTAIN6G" initials="NOK" userId="Nokia_LWG_SUSTAIN6G" providerId="None"/>
  <p188:author id="{693BC5BA-F084-477E-70D9-41390269FB6F}" name="Laurent-Walter Goix (Nokia)" initials="L(" userId="S::laurent-walter.goix@nokia.com::9ff40d73-f4ab-4eaa-b919-9a91c319482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AFF"/>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3DADA9-3014-40C2-8CAB-3786D7F1CDEB}" v="33" dt="2025-05-09T08:48:55.4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ohreh Ahvar (Nokia)" userId="S::shohreh.ahvar@nokia.com::c8e893fa-79ce-47f2-bdf1-3d8e449f2042" providerId="AD" clId="Web-{5FA23B09-FE5D-6D17-35A2-E1040BD5B229}"/>
    <pc:docChg chg="mod">
      <pc:chgData name="Shohreh Ahvar (Nokia)" userId="S::shohreh.ahvar@nokia.com::c8e893fa-79ce-47f2-bdf1-3d8e449f2042" providerId="AD" clId="Web-{5FA23B09-FE5D-6D17-35A2-E1040BD5B229}" dt="2025-04-08T16:31:06.197" v="0"/>
      <pc:docMkLst>
        <pc:docMk/>
      </pc:docMkLst>
    </pc:docChg>
  </pc:docChgLst>
  <pc:docChgLst>
    <pc:chgData name="Laurent-Walter Goix (Nokia)" userId="S::laurent-walter.goix@nokia.com::9ff40d73-f4ab-4eaa-b919-9a91c319482c" providerId="AD" clId="Web-{D33FA6CA-576D-F96B-5091-0A2A30538C25}"/>
    <pc:docChg chg="mod modSld">
      <pc:chgData name="Laurent-Walter Goix (Nokia)" userId="S::laurent-walter.goix@nokia.com::9ff40d73-f4ab-4eaa-b919-9a91c319482c" providerId="AD" clId="Web-{D33FA6CA-576D-F96B-5091-0A2A30538C25}" dt="2025-04-10T07:22:24.005" v="83" actId="20577"/>
      <pc:docMkLst>
        <pc:docMk/>
      </pc:docMkLst>
      <pc:sldChg chg="modSp">
        <pc:chgData name="Laurent-Walter Goix (Nokia)" userId="S::laurent-walter.goix@nokia.com::9ff40d73-f4ab-4eaa-b919-9a91c319482c" providerId="AD" clId="Web-{D33FA6CA-576D-F96B-5091-0A2A30538C25}" dt="2025-04-10T07:15:08.117" v="2" actId="20577"/>
        <pc:sldMkLst>
          <pc:docMk/>
          <pc:sldMk cId="0" sldId="303"/>
        </pc:sldMkLst>
        <pc:spChg chg="mod">
          <ac:chgData name="Laurent-Walter Goix (Nokia)" userId="S::laurent-walter.goix@nokia.com::9ff40d73-f4ab-4eaa-b919-9a91c319482c" providerId="AD" clId="Web-{D33FA6CA-576D-F96B-5091-0A2A30538C25}" dt="2025-04-10T07:15:08.117" v="2" actId="20577"/>
          <ac:spMkLst>
            <pc:docMk/>
            <pc:sldMk cId="0" sldId="303"/>
            <ac:spMk id="6147" creationId="{F62C3059-19AF-93AE-8957-51701FC05093}"/>
          </ac:spMkLst>
        </pc:spChg>
      </pc:sldChg>
      <pc:sldChg chg="modSp modCm">
        <pc:chgData name="Laurent-Walter Goix (Nokia)" userId="S::laurent-walter.goix@nokia.com::9ff40d73-f4ab-4eaa-b919-9a91c319482c" providerId="AD" clId="Web-{D33FA6CA-576D-F96B-5091-0A2A30538C25}" dt="2025-04-10T07:22:24.005" v="83" actId="20577"/>
        <pc:sldMkLst>
          <pc:docMk/>
          <pc:sldMk cId="2672777928" sldId="2147478771"/>
        </pc:sldMkLst>
        <pc:spChg chg="mod">
          <ac:chgData name="Laurent-Walter Goix (Nokia)" userId="S::laurent-walter.goix@nokia.com::9ff40d73-f4ab-4eaa-b919-9a91c319482c" providerId="AD" clId="Web-{D33FA6CA-576D-F96B-5091-0A2A30538C25}" dt="2025-04-10T07:22:24.005" v="83" actId="20577"/>
          <ac:spMkLst>
            <pc:docMk/>
            <pc:sldMk cId="2672777928" sldId="2147478771"/>
            <ac:spMk id="4" creationId="{681529AD-D807-60AC-6DA1-C1FA49F6BE22}"/>
          </ac:spMkLst>
        </pc:spChg>
        <pc:extLst>
          <p:ext xmlns:p="http://schemas.openxmlformats.org/presentationml/2006/main" uri="{D6D511B9-2390-475A-947B-AFAB55BFBCF1}">
            <pc226:cmChg xmlns:pc226="http://schemas.microsoft.com/office/powerpoint/2022/06/main/command" chg="mod">
              <pc226:chgData name="Laurent-Walter Goix (Nokia)" userId="S::laurent-walter.goix@nokia.com::9ff40d73-f4ab-4eaa-b919-9a91c319482c" providerId="AD" clId="Web-{D33FA6CA-576D-F96B-5091-0A2A30538C25}" dt="2025-04-10T07:22:24.005" v="83" actId="20577"/>
              <pc2:cmMkLst xmlns:pc2="http://schemas.microsoft.com/office/powerpoint/2019/9/main/command">
                <pc:docMk/>
                <pc:sldMk cId="2672777928" sldId="2147478771"/>
                <pc2:cmMk id="{3AD04D97-7FFD-46D9-9185-BEA284ED836D}"/>
              </pc2:cmMkLst>
            </pc226:cmChg>
            <pc226:cmChg xmlns:pc226="http://schemas.microsoft.com/office/powerpoint/2022/06/main/command" chg="mod">
              <pc226:chgData name="Laurent-Walter Goix (Nokia)" userId="S::laurent-walter.goix@nokia.com::9ff40d73-f4ab-4eaa-b919-9a91c319482c" providerId="AD" clId="Web-{D33FA6CA-576D-F96B-5091-0A2A30538C25}" dt="2025-04-10T07:22:24.005" v="83" actId="20577"/>
              <pc2:cmMkLst xmlns:pc2="http://schemas.microsoft.com/office/powerpoint/2019/9/main/command">
                <pc:docMk/>
                <pc:sldMk cId="2672777928" sldId="2147478771"/>
                <pc2:cmMk id="{AD66239D-1DBB-41DB-9D47-5FECD8747841}"/>
              </pc2:cmMkLst>
            </pc226:cmChg>
          </p:ext>
        </pc:extLst>
      </pc:sldChg>
    </pc:docChg>
  </pc:docChgLst>
  <pc:docChgLst>
    <pc:chgData name="Laurent-Walter Goix (Nokia)" userId="9ff40d73-f4ab-4eaa-b919-9a91c319482c" providerId="ADAL" clId="{C43DADA9-3014-40C2-8CAB-3786D7F1CDEB}"/>
    <pc:docChg chg="undo custSel mod addSld delSld modSld sldOrd modMainMaster">
      <pc:chgData name="Laurent-Walter Goix (Nokia)" userId="9ff40d73-f4ab-4eaa-b919-9a91c319482c" providerId="ADAL" clId="{C43DADA9-3014-40C2-8CAB-3786D7F1CDEB}" dt="2025-05-09T19:48:12.461" v="1665" actId="20577"/>
      <pc:docMkLst>
        <pc:docMk/>
      </pc:docMkLst>
      <pc:sldChg chg="modSp mod">
        <pc:chgData name="Laurent-Walter Goix (Nokia)" userId="9ff40d73-f4ab-4eaa-b919-9a91c319482c" providerId="ADAL" clId="{C43DADA9-3014-40C2-8CAB-3786D7F1CDEB}" dt="2025-05-09T08:47:19.964" v="1621" actId="20577"/>
        <pc:sldMkLst>
          <pc:docMk/>
          <pc:sldMk cId="0" sldId="303"/>
        </pc:sldMkLst>
        <pc:spChg chg="mod">
          <ac:chgData name="Laurent-Walter Goix (Nokia)" userId="9ff40d73-f4ab-4eaa-b919-9a91c319482c" providerId="ADAL" clId="{C43DADA9-3014-40C2-8CAB-3786D7F1CDEB}" dt="2025-04-08T15:37:33.810" v="71" actId="20577"/>
          <ac:spMkLst>
            <pc:docMk/>
            <pc:sldMk cId="0" sldId="303"/>
            <ac:spMk id="5" creationId="{E0DD555D-A134-ACD1-34B2-8D3FF302EDD2}"/>
          </ac:spMkLst>
        </pc:spChg>
        <pc:spChg chg="mod">
          <ac:chgData name="Laurent-Walter Goix (Nokia)" userId="9ff40d73-f4ab-4eaa-b919-9a91c319482c" providerId="ADAL" clId="{C43DADA9-3014-40C2-8CAB-3786D7F1CDEB}" dt="2025-05-08T07:38:18.479" v="1613" actId="20577"/>
          <ac:spMkLst>
            <pc:docMk/>
            <pc:sldMk cId="0" sldId="303"/>
            <ac:spMk id="6147" creationId="{F62C3059-19AF-93AE-8957-51701FC05093}"/>
          </ac:spMkLst>
        </pc:spChg>
        <pc:spChg chg="mod">
          <ac:chgData name="Laurent-Walter Goix (Nokia)" userId="9ff40d73-f4ab-4eaa-b919-9a91c319482c" providerId="ADAL" clId="{C43DADA9-3014-40C2-8CAB-3786D7F1CDEB}" dt="2025-05-09T08:47:19.964" v="1621" actId="20577"/>
          <ac:spMkLst>
            <pc:docMk/>
            <pc:sldMk cId="0" sldId="303"/>
            <ac:spMk id="6152" creationId="{F66BEB48-85C4-3638-60D3-08CA0EEA95C3}"/>
          </ac:spMkLst>
        </pc:spChg>
      </pc:sldChg>
      <pc:sldChg chg="del">
        <pc:chgData name="Laurent-Walter Goix (Nokia)" userId="9ff40d73-f4ab-4eaa-b919-9a91c319482c" providerId="ADAL" clId="{C43DADA9-3014-40C2-8CAB-3786D7F1CDEB}" dt="2025-04-08T16:00:22.189" v="1053" actId="47"/>
        <pc:sldMkLst>
          <pc:docMk/>
          <pc:sldMk cId="1560195137" sldId="330"/>
        </pc:sldMkLst>
      </pc:sldChg>
      <pc:sldChg chg="modSp mod">
        <pc:chgData name="Laurent-Walter Goix (Nokia)" userId="9ff40d73-f4ab-4eaa-b919-9a91c319482c" providerId="ADAL" clId="{C43DADA9-3014-40C2-8CAB-3786D7F1CDEB}" dt="2025-04-08T15:38:39.588" v="130" actId="13926"/>
        <pc:sldMkLst>
          <pc:docMk/>
          <pc:sldMk cId="3129334000" sldId="2147478770"/>
        </pc:sldMkLst>
        <pc:spChg chg="mod">
          <ac:chgData name="Laurent-Walter Goix (Nokia)" userId="9ff40d73-f4ab-4eaa-b919-9a91c319482c" providerId="ADAL" clId="{C43DADA9-3014-40C2-8CAB-3786D7F1CDEB}" dt="2025-04-08T15:38:26.707" v="128" actId="404"/>
          <ac:spMkLst>
            <pc:docMk/>
            <pc:sldMk cId="3129334000" sldId="2147478770"/>
            <ac:spMk id="3" creationId="{E8741A29-0D75-2CD8-64CE-8CB17FCDF029}"/>
          </ac:spMkLst>
        </pc:spChg>
        <pc:spChg chg="mod">
          <ac:chgData name="Laurent-Walter Goix (Nokia)" userId="9ff40d73-f4ab-4eaa-b919-9a91c319482c" providerId="ADAL" clId="{C43DADA9-3014-40C2-8CAB-3786D7F1CDEB}" dt="2025-04-08T15:38:39.588" v="130" actId="13926"/>
          <ac:spMkLst>
            <pc:docMk/>
            <pc:sldMk cId="3129334000" sldId="2147478770"/>
            <ac:spMk id="7" creationId="{6F0DAB74-CA0A-FAC0-9519-A6783E10D147}"/>
          </ac:spMkLst>
        </pc:spChg>
      </pc:sldChg>
      <pc:sldChg chg="addSp delSp modSp new mod ord modClrScheme modCm chgLayout">
        <pc:chgData name="Laurent-Walter Goix (Nokia)" userId="9ff40d73-f4ab-4eaa-b919-9a91c319482c" providerId="ADAL" clId="{C43DADA9-3014-40C2-8CAB-3786D7F1CDEB}" dt="2025-05-09T19:48:12.461" v="1665" actId="20577"/>
        <pc:sldMkLst>
          <pc:docMk/>
          <pc:sldMk cId="2672777928" sldId="2147478771"/>
        </pc:sldMkLst>
        <pc:spChg chg="add mod ord">
          <ac:chgData name="Laurent-Walter Goix (Nokia)" userId="9ff40d73-f4ab-4eaa-b919-9a91c319482c" providerId="ADAL" clId="{C43DADA9-3014-40C2-8CAB-3786D7F1CDEB}" dt="2025-04-08T16:01:12.116" v="1067" actId="20577"/>
          <ac:spMkLst>
            <pc:docMk/>
            <pc:sldMk cId="2672777928" sldId="2147478771"/>
            <ac:spMk id="3" creationId="{AE0183E5-77CA-66CC-0923-7219C5D10784}"/>
          </ac:spMkLst>
        </pc:spChg>
        <pc:spChg chg="add mod ord">
          <ac:chgData name="Laurent-Walter Goix (Nokia)" userId="9ff40d73-f4ab-4eaa-b919-9a91c319482c" providerId="ADAL" clId="{C43DADA9-3014-40C2-8CAB-3786D7F1CDEB}" dt="2025-05-09T19:48:12.461" v="1665" actId="20577"/>
          <ac:spMkLst>
            <pc:docMk/>
            <pc:sldMk cId="2672777928" sldId="2147478771"/>
            <ac:spMk id="4" creationId="{681529AD-D807-60AC-6DA1-C1FA49F6BE22}"/>
          </ac:spMkLst>
        </pc:spChg>
        <pc:extLst>
          <p:ext xmlns:p="http://schemas.openxmlformats.org/presentationml/2006/main" uri="{D6D511B9-2390-475A-947B-AFAB55BFBCF1}">
            <pc226:cmChg xmlns:pc226="http://schemas.microsoft.com/office/powerpoint/2022/06/main/command" chg="mod">
              <pc226:chgData name="Laurent-Walter Goix (Nokia)" userId="9ff40d73-f4ab-4eaa-b919-9a91c319482c" providerId="ADAL" clId="{C43DADA9-3014-40C2-8CAB-3786D7F1CDEB}" dt="2025-05-06T14:30:31.541" v="1607" actId="20577"/>
              <pc2:cmMkLst xmlns:pc2="http://schemas.microsoft.com/office/powerpoint/2019/9/main/command">
                <pc:docMk/>
                <pc:sldMk cId="2672777928" sldId="2147478771"/>
                <pc2:cmMk id="{3FE54E14-6EEF-476A-BF5C-08301E78AEDB}"/>
              </pc2:cmMkLst>
            </pc226:cmChg>
            <pc226:cmChg xmlns:pc226="http://schemas.microsoft.com/office/powerpoint/2022/06/main/command" chg="mod">
              <pc226:chgData name="Laurent-Walter Goix (Nokia)" userId="9ff40d73-f4ab-4eaa-b919-9a91c319482c" providerId="ADAL" clId="{C43DADA9-3014-40C2-8CAB-3786D7F1CDEB}" dt="2025-05-06T14:30:31.541" v="1607" actId="20577"/>
              <pc2:cmMkLst xmlns:pc2="http://schemas.microsoft.com/office/powerpoint/2019/9/main/command">
                <pc:docMk/>
                <pc:sldMk cId="2672777928" sldId="2147478771"/>
                <pc2:cmMk id="{3AD04D97-7FFD-46D9-9185-BEA284ED836D}"/>
              </pc2:cmMkLst>
            </pc226:cmChg>
            <pc226:cmChg xmlns:pc226="http://schemas.microsoft.com/office/powerpoint/2022/06/main/command" chg="mod">
              <pc226:chgData name="Laurent-Walter Goix (Nokia)" userId="9ff40d73-f4ab-4eaa-b919-9a91c319482c" providerId="ADAL" clId="{C43DADA9-3014-40C2-8CAB-3786D7F1CDEB}" dt="2025-05-06T14:30:31.541" v="1607" actId="20577"/>
              <pc2:cmMkLst xmlns:pc2="http://schemas.microsoft.com/office/powerpoint/2019/9/main/command">
                <pc:docMk/>
                <pc:sldMk cId="2672777928" sldId="2147478771"/>
                <pc2:cmMk id="{AD66239D-1DBB-41DB-9D47-5FECD8747841}"/>
              </pc2:cmMkLst>
            </pc226:cmChg>
          </p:ext>
        </pc:extLst>
      </pc:sldChg>
      <pc:sldChg chg="modSp new mod chgLayout">
        <pc:chgData name="Laurent-Walter Goix (Nokia)" userId="9ff40d73-f4ab-4eaa-b919-9a91c319482c" providerId="ADAL" clId="{C43DADA9-3014-40C2-8CAB-3786D7F1CDEB}" dt="2025-04-08T16:01:50.301" v="1105" actId="700"/>
        <pc:sldMkLst>
          <pc:docMk/>
          <pc:sldMk cId="1633033799" sldId="2147478772"/>
        </pc:sldMkLst>
        <pc:spChg chg="mod ord">
          <ac:chgData name="Laurent-Walter Goix (Nokia)" userId="9ff40d73-f4ab-4eaa-b919-9a91c319482c" providerId="ADAL" clId="{C43DADA9-3014-40C2-8CAB-3786D7F1CDEB}" dt="2025-04-08T16:01:50.301" v="1105" actId="700"/>
          <ac:spMkLst>
            <pc:docMk/>
            <pc:sldMk cId="1633033799" sldId="2147478772"/>
            <ac:spMk id="2" creationId="{EB5E3E56-37A7-BBB5-BFAE-75D87305BCE5}"/>
          </ac:spMkLst>
        </pc:spChg>
      </pc:sldChg>
      <pc:sldChg chg="addSp delSp modSp add mod modClrScheme chgLayout">
        <pc:chgData name="Laurent-Walter Goix (Nokia)" userId="9ff40d73-f4ab-4eaa-b919-9a91c319482c" providerId="ADAL" clId="{C43DADA9-3014-40C2-8CAB-3786D7F1CDEB}" dt="2025-04-08T16:03:56.842" v="1176" actId="20577"/>
        <pc:sldMkLst>
          <pc:docMk/>
          <pc:sldMk cId="785282762" sldId="2147479451"/>
        </pc:sldMkLst>
        <pc:spChg chg="mod ord">
          <ac:chgData name="Laurent-Walter Goix (Nokia)" userId="9ff40d73-f4ab-4eaa-b919-9a91c319482c" providerId="ADAL" clId="{C43DADA9-3014-40C2-8CAB-3786D7F1CDEB}" dt="2025-04-08T15:59:58.493" v="1049" actId="700"/>
          <ac:spMkLst>
            <pc:docMk/>
            <pc:sldMk cId="785282762" sldId="2147479451"/>
            <ac:spMk id="3" creationId="{00FEADE6-F186-6B4A-4FC1-2FD87FDF652A}"/>
          </ac:spMkLst>
        </pc:spChg>
        <pc:spChg chg="mod ord">
          <ac:chgData name="Laurent-Walter Goix (Nokia)" userId="9ff40d73-f4ab-4eaa-b919-9a91c319482c" providerId="ADAL" clId="{C43DADA9-3014-40C2-8CAB-3786D7F1CDEB}" dt="2025-04-08T15:59:58.493" v="1049" actId="700"/>
          <ac:spMkLst>
            <pc:docMk/>
            <pc:sldMk cId="785282762" sldId="2147479451"/>
            <ac:spMk id="4" creationId="{E32954BD-95CA-F936-B2B5-C67904070E61}"/>
          </ac:spMkLst>
        </pc:spChg>
        <pc:graphicFrameChg chg="modGraphic">
          <ac:chgData name="Laurent-Walter Goix (Nokia)" userId="9ff40d73-f4ab-4eaa-b919-9a91c319482c" providerId="ADAL" clId="{C43DADA9-3014-40C2-8CAB-3786D7F1CDEB}" dt="2025-04-08T16:03:56.842" v="1176" actId="20577"/>
          <ac:graphicFrameMkLst>
            <pc:docMk/>
            <pc:sldMk cId="785282762" sldId="2147479451"/>
            <ac:graphicFrameMk id="9" creationId="{F84E87E5-BBA8-1BEA-4DA1-179325B9B96F}"/>
          </ac:graphicFrameMkLst>
        </pc:graphicFrameChg>
      </pc:sldChg>
      <pc:sldChg chg="modSp add mod modClrScheme chgLayout">
        <pc:chgData name="Laurent-Walter Goix (Nokia)" userId="9ff40d73-f4ab-4eaa-b919-9a91c319482c" providerId="ADAL" clId="{C43DADA9-3014-40C2-8CAB-3786D7F1CDEB}" dt="2025-04-08T16:05:37.539" v="1225" actId="14734"/>
        <pc:sldMkLst>
          <pc:docMk/>
          <pc:sldMk cId="2576681846" sldId="2147479453"/>
        </pc:sldMkLst>
        <pc:spChg chg="mod ord">
          <ac:chgData name="Laurent-Walter Goix (Nokia)" userId="9ff40d73-f4ab-4eaa-b919-9a91c319482c" providerId="ADAL" clId="{C43DADA9-3014-40C2-8CAB-3786D7F1CDEB}" dt="2025-04-08T15:58:56.018" v="1033" actId="700"/>
          <ac:spMkLst>
            <pc:docMk/>
            <pc:sldMk cId="2576681846" sldId="2147479453"/>
            <ac:spMk id="3" creationId="{51749DD9-0F0E-D35E-F27D-C44AF218AB9D}"/>
          </ac:spMkLst>
        </pc:spChg>
        <pc:spChg chg="mod ord">
          <ac:chgData name="Laurent-Walter Goix (Nokia)" userId="9ff40d73-f4ab-4eaa-b919-9a91c319482c" providerId="ADAL" clId="{C43DADA9-3014-40C2-8CAB-3786D7F1CDEB}" dt="2025-04-08T15:58:56.018" v="1033" actId="700"/>
          <ac:spMkLst>
            <pc:docMk/>
            <pc:sldMk cId="2576681846" sldId="2147479453"/>
            <ac:spMk id="4" creationId="{ED901182-55AC-41E5-6198-D41963AB1960}"/>
          </ac:spMkLst>
        </pc:spChg>
        <pc:graphicFrameChg chg="mod modGraphic">
          <ac:chgData name="Laurent-Walter Goix (Nokia)" userId="9ff40d73-f4ab-4eaa-b919-9a91c319482c" providerId="ADAL" clId="{C43DADA9-3014-40C2-8CAB-3786D7F1CDEB}" dt="2025-04-08T16:05:37.539" v="1225" actId="14734"/>
          <ac:graphicFrameMkLst>
            <pc:docMk/>
            <pc:sldMk cId="2576681846" sldId="2147479453"/>
            <ac:graphicFrameMk id="14" creationId="{B4A7B8C2-A718-7968-0ECF-5E63ACCC6157}"/>
          </ac:graphicFrameMkLst>
        </pc:graphicFrameChg>
      </pc:sldChg>
      <pc:sldChg chg="addSp delSp modSp add mod setBg modClrScheme chgLayout">
        <pc:chgData name="Laurent-Walter Goix (Nokia)" userId="9ff40d73-f4ab-4eaa-b919-9a91c319482c" providerId="ADAL" clId="{C43DADA9-3014-40C2-8CAB-3786D7F1CDEB}" dt="2025-04-08T16:25:38.252" v="1313" actId="20577"/>
        <pc:sldMkLst>
          <pc:docMk/>
          <pc:sldMk cId="2745632988" sldId="2147479456"/>
        </pc:sldMkLst>
        <pc:spChg chg="mod ord">
          <ac:chgData name="Laurent-Walter Goix (Nokia)" userId="9ff40d73-f4ab-4eaa-b919-9a91c319482c" providerId="ADAL" clId="{C43DADA9-3014-40C2-8CAB-3786D7F1CDEB}" dt="2025-04-08T16:25:09.690" v="1275" actId="20577"/>
          <ac:spMkLst>
            <pc:docMk/>
            <pc:sldMk cId="2745632988" sldId="2147479456"/>
            <ac:spMk id="2" creationId="{CA751A4B-7A51-4AC7-F7AF-5D595D9788E4}"/>
          </ac:spMkLst>
        </pc:spChg>
        <pc:spChg chg="add del mod ord">
          <ac:chgData name="Laurent-Walter Goix (Nokia)" userId="9ff40d73-f4ab-4eaa-b919-9a91c319482c" providerId="ADAL" clId="{C43DADA9-3014-40C2-8CAB-3786D7F1CDEB}" dt="2025-04-08T16:25:38.252" v="1313" actId="20577"/>
          <ac:spMkLst>
            <pc:docMk/>
            <pc:sldMk cId="2745632988" sldId="2147479456"/>
            <ac:spMk id="4" creationId="{1E9BCCEF-8943-3EE9-E44D-65DD7A0A3897}"/>
          </ac:spMkLst>
        </pc:spChg>
      </pc:sldChg>
      <pc:sldMasterChg chg="delSldLayout modSldLayout">
        <pc:chgData name="Laurent-Walter Goix (Nokia)" userId="9ff40d73-f4ab-4eaa-b919-9a91c319482c" providerId="ADAL" clId="{C43DADA9-3014-40C2-8CAB-3786D7F1CDEB}" dt="2025-05-09T08:47:38.749" v="1629" actId="20577"/>
        <pc:sldMasterMkLst>
          <pc:docMk/>
          <pc:sldMasterMk cId="3849732161" sldId="2147483981"/>
        </pc:sldMasterMkLst>
        <pc:sldLayoutChg chg="modSp mod">
          <pc:chgData name="Laurent-Walter Goix (Nokia)" userId="9ff40d73-f4ab-4eaa-b919-9a91c319482c" providerId="ADAL" clId="{C43DADA9-3014-40C2-8CAB-3786D7F1CDEB}" dt="2025-05-09T08:47:38.749" v="1629" actId="20577"/>
          <pc:sldLayoutMkLst>
            <pc:docMk/>
            <pc:sldMasterMk cId="3849732161" sldId="2147483981"/>
            <pc:sldLayoutMk cId="3320569001" sldId="2147483982"/>
          </pc:sldLayoutMkLst>
          <pc:spChg chg="mod">
            <ac:chgData name="Laurent-Walter Goix (Nokia)" userId="9ff40d73-f4ab-4eaa-b919-9a91c319482c" providerId="ADAL" clId="{C43DADA9-3014-40C2-8CAB-3786D7F1CDEB}" dt="2025-05-09T08:47:38.749" v="1629" actId="20577"/>
            <ac:spMkLst>
              <pc:docMk/>
              <pc:sldMasterMk cId="3849732161" sldId="2147483981"/>
              <pc:sldLayoutMk cId="3320569001" sldId="2147483982"/>
              <ac:spMk id="4" creationId="{87231FE3-1914-88EB-CEE8-AD4973C377C2}"/>
            </ac:spMkLst>
          </pc:spChg>
        </pc:sldLayoutChg>
        <pc:sldLayoutChg chg="del">
          <pc:chgData name="Laurent-Walter Goix (Nokia)" userId="9ff40d73-f4ab-4eaa-b919-9a91c319482c" providerId="ADAL" clId="{C43DADA9-3014-40C2-8CAB-3786D7F1CDEB}" dt="2025-04-08T16:00:22.189" v="1053" actId="47"/>
          <pc:sldLayoutMkLst>
            <pc:docMk/>
            <pc:sldMasterMk cId="3849732161" sldId="2147483981"/>
            <pc:sldLayoutMk cId="3086339670" sldId="2147483984"/>
          </pc:sldLayoutMkLst>
        </pc:sldLayoutChg>
        <pc:sldLayoutChg chg="delSp modSp mod">
          <pc:chgData name="Laurent-Walter Goix (Nokia)" userId="9ff40d73-f4ab-4eaa-b919-9a91c319482c" providerId="ADAL" clId="{C43DADA9-3014-40C2-8CAB-3786D7F1CDEB}" dt="2025-04-08T15:58:33.818" v="1030" actId="478"/>
          <pc:sldLayoutMkLst>
            <pc:docMk/>
            <pc:sldMasterMk cId="3849732161" sldId="2147483981"/>
            <pc:sldLayoutMk cId="1866399265" sldId="214748398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1B6A4-20B5-44F8-AA87-9106FC962D11}" type="datetimeFigureOut">
              <a:rPr lang="en-US" smtClean="0"/>
              <a:t>5/9/2025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E4391-B736-453C-81CB-9D9D740B24EA}" type="slidenum">
              <a:rPr lang="en-US" smtClean="0"/>
              <a:t>‹#›</a:t>
            </a:fld>
            <a:endParaRPr lang="en-US"/>
          </a:p>
        </p:txBody>
      </p:sp>
    </p:spTree>
    <p:extLst>
      <p:ext uri="{BB962C8B-B14F-4D97-AF65-F5344CB8AC3E}">
        <p14:creationId xmlns:p14="http://schemas.microsoft.com/office/powerpoint/2010/main" val="1445661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fld id="{B721D71C-0C60-4E6C-B8BA-EFE883F25C77}" type="slidenum">
              <a:rPr kumimoji="0" lang="en-GB" altLang="en-US" sz="12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rPr>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t>1</a:t>
            </a:fld>
            <a:endParaRPr kumimoji="0" lang="en-GB" altLang="en-US" sz="12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endParaRPr>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E4391-B736-453C-81CB-9D9D740B24E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5865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609585" lvl="0" indent="-541853" algn="l" rtl="0">
              <a:spcBef>
                <a:spcPts val="747"/>
              </a:spcBef>
              <a:spcAft>
                <a:spcPts val="0"/>
              </a:spcAft>
              <a:buClr>
                <a:schemeClr val="dk1"/>
              </a:buClr>
              <a:buSzPts val="2800"/>
              <a:buFont typeface="Calibri"/>
              <a:buChar char="•"/>
              <a:defRPr/>
            </a:lvl1pPr>
            <a:lvl2pPr marL="1219170" lvl="1" indent="-457189" algn="l" rtl="0">
              <a:spcBef>
                <a:spcPts val="480"/>
              </a:spcBef>
              <a:spcAft>
                <a:spcPts val="0"/>
              </a:spcAft>
              <a:buSzPts val="1800"/>
              <a:buChar char="•"/>
              <a:defRPr/>
            </a:lvl2pPr>
            <a:lvl3pPr marL="1828754" lvl="2" indent="-457189" algn="l" rtl="0">
              <a:spcBef>
                <a:spcPts val="480"/>
              </a:spcBef>
              <a:spcAft>
                <a:spcPts val="0"/>
              </a:spcAft>
              <a:buClr>
                <a:schemeClr val="dk1"/>
              </a:buClr>
              <a:buSzPts val="1800"/>
              <a:buChar char="•"/>
              <a:defRPr/>
            </a:lvl3pPr>
            <a:lvl4pPr marL="2438339" lvl="3" indent="-457189" algn="l" rtl="0">
              <a:spcBef>
                <a:spcPts val="480"/>
              </a:spcBef>
              <a:spcAft>
                <a:spcPts val="0"/>
              </a:spcAft>
              <a:buClr>
                <a:schemeClr val="dk1"/>
              </a:buClr>
              <a:buSzPts val="1800"/>
              <a:buChar char="–"/>
              <a:defRPr/>
            </a:lvl4pPr>
            <a:lvl5pPr marL="3047924" lvl="4" indent="-457189" algn="l" rtl="0">
              <a:spcBef>
                <a:spcPts val="480"/>
              </a:spcBef>
              <a:spcAft>
                <a:spcPts val="0"/>
              </a:spcAft>
              <a:buClr>
                <a:schemeClr val="dk1"/>
              </a:buClr>
              <a:buSzPts val="1800"/>
              <a:buChar char="»"/>
              <a:defRPr/>
            </a:lvl5pPr>
            <a:lvl6pPr marL="3657509" lvl="5" indent="-457189" algn="l" rtl="0">
              <a:spcBef>
                <a:spcPts val="480"/>
              </a:spcBef>
              <a:spcAft>
                <a:spcPts val="0"/>
              </a:spcAft>
              <a:buClr>
                <a:schemeClr val="dk1"/>
              </a:buClr>
              <a:buSzPts val="1800"/>
              <a:buChar char="»"/>
              <a:defRPr/>
            </a:lvl6pPr>
            <a:lvl7pPr marL="4267093" lvl="6" indent="-457189" algn="l" rtl="0">
              <a:spcBef>
                <a:spcPts val="480"/>
              </a:spcBef>
              <a:spcAft>
                <a:spcPts val="0"/>
              </a:spcAft>
              <a:buClr>
                <a:schemeClr val="dk1"/>
              </a:buClr>
              <a:buSzPts val="1800"/>
              <a:buChar char="»"/>
              <a:defRPr/>
            </a:lvl7pPr>
            <a:lvl8pPr marL="4876678" lvl="7" indent="-457189" algn="l" rtl="0">
              <a:spcBef>
                <a:spcPts val="480"/>
              </a:spcBef>
              <a:spcAft>
                <a:spcPts val="0"/>
              </a:spcAft>
              <a:buClr>
                <a:schemeClr val="dk1"/>
              </a:buClr>
              <a:buSzPts val="1800"/>
              <a:buChar char="»"/>
              <a:defRPr/>
            </a:lvl8pPr>
            <a:lvl9pPr marL="5486263" lvl="8" indent="-457189" algn="l" rtl="0">
              <a:spcBef>
                <a:spcPts val="480"/>
              </a:spcBef>
              <a:spcAft>
                <a:spcPts val="0"/>
              </a:spcAft>
              <a:buClr>
                <a:schemeClr val="dk1"/>
              </a:buClr>
              <a:buSzPts val="1800"/>
              <a:buChar char="»"/>
              <a:defRPr/>
            </a:lvl9pPr>
          </a:lstStyle>
          <a:p>
            <a:endParaRPr/>
          </a:p>
        </p:txBody>
      </p:sp>
      <p:sp>
        <p:nvSpPr>
          <p:cNvPr id="4" name="TextBox 3">
            <a:extLst>
              <a:ext uri="{FF2B5EF4-FFF2-40B4-BE49-F238E27FC236}">
                <a16:creationId xmlns:a16="http://schemas.microsoft.com/office/drawing/2014/main" id="{87231FE3-1914-88EB-CEE8-AD4973C377C2}"/>
              </a:ext>
            </a:extLst>
          </p:cNvPr>
          <p:cNvSpPr txBox="1"/>
          <p:nvPr userDrawn="1"/>
        </p:nvSpPr>
        <p:spPr>
          <a:xfrm>
            <a:off x="64363" y="6444734"/>
            <a:ext cx="6094520" cy="369332"/>
          </a:xfrm>
          <a:prstGeom prst="rect">
            <a:avLst/>
          </a:prstGeom>
          <a:noFill/>
        </p:spPr>
        <p:txBody>
          <a:bodyPr wrap="square">
            <a:spAutoFit/>
          </a:bodyPr>
          <a:lstStyle/>
          <a:p>
            <a:r>
              <a:rPr lang="en-US"/>
              <a:t>S1-252223</a:t>
            </a:r>
          </a:p>
        </p:txBody>
      </p:sp>
    </p:spTree>
    <p:extLst>
      <p:ext uri="{BB962C8B-B14F-4D97-AF65-F5344CB8AC3E}">
        <p14:creationId xmlns:p14="http://schemas.microsoft.com/office/powerpoint/2010/main" val="3320569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295665726"/>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5448300" y="3304117"/>
            <a:ext cx="1299600" cy="328177"/>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333" b="0" i="0" u="none">
                <a:solidFill>
                  <a:schemeClr val="lt1"/>
                </a:solidFill>
                <a:latin typeface="Arial"/>
                <a:ea typeface="Arial"/>
                <a:cs typeface="Arial"/>
                <a:sym typeface="Arial"/>
              </a:rPr>
              <a:t>© 3GPP 2012</a:t>
            </a:r>
            <a:endParaRPr sz="2400"/>
          </a:p>
        </p:txBody>
      </p:sp>
      <p:pic>
        <p:nvPicPr>
          <p:cNvPr id="22" name="Google Shape;22;p3"/>
          <p:cNvPicPr preferRelativeResize="0"/>
          <p:nvPr/>
        </p:nvPicPr>
        <p:blipFill rotWithShape="1">
          <a:blip r:embed="rId4">
            <a:alphaModFix/>
          </a:blip>
          <a:srcRect/>
          <a:stretch/>
        </p:blipFill>
        <p:spPr>
          <a:xfrm>
            <a:off x="10883901" y="154517"/>
            <a:ext cx="977900" cy="569383"/>
          </a:xfrm>
          <a:prstGeom prst="rect">
            <a:avLst/>
          </a:prstGeom>
          <a:noFill/>
          <a:ln>
            <a:noFill/>
          </a:ln>
        </p:spPr>
      </p:pic>
      <p:sp>
        <p:nvSpPr>
          <p:cNvPr id="23" name="Google Shape;23;p3"/>
          <p:cNvSpPr/>
          <p:nvPr/>
        </p:nvSpPr>
        <p:spPr>
          <a:xfrm>
            <a:off x="11078633" y="6364816"/>
            <a:ext cx="812800" cy="419200"/>
          </a:xfrm>
          <a:prstGeom prst="ellipse">
            <a:avLst/>
          </a:prstGeom>
          <a:solidFill>
            <a:schemeClr val="lt1">
              <a:alpha val="49800"/>
            </a:schemeClr>
          </a:solidFill>
          <a:ln>
            <a:noFill/>
          </a:ln>
        </p:spPr>
        <p:txBody>
          <a:bodyPr spcFirstLastPara="1" wrap="square" lIns="121900" tIns="60933" rIns="121900" bIns="60933"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333" b="1" i="0" u="none">
                <a:solidFill>
                  <a:schemeClr val="dk1"/>
                </a:solidFill>
                <a:latin typeface="Arial"/>
                <a:ea typeface="Arial"/>
                <a:cs typeface="Arial"/>
                <a:sym typeface="Arial"/>
              </a:rPr>
              <a:pPr marL="0" marR="0" lvl="0" indent="0" algn="ctr" rtl="0">
                <a:lnSpc>
                  <a:spcPct val="100000"/>
                </a:lnSpc>
                <a:spcBef>
                  <a:spcPts val="0"/>
                </a:spcBef>
                <a:spcAft>
                  <a:spcPts val="0"/>
                </a:spcAft>
                <a:buClr>
                  <a:schemeClr val="dk1"/>
                </a:buClr>
                <a:buSzPts val="1000"/>
                <a:buFont typeface="Arial"/>
                <a:buNone/>
              </a:pPr>
              <a:t>‹#›</a:t>
            </a:fld>
            <a:endParaRPr sz="1333"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333" b="1" i="0" u="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49732161"/>
      </p:ext>
    </p:extLst>
  </p:cSld>
  <p:clrMap bg1="lt1" tx1="dk1" bg2="dk2" tx2="lt2" accent1="accent1" accent2="accent2" accent3="accent3" accent4="accent4" accent5="accent5" accent6="accent6" hlink="hlink" folHlink="folHlink"/>
  <p:sldLayoutIdLst>
    <p:sldLayoutId id="2147483982" r:id="rId1"/>
    <p:sldLayoutId id="2147483983"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2" Type="http://schemas.openxmlformats.org/officeDocument/2006/relationships/hyperlink" Target="#_msoanchor_1"/><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2265358" y="2531140"/>
            <a:ext cx="7708900" cy="1727200"/>
          </a:xfrm>
          <a:prstGeom prst="rect">
            <a:avLst/>
          </a:prstGeom>
          <a:noFill/>
          <a:ln>
            <a:noFill/>
          </a:ln>
        </p:spPr>
        <p:txBody>
          <a:bodyPr lIns="121907" tIns="60953" rIns="121907" bIns="60953" anchor="ctr">
            <a:normAutofit fontScale="92500"/>
          </a:bodyPr>
          <a:lstStyle>
            <a:defPPr>
              <a:defRPr lang="en-US"/>
            </a:defPPr>
            <a:lvl1pPr algn="ctr">
              <a:defRPr sz="4267" b="1">
                <a:solidFill>
                  <a:srgbClr val="FF0000"/>
                </a:solidFill>
                <a:latin typeface="+mj-lt"/>
                <a:ea typeface="ＭＳ Ｐゴシック" charset="0"/>
              </a:defRPr>
            </a:lvl1pPr>
          </a:lstStyle>
          <a:p>
            <a:r>
              <a:rPr lang="en-US"/>
              <a:t>Proposed next steps on </a:t>
            </a:r>
            <a:br>
              <a:rPr lang="en-US"/>
            </a:br>
            <a:r>
              <a:rPr lang="en-US"/>
              <a:t>Key Values for SA1 6G Rel-20</a:t>
            </a: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786467" y="5090584"/>
            <a:ext cx="10191751" cy="1405467"/>
          </a:xfrm>
        </p:spPr>
        <p:txBody>
          <a:bodyPr/>
          <a:lstStyle/>
          <a:p>
            <a:pPr marL="0" indent="0">
              <a:lnSpc>
                <a:spcPct val="80000"/>
              </a:lnSpc>
              <a:buNone/>
            </a:pPr>
            <a:br>
              <a:rPr lang="en-GB" altLang="en-US" sz="1850">
                <a:latin typeface="Arial" panose="020B0604020202020204" pitchFamily="34" charset="0"/>
              </a:rPr>
            </a:br>
            <a:r>
              <a:rPr lang="en-GB" altLang="en-US" sz="1850">
                <a:latin typeface="Arial"/>
              </a:rPr>
              <a:t>Source: 		Nokia, TIM, Orange, DSIT</a:t>
            </a:r>
          </a:p>
          <a:p>
            <a:pPr marL="0" indent="0">
              <a:lnSpc>
                <a:spcPct val="80000"/>
              </a:lnSpc>
              <a:buNone/>
            </a:pPr>
            <a:r>
              <a:rPr lang="en-GB" altLang="en-US" sz="1850">
                <a:latin typeface="Arial"/>
              </a:rPr>
              <a:t>Agenda item: 	10</a:t>
            </a:r>
            <a:endParaRPr lang="en-GB" altLang="en-US" sz="1850">
              <a:latin typeface="Arial" panose="020B0604020202020204" pitchFamily="34" charset="0"/>
            </a:endParaRPr>
          </a:p>
          <a:p>
            <a:pPr marL="0" indent="0">
              <a:lnSpc>
                <a:spcPct val="80000"/>
              </a:lnSpc>
              <a:buNone/>
            </a:pPr>
            <a:r>
              <a:rPr lang="en-GB" altLang="en-US" sz="1850">
                <a:latin typeface="Arial"/>
              </a:rPr>
              <a:t>Document  for:	Endorsement</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10585" y="6373285"/>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endParaRPr lang="en-US" altLang="en-US" sz="1333" kern="0">
              <a:solidFill>
                <a:srgbClr val="000000"/>
              </a:solidFill>
              <a:latin typeface="Arial" panose="020B0604020202020204" pitchFamily="34" charset="0"/>
              <a:cs typeface="Arial"/>
              <a:sym typeface="Arial"/>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10020300" y="6570134"/>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067" kern="0">
                <a:solidFill>
                  <a:srgbClr val="000000"/>
                </a:solidFill>
                <a:latin typeface="Arial" panose="020B0604020202020204" pitchFamily="34" charset="0"/>
                <a:cs typeface="Arial"/>
                <a:sym typeface="Arial"/>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2118" y="6364818"/>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333" kern="0">
                <a:solidFill>
                  <a:srgbClr val="FFFFFF"/>
                </a:solidFill>
                <a:latin typeface="Arial" panose="020B0604020202020204" pitchFamily="34" charset="0"/>
                <a:cs typeface="Arial"/>
                <a:sym typeface="Arial"/>
              </a:rPr>
              <a:t>S1-252223 </a:t>
            </a:r>
            <a:r>
              <a:rPr lang="en-GB" altLang="en-US" sz="1067" kern="0">
                <a:solidFill>
                  <a:srgbClr val="FFFFFF"/>
                </a:solidFill>
                <a:latin typeface="Arial" panose="020B0604020202020204" pitchFamily="34" charset="0"/>
                <a:cs typeface="Arial"/>
                <a:sym typeface="Arial"/>
              </a:rPr>
              <a:t>-  </a:t>
            </a:r>
            <a:r>
              <a:rPr lang="en-GB" altLang="en-US" sz="1333" kern="0">
                <a:solidFill>
                  <a:srgbClr val="FFFFFF"/>
                </a:solidFill>
                <a:latin typeface="Arial" panose="020B0604020202020204" pitchFamily="34" charset="0"/>
                <a:cs typeface="Arial"/>
                <a:sym typeface="Arial"/>
              </a:rPr>
              <a:t>3GPP SA1#110</a:t>
            </a:r>
            <a:r>
              <a:rPr lang="en-GB" sz="1333" kern="0">
                <a:solidFill>
                  <a:srgbClr val="FFFFFF"/>
                </a:solidFill>
                <a:latin typeface="Arial" panose="020B0604020202020204" pitchFamily="34" charset="0"/>
                <a:cs typeface="Arial"/>
                <a:sym typeface="Arial"/>
              </a:rPr>
              <a:t>, 19 – 23 May 2025, Fukuoka, Japan</a:t>
            </a:r>
            <a:endParaRPr lang="en-GB" altLang="en-US" sz="1333" kern="0">
              <a:solidFill>
                <a:srgbClr val="FFFFFF"/>
              </a:solidFill>
              <a:latin typeface="Arial" panose="020B0604020202020204" pitchFamily="34" charset="0"/>
              <a:cs typeface="Arial"/>
              <a:sym typeface="Arial"/>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741A29-0D75-2CD8-64CE-8CB17FCDF029}"/>
              </a:ext>
            </a:extLst>
          </p:cNvPr>
          <p:cNvSpPr>
            <a:spLocks noGrp="1"/>
          </p:cNvSpPr>
          <p:nvPr>
            <p:ph type="title"/>
          </p:nvPr>
        </p:nvSpPr>
        <p:spPr>
          <a:xfrm>
            <a:off x="651933" y="228600"/>
            <a:ext cx="9103600" cy="1143200"/>
          </a:xfrm>
        </p:spPr>
        <p:txBody>
          <a:bodyPr/>
          <a:lstStyle/>
          <a:p>
            <a:r>
              <a:rPr lang="en-US" sz="2800"/>
              <a:t>Background: way forward endorsed at SA1#107 (S1-242500)</a:t>
            </a:r>
          </a:p>
        </p:txBody>
      </p:sp>
      <p:sp>
        <p:nvSpPr>
          <p:cNvPr id="7" name="Text Placeholder 6">
            <a:extLst>
              <a:ext uri="{FF2B5EF4-FFF2-40B4-BE49-F238E27FC236}">
                <a16:creationId xmlns:a16="http://schemas.microsoft.com/office/drawing/2014/main" id="{6F0DAB74-CA0A-FAC0-9519-A6783E10D147}"/>
              </a:ext>
            </a:extLst>
          </p:cNvPr>
          <p:cNvSpPr>
            <a:spLocks noGrp="1"/>
          </p:cNvSpPr>
          <p:nvPr>
            <p:ph type="body" idx="1"/>
          </p:nvPr>
        </p:nvSpPr>
        <p:spPr>
          <a:xfrm>
            <a:off x="647700" y="1172817"/>
            <a:ext cx="11184400" cy="5456583"/>
          </a:xfrm>
        </p:spPr>
        <p:txBody>
          <a:bodyPr numCol="1"/>
          <a:lstStyle/>
          <a:p>
            <a:pPr>
              <a:buFont typeface="+mj-lt"/>
              <a:buAutoNum type="arabicPeriod"/>
            </a:pPr>
            <a:r>
              <a:rPr lang="en-US" sz="2400">
                <a:solidFill>
                  <a:schemeClr val="tx1"/>
                </a:solidFill>
              </a:rPr>
              <a:t>Endorse for SA1 to consider “key values” in the context of the SA1 6G study in a contribution driven way</a:t>
            </a:r>
          </a:p>
          <a:p>
            <a:pPr>
              <a:buFont typeface="+mj-lt"/>
              <a:buAutoNum type="arabicPeriod"/>
            </a:pPr>
            <a:r>
              <a:rPr lang="en-US" sz="2400">
                <a:solidFill>
                  <a:schemeClr val="tx1"/>
                </a:solidFill>
              </a:rPr>
              <a:t>Endorse the principle of addressing “key values” as part of the study in the following manner only:</a:t>
            </a:r>
          </a:p>
          <a:p>
            <a:pPr marL="1219181" lvl="1" indent="-457200">
              <a:buFont typeface="+mj-lt"/>
              <a:buAutoNum type="alphaLcParenR"/>
            </a:pPr>
            <a:r>
              <a:rPr lang="en-US">
                <a:solidFill>
                  <a:schemeClr val="tx1"/>
                </a:solidFill>
              </a:rPr>
              <a:t>“Key values” may be discussed at the use case granularity, based on input contribution</a:t>
            </a:r>
          </a:p>
          <a:p>
            <a:pPr marL="1219181" lvl="1" indent="-457200">
              <a:buFont typeface="+mj-lt"/>
              <a:buAutoNum type="alphaLcParenR"/>
            </a:pPr>
            <a:r>
              <a:rPr lang="en-US" sz="2400">
                <a:solidFill>
                  <a:schemeClr val="tx1"/>
                </a:solidFill>
              </a:rPr>
              <a:t>The “Key values” are at the contributor’s discretion</a:t>
            </a:r>
            <a:endParaRPr lang="en-US">
              <a:solidFill>
                <a:schemeClr val="tx1"/>
              </a:solidFill>
            </a:endParaRPr>
          </a:p>
          <a:p>
            <a:pPr marL="1219181" lvl="1" indent="-457200">
              <a:buFont typeface="+mj-lt"/>
              <a:buAutoNum type="alphaLcParenR"/>
            </a:pPr>
            <a:r>
              <a:rPr lang="en-US">
                <a:solidFill>
                  <a:schemeClr val="tx1"/>
                </a:solidFill>
              </a:rPr>
              <a:t>“Key values” may be included in the Description clause of a use case, hence documented in the TR, using format at the contributor’s discretion</a:t>
            </a:r>
          </a:p>
          <a:p>
            <a:pPr marL="1219181" lvl="1" indent="-457200">
              <a:buFont typeface="+mj-lt"/>
              <a:buAutoNum type="alphaLcParenR"/>
            </a:pPr>
            <a:r>
              <a:rPr lang="en-US">
                <a:solidFill>
                  <a:schemeClr val="tx1"/>
                </a:solidFill>
              </a:rPr>
              <a:t>“Key values” may be considered by delegates when searching for consensus on a use case</a:t>
            </a:r>
          </a:p>
          <a:p>
            <a:pPr>
              <a:buFont typeface="+mj-lt"/>
              <a:buAutoNum type="arabicPeriod"/>
            </a:pPr>
            <a:r>
              <a:rPr lang="en-US" sz="2400">
                <a:solidFill>
                  <a:schemeClr val="tx1"/>
                </a:solidFill>
                <a:highlight>
                  <a:srgbClr val="FFFF00"/>
                </a:highlight>
              </a:rPr>
              <a:t>Further endorsements related to “key values” in the context of  SA1 6G study remain subject to consensus</a:t>
            </a:r>
          </a:p>
        </p:txBody>
      </p:sp>
    </p:spTree>
    <p:extLst>
      <p:ext uri="{BB962C8B-B14F-4D97-AF65-F5344CB8AC3E}">
        <p14:creationId xmlns:p14="http://schemas.microsoft.com/office/powerpoint/2010/main" val="3129334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0183E5-77CA-66CC-0923-7219C5D10784}"/>
              </a:ext>
            </a:extLst>
          </p:cNvPr>
          <p:cNvSpPr>
            <a:spLocks noGrp="1"/>
          </p:cNvSpPr>
          <p:nvPr>
            <p:ph type="title"/>
          </p:nvPr>
        </p:nvSpPr>
        <p:spPr/>
        <p:txBody>
          <a:bodyPr/>
          <a:lstStyle/>
          <a:p>
            <a:r>
              <a:rPr lang="en-US"/>
              <a:t>Proposal for endorsement at SA1#110</a:t>
            </a:r>
          </a:p>
        </p:txBody>
      </p:sp>
      <p:sp>
        <p:nvSpPr>
          <p:cNvPr id="4" name="Text Placeholder 3">
            <a:extLst>
              <a:ext uri="{FF2B5EF4-FFF2-40B4-BE49-F238E27FC236}">
                <a16:creationId xmlns:a16="http://schemas.microsoft.com/office/drawing/2014/main" id="{681529AD-D807-60AC-6DA1-C1FA49F6BE22}"/>
              </a:ext>
            </a:extLst>
          </p:cNvPr>
          <p:cNvSpPr>
            <a:spLocks noGrp="1"/>
          </p:cNvSpPr>
          <p:nvPr>
            <p:ph type="body" idx="1"/>
          </p:nvPr>
        </p:nvSpPr>
        <p:spPr/>
        <p:txBody>
          <a:bodyPr/>
          <a:lstStyle/>
          <a:p>
            <a:pPr marL="608965" lvl="0" indent="-541655"/>
            <a:r>
              <a:rPr lang="en-US" sz="2400" dirty="0"/>
              <a:t>Continue to integrate “Sustainability* impact analysis” in 6G use cases, in a contribution-driven way – as per SA1#107 agreement</a:t>
            </a:r>
            <a:endParaRPr lang="en-US" dirty="0"/>
          </a:p>
          <a:p>
            <a:pPr marL="608965" lvl="0" indent="-541655"/>
            <a:r>
              <a:rPr lang="en-US" sz="2400" dirty="0"/>
              <a:t>Consolidate the “Sustainability impact analysis” per each “area of interest” (i.e. all use cases under the same top-level clause) </a:t>
            </a:r>
          </a:p>
          <a:p>
            <a:pPr marL="1218565" lvl="1" indent="-456565"/>
            <a:r>
              <a:rPr lang="en-US" sz="2000" dirty="0"/>
              <a:t>Use the same table format for each “area of interest” (see annex for example)</a:t>
            </a:r>
          </a:p>
          <a:p>
            <a:pPr marL="1218565" lvl="1" indent="-456565"/>
            <a:r>
              <a:rPr lang="en-US" sz="2000" dirty="0"/>
              <a:t>The table should consolidate the expected benefits/risks across all the related use cases</a:t>
            </a:r>
          </a:p>
          <a:p>
            <a:pPr marL="1218565" lvl="1" indent="-456565"/>
            <a:r>
              <a:rPr lang="en-US" sz="2000" dirty="0"/>
              <a:t>Such consolidation should start together with the requirements consolidation process</a:t>
            </a:r>
            <a:endParaRPr lang="en-US" dirty="0"/>
          </a:p>
          <a:p>
            <a:pPr marL="608965" indent="-541655"/>
            <a:r>
              <a:rPr lang="en-US" sz="2400" dirty="0"/>
              <a:t>Endorse the principle of adding generic considerations in the “Overview” and “Conclusion and recommendations” sections to summarize the goals and expected impacts of 6G with respect to sustainability</a:t>
            </a:r>
          </a:p>
          <a:p>
            <a:pPr marL="608965" indent="-541655"/>
            <a:endParaRPr lang="en-US" sz="1200" i="1" dirty="0"/>
          </a:p>
          <a:p>
            <a:pPr marL="67310" indent="0">
              <a:buNone/>
            </a:pPr>
            <a:r>
              <a:rPr lang="en-US" sz="1600" i="1" dirty="0"/>
              <a:t>*Note: it is proposed in S1-252218 to remove references to the word “Key Value” in TR 22.870 and replace it with “Sustainability”.</a:t>
            </a:r>
          </a:p>
        </p:txBody>
      </p:sp>
    </p:spTree>
    <p:extLst>
      <p:ext uri="{BB962C8B-B14F-4D97-AF65-F5344CB8AC3E}">
        <p14:creationId xmlns:p14="http://schemas.microsoft.com/office/powerpoint/2010/main" val="2672777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B5E3E56-37A7-BBB5-BFAE-75D87305BCE5}"/>
              </a:ext>
            </a:extLst>
          </p:cNvPr>
          <p:cNvSpPr>
            <a:spLocks noGrp="1"/>
          </p:cNvSpPr>
          <p:nvPr>
            <p:ph type="subTitle" idx="1"/>
          </p:nvPr>
        </p:nvSpPr>
        <p:spPr/>
        <p:txBody>
          <a:bodyPr/>
          <a:lstStyle/>
          <a:p>
            <a:r>
              <a:rPr lang="en-US"/>
              <a:t>Annex</a:t>
            </a:r>
          </a:p>
        </p:txBody>
      </p:sp>
    </p:spTree>
    <p:extLst>
      <p:ext uri="{BB962C8B-B14F-4D97-AF65-F5344CB8AC3E}">
        <p14:creationId xmlns:p14="http://schemas.microsoft.com/office/powerpoint/2010/main" val="163303379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9BCCEF-8943-3EE9-E44D-65DD7A0A3897}"/>
              </a:ext>
            </a:extLst>
          </p:cNvPr>
          <p:cNvSpPr>
            <a:spLocks noGrp="1"/>
          </p:cNvSpPr>
          <p:nvPr>
            <p:ph type="title"/>
          </p:nvPr>
        </p:nvSpPr>
        <p:spPr/>
        <p:txBody>
          <a:bodyPr/>
          <a:lstStyle/>
          <a:p>
            <a:r>
              <a:rPr lang="en-US"/>
              <a:t>Example consolidated sustainability impact analysis</a:t>
            </a:r>
          </a:p>
        </p:txBody>
      </p:sp>
      <p:sp>
        <p:nvSpPr>
          <p:cNvPr id="2" name="Content Placeholder 1">
            <a:extLst>
              <a:ext uri="{FF2B5EF4-FFF2-40B4-BE49-F238E27FC236}">
                <a16:creationId xmlns:a16="http://schemas.microsoft.com/office/drawing/2014/main" id="{CA751A4B-7A51-4AC7-F7AF-5D595D9788E4}"/>
              </a:ext>
            </a:extLst>
          </p:cNvPr>
          <p:cNvSpPr>
            <a:spLocks noGrp="1"/>
          </p:cNvSpPr>
          <p:nvPr>
            <p:ph type="body" idx="1"/>
          </p:nvPr>
        </p:nvSpPr>
        <p:spPr/>
        <p:txBody>
          <a:bodyPr/>
          <a:lstStyle/>
          <a:p>
            <a:r>
              <a:rPr lang="en-US"/>
              <a:t>The following slides are an example of “consolidation” of the sustainability impact for one “area of interest” of TR 22.870, namely clause “6. AI”</a:t>
            </a:r>
          </a:p>
          <a:p>
            <a:pPr lvl="1"/>
            <a:r>
              <a:rPr lang="en-US"/>
              <a:t>Only use cases with explicit KV/sustainability analysis have been considered so far</a:t>
            </a:r>
          </a:p>
          <a:p>
            <a:pPr lvl="1"/>
            <a:r>
              <a:rPr lang="en-US"/>
              <a:t>Text has been minimally refined with respect to their original statements to avoid being too generic/vague.</a:t>
            </a:r>
          </a:p>
          <a:p>
            <a:pPr lvl="1"/>
            <a:r>
              <a:rPr lang="en-US"/>
              <a:t>Statements are associated with their original use case(s)</a:t>
            </a:r>
          </a:p>
        </p:txBody>
      </p:sp>
    </p:spTree>
    <p:extLst>
      <p:ext uri="{BB962C8B-B14F-4D97-AF65-F5344CB8AC3E}">
        <p14:creationId xmlns:p14="http://schemas.microsoft.com/office/powerpoint/2010/main" val="2745632988"/>
      </p:ext>
    </p:extLst>
  </p:cSld>
  <p:clrMapOvr>
    <a:overrideClrMapping bg1="lt1" tx1="dk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DE860-C643-AA0A-1F26-4A55ABC3ADE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32954BD-95CA-F936-B2B5-C67904070E61}"/>
              </a:ext>
            </a:extLst>
          </p:cNvPr>
          <p:cNvSpPr>
            <a:spLocks noGrp="1"/>
          </p:cNvSpPr>
          <p:nvPr>
            <p:ph type="title"/>
          </p:nvPr>
        </p:nvSpPr>
        <p:spPr/>
        <p:txBody>
          <a:bodyPr/>
          <a:lstStyle/>
          <a:p>
            <a:r>
              <a:rPr lang="en-US"/>
              <a:t>Sustainability analysis on AI in 6G</a:t>
            </a:r>
            <a:endParaRPr lang="en-IN"/>
          </a:p>
        </p:txBody>
      </p:sp>
      <p:sp>
        <p:nvSpPr>
          <p:cNvPr id="3" name="Subtitle 2">
            <a:extLst>
              <a:ext uri="{FF2B5EF4-FFF2-40B4-BE49-F238E27FC236}">
                <a16:creationId xmlns:a16="http://schemas.microsoft.com/office/drawing/2014/main" id="{00FEADE6-F186-6B4A-4FC1-2FD87FDF652A}"/>
              </a:ext>
            </a:extLst>
          </p:cNvPr>
          <p:cNvSpPr>
            <a:spLocks noGrp="1"/>
          </p:cNvSpPr>
          <p:nvPr>
            <p:ph type="body" idx="1"/>
          </p:nvPr>
        </p:nvSpPr>
        <p:spPr/>
        <p:txBody>
          <a:bodyPr/>
          <a:lstStyle/>
          <a:p>
            <a:r>
              <a:rPr lang="en-US"/>
              <a:t>3GPP TR 22.870</a:t>
            </a:r>
          </a:p>
        </p:txBody>
      </p:sp>
      <p:graphicFrame>
        <p:nvGraphicFramePr>
          <p:cNvPr id="9" name="Table 8">
            <a:extLst>
              <a:ext uri="{FF2B5EF4-FFF2-40B4-BE49-F238E27FC236}">
                <a16:creationId xmlns:a16="http://schemas.microsoft.com/office/drawing/2014/main" id="{F84E87E5-BBA8-1BEA-4DA1-179325B9B96F}"/>
              </a:ext>
            </a:extLst>
          </p:cNvPr>
          <p:cNvGraphicFramePr>
            <a:graphicFrameLocks noGrp="1"/>
          </p:cNvGraphicFramePr>
          <p:nvPr>
            <p:extLst>
              <p:ext uri="{D42A27DB-BD31-4B8C-83A1-F6EECF244321}">
                <p14:modId xmlns:p14="http://schemas.microsoft.com/office/powerpoint/2010/main" val="507160753"/>
              </p:ext>
            </p:extLst>
          </p:nvPr>
        </p:nvGraphicFramePr>
        <p:xfrm>
          <a:off x="485275" y="1350798"/>
          <a:ext cx="11551334" cy="4899938"/>
        </p:xfrm>
        <a:graphic>
          <a:graphicData uri="http://schemas.openxmlformats.org/drawingml/2006/table">
            <a:tbl>
              <a:tblPr firstRow="1" firstCol="1" bandRow="1">
                <a:tableStyleId>{5C22544A-7EE6-4342-B048-85BDC9FD1C3A}</a:tableStyleId>
              </a:tblPr>
              <a:tblGrid>
                <a:gridCol w="1577316">
                  <a:extLst>
                    <a:ext uri="{9D8B030D-6E8A-4147-A177-3AD203B41FA5}">
                      <a16:colId xmlns:a16="http://schemas.microsoft.com/office/drawing/2014/main" val="2651902105"/>
                    </a:ext>
                  </a:extLst>
                </a:gridCol>
                <a:gridCol w="1349484">
                  <a:extLst>
                    <a:ext uri="{9D8B030D-6E8A-4147-A177-3AD203B41FA5}">
                      <a16:colId xmlns:a16="http://schemas.microsoft.com/office/drawing/2014/main" val="4020627034"/>
                    </a:ext>
                  </a:extLst>
                </a:gridCol>
                <a:gridCol w="3991877">
                  <a:extLst>
                    <a:ext uri="{9D8B030D-6E8A-4147-A177-3AD203B41FA5}">
                      <a16:colId xmlns:a16="http://schemas.microsoft.com/office/drawing/2014/main" val="384578724"/>
                    </a:ext>
                  </a:extLst>
                </a:gridCol>
                <a:gridCol w="4632657">
                  <a:extLst>
                    <a:ext uri="{9D8B030D-6E8A-4147-A177-3AD203B41FA5}">
                      <a16:colId xmlns:a16="http://schemas.microsoft.com/office/drawing/2014/main" val="55665209"/>
                    </a:ext>
                  </a:extLst>
                </a:gridCol>
              </a:tblGrid>
              <a:tr h="641383">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900">
                        <a:effectLst/>
                        <a:latin typeface="+mn-lt"/>
                      </a:endParaRPr>
                    </a:p>
                  </a:txBody>
                  <a:tcPr marL="17801" marR="17801" marT="0" marB="0"/>
                </a:tc>
                <a:tc>
                  <a:txBody>
                    <a:bodyPr/>
                    <a:lstStyle/>
                    <a:p>
                      <a:pPr>
                        <a:spcAft>
                          <a:spcPts val="900"/>
                        </a:spcAft>
                      </a:pPr>
                      <a:r>
                        <a:rPr lang="en-US" sz="900" b="0">
                          <a:effectLst/>
                          <a:latin typeface="+mn-lt"/>
                        </a:rPr>
                        <a:t>(the UN SDGs/GDC matching goals of each aspect within 3GPP context)</a:t>
                      </a:r>
                      <a:endParaRPr lang="en-US" sz="900" b="0">
                        <a:effectLst/>
                        <a:latin typeface="+mn-lt"/>
                        <a:ea typeface="Times New Roman" panose="02020603050405020304" pitchFamily="18" charset="0"/>
                      </a:endParaRPr>
                    </a:p>
                  </a:txBody>
                  <a:tcPr marL="17801" marR="17801" marT="0" marB="0"/>
                </a:tc>
                <a:tc>
                  <a:txBody>
                    <a:bodyPr/>
                    <a:lstStyle/>
                    <a:p>
                      <a:pPr>
                        <a:spcAft>
                          <a:spcPts val="900"/>
                        </a:spcAft>
                      </a:pPr>
                      <a:r>
                        <a:rPr lang="en-US" sz="900">
                          <a:effectLst/>
                          <a:latin typeface="+mn-lt"/>
                        </a:rPr>
                        <a:t>Potential benefits of the area of interest (added value)</a:t>
                      </a:r>
                      <a:br>
                        <a:rPr lang="en-US" sz="900">
                          <a:effectLst/>
                          <a:latin typeface="+mn-lt"/>
                        </a:rPr>
                      </a:br>
                      <a:br>
                        <a:rPr lang="en-US" sz="900">
                          <a:effectLst/>
                          <a:latin typeface="+mn-lt"/>
                        </a:rPr>
                      </a:br>
                      <a:endParaRPr lang="en-US" sz="900">
                        <a:effectLst/>
                        <a:latin typeface="+mn-lt"/>
                        <a:ea typeface="Times New Roman" panose="02020603050405020304" pitchFamily="18" charset="0"/>
                      </a:endParaRPr>
                    </a:p>
                  </a:txBody>
                  <a:tcPr marL="17801" marR="17801" marT="0" marB="0"/>
                </a:tc>
                <a:tc>
                  <a:txBody>
                    <a:bodyPr/>
                    <a:lstStyle/>
                    <a:p>
                      <a:pPr>
                        <a:spcAft>
                          <a:spcPts val="900"/>
                        </a:spcAft>
                      </a:pPr>
                      <a:r>
                        <a:rPr lang="en-US" sz="900">
                          <a:effectLst/>
                          <a:latin typeface="+mn-lt"/>
                        </a:rPr>
                        <a:t>Potential areas of attention of the area of interest (</a:t>
                      </a:r>
                      <a:r>
                        <a:rPr lang="en-GB" sz="900">
                          <a:effectLst/>
                          <a:latin typeface="+mn-lt"/>
                        </a:rPr>
                        <a:t>risks to be mitigated)</a:t>
                      </a:r>
                      <a:endParaRPr lang="en-US" sz="900">
                        <a:effectLst/>
                        <a:latin typeface="+mn-lt"/>
                      </a:endParaRPr>
                    </a:p>
                  </a:txBody>
                  <a:tcPr marL="17801" marR="17801" marT="0" marB="0"/>
                </a:tc>
                <a:extLst>
                  <a:ext uri="{0D108BD9-81ED-4DB2-BD59-A6C34878D82A}">
                    <a16:rowId xmlns:a16="http://schemas.microsoft.com/office/drawing/2014/main" val="1273104875"/>
                  </a:ext>
                </a:extLst>
              </a:tr>
              <a:tr h="1849120">
                <a:tc rowSpan="3">
                  <a:txBody>
                    <a:bodyPr/>
                    <a:lstStyle/>
                    <a:p>
                      <a:pPr>
                        <a:spcAft>
                          <a:spcPts val="900"/>
                        </a:spcAft>
                      </a:pPr>
                      <a:r>
                        <a:rPr lang="en-US" sz="900" b="1">
                          <a:effectLst/>
                          <a:latin typeface="+mn-lt"/>
                        </a:rPr>
                        <a:t>Environmental sustainability aspects</a:t>
                      </a:r>
                    </a:p>
                    <a:p>
                      <a:pPr>
                        <a:spcAft>
                          <a:spcPts val="900"/>
                        </a:spcAft>
                      </a:pPr>
                      <a:endParaRPr lang="en-US" sz="900" b="0">
                        <a:effectLst/>
                        <a:latin typeface="+mn-lt"/>
                      </a:endParaRPr>
                    </a:p>
                    <a:p>
                      <a:pPr>
                        <a:spcAft>
                          <a:spcPts val="900"/>
                        </a:spcAft>
                      </a:pPr>
                      <a:r>
                        <a:rPr lang="en-US" sz="900" b="0">
                          <a:effectLst/>
                          <a:latin typeface="+mn-lt"/>
                        </a:rPr>
                        <a:t>(</a:t>
                      </a:r>
                      <a:r>
                        <a:rPr lang="en-GB" sz="900" b="0">
                          <a:effectLst/>
                          <a:latin typeface="+mn-lt"/>
                        </a:rPr>
                        <a:t>UN SDGs 12, 13, 14, 15 and indirectly 6, 7 &amp; 11.</a:t>
                      </a:r>
                      <a:endParaRPr lang="en-US" sz="900" b="0">
                        <a:effectLst/>
                        <a:latin typeface="+mn-lt"/>
                      </a:endParaRPr>
                    </a:p>
                    <a:p>
                      <a:pPr>
                        <a:spcAft>
                          <a:spcPts val="900"/>
                        </a:spcAft>
                      </a:pPr>
                      <a:r>
                        <a:rPr lang="fr-FR" sz="900" b="0">
                          <a:effectLst/>
                          <a:latin typeface="+mn-lt"/>
                        </a:rPr>
                        <a:t>UN GDC “</a:t>
                      </a:r>
                      <a:r>
                        <a:rPr lang="en-GB" sz="900" b="0">
                          <a:effectLst/>
                          <a:latin typeface="+mn-lt"/>
                        </a:rPr>
                        <a:t>Develop principles for environmental sustainability of digital technologies</a:t>
                      </a:r>
                      <a:r>
                        <a:rPr lang="fr-FR" sz="900" b="0">
                          <a:effectLst/>
                          <a:latin typeface="+mn-lt"/>
                        </a:rPr>
                        <a:t>”)</a:t>
                      </a:r>
                      <a:endParaRPr lang="en-US" sz="900" b="0">
                        <a:effectLst/>
                        <a:latin typeface="+mn-lt"/>
                        <a:ea typeface="Times New Roman" panose="02020603050405020304" pitchFamily="18" charset="0"/>
                      </a:endParaRPr>
                    </a:p>
                  </a:txBody>
                  <a:tcPr marL="17801" marR="17801" marT="0" marB="0"/>
                </a:tc>
                <a:tc>
                  <a:txBody>
                    <a:bodyPr/>
                    <a:lstStyle/>
                    <a:p>
                      <a:r>
                        <a:rPr lang="en-US" sz="900" b="1">
                          <a:effectLst/>
                          <a:latin typeface="+mn-lt"/>
                        </a:rPr>
                        <a:t>Energy resources</a:t>
                      </a:r>
                    </a:p>
                    <a:p>
                      <a:r>
                        <a:rPr lang="en-US" sz="900" b="0">
                          <a:effectLst/>
                          <a:latin typeface="+mn-lt"/>
                        </a:rPr>
                        <a:t>(UN SDG 7, 11, 12)</a:t>
                      </a:r>
                      <a:endParaRPr lang="en-US" sz="900" b="0">
                        <a:effectLst/>
                        <a:latin typeface="+mn-lt"/>
                        <a:ea typeface="Times New Roman" panose="02020603050405020304" pitchFamily="18" charset="0"/>
                      </a:endParaRPr>
                    </a:p>
                  </a:txBody>
                  <a:tcPr marL="17801" marR="17801" marT="0" marB="0"/>
                </a:tc>
                <a:tc>
                  <a:txBody>
                    <a:bodyPr/>
                    <a:lstStyle/>
                    <a:p>
                      <a:pPr marL="171450" lvl="0" indent="-171450">
                        <a:buFont typeface="Arial" panose="020B0604020202020204" pitchFamily="34" charset="0"/>
                        <a:buChar char="•"/>
                      </a:pPr>
                      <a:r>
                        <a:rPr lang="en-GB" sz="900">
                          <a:effectLst/>
                          <a:latin typeface="+mn-lt"/>
                        </a:rPr>
                        <a:t>Help improving 6G  network  energy saving, energy efficiency through intelligent  energy optimization. (6.1, 6.3, 6.12)</a:t>
                      </a:r>
                      <a:endParaRPr lang="en-US" sz="900">
                        <a:effectLst/>
                        <a:latin typeface="+mn-lt"/>
                      </a:endParaRPr>
                    </a:p>
                    <a:p>
                      <a:pPr marL="171450" lvl="0" indent="-171450">
                        <a:buFont typeface="Arial" panose="020B0604020202020204" pitchFamily="34" charset="0"/>
                        <a:buChar char="•"/>
                      </a:pPr>
                      <a:r>
                        <a:rPr lang="en-GB" sz="900">
                          <a:effectLst/>
                          <a:latin typeface="+mn-lt"/>
                        </a:rPr>
                        <a:t>Adapting to constrained/flexible availability of energy, energy mix  enabling maximizing use of renewable energy when available. (6.15)</a:t>
                      </a:r>
                      <a:endParaRPr lang="en-US" sz="900">
                        <a:effectLst/>
                        <a:latin typeface="+mn-lt"/>
                      </a:endParaRPr>
                    </a:p>
                    <a:p>
                      <a:pPr marL="171450" lvl="0" indent="-171450">
                        <a:spcAft>
                          <a:spcPts val="0"/>
                        </a:spcAft>
                        <a:buFont typeface="Arial" panose="020B0604020202020204" pitchFamily="34" charset="0"/>
                        <a:buChar char="•"/>
                      </a:pPr>
                      <a:r>
                        <a:rPr lang="en-GB" sz="900">
                          <a:effectLst/>
                          <a:latin typeface="+mn-lt"/>
                        </a:rPr>
                        <a:t>Reducing device/application energy consumption, providing tools to enable sustainable choices(6.2, 6.4, 6.15)</a:t>
                      </a:r>
                    </a:p>
                    <a:p>
                      <a:pPr marL="171450" lvl="0" indent="-171450">
                        <a:spcAft>
                          <a:spcPts val="0"/>
                        </a:spcAft>
                        <a:buFont typeface="Arial" panose="020B0604020202020204" pitchFamily="34" charset="0"/>
                        <a:buChar char="•"/>
                      </a:pPr>
                      <a:r>
                        <a:rPr kumimoji="0" lang="en-US" sz="900" b="0" i="0" u="none" strike="noStrike" kern="1200" cap="none" spc="0" normalizeH="0" baseline="0" noProof="0">
                          <a:ln>
                            <a:noFill/>
                          </a:ln>
                          <a:solidFill>
                            <a:srgbClr val="000000"/>
                          </a:solidFill>
                          <a:effectLst/>
                          <a:uLnTx/>
                          <a:uFillTx/>
                          <a:latin typeface="+mn-lt"/>
                          <a:ea typeface="+mn-ea"/>
                          <a:cs typeface="+mn-cs"/>
                        </a:rPr>
                        <a:t>intelligent applications may create energy savings, energy efficiency and meet other sustainability goals  in vertical sectors (6.2, 6.4, 6.5,6.8, 6.13, 6.15)</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a:effectLst/>
                          <a:latin typeface="+mn-lt"/>
                        </a:rPr>
                        <a:t>Reducing energy consumption by enabling high quality and up-to-date model outputs without need of energy demanding re-training or fine-tuning, but by providing access to the most relevant and up-to-date network knowledge.</a:t>
                      </a:r>
                      <a:r>
                        <a:rPr lang="en-GB" sz="900">
                          <a:effectLst/>
                          <a:latin typeface="+mn-lt"/>
                        </a:rPr>
                        <a:t> (6.12)</a:t>
                      </a:r>
                    </a:p>
                  </a:txBody>
                  <a:tcPr marL="17801" marR="17801" marT="0" marB="0"/>
                </a:tc>
                <a:tc>
                  <a:txBody>
                    <a:bodyPr/>
                    <a:lstStyle/>
                    <a:p>
                      <a:pPr marL="171450" marR="0" lvl="0" indent="-171450" algn="l" defTabSz="685800" rtl="0" eaLnBrk="1" fontAlgn="auto" latinLnBrk="0" hangingPunct="1">
                        <a:lnSpc>
                          <a:spcPct val="100000"/>
                        </a:lnSpc>
                        <a:spcBef>
                          <a:spcPts val="0"/>
                        </a:spcBef>
                        <a:spcAft>
                          <a:spcPts val="900"/>
                        </a:spcAft>
                        <a:buClrTx/>
                        <a:buSzTx/>
                        <a:buFont typeface="Arial" panose="020B0604020202020204" pitchFamily="34" charset="0"/>
                        <a:buChar char="•"/>
                        <a:tabLst/>
                        <a:defRPr/>
                      </a:pPr>
                      <a:r>
                        <a:rPr lang="en-US" sz="900" dirty="0">
                          <a:effectLst/>
                          <a:latin typeface="+mn-lt"/>
                          <a:ea typeface="Times New Roman" panose="02020603050405020304" pitchFamily="18" charset="0"/>
                        </a:rPr>
                        <a:t>Processing AI solutions and Agents will imply an increase in the use of energy resources at the network,  UE and application functions. On the other hand, intelligent applications may  incur energy savings in vertical sectors. </a:t>
                      </a:r>
                      <a:r>
                        <a:rPr lang="en-GB" sz="900" dirty="0">
                          <a:effectLst/>
                          <a:latin typeface="+mn-lt"/>
                        </a:rPr>
                        <a:t>(6.1, 6,2, 6.3, 6.4, 6.13,)</a:t>
                      </a:r>
                      <a:endParaRPr lang="en-US" sz="900" dirty="0">
                        <a:effectLst/>
                        <a:latin typeface="+mn-lt"/>
                        <a:ea typeface="Times New Roman" panose="02020603050405020304" pitchFamily="18" charset="0"/>
                      </a:endParaRPr>
                    </a:p>
                    <a:p>
                      <a:pPr marL="171450" lvl="0" indent="-171450">
                        <a:spcAft>
                          <a:spcPts val="900"/>
                        </a:spcAft>
                        <a:buFont typeface="Arial" panose="020B0604020202020204" pitchFamily="34" charset="0"/>
                        <a:buChar char="•"/>
                      </a:pPr>
                      <a:r>
                        <a:rPr lang="en-US" sz="900" dirty="0">
                          <a:effectLst/>
                          <a:latin typeface="+mn-lt"/>
                          <a:ea typeface="Times New Roman" panose="02020603050405020304" pitchFamily="18" charset="0"/>
                        </a:rPr>
                        <a:t>Potentially higher energy consumption to realize the retrieval augmented generation using network knowledge sources. (6.8,6.12)</a:t>
                      </a:r>
                    </a:p>
                  </a:txBody>
                  <a:tcPr marL="17801" marR="17801" marT="0" marB="0"/>
                </a:tc>
                <a:extLst>
                  <a:ext uri="{0D108BD9-81ED-4DB2-BD59-A6C34878D82A}">
                    <a16:rowId xmlns:a16="http://schemas.microsoft.com/office/drawing/2014/main" val="3866692015"/>
                  </a:ext>
                </a:extLst>
              </a:tr>
              <a:tr h="1137920">
                <a:tc vMerge="1">
                  <a:txBody>
                    <a:bodyPr/>
                    <a:lstStyle/>
                    <a:p>
                      <a:endParaRPr lang="en-US"/>
                    </a:p>
                  </a:txBody>
                  <a:tcPr/>
                </a:tc>
                <a:tc>
                  <a:txBody>
                    <a:bodyPr/>
                    <a:lstStyle/>
                    <a:p>
                      <a:r>
                        <a:rPr lang="en-US" sz="900" b="1">
                          <a:effectLst/>
                          <a:latin typeface="+mn-lt"/>
                        </a:rPr>
                        <a:t>Material resources</a:t>
                      </a:r>
                    </a:p>
                    <a:p>
                      <a:r>
                        <a:rPr lang="en-US" sz="900" b="0">
                          <a:effectLst/>
                          <a:latin typeface="+mn-lt"/>
                        </a:rPr>
                        <a:t>(UN SDG 11, 12)</a:t>
                      </a:r>
                      <a:endParaRPr lang="en-US" sz="900" b="0">
                        <a:effectLst/>
                        <a:latin typeface="+mn-lt"/>
                        <a:ea typeface="Times New Roman" panose="02020603050405020304" pitchFamily="18" charset="0"/>
                      </a:endParaRPr>
                    </a:p>
                  </a:txBody>
                  <a:tcPr marL="17801" marR="17801" marT="0" marB="0"/>
                </a:tc>
                <a:tc>
                  <a:txBody>
                    <a:bodyPr/>
                    <a:lstStyle/>
                    <a:p>
                      <a:pPr marL="171450" lvl="0" indent="-171450">
                        <a:spcAft>
                          <a:spcPts val="0"/>
                        </a:spcAft>
                        <a:buFont typeface="Arial" panose="020B0604020202020204" pitchFamily="34" charset="0"/>
                        <a:buChar char="•"/>
                      </a:pPr>
                      <a:r>
                        <a:rPr lang="en-GB" sz="900" dirty="0">
                          <a:effectLst/>
                          <a:latin typeface="+mn-lt"/>
                        </a:rPr>
                        <a:t>Helping improving circularity of  material resources utilized by network elements and/or devices/applications .</a:t>
                      </a:r>
                      <a:endParaRPr lang="en-US" sz="900" dirty="0">
                        <a:effectLst/>
                        <a:latin typeface="+mn-lt"/>
                      </a:endParaRPr>
                    </a:p>
                    <a:p>
                      <a:pPr marL="171450" lvl="0" indent="-171450">
                        <a:spcAft>
                          <a:spcPts val="0"/>
                        </a:spcAft>
                        <a:buFont typeface="Arial" panose="020B0604020202020204" pitchFamily="34" charset="0"/>
                        <a:buChar char="•"/>
                      </a:pPr>
                      <a:r>
                        <a:rPr lang="en-GB" sz="900" dirty="0">
                          <a:effectLst/>
                          <a:latin typeface="+mn-lt"/>
                        </a:rPr>
                        <a:t>Enabling increased product lifetime in other sectors, providing tools to enable sustainable choices, and circularity practices of vertical sectors. (6.2, 6.4)</a:t>
                      </a:r>
                    </a:p>
                    <a:p>
                      <a:pPr marL="171450" lvl="0" indent="-171450">
                        <a:spcAft>
                          <a:spcPts val="0"/>
                        </a:spcAft>
                        <a:buFont typeface="Arial" panose="020B0604020202020204" pitchFamily="34" charset="0"/>
                        <a:buChar char="•"/>
                      </a:pPr>
                      <a:r>
                        <a:rPr lang="en-US" sz="900" dirty="0">
                          <a:effectLst/>
                          <a:latin typeface="+mn-lt"/>
                        </a:rPr>
                        <a:t>Offloading device tasks to AI Agents in the network can lead to less complexity in devices and effective network resource utilization (6.7, 6.8, 6.11, 6.13)</a:t>
                      </a:r>
                    </a:p>
                  </a:txBody>
                  <a:tcPr marL="17801" marR="17801" marT="0" marB="0"/>
                </a:tc>
                <a:tc>
                  <a:txBody>
                    <a:bodyPr/>
                    <a:lstStyle/>
                    <a:p>
                      <a:endParaRPr lang="en-US" sz="900" dirty="0">
                        <a:effectLst/>
                        <a:latin typeface="+mn-lt"/>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effectLst/>
                          <a:latin typeface="+mn-lt"/>
                          <a:ea typeface="Times New Roman" panose="02020603050405020304" pitchFamily="18" charset="0"/>
                        </a:rPr>
                        <a:t>AI  solutions and agents will require compute and other material resources(e.g. for cooling, Infrastructure </a:t>
                      </a:r>
                      <a:r>
                        <a:rPr lang="en-US" sz="900" dirty="0" err="1">
                          <a:effectLst/>
                          <a:latin typeface="+mn-lt"/>
                          <a:ea typeface="Times New Roman" panose="02020603050405020304" pitchFamily="18" charset="0"/>
                        </a:rPr>
                        <a:t>etc</a:t>
                      </a:r>
                      <a:r>
                        <a:rPr lang="en-US" sz="900" dirty="0">
                          <a:effectLst/>
                          <a:latin typeface="+mn-lt"/>
                          <a:ea typeface="Times New Roman" panose="02020603050405020304" pitchFamily="18" charset="0"/>
                        </a:rPr>
                        <a:t>)  both at UE and network side. </a:t>
                      </a:r>
                      <a:r>
                        <a:rPr lang="en-US" sz="900" dirty="0">
                          <a:effectLst/>
                          <a:latin typeface="+mn-lt"/>
                        </a:rPr>
                        <a:t>. (6.3,6.4,6.5, 6.8,6.11, 6.13) </a:t>
                      </a:r>
                      <a:endParaRPr lang="en-US" sz="900" dirty="0">
                        <a:effectLst/>
                        <a:latin typeface="+mn-lt"/>
                        <a:ea typeface="Times New Roman" panose="02020603050405020304" pitchFamily="18"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dirty="0">
                          <a:effectLst/>
                          <a:latin typeface="+mn-lt"/>
                        </a:rPr>
                        <a:t>Increased e-waste  </a:t>
                      </a:r>
                      <a:endParaRPr lang="en-US" sz="900" dirty="0">
                        <a:effectLst/>
                        <a:latin typeface="+mn-lt"/>
                      </a:endParaRPr>
                    </a:p>
                  </a:txBody>
                  <a:tcPr marL="17801" marR="17801" marT="0" marB="0"/>
                </a:tc>
                <a:extLst>
                  <a:ext uri="{0D108BD9-81ED-4DB2-BD59-A6C34878D82A}">
                    <a16:rowId xmlns:a16="http://schemas.microsoft.com/office/drawing/2014/main" val="4098959248"/>
                  </a:ext>
                </a:extLst>
              </a:tr>
              <a:tr h="1271515">
                <a:tc vMerge="1">
                  <a:txBody>
                    <a:bodyPr/>
                    <a:lstStyle/>
                    <a:p>
                      <a:endParaRPr lang="en-US"/>
                    </a:p>
                  </a:txBody>
                  <a:tcPr/>
                </a:tc>
                <a:tc>
                  <a:txBody>
                    <a:bodyPr/>
                    <a:lstStyle/>
                    <a:p>
                      <a:r>
                        <a:rPr lang="en-US" sz="900" b="1">
                          <a:effectLst/>
                          <a:latin typeface="+mn-lt"/>
                        </a:rPr>
                        <a:t>Emissions</a:t>
                      </a:r>
                    </a:p>
                    <a:p>
                      <a:r>
                        <a:rPr lang="en-US" sz="900" b="0">
                          <a:effectLst/>
                          <a:latin typeface="+mn-lt"/>
                        </a:rPr>
                        <a:t>(UN SDG 6, 7, 11, 12, 13, 14, 15)</a:t>
                      </a:r>
                      <a:endParaRPr lang="en-US" sz="900" b="0">
                        <a:effectLst/>
                        <a:latin typeface="+mn-lt"/>
                        <a:ea typeface="Times New Roman" panose="02020603050405020304" pitchFamily="18" charset="0"/>
                      </a:endParaRPr>
                    </a:p>
                  </a:txBody>
                  <a:tcPr marL="17801" marR="17801" marT="0" marB="0"/>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dirty="0">
                          <a:effectLst/>
                          <a:latin typeface="+mn-lt"/>
                        </a:rPr>
                        <a:t>AI solutions may optimize the network , UE  and applications through intelligent monitoring and optimization to reduce carbon emissions, air, soil &amp; water impact &amp; pollution (6.12)</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dirty="0">
                          <a:effectLst/>
                          <a:latin typeface="+mn-lt"/>
                        </a:rPr>
                        <a:t>Enable intelligent remote operational hence enabling CO2 emission reduction,  intelligent emission tracking, optimal working   in the whole life cycle, providing tools to enable sustainable choices (6.12)</a:t>
                      </a:r>
                      <a:endParaRPr lang="en-US" sz="900" dirty="0">
                        <a:effectLst/>
                        <a:latin typeface="+mn-lt"/>
                      </a:endParaRPr>
                    </a:p>
                  </a:txBody>
                  <a:tcPr marL="17801" marR="17801" marT="0" marB="0"/>
                </a:tc>
                <a:tc>
                  <a:txBody>
                    <a:bodyPr/>
                    <a:lstStyle/>
                    <a:p>
                      <a:pPr marL="171450" indent="-171450">
                        <a:buFont typeface="Arial" panose="020B0604020202020204" pitchFamily="34" charset="0"/>
                        <a:buChar char="•"/>
                      </a:pPr>
                      <a:r>
                        <a:rPr lang="en-US" sz="900" dirty="0">
                          <a:effectLst/>
                          <a:latin typeface="+mn-lt"/>
                          <a:ea typeface="Times New Roman" panose="02020603050405020304" pitchFamily="18" charset="0"/>
                        </a:rPr>
                        <a:t>Increased need by AI solutions/AI agents would lead to increase emissions.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effectLst/>
                          <a:latin typeface="+mn-lt"/>
                          <a:ea typeface="Times New Roman" panose="02020603050405020304" pitchFamily="18" charset="0"/>
                        </a:rPr>
                        <a:t>Intelligent emission management may be required for value creation. </a:t>
                      </a:r>
                      <a:r>
                        <a:rPr lang="en-GB" sz="900" dirty="0">
                          <a:effectLst/>
                          <a:latin typeface="+mn-lt"/>
                        </a:rPr>
                        <a:t>(6.12)</a:t>
                      </a:r>
                      <a:endParaRPr lang="en-US" sz="900" dirty="0">
                        <a:effectLst/>
                        <a:latin typeface="+mn-lt"/>
                        <a:ea typeface="Times New Roman" panose="02020603050405020304" pitchFamily="18" charset="0"/>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effectLst/>
                          <a:latin typeface="+mn-lt"/>
                          <a:ea typeface="Times New Roman" panose="02020603050405020304" pitchFamily="18" charset="0"/>
                        </a:rPr>
                        <a:t>Potential CO2 emission as a result of realization of retrieval augmented generation using network knowledge sources </a:t>
                      </a:r>
                      <a:r>
                        <a:rPr lang="en-GB" sz="900" dirty="0">
                          <a:effectLst/>
                          <a:latin typeface="+mn-lt"/>
                        </a:rPr>
                        <a:t>(6.12)</a:t>
                      </a:r>
                    </a:p>
                  </a:txBody>
                  <a:tcPr marL="17801" marR="17801" marT="0" marB="0"/>
                </a:tc>
                <a:extLst>
                  <a:ext uri="{0D108BD9-81ED-4DB2-BD59-A6C34878D82A}">
                    <a16:rowId xmlns:a16="http://schemas.microsoft.com/office/drawing/2014/main" val="1364515739"/>
                  </a:ext>
                </a:extLst>
              </a:tr>
            </a:tbl>
          </a:graphicData>
        </a:graphic>
      </p:graphicFrame>
      <p:sp>
        <p:nvSpPr>
          <p:cNvPr id="10" name="Rectangle 1">
            <a:extLst>
              <a:ext uri="{FF2B5EF4-FFF2-40B4-BE49-F238E27FC236}">
                <a16:creationId xmlns:a16="http://schemas.microsoft.com/office/drawing/2014/main" id="{1AECDEA3-582A-C4D5-0063-E704EFA64DA2}"/>
              </a:ext>
            </a:extLst>
          </p:cNvPr>
          <p:cNvSpPr>
            <a:spLocks noChangeArrowheads="1"/>
          </p:cNvSpPr>
          <p:nvPr/>
        </p:nvSpPr>
        <p:spPr bwMode="auto">
          <a:xfrm>
            <a:off x="5278967" y="-25566846"/>
            <a:ext cx="246286" cy="492443"/>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00"/>
          </a:p>
        </p:txBody>
      </p:sp>
      <p:sp>
        <p:nvSpPr>
          <p:cNvPr id="11" name="Rectangle 2">
            <a:extLst>
              <a:ext uri="{FF2B5EF4-FFF2-40B4-BE49-F238E27FC236}">
                <a16:creationId xmlns:a16="http://schemas.microsoft.com/office/drawing/2014/main" id="{7AC8CDF1-6EB0-E345-61AF-FBDFBF80FDDA}"/>
              </a:ext>
            </a:extLst>
          </p:cNvPr>
          <p:cNvSpPr>
            <a:spLocks noChangeArrowheads="1"/>
          </p:cNvSpPr>
          <p:nvPr/>
        </p:nvSpPr>
        <p:spPr bwMode="auto">
          <a:xfrm>
            <a:off x="5278967" y="-25502117"/>
            <a:ext cx="1756666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lvl1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1pPr>
            <a:lvl2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2pPr>
            <a:lvl3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3pPr>
            <a:lvl4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4pPr>
            <a:lvl5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5pPr>
            <a:lvl6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6pPr>
            <a:lvl7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7pPr>
            <a:lvl8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8pPr>
            <a:lvl9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9pPr>
          </a:lstStyle>
          <a:p>
            <a:pPr defTabSz="1219170">
              <a:tabLst>
                <a:tab pos="1200121" algn="l"/>
                <a:tab pos="3960185" algn="l"/>
                <a:tab pos="5041774" algn="l"/>
                <a:tab pos="6000601" algn="l"/>
              </a:tabLst>
            </a:pPr>
            <a:r>
              <a:rPr lang="en-GB" altLang="en-US" sz="1067">
                <a:ea typeface="Times New Roman" panose="02020603050405020304" pitchFamily="18" charset="0"/>
                <a:cs typeface="Arial" panose="020B0604020202020204" pitchFamily="34" charset="0"/>
              </a:rPr>
              <a:t> </a:t>
            </a:r>
            <a:r>
              <a:rPr lang="en-GB" altLang="en-US" sz="1067">
                <a:ea typeface="Times New Roman" panose="02020603050405020304" pitchFamily="18" charset="0"/>
                <a:cs typeface="Arial" panose="020B0604020202020204" pitchFamily="34" charset="0"/>
                <a:hlinkClick r:id="rId2"/>
              </a:rPr>
              <a:t>[NOK1]</a:t>
            </a:r>
            <a:r>
              <a:rPr lang="en-GB" altLang="en-US" sz="1600">
                <a:ea typeface="Times New Roman" panose="02020603050405020304" pitchFamily="18" charset="0"/>
                <a:cs typeface="Arial" panose="020B0604020202020204" pitchFamily="34" charset="0"/>
              </a:rPr>
              <a:t>The focus on “how” (and not “if”) is important in order to have meaningful/actionable statements and not high level sentences. Objective is to avoid copy/paste of the example statements.</a:t>
            </a:r>
            <a:endParaRPr lang="en-GB" altLang="en-US" sz="2400"/>
          </a:p>
        </p:txBody>
      </p:sp>
      <p:sp>
        <p:nvSpPr>
          <p:cNvPr id="8" name="Rectangle: Rounded Corners 7">
            <a:extLst>
              <a:ext uri="{FF2B5EF4-FFF2-40B4-BE49-F238E27FC236}">
                <a16:creationId xmlns:a16="http://schemas.microsoft.com/office/drawing/2014/main" id="{112E7014-37A6-924F-6981-2BA0CA2BADDA}"/>
              </a:ext>
            </a:extLst>
          </p:cNvPr>
          <p:cNvSpPr/>
          <p:nvPr/>
        </p:nvSpPr>
        <p:spPr>
          <a:xfrm>
            <a:off x="8713216" y="365125"/>
            <a:ext cx="1064768" cy="342011"/>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a:t>DRAFT</a:t>
            </a:r>
          </a:p>
        </p:txBody>
      </p:sp>
    </p:spTree>
    <p:extLst>
      <p:ext uri="{BB962C8B-B14F-4D97-AF65-F5344CB8AC3E}">
        <p14:creationId xmlns:p14="http://schemas.microsoft.com/office/powerpoint/2010/main" val="785282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19567-CE8C-51DE-0F3A-24B9DE70319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D901182-55AC-41E5-6198-D41963AB1960}"/>
              </a:ext>
            </a:extLst>
          </p:cNvPr>
          <p:cNvSpPr>
            <a:spLocks noGrp="1"/>
          </p:cNvSpPr>
          <p:nvPr>
            <p:ph type="title"/>
          </p:nvPr>
        </p:nvSpPr>
        <p:spPr/>
        <p:txBody>
          <a:bodyPr/>
          <a:lstStyle/>
          <a:p>
            <a:r>
              <a:rPr lang="en-US"/>
              <a:t>Sustainability analysis on AI in 6G(cont’d)</a:t>
            </a:r>
          </a:p>
        </p:txBody>
      </p:sp>
      <p:sp>
        <p:nvSpPr>
          <p:cNvPr id="3" name="Subtitle 2">
            <a:extLst>
              <a:ext uri="{FF2B5EF4-FFF2-40B4-BE49-F238E27FC236}">
                <a16:creationId xmlns:a16="http://schemas.microsoft.com/office/drawing/2014/main" id="{51749DD9-0F0E-D35E-F27D-C44AF218AB9D}"/>
              </a:ext>
            </a:extLst>
          </p:cNvPr>
          <p:cNvSpPr>
            <a:spLocks noGrp="1"/>
          </p:cNvSpPr>
          <p:nvPr>
            <p:ph type="body" idx="1"/>
          </p:nvPr>
        </p:nvSpPr>
        <p:spPr/>
        <p:txBody>
          <a:bodyPr/>
          <a:lstStyle/>
          <a:p>
            <a:r>
              <a:rPr lang="en-US"/>
              <a:t>3GPP TR 22.870</a:t>
            </a:r>
          </a:p>
        </p:txBody>
      </p:sp>
      <p:sp>
        <p:nvSpPr>
          <p:cNvPr id="9" name="Rectangle: Rounded Corners 8">
            <a:extLst>
              <a:ext uri="{FF2B5EF4-FFF2-40B4-BE49-F238E27FC236}">
                <a16:creationId xmlns:a16="http://schemas.microsoft.com/office/drawing/2014/main" id="{10242CA4-CDDA-F465-C926-AFC1E2EFF54A}"/>
              </a:ext>
            </a:extLst>
          </p:cNvPr>
          <p:cNvSpPr/>
          <p:nvPr/>
        </p:nvSpPr>
        <p:spPr>
          <a:xfrm>
            <a:off x="8713216" y="365125"/>
            <a:ext cx="1064768" cy="342011"/>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a:t>DRAFT</a:t>
            </a:r>
          </a:p>
        </p:txBody>
      </p:sp>
      <p:graphicFrame>
        <p:nvGraphicFramePr>
          <p:cNvPr id="14" name="Table 13">
            <a:extLst>
              <a:ext uri="{FF2B5EF4-FFF2-40B4-BE49-F238E27FC236}">
                <a16:creationId xmlns:a16="http://schemas.microsoft.com/office/drawing/2014/main" id="{B4A7B8C2-A718-7968-0ECF-5E63ACCC6157}"/>
              </a:ext>
            </a:extLst>
          </p:cNvPr>
          <p:cNvGraphicFramePr>
            <a:graphicFrameLocks noGrp="1"/>
          </p:cNvGraphicFramePr>
          <p:nvPr>
            <p:extLst>
              <p:ext uri="{D42A27DB-BD31-4B8C-83A1-F6EECF244321}">
                <p14:modId xmlns:p14="http://schemas.microsoft.com/office/powerpoint/2010/main" val="372716523"/>
              </p:ext>
            </p:extLst>
          </p:nvPr>
        </p:nvGraphicFramePr>
        <p:xfrm>
          <a:off x="219004" y="1255265"/>
          <a:ext cx="11753993" cy="5475074"/>
        </p:xfrm>
        <a:graphic>
          <a:graphicData uri="http://schemas.openxmlformats.org/drawingml/2006/table">
            <a:tbl>
              <a:tblPr firstRow="1" firstCol="1" bandRow="1">
                <a:tableStyleId>{5C22544A-7EE6-4342-B048-85BDC9FD1C3A}</a:tableStyleId>
              </a:tblPr>
              <a:tblGrid>
                <a:gridCol w="1400788">
                  <a:extLst>
                    <a:ext uri="{9D8B030D-6E8A-4147-A177-3AD203B41FA5}">
                      <a16:colId xmlns:a16="http://schemas.microsoft.com/office/drawing/2014/main" val="1511637472"/>
                    </a:ext>
                  </a:extLst>
                </a:gridCol>
                <a:gridCol w="1400788">
                  <a:extLst>
                    <a:ext uri="{9D8B030D-6E8A-4147-A177-3AD203B41FA5}">
                      <a16:colId xmlns:a16="http://schemas.microsoft.com/office/drawing/2014/main" val="206899492"/>
                    </a:ext>
                  </a:extLst>
                </a:gridCol>
                <a:gridCol w="5452861">
                  <a:extLst>
                    <a:ext uri="{9D8B030D-6E8A-4147-A177-3AD203B41FA5}">
                      <a16:colId xmlns:a16="http://schemas.microsoft.com/office/drawing/2014/main" val="491594678"/>
                    </a:ext>
                  </a:extLst>
                </a:gridCol>
                <a:gridCol w="3499556">
                  <a:extLst>
                    <a:ext uri="{9D8B030D-6E8A-4147-A177-3AD203B41FA5}">
                      <a16:colId xmlns:a16="http://schemas.microsoft.com/office/drawing/2014/main" val="1641140663"/>
                    </a:ext>
                  </a:extLst>
                </a:gridCol>
              </a:tblGrid>
              <a:tr h="664975">
                <a:tc>
                  <a:txBody>
                    <a:bodyPr/>
                    <a:lstStyle/>
                    <a:p>
                      <a:pPr marL="0" marR="0" lvl="0" indent="0" algn="l" defTabSz="685800" rtl="0" eaLnBrk="1" fontAlgn="auto" latinLnBrk="0" hangingPunct="1">
                        <a:lnSpc>
                          <a:spcPct val="100000"/>
                        </a:lnSpc>
                        <a:spcBef>
                          <a:spcPts val="0"/>
                        </a:spcBef>
                        <a:spcAft>
                          <a:spcPts val="900"/>
                        </a:spcAft>
                        <a:buClrTx/>
                        <a:buSzTx/>
                        <a:buFontTx/>
                        <a:buNone/>
                        <a:tabLst/>
                        <a:defRPr/>
                      </a:pPr>
                      <a:endParaRPr lang="en-US" sz="900" b="1" kern="1200">
                        <a:solidFill>
                          <a:schemeClr val="lt1"/>
                        </a:solidFill>
                        <a:effectLst/>
                        <a:latin typeface="+mn-lt"/>
                        <a:ea typeface="+mn-ea"/>
                        <a:cs typeface="+mn-cs"/>
                      </a:endParaRPr>
                    </a:p>
                  </a:txBody>
                  <a:tcPr marL="17801" marR="17801" marT="0" marB="0"/>
                </a:tc>
                <a:tc>
                  <a:txBody>
                    <a:bodyPr/>
                    <a:lstStyle/>
                    <a:p>
                      <a:pPr>
                        <a:spcAft>
                          <a:spcPts val="900"/>
                        </a:spcAft>
                      </a:pPr>
                      <a:r>
                        <a:rPr lang="en-US" sz="900" b="0">
                          <a:effectLst/>
                          <a:latin typeface="+mn-lt"/>
                        </a:rPr>
                        <a:t>(the UN SDGs/GDC matching goals of each aspect within 3GPP context)</a:t>
                      </a:r>
                    </a:p>
                  </a:txBody>
                  <a:tcPr marL="17801" marR="17801" marT="0" marB="0"/>
                </a:tc>
                <a:tc>
                  <a:txBody>
                    <a:bodyPr/>
                    <a:lstStyle/>
                    <a:p>
                      <a:pPr>
                        <a:spcAft>
                          <a:spcPts val="900"/>
                        </a:spcAft>
                      </a:pPr>
                      <a:r>
                        <a:rPr lang="en-US" sz="900">
                          <a:effectLst/>
                          <a:latin typeface="+mn-lt"/>
                        </a:rPr>
                        <a:t>Potential benefits of the area of interest (added value)</a:t>
                      </a:r>
                      <a:br>
                        <a:rPr lang="en-US" sz="900">
                          <a:effectLst/>
                          <a:latin typeface="+mn-lt"/>
                        </a:rPr>
                      </a:br>
                      <a:br>
                        <a:rPr lang="en-US" sz="900">
                          <a:effectLst/>
                          <a:latin typeface="+mn-lt"/>
                        </a:rPr>
                      </a:br>
                      <a:endParaRPr lang="en-US" sz="900">
                        <a:effectLst/>
                        <a:latin typeface="+mn-lt"/>
                        <a:ea typeface="Times New Roman" panose="02020603050405020304" pitchFamily="18" charset="0"/>
                      </a:endParaRPr>
                    </a:p>
                  </a:txBody>
                  <a:tcPr marL="17801" marR="17801" marT="0" marB="0"/>
                </a:tc>
                <a:tc>
                  <a:txBody>
                    <a:bodyPr/>
                    <a:lstStyle/>
                    <a:p>
                      <a:pPr>
                        <a:spcAft>
                          <a:spcPts val="900"/>
                        </a:spcAft>
                      </a:pPr>
                      <a:r>
                        <a:rPr lang="en-US" sz="900">
                          <a:effectLst/>
                          <a:latin typeface="+mn-lt"/>
                        </a:rPr>
                        <a:t>Potential areas of attention of the area of interest (</a:t>
                      </a:r>
                      <a:r>
                        <a:rPr lang="en-GB" sz="900">
                          <a:effectLst/>
                          <a:latin typeface="+mn-lt"/>
                        </a:rPr>
                        <a:t>risks to be mitigated)</a:t>
                      </a:r>
                      <a:endParaRPr lang="en-US" sz="900">
                        <a:effectLst/>
                        <a:latin typeface="+mn-lt"/>
                      </a:endParaRPr>
                    </a:p>
                  </a:txBody>
                  <a:tcPr marL="17801" marR="17801" marT="0" marB="0"/>
                </a:tc>
                <a:extLst>
                  <a:ext uri="{0D108BD9-81ED-4DB2-BD59-A6C34878D82A}">
                    <a16:rowId xmlns:a16="http://schemas.microsoft.com/office/drawing/2014/main" val="1335735757"/>
                  </a:ext>
                </a:extLst>
              </a:tr>
              <a:tr h="1564640">
                <a:tc rowSpan="6">
                  <a:txBody>
                    <a:bodyPr/>
                    <a:lstStyle/>
                    <a:p>
                      <a:pPr marL="0" marR="0" lvl="0" indent="0" algn="l" defTabSz="685800" rtl="0" eaLnBrk="1" fontAlgn="auto" latinLnBrk="0" hangingPunct="1">
                        <a:lnSpc>
                          <a:spcPct val="100000"/>
                        </a:lnSpc>
                        <a:spcBef>
                          <a:spcPts val="0"/>
                        </a:spcBef>
                        <a:spcAft>
                          <a:spcPts val="900"/>
                        </a:spcAft>
                        <a:buClrTx/>
                        <a:buSzTx/>
                        <a:buFontTx/>
                        <a:buNone/>
                        <a:tabLst/>
                        <a:defRPr/>
                      </a:pPr>
                      <a:r>
                        <a:rPr lang="en-US" sz="900" b="1" kern="1200">
                          <a:solidFill>
                            <a:schemeClr val="lt1"/>
                          </a:solidFill>
                          <a:effectLst/>
                          <a:latin typeface="+mn-lt"/>
                          <a:ea typeface="+mn-ea"/>
                          <a:cs typeface="+mn-cs"/>
                        </a:rPr>
                        <a:t>Socio-economic sustainability aspects</a:t>
                      </a:r>
                    </a:p>
                    <a:p>
                      <a:pPr marL="0" algn="l" defTabSz="685800" rtl="0" eaLnBrk="1" latinLnBrk="0" hangingPunct="1">
                        <a:spcAft>
                          <a:spcPts val="900"/>
                        </a:spcAft>
                      </a:pPr>
                      <a:endParaRPr lang="en-GB" sz="900" b="1" kern="1200">
                        <a:solidFill>
                          <a:schemeClr val="bg1"/>
                        </a:solidFill>
                        <a:effectLst/>
                        <a:latin typeface="+mn-lt"/>
                        <a:ea typeface="+mn-ea"/>
                        <a:cs typeface="+mn-cs"/>
                      </a:endParaRPr>
                    </a:p>
                    <a:p>
                      <a:pPr marL="0" algn="l" defTabSz="685800" rtl="0" eaLnBrk="1" latinLnBrk="0" hangingPunct="1">
                        <a:spcAft>
                          <a:spcPts val="900"/>
                        </a:spcAft>
                      </a:pPr>
                      <a:r>
                        <a:rPr lang="en-GB" sz="900" b="0" kern="1200">
                          <a:solidFill>
                            <a:schemeClr val="bg1"/>
                          </a:solidFill>
                          <a:effectLst/>
                          <a:latin typeface="+mn-lt"/>
                          <a:ea typeface="+mn-ea"/>
                          <a:cs typeface="+mn-cs"/>
                        </a:rPr>
                        <a:t>UN SDGs 2, 3, 4, 5, 8, 9, 10, 11, 16 &amp; 17 and indirectly 12.</a:t>
                      </a:r>
                      <a:endParaRPr lang="en-US" sz="900" b="0" kern="1200">
                        <a:solidFill>
                          <a:schemeClr val="bg1"/>
                        </a:solidFill>
                        <a:effectLst/>
                        <a:latin typeface="+mn-lt"/>
                        <a:ea typeface="+mn-ea"/>
                        <a:cs typeface="+mn-cs"/>
                      </a:endParaRPr>
                    </a:p>
                    <a:p>
                      <a:pPr marL="0" algn="l" defTabSz="685800" rtl="0" eaLnBrk="1" latinLnBrk="0" hangingPunct="1">
                        <a:spcAft>
                          <a:spcPts val="900"/>
                        </a:spcAft>
                      </a:pPr>
                      <a:r>
                        <a:rPr lang="en-GB" sz="900" b="0" kern="1200">
                          <a:solidFill>
                            <a:schemeClr val="bg1"/>
                          </a:solidFill>
                          <a:effectLst/>
                          <a:latin typeface="+mn-lt"/>
                          <a:ea typeface="+mn-ea"/>
                          <a:cs typeface="+mn-cs"/>
                        </a:rPr>
                        <a:t>UN GDC “Closing Digital Divides and Accelerating SDG Progress”</a:t>
                      </a:r>
                      <a:br>
                        <a:rPr lang="en-GB" sz="900" b="0" kern="1200">
                          <a:solidFill>
                            <a:schemeClr val="bg1"/>
                          </a:solidFill>
                          <a:effectLst/>
                          <a:latin typeface="+mn-lt"/>
                          <a:ea typeface="+mn-ea"/>
                          <a:cs typeface="+mn-cs"/>
                        </a:rPr>
                      </a:br>
                      <a:r>
                        <a:rPr lang="en-GB" sz="900" b="0" kern="1200">
                          <a:solidFill>
                            <a:schemeClr val="bg1"/>
                          </a:solidFill>
                          <a:effectLst/>
                          <a:latin typeface="+mn-lt"/>
                          <a:ea typeface="+mn-ea"/>
                          <a:cs typeface="+mn-cs"/>
                        </a:rPr>
                        <a:t>&amp;</a:t>
                      </a:r>
                      <a:br>
                        <a:rPr lang="en-GB" sz="900" b="0" kern="1200">
                          <a:solidFill>
                            <a:schemeClr val="bg1"/>
                          </a:solidFill>
                          <a:effectLst/>
                          <a:latin typeface="+mn-lt"/>
                          <a:ea typeface="+mn-ea"/>
                          <a:cs typeface="+mn-cs"/>
                        </a:rPr>
                      </a:br>
                      <a:r>
                        <a:rPr lang="en-GB" sz="900" b="0" kern="1200">
                          <a:solidFill>
                            <a:schemeClr val="bg1"/>
                          </a:solidFill>
                          <a:effectLst/>
                          <a:latin typeface="+mn-lt"/>
                          <a:ea typeface="+mn-ea"/>
                          <a:cs typeface="+mn-cs"/>
                        </a:rPr>
                        <a:t>“Expanding Digital Economy Inclusion”</a:t>
                      </a:r>
                      <a:br>
                        <a:rPr lang="en-GB" sz="900" b="0" kern="1200">
                          <a:solidFill>
                            <a:schemeClr val="bg1"/>
                          </a:solidFill>
                          <a:effectLst/>
                          <a:latin typeface="+mn-lt"/>
                          <a:ea typeface="+mn-ea"/>
                          <a:cs typeface="+mn-cs"/>
                        </a:rPr>
                      </a:br>
                      <a:r>
                        <a:rPr lang="en-GB" sz="900" b="0" kern="1200">
                          <a:solidFill>
                            <a:schemeClr val="bg1"/>
                          </a:solidFill>
                          <a:effectLst/>
                          <a:latin typeface="+mn-lt"/>
                          <a:ea typeface="+mn-ea"/>
                          <a:cs typeface="+mn-cs"/>
                        </a:rPr>
                        <a:t>&amp;</a:t>
                      </a:r>
                      <a:br>
                        <a:rPr lang="en-GB" sz="900" b="0" kern="1200">
                          <a:solidFill>
                            <a:schemeClr val="bg1"/>
                          </a:solidFill>
                          <a:effectLst/>
                          <a:latin typeface="+mn-lt"/>
                          <a:ea typeface="+mn-ea"/>
                          <a:cs typeface="+mn-cs"/>
                        </a:rPr>
                      </a:br>
                      <a:r>
                        <a:rPr lang="en-GB" sz="900" b="0" kern="1200">
                          <a:solidFill>
                            <a:schemeClr val="bg1"/>
                          </a:solidFill>
                          <a:effectLst/>
                          <a:latin typeface="+mn-lt"/>
                          <a:ea typeface="+mn-ea"/>
                          <a:cs typeface="+mn-cs"/>
                        </a:rPr>
                        <a:t>“Fostering an Inclusive, Safe Digital Space”)</a:t>
                      </a:r>
                      <a:endParaRPr lang="en-US" sz="900" b="0" kern="1200">
                        <a:solidFill>
                          <a:schemeClr val="bg1"/>
                        </a:solidFill>
                        <a:effectLst/>
                        <a:latin typeface="+mn-lt"/>
                        <a:ea typeface="+mn-ea"/>
                        <a:cs typeface="+mn-cs"/>
                      </a:endParaRPr>
                    </a:p>
                    <a:p>
                      <a:pPr marL="0" algn="l" defTabSz="685800" rtl="0" eaLnBrk="1" latinLnBrk="0" hangingPunct="1"/>
                      <a:endParaRPr lang="en-US" sz="900" kern="1200">
                        <a:solidFill>
                          <a:schemeClr val="dk1"/>
                        </a:solidFill>
                        <a:effectLst/>
                        <a:latin typeface="+mn-lt"/>
                        <a:ea typeface="+mn-ea"/>
                        <a:cs typeface="+mn-cs"/>
                      </a:endParaRPr>
                    </a:p>
                  </a:txBody>
                  <a:tcPr marL="17801" marR="17801" marT="0" marB="0"/>
                </a:tc>
                <a:tc>
                  <a:txBody>
                    <a:bodyPr/>
                    <a:lstStyle/>
                    <a:p>
                      <a:pPr marL="0" algn="l" defTabSz="685800" rtl="0" eaLnBrk="1" latinLnBrk="0" hangingPunct="1"/>
                      <a:r>
                        <a:rPr lang="en-US" sz="900" b="1" kern="1200">
                          <a:solidFill>
                            <a:schemeClr val="dk1"/>
                          </a:solidFill>
                          <a:effectLst/>
                          <a:latin typeface="+mn-lt"/>
                          <a:ea typeface="+mn-ea"/>
                          <a:cs typeface="+mn-cs"/>
                        </a:rPr>
                        <a:t>Inclusion &amp; Equality </a:t>
                      </a:r>
                    </a:p>
                    <a:p>
                      <a:pPr marL="0" algn="l" defTabSz="685800" rtl="0" eaLnBrk="1" latinLnBrk="0" hangingPunct="1"/>
                      <a:r>
                        <a:rPr lang="en-US" sz="900" b="0" kern="1200">
                          <a:solidFill>
                            <a:schemeClr val="dk1"/>
                          </a:solidFill>
                          <a:effectLst/>
                          <a:latin typeface="+mn-lt"/>
                          <a:ea typeface="+mn-ea"/>
                          <a:cs typeface="+mn-cs"/>
                        </a:rPr>
                        <a:t>(UN SDGs 11, 10, 4, 5 and indirectly 3, 16 &amp; 17)</a:t>
                      </a:r>
                    </a:p>
                  </a:txBody>
                  <a:tcPr marL="17801" marR="17801" marT="0" marB="0"/>
                </a:tc>
                <a:tc>
                  <a:txBody>
                    <a:bodyPr/>
                    <a:lstStyle/>
                    <a:p>
                      <a:pPr marL="0" indent="-171450" algn="l" defTabSz="685800" rtl="0" eaLnBrk="1" latinLnBrk="0" hangingPunct="1">
                        <a:spcAft>
                          <a:spcPts val="0"/>
                        </a:spcAft>
                        <a:buFont typeface="Arial" panose="020B0604020202020204" pitchFamily="34" charset="0"/>
                        <a:buChar char="•"/>
                      </a:pPr>
                      <a:endParaRPr lang="en-US" sz="900" kern="1200">
                        <a:solidFill>
                          <a:schemeClr val="dk1"/>
                        </a:solidFill>
                        <a:effectLst/>
                        <a:latin typeface="+mn-lt"/>
                        <a:ea typeface="+mn-ea"/>
                        <a:cs typeface="+mn-cs"/>
                      </a:endParaRPr>
                    </a:p>
                    <a:p>
                      <a:pPr marL="0" lvl="0" indent="-171450" algn="l" defTabSz="685800" rtl="0" eaLnBrk="1" latinLnBrk="0" hangingPunct="1">
                        <a:spcAft>
                          <a:spcPts val="0"/>
                        </a:spcAft>
                        <a:buFont typeface="Arial" panose="020B0604020202020204" pitchFamily="34" charset="0"/>
                        <a:buChar char="•"/>
                      </a:pPr>
                      <a:r>
                        <a:rPr lang="en-GB" sz="900" kern="1200">
                          <a:solidFill>
                            <a:schemeClr val="dk1"/>
                          </a:solidFill>
                          <a:effectLst/>
                          <a:latin typeface="+mn-lt"/>
                          <a:ea typeface="+mn-ea"/>
                          <a:cs typeface="+mn-cs"/>
                        </a:rPr>
                        <a:t>Increasing inclusivity/digital inclusion, providing ubiquitous connectivity,  ubiquitous society , addressing ageing/declining society needs (6.12)</a:t>
                      </a:r>
                      <a:endParaRPr lang="en-US" sz="900" kern="1200">
                        <a:solidFill>
                          <a:schemeClr val="dk1"/>
                        </a:solidFill>
                        <a:effectLst/>
                        <a:latin typeface="+mn-lt"/>
                        <a:ea typeface="+mn-ea"/>
                        <a:cs typeface="+mn-cs"/>
                      </a:endParaRPr>
                    </a:p>
                    <a:p>
                      <a:pPr marL="0" lvl="0" indent="-171450" algn="l" defTabSz="685800" rtl="0" eaLnBrk="1" latinLnBrk="0" hangingPunct="1">
                        <a:spcAft>
                          <a:spcPts val="0"/>
                        </a:spcAft>
                        <a:buFont typeface="Arial" panose="020B0604020202020204" pitchFamily="34" charset="0"/>
                        <a:buChar char="•"/>
                      </a:pPr>
                      <a:r>
                        <a:rPr lang="en-GB" sz="900" kern="1200">
                          <a:solidFill>
                            <a:schemeClr val="dk1"/>
                          </a:solidFill>
                          <a:effectLst/>
                          <a:latin typeface="+mn-lt"/>
                          <a:ea typeface="+mn-ea"/>
                          <a:cs typeface="+mn-cs"/>
                        </a:rPr>
                        <a:t>Increasing affordability, accessibility, availability of smart intelligent services</a:t>
                      </a:r>
                    </a:p>
                    <a:p>
                      <a:pPr marL="0" lvl="0" indent="-171450" algn="l" defTabSz="685800" rtl="0" eaLnBrk="1" latinLnBrk="0" hangingPunct="1">
                        <a:spcAft>
                          <a:spcPts val="0"/>
                        </a:spcAft>
                        <a:buFont typeface="Arial" panose="020B0604020202020204" pitchFamily="34" charset="0"/>
                        <a:buChar char="•"/>
                      </a:pPr>
                      <a:r>
                        <a:rPr lang="en-US" sz="900" kern="1200">
                          <a:solidFill>
                            <a:schemeClr val="dk1"/>
                          </a:solidFill>
                          <a:effectLst/>
                          <a:latin typeface="+mn-lt"/>
                          <a:ea typeface="+mn-ea"/>
                          <a:cs typeface="+mn-cs"/>
                        </a:rPr>
                        <a:t>Collaborating AI Agents are expected to form an important part of the digital society, e.g. interactions with government, public transport, commerce. (6.5,6.6,6.8)</a:t>
                      </a:r>
                    </a:p>
                    <a:p>
                      <a:pPr marL="0" lvl="0" indent="-171450" algn="l" defTabSz="685800" rtl="0" eaLnBrk="1" latinLnBrk="0" hangingPunct="1">
                        <a:spcAft>
                          <a:spcPts val="0"/>
                        </a:spcAft>
                        <a:buFont typeface="Arial" panose="020B0604020202020204" pitchFamily="34" charset="0"/>
                        <a:buChar char="•"/>
                      </a:pPr>
                      <a:r>
                        <a:rPr lang="en-US" sz="900" kern="1200">
                          <a:solidFill>
                            <a:schemeClr val="dk1"/>
                          </a:solidFill>
                          <a:effectLst/>
                          <a:latin typeface="+mn-lt"/>
                          <a:ea typeface="+mn-ea"/>
                          <a:cs typeface="+mn-cs"/>
                        </a:rPr>
                        <a:t>Increase awareness, knowledge, skills of the society, quality of education, through intelligent digitalization.</a:t>
                      </a:r>
                    </a:p>
                    <a:p>
                      <a:pPr marL="0" lvl="0" indent="-171450" algn="l" defTabSz="685800" rtl="0" eaLnBrk="1" latinLnBrk="0" hangingPunct="1">
                        <a:spcAft>
                          <a:spcPts val="0"/>
                        </a:spcAft>
                        <a:buFont typeface="Arial" panose="020B0604020202020204" pitchFamily="34" charset="0"/>
                        <a:buChar char="•"/>
                      </a:pPr>
                      <a:r>
                        <a:rPr lang="en-US" sz="900" kern="1200">
                          <a:solidFill>
                            <a:schemeClr val="dk1"/>
                          </a:solidFill>
                          <a:effectLst/>
                          <a:latin typeface="+mn-lt"/>
                          <a:ea typeface="+mn-ea"/>
                          <a:cs typeface="+mn-cs"/>
                        </a:rPr>
                        <a:t>By better considering  the user current and future context (e.g. network knowledge including predictions) to augment </a:t>
                      </a:r>
                      <a:r>
                        <a:rPr lang="en-US" sz="900" kern="1200" err="1">
                          <a:solidFill>
                            <a:schemeClr val="dk1"/>
                          </a:solidFill>
                          <a:effectLst/>
                          <a:latin typeface="+mn-lt"/>
                          <a:ea typeface="+mn-ea"/>
                          <a:cs typeface="+mn-cs"/>
                        </a:rPr>
                        <a:t>GenAI</a:t>
                      </a:r>
                      <a:r>
                        <a:rPr lang="en-US" sz="900" kern="1200">
                          <a:solidFill>
                            <a:schemeClr val="dk1"/>
                          </a:solidFill>
                          <a:effectLst/>
                          <a:latin typeface="+mn-lt"/>
                          <a:ea typeface="+mn-ea"/>
                          <a:cs typeface="+mn-cs"/>
                        </a:rPr>
                        <a:t> prompts, the application will better adapt to their conditions (e.g. expected coverage, QoS) thus their digital inclusion.</a:t>
                      </a:r>
                    </a:p>
                  </a:txBody>
                  <a:tcPr marL="17801" marR="17801" marT="0" marB="0"/>
                </a:tc>
                <a:tc>
                  <a:txBody>
                    <a:bodyPr/>
                    <a:lstStyle/>
                    <a:p>
                      <a:pPr marL="0" lvl="0" indent="-171450" algn="l" defTabSz="685800" rtl="0" eaLnBrk="1" latinLnBrk="0" hangingPunct="1">
                        <a:spcAft>
                          <a:spcPts val="0"/>
                        </a:spcAft>
                        <a:buFont typeface="Arial" panose="020B0604020202020204" pitchFamily="34" charset="0"/>
                        <a:buChar char="•"/>
                      </a:pPr>
                      <a:r>
                        <a:rPr lang="en-GB" sz="900" kern="1200">
                          <a:solidFill>
                            <a:schemeClr val="dk1"/>
                          </a:solidFill>
                          <a:effectLst/>
                          <a:latin typeface="+mn-lt"/>
                          <a:ea typeface="+mn-ea"/>
                          <a:cs typeface="+mn-cs"/>
                        </a:rPr>
                        <a:t>Increased risks of social isolation</a:t>
                      </a:r>
                      <a:endParaRPr lang="en-US" sz="900" kern="1200">
                        <a:solidFill>
                          <a:schemeClr val="dk1"/>
                        </a:solidFill>
                        <a:effectLst/>
                        <a:latin typeface="+mn-lt"/>
                        <a:ea typeface="+mn-ea"/>
                        <a:cs typeface="+mn-cs"/>
                      </a:endParaRPr>
                    </a:p>
                    <a:p>
                      <a:pPr marL="0" lvl="0" indent="-171450" algn="l" defTabSz="685800" rtl="0" eaLnBrk="1" latinLnBrk="0" hangingPunct="1">
                        <a:spcAft>
                          <a:spcPts val="0"/>
                        </a:spcAft>
                        <a:buFont typeface="Arial" panose="020B0604020202020204" pitchFamily="34" charset="0"/>
                        <a:buChar char="•"/>
                      </a:pPr>
                      <a:r>
                        <a:rPr lang="en-GB" sz="900" kern="1200">
                          <a:solidFill>
                            <a:schemeClr val="dk1"/>
                          </a:solidFill>
                          <a:effectLst/>
                          <a:latin typeface="+mn-lt"/>
                          <a:ea typeface="+mn-ea"/>
                          <a:cs typeface="+mn-cs"/>
                        </a:rPr>
                        <a:t>Increased digital inequalities</a:t>
                      </a:r>
                      <a:endParaRPr lang="en-US" sz="900" kern="1200">
                        <a:solidFill>
                          <a:schemeClr val="dk1"/>
                        </a:solidFill>
                        <a:effectLst/>
                        <a:latin typeface="+mn-lt"/>
                        <a:ea typeface="+mn-ea"/>
                        <a:cs typeface="+mn-cs"/>
                      </a:endParaRPr>
                    </a:p>
                    <a:p>
                      <a:pPr marL="0" lvl="0" indent="-171450" algn="l" defTabSz="685800" rtl="0" eaLnBrk="1" latinLnBrk="0" hangingPunct="1">
                        <a:spcAft>
                          <a:spcPts val="0"/>
                        </a:spcAft>
                        <a:buFont typeface="Arial" panose="020B0604020202020204" pitchFamily="34" charset="0"/>
                        <a:buChar char="•"/>
                      </a:pPr>
                      <a:r>
                        <a:rPr lang="en-US" sz="900" kern="1200">
                          <a:solidFill>
                            <a:schemeClr val="dk1"/>
                          </a:solidFill>
                          <a:effectLst/>
                          <a:latin typeface="+mn-lt"/>
                          <a:ea typeface="+mn-ea"/>
                          <a:cs typeface="+mn-cs"/>
                        </a:rPr>
                        <a:t>AI Agents need to be accessible to all to avoid further digital inequalities (6.8)</a:t>
                      </a:r>
                    </a:p>
                    <a:p>
                      <a:pPr marL="0" lvl="0" indent="-171450" algn="l" defTabSz="685800" rtl="0" eaLnBrk="1" latinLnBrk="0" hangingPunct="1">
                        <a:spcAft>
                          <a:spcPts val="0"/>
                        </a:spcAft>
                        <a:buFont typeface="Arial" panose="020B0604020202020204" pitchFamily="34" charset="0"/>
                        <a:buChar char="•"/>
                      </a:pPr>
                      <a:r>
                        <a:rPr lang="en-US" sz="900" kern="1200">
                          <a:solidFill>
                            <a:schemeClr val="dk1"/>
                          </a:solidFill>
                          <a:effectLst/>
                          <a:latin typeface="+mn-lt"/>
                          <a:ea typeface="+mn-ea"/>
                          <a:cs typeface="+mn-cs"/>
                        </a:rPr>
                        <a:t>Increased cost due to unwanted data generation, collection (6.12)</a:t>
                      </a:r>
                    </a:p>
                    <a:p>
                      <a:pPr marL="0" lvl="0" indent="-171450" algn="l" defTabSz="685800" rtl="0" eaLnBrk="1" latinLnBrk="0" hangingPunct="1">
                        <a:spcAft>
                          <a:spcPts val="0"/>
                        </a:spcAft>
                        <a:buFont typeface="Arial" panose="020B0604020202020204" pitchFamily="34" charset="0"/>
                        <a:buChar char="•"/>
                      </a:pPr>
                      <a:r>
                        <a:rPr lang="en-US" sz="900" kern="1200">
                          <a:solidFill>
                            <a:schemeClr val="dk1"/>
                          </a:solidFill>
                          <a:effectLst/>
                          <a:latin typeface="+mn-lt"/>
                          <a:ea typeface="+mn-ea"/>
                          <a:cs typeface="+mn-cs"/>
                        </a:rPr>
                        <a:t>May decrease human to human interactions.</a:t>
                      </a:r>
                    </a:p>
                  </a:txBody>
                  <a:tcPr marL="17801" marR="17801" marT="0" marB="0"/>
                </a:tc>
                <a:extLst>
                  <a:ext uri="{0D108BD9-81ED-4DB2-BD59-A6C34878D82A}">
                    <a16:rowId xmlns:a16="http://schemas.microsoft.com/office/drawing/2014/main" val="1454094888"/>
                  </a:ext>
                </a:extLst>
              </a:tr>
              <a:tr h="1280160">
                <a:tc vMerge="1">
                  <a:txBody>
                    <a:bodyPr/>
                    <a:lstStyle/>
                    <a:p>
                      <a:pPr marL="0" algn="l" defTabSz="685800" rtl="0" eaLnBrk="1" latinLnBrk="0" hangingPunct="1"/>
                      <a:endParaRPr lang="en-US" sz="700" kern="1200">
                        <a:solidFill>
                          <a:schemeClr val="dk1"/>
                        </a:solidFill>
                        <a:effectLst/>
                        <a:latin typeface="+mn-lt"/>
                        <a:ea typeface="+mn-ea"/>
                        <a:cs typeface="+mn-cs"/>
                      </a:endParaRPr>
                    </a:p>
                  </a:txBody>
                  <a:tcPr marL="13351" marR="13351" marT="0" marB="0"/>
                </a:tc>
                <a:tc>
                  <a:txBody>
                    <a:bodyPr/>
                    <a:lstStyle/>
                    <a:p>
                      <a:pPr marL="0" algn="l" defTabSz="685800" rtl="0" eaLnBrk="1" latinLnBrk="0" hangingPunct="1"/>
                      <a:r>
                        <a:rPr lang="en-US" sz="900" b="1" kern="1200">
                          <a:solidFill>
                            <a:schemeClr val="dk1"/>
                          </a:solidFill>
                          <a:effectLst/>
                          <a:latin typeface="+mn-lt"/>
                          <a:ea typeface="+mn-ea"/>
                          <a:cs typeface="+mn-cs"/>
                        </a:rPr>
                        <a:t>Trustworthiness </a:t>
                      </a:r>
                      <a:br>
                        <a:rPr lang="en-US" sz="900" b="1" kern="1200">
                          <a:solidFill>
                            <a:schemeClr val="dk1"/>
                          </a:solidFill>
                          <a:effectLst/>
                          <a:latin typeface="+mn-lt"/>
                          <a:ea typeface="+mn-ea"/>
                          <a:cs typeface="+mn-cs"/>
                        </a:rPr>
                      </a:br>
                      <a:br>
                        <a:rPr lang="en-US" sz="900" b="1" kern="1200">
                          <a:solidFill>
                            <a:schemeClr val="dk1"/>
                          </a:solidFill>
                          <a:effectLst/>
                          <a:latin typeface="+mn-lt"/>
                          <a:ea typeface="+mn-ea"/>
                          <a:cs typeface="+mn-cs"/>
                        </a:rPr>
                      </a:br>
                      <a:r>
                        <a:rPr lang="en-US" sz="900" b="0" kern="1200">
                          <a:solidFill>
                            <a:schemeClr val="dk1"/>
                          </a:solidFill>
                          <a:effectLst/>
                          <a:latin typeface="+mn-lt"/>
                          <a:ea typeface="+mn-ea"/>
                          <a:cs typeface="+mn-cs"/>
                        </a:rPr>
                        <a:t>(UN SDGs 11 and indirectly 3 &amp; 17)</a:t>
                      </a:r>
                    </a:p>
                  </a:txBody>
                  <a:tcPr marL="17801" marR="17801" marT="0" marB="0"/>
                </a:tc>
                <a:tc>
                  <a:txBody>
                    <a:bodyPr/>
                    <a:lstStyle/>
                    <a:p>
                      <a:pPr marL="0" lvl="0" indent="-171450" algn="l" defTabSz="685800" rtl="0" eaLnBrk="1" latinLnBrk="0" hangingPunct="1">
                        <a:spcAft>
                          <a:spcPts val="0"/>
                        </a:spcAft>
                        <a:buFont typeface="Arial" panose="020B0604020202020204" pitchFamily="34" charset="0"/>
                        <a:buChar char="•"/>
                      </a:pPr>
                      <a:r>
                        <a:rPr lang="en-GB" sz="900" kern="1200" dirty="0">
                          <a:solidFill>
                            <a:schemeClr val="dk1"/>
                          </a:solidFill>
                          <a:effectLst/>
                          <a:latin typeface="+mn-lt"/>
                          <a:ea typeface="+mn-ea"/>
                          <a:cs typeface="+mn-cs"/>
                        </a:rPr>
                        <a:t>Increasing security, integrity, privacy, trustworthiness and fairness of wireless networks, AI and applications. (6.10,6.12)</a:t>
                      </a:r>
                      <a:endParaRPr lang="en-US" sz="900" kern="1200" dirty="0">
                        <a:solidFill>
                          <a:schemeClr val="dk1"/>
                        </a:solidFill>
                        <a:effectLst/>
                        <a:latin typeface="+mn-lt"/>
                        <a:ea typeface="+mn-ea"/>
                        <a:cs typeface="+mn-cs"/>
                      </a:endParaRPr>
                    </a:p>
                    <a:p>
                      <a:pPr marL="0" lvl="0" indent="-171450" algn="l" defTabSz="685800" rtl="0" eaLnBrk="1" latinLnBrk="0" hangingPunct="1">
                        <a:spcAft>
                          <a:spcPts val="0"/>
                        </a:spcAft>
                        <a:buFont typeface="Arial" panose="020B0604020202020204" pitchFamily="34" charset="0"/>
                        <a:buChar char="•"/>
                      </a:pPr>
                      <a:r>
                        <a:rPr lang="en-GB" sz="900" kern="1200" dirty="0">
                          <a:solidFill>
                            <a:schemeClr val="dk1"/>
                          </a:solidFill>
                          <a:effectLst/>
                          <a:latin typeface="+mn-lt"/>
                          <a:ea typeface="+mn-ea"/>
                          <a:cs typeface="+mn-cs"/>
                        </a:rPr>
                        <a:t>Increasing operation resilience and service availability in case of adversarial events</a:t>
                      </a:r>
                    </a:p>
                    <a:p>
                      <a:pPr marL="0" lvl="0" indent="-171450" algn="l" defTabSz="685800" rtl="0" eaLnBrk="1" latinLnBrk="0" hangingPunct="1">
                        <a:spcAft>
                          <a:spcPts val="0"/>
                        </a:spcAft>
                        <a:buFont typeface="Arial" panose="020B0604020202020204" pitchFamily="34" charset="0"/>
                        <a:buChar char="•"/>
                      </a:pPr>
                      <a:r>
                        <a:rPr lang="en-US" sz="900" kern="1200" dirty="0">
                          <a:solidFill>
                            <a:schemeClr val="dk1"/>
                          </a:solidFill>
                          <a:effectLst/>
                          <a:latin typeface="+mn-lt"/>
                          <a:ea typeface="+mn-ea"/>
                          <a:cs typeface="+mn-cs"/>
                        </a:rPr>
                        <a:t>Increasing trustworthiness by grounding the models on the most reliable and up-to-date knowledge sources for generating the outputs (6.12)</a:t>
                      </a:r>
                    </a:p>
                  </a:txBody>
                  <a:tcPr marL="17801" marR="17801" marT="0" marB="0"/>
                </a:tc>
                <a:tc>
                  <a:txBody>
                    <a:bodyPr/>
                    <a:lstStyle/>
                    <a:p>
                      <a:pPr marL="0" lvl="0" indent="-171450" algn="l" defTabSz="685800" rtl="0" eaLnBrk="1" latinLnBrk="0" hangingPunct="1">
                        <a:spcAft>
                          <a:spcPts val="0"/>
                        </a:spcAft>
                        <a:buFont typeface="Arial" panose="020B0604020202020204" pitchFamily="34" charset="0"/>
                        <a:buChar char="•"/>
                      </a:pPr>
                      <a:r>
                        <a:rPr lang="en-GB" sz="900" kern="1200" dirty="0">
                          <a:solidFill>
                            <a:schemeClr val="dk1"/>
                          </a:solidFill>
                          <a:effectLst/>
                          <a:latin typeface="+mn-lt"/>
                          <a:ea typeface="+mn-ea"/>
                          <a:cs typeface="+mn-cs"/>
                        </a:rPr>
                        <a:t>Increased privacy &amp; personal safety risks</a:t>
                      </a:r>
                      <a:endParaRPr lang="en-US" sz="900" kern="1200" dirty="0">
                        <a:solidFill>
                          <a:schemeClr val="dk1"/>
                        </a:solidFill>
                        <a:effectLst/>
                        <a:latin typeface="+mn-lt"/>
                        <a:ea typeface="+mn-ea"/>
                        <a:cs typeface="+mn-cs"/>
                      </a:endParaRPr>
                    </a:p>
                    <a:p>
                      <a:pPr marL="0" lvl="0" indent="-171450" algn="l" defTabSz="685800" rtl="0" eaLnBrk="1" latinLnBrk="0" hangingPunct="1">
                        <a:spcAft>
                          <a:spcPts val="0"/>
                        </a:spcAft>
                        <a:buFont typeface="Arial" panose="020B0604020202020204" pitchFamily="34" charset="0"/>
                        <a:buChar char="•"/>
                      </a:pPr>
                      <a:r>
                        <a:rPr lang="en-US" sz="900" kern="1200" dirty="0">
                          <a:solidFill>
                            <a:schemeClr val="dk1"/>
                          </a:solidFill>
                          <a:effectLst/>
                          <a:latin typeface="+mn-lt"/>
                          <a:ea typeface="+mn-ea"/>
                          <a:cs typeface="+mn-cs"/>
                        </a:rPr>
                        <a:t>Privacy and trustworthiness of AI Agents are key for public acceptance to avoid misuse or privacy or personal safety risks (6.8, 6.10, 6.12). </a:t>
                      </a:r>
                    </a:p>
                    <a:p>
                      <a:pPr marL="0" lvl="0" indent="-171450" algn="l" defTabSz="685800" rtl="0" eaLnBrk="1" latinLnBrk="0" hangingPunct="1">
                        <a:spcAft>
                          <a:spcPts val="0"/>
                        </a:spcAft>
                        <a:buFont typeface="Arial" panose="020B0604020202020204" pitchFamily="34" charset="0"/>
                        <a:buChar char="•"/>
                      </a:pPr>
                      <a:r>
                        <a:rPr lang="en-US" sz="900" kern="1200" dirty="0">
                          <a:solidFill>
                            <a:schemeClr val="dk1"/>
                          </a:solidFill>
                          <a:effectLst/>
                          <a:latin typeface="+mn-lt"/>
                          <a:ea typeface="+mn-ea"/>
                          <a:cs typeface="+mn-cs"/>
                        </a:rPr>
                        <a:t>Risks of knowledge source misuse or breach, e.g., by unauthorized consumers.(6.12)</a:t>
                      </a:r>
                    </a:p>
                    <a:p>
                      <a:pPr marL="0" lvl="0" indent="-171450" algn="l" defTabSz="685800" rtl="0" eaLnBrk="1" latinLnBrk="0" hangingPunct="1">
                        <a:spcAft>
                          <a:spcPts val="0"/>
                        </a:spcAft>
                        <a:buFont typeface="Arial" panose="020B0604020202020204" pitchFamily="34" charset="0"/>
                        <a:buChar char="•"/>
                      </a:pPr>
                      <a:r>
                        <a:rPr lang="en-US" sz="900" kern="1200" dirty="0">
                          <a:solidFill>
                            <a:schemeClr val="dk1"/>
                          </a:solidFill>
                          <a:effectLst/>
                          <a:latin typeface="+mn-lt"/>
                          <a:ea typeface="+mn-ea"/>
                          <a:cs typeface="+mn-cs"/>
                        </a:rPr>
                        <a:t>Human oversight, technical robustness, transparency, accountability, explainability,  societal and environmental well being  impacts should be considered.  </a:t>
                      </a:r>
                    </a:p>
                  </a:txBody>
                  <a:tcPr marL="17801" marR="17801" marT="0" marB="0"/>
                </a:tc>
                <a:extLst>
                  <a:ext uri="{0D108BD9-81ED-4DB2-BD59-A6C34878D82A}">
                    <a16:rowId xmlns:a16="http://schemas.microsoft.com/office/drawing/2014/main" val="876394823"/>
                  </a:ext>
                </a:extLst>
              </a:tr>
              <a:tr h="436880">
                <a:tc vMerge="1">
                  <a:txBody>
                    <a:bodyPr/>
                    <a:lstStyle/>
                    <a:p>
                      <a:pPr marL="0" algn="l" defTabSz="685800" rtl="0" eaLnBrk="1" latinLnBrk="0" hangingPunct="1">
                        <a:spcAft>
                          <a:spcPts val="900"/>
                        </a:spcAft>
                      </a:pPr>
                      <a:endParaRPr lang="en-US" sz="700" kern="1200">
                        <a:solidFill>
                          <a:schemeClr val="dk1"/>
                        </a:solidFill>
                        <a:effectLst/>
                        <a:latin typeface="+mn-lt"/>
                        <a:ea typeface="+mn-ea"/>
                        <a:cs typeface="+mn-cs"/>
                      </a:endParaRPr>
                    </a:p>
                  </a:txBody>
                  <a:tcPr marL="13351" marR="13351" marT="0" marB="0"/>
                </a:tc>
                <a:tc>
                  <a:txBody>
                    <a:bodyPr/>
                    <a:lstStyle/>
                    <a:p>
                      <a:pPr marL="0" algn="l" defTabSz="685800" rtl="0" eaLnBrk="1" latinLnBrk="0" hangingPunct="1">
                        <a:spcAft>
                          <a:spcPts val="900"/>
                        </a:spcAft>
                      </a:pPr>
                      <a:r>
                        <a:rPr lang="en-US" sz="900" b="1" kern="1200">
                          <a:solidFill>
                            <a:schemeClr val="dk1"/>
                          </a:solidFill>
                          <a:effectLst/>
                          <a:latin typeface="+mn-lt"/>
                          <a:ea typeface="+mn-ea"/>
                          <a:cs typeface="+mn-cs"/>
                        </a:rPr>
                        <a:t>Food</a:t>
                      </a:r>
                    </a:p>
                    <a:p>
                      <a:pPr marL="0" algn="l" defTabSz="685800" rtl="0" eaLnBrk="1" latinLnBrk="0" hangingPunct="1">
                        <a:spcAft>
                          <a:spcPts val="900"/>
                        </a:spcAft>
                      </a:pPr>
                      <a:r>
                        <a:rPr lang="en-US" sz="900" b="0" kern="1200">
                          <a:solidFill>
                            <a:schemeClr val="dk1"/>
                          </a:solidFill>
                          <a:effectLst/>
                          <a:latin typeface="+mn-lt"/>
                          <a:ea typeface="+mn-ea"/>
                          <a:cs typeface="+mn-cs"/>
                        </a:rPr>
                        <a:t>(indirectly UN SDG 2)</a:t>
                      </a:r>
                    </a:p>
                  </a:txBody>
                  <a:tcPr marL="17801" marR="17801" marT="0" marB="0"/>
                </a:tc>
                <a:tc>
                  <a:txBody>
                    <a:bodyPr/>
                    <a:lstStyle/>
                    <a:p>
                      <a:pPr marL="0" indent="-171450" algn="l" defTabSz="685800" rtl="0" eaLnBrk="1" latinLnBrk="0" hangingPunct="1">
                        <a:spcAft>
                          <a:spcPts val="0"/>
                        </a:spcAft>
                        <a:buFont typeface="Arial" panose="020B0604020202020204" pitchFamily="34" charset="0"/>
                        <a:buChar char="•"/>
                      </a:pPr>
                      <a:r>
                        <a:rPr lang="en-US" sz="900" kern="1200">
                          <a:solidFill>
                            <a:schemeClr val="dk1"/>
                          </a:solidFill>
                          <a:effectLst/>
                          <a:latin typeface="+mn-lt"/>
                          <a:ea typeface="+mn-ea"/>
                          <a:cs typeface="+mn-cs"/>
                        </a:rPr>
                        <a:t> AI solutions for  smart intelligent agriculture, food processing, preparation, storage logistics , etc would  benefit the society to ensure meet the goals of UN SDG 2 .  </a:t>
                      </a:r>
                    </a:p>
                  </a:txBody>
                  <a:tcPr marL="17801" marR="17801" marT="0" marB="0"/>
                </a:tc>
                <a:tc>
                  <a:txBody>
                    <a:bodyPr/>
                    <a:lstStyle/>
                    <a:p>
                      <a:pPr marL="0" indent="-171450" algn="l" defTabSz="685800" rtl="0" eaLnBrk="1" latinLnBrk="0" hangingPunct="1">
                        <a:spcAft>
                          <a:spcPts val="0"/>
                        </a:spcAft>
                        <a:buFont typeface="Arial" panose="020B0604020202020204" pitchFamily="34" charset="0"/>
                        <a:buChar char="•"/>
                      </a:pPr>
                      <a:r>
                        <a:rPr lang="en-US" sz="900" kern="1200">
                          <a:solidFill>
                            <a:schemeClr val="dk1"/>
                          </a:solidFill>
                          <a:effectLst/>
                          <a:latin typeface="+mn-lt"/>
                          <a:ea typeface="+mn-ea"/>
                          <a:cs typeface="+mn-cs"/>
                        </a:rPr>
                        <a:t>Agricultural land being converted for industries.</a:t>
                      </a:r>
                    </a:p>
                  </a:txBody>
                  <a:tcPr marL="17801" marR="17801" marT="0" marB="0"/>
                </a:tc>
                <a:extLst>
                  <a:ext uri="{0D108BD9-81ED-4DB2-BD59-A6C34878D82A}">
                    <a16:rowId xmlns:a16="http://schemas.microsoft.com/office/drawing/2014/main" val="1513889810"/>
                  </a:ext>
                </a:extLst>
              </a:tr>
              <a:tr h="568960">
                <a:tc vMerge="1">
                  <a:txBody>
                    <a:bodyPr/>
                    <a:lstStyle/>
                    <a:p>
                      <a:pPr marL="0" algn="l" defTabSz="685800" rtl="0" eaLnBrk="1" latinLnBrk="0" hangingPunct="1">
                        <a:spcAft>
                          <a:spcPts val="900"/>
                        </a:spcAft>
                      </a:pPr>
                      <a:endParaRPr lang="en-US" sz="700" kern="1200">
                        <a:solidFill>
                          <a:schemeClr val="dk1"/>
                        </a:solidFill>
                        <a:effectLst/>
                        <a:latin typeface="+mn-lt"/>
                        <a:ea typeface="+mn-ea"/>
                        <a:cs typeface="+mn-cs"/>
                      </a:endParaRPr>
                    </a:p>
                  </a:txBody>
                  <a:tcPr marL="13351" marR="13351" marT="0" marB="0"/>
                </a:tc>
                <a:tc>
                  <a:txBody>
                    <a:bodyPr/>
                    <a:lstStyle/>
                    <a:p>
                      <a:pPr marL="0" algn="l" defTabSz="685800" rtl="0" eaLnBrk="1" latinLnBrk="0" hangingPunct="1">
                        <a:spcAft>
                          <a:spcPts val="900"/>
                        </a:spcAft>
                      </a:pPr>
                      <a:r>
                        <a:rPr lang="en-US" sz="900" b="1" kern="1200">
                          <a:solidFill>
                            <a:schemeClr val="dk1"/>
                          </a:solidFill>
                          <a:effectLst/>
                          <a:latin typeface="+mn-lt"/>
                          <a:ea typeface="+mn-ea"/>
                          <a:cs typeface="+mn-cs"/>
                        </a:rPr>
                        <a:t>Work &amp; income </a:t>
                      </a:r>
                      <a:br>
                        <a:rPr lang="en-US" sz="900" b="1" kern="1200">
                          <a:solidFill>
                            <a:schemeClr val="dk1"/>
                          </a:solidFill>
                          <a:effectLst/>
                          <a:latin typeface="+mn-lt"/>
                          <a:ea typeface="+mn-ea"/>
                          <a:cs typeface="+mn-cs"/>
                        </a:rPr>
                      </a:br>
                      <a:r>
                        <a:rPr lang="en-US" sz="900" b="0" kern="1200">
                          <a:solidFill>
                            <a:schemeClr val="dk1"/>
                          </a:solidFill>
                          <a:effectLst/>
                          <a:latin typeface="+mn-lt"/>
                          <a:ea typeface="+mn-ea"/>
                          <a:cs typeface="+mn-cs"/>
                        </a:rPr>
                        <a:t>(UN SDG 8 </a:t>
                      </a:r>
                      <a:r>
                        <a:rPr lang="en-GB" sz="900" b="0" kern="1200">
                          <a:solidFill>
                            <a:schemeClr val="dk1"/>
                          </a:solidFill>
                          <a:effectLst/>
                          <a:latin typeface="+mn-lt"/>
                          <a:ea typeface="+mn-ea"/>
                          <a:cs typeface="+mn-cs"/>
                        </a:rPr>
                        <a:t>and indirectly 12</a:t>
                      </a:r>
                      <a:r>
                        <a:rPr lang="en-US" sz="900" b="0" kern="1200">
                          <a:solidFill>
                            <a:schemeClr val="dk1"/>
                          </a:solidFill>
                          <a:effectLst/>
                          <a:latin typeface="+mn-lt"/>
                          <a:ea typeface="+mn-ea"/>
                          <a:cs typeface="+mn-cs"/>
                        </a:rPr>
                        <a:t>)</a:t>
                      </a:r>
                    </a:p>
                  </a:txBody>
                  <a:tcPr marL="17801" marR="17801" marT="0" marB="0"/>
                </a:tc>
                <a:tc>
                  <a:txBody>
                    <a:bodyPr/>
                    <a:lstStyle/>
                    <a:p>
                      <a:pPr marL="0" lvl="0" indent="-171450" algn="l" defTabSz="685800" rtl="0" eaLnBrk="1" latinLnBrk="0" hangingPunct="1">
                        <a:spcAft>
                          <a:spcPts val="0"/>
                        </a:spcAft>
                        <a:buFont typeface="Arial" panose="020B0604020202020204" pitchFamily="34" charset="0"/>
                        <a:buChar char="•"/>
                      </a:pPr>
                      <a:r>
                        <a:rPr lang="en-GB" sz="900" kern="1200">
                          <a:solidFill>
                            <a:schemeClr val="dk1"/>
                          </a:solidFill>
                          <a:effectLst/>
                          <a:latin typeface="+mn-lt"/>
                          <a:ea typeface="+mn-ea"/>
                          <a:cs typeface="+mn-cs"/>
                        </a:rPr>
                        <a:t>Increased labor &amp; skills for intelligent solutions that benefit the society and enhance economic progress </a:t>
                      </a:r>
                    </a:p>
                    <a:p>
                      <a:pPr marL="0" lvl="0" indent="-171450" algn="l" defTabSz="685800" rtl="0" eaLnBrk="1" latinLnBrk="0" hangingPunct="1">
                        <a:spcAft>
                          <a:spcPts val="0"/>
                        </a:spcAft>
                        <a:buFont typeface="Arial" panose="020B0604020202020204" pitchFamily="34" charset="0"/>
                        <a:buChar char="•"/>
                      </a:pPr>
                      <a:r>
                        <a:rPr lang="en-GB" sz="900" kern="1200">
                          <a:solidFill>
                            <a:schemeClr val="dk1"/>
                          </a:solidFill>
                          <a:effectLst/>
                          <a:latin typeface="+mn-lt"/>
                          <a:ea typeface="+mn-ea"/>
                          <a:cs typeface="+mn-cs"/>
                        </a:rPr>
                        <a:t>Increased income , better life</a:t>
                      </a:r>
                    </a:p>
                    <a:p>
                      <a:pPr marL="0" lvl="0" indent="-171450" algn="l" defTabSz="685800" rtl="0" eaLnBrk="1" latinLnBrk="0" hangingPunct="1">
                        <a:spcAft>
                          <a:spcPts val="0"/>
                        </a:spcAft>
                        <a:buFont typeface="Arial" panose="020B0604020202020204" pitchFamily="34" charset="0"/>
                        <a:buChar char="•"/>
                      </a:pPr>
                      <a:r>
                        <a:rPr lang="en-GB" sz="900" kern="1200">
                          <a:solidFill>
                            <a:schemeClr val="dk1"/>
                          </a:solidFill>
                          <a:effectLst/>
                          <a:latin typeface="+mn-lt"/>
                          <a:ea typeface="+mn-ea"/>
                          <a:cs typeface="+mn-cs"/>
                        </a:rPr>
                        <a:t>Increased intelligent sustainable way of  consumption of services   from network and verticals</a:t>
                      </a:r>
                      <a:endParaRPr lang="en-US" sz="900" kern="1200">
                        <a:solidFill>
                          <a:schemeClr val="dk1"/>
                        </a:solidFill>
                        <a:effectLst/>
                        <a:latin typeface="+mn-lt"/>
                        <a:ea typeface="+mn-ea"/>
                        <a:cs typeface="+mn-cs"/>
                      </a:endParaRPr>
                    </a:p>
                  </a:txBody>
                  <a:tcPr marL="17801" marR="17801" marT="0" marB="0"/>
                </a:tc>
                <a:tc>
                  <a:txBody>
                    <a:bodyPr/>
                    <a:lstStyle/>
                    <a:p>
                      <a:pPr marL="0" lvl="0" indent="-171450" algn="l" defTabSz="685800" rtl="0" eaLnBrk="1" latinLnBrk="0" hangingPunct="1">
                        <a:spcAft>
                          <a:spcPts val="0"/>
                        </a:spcAft>
                        <a:buFont typeface="Arial" panose="020B0604020202020204" pitchFamily="34" charset="0"/>
                        <a:buChar char="•"/>
                      </a:pPr>
                      <a:r>
                        <a:rPr lang="en-GB" sz="900" kern="1200">
                          <a:solidFill>
                            <a:schemeClr val="dk1"/>
                          </a:solidFill>
                          <a:effectLst/>
                          <a:latin typeface="+mn-lt"/>
                          <a:ea typeface="+mn-ea"/>
                          <a:cs typeface="+mn-cs"/>
                        </a:rPr>
                        <a:t>Job cuts, increased salary/cost </a:t>
                      </a:r>
                    </a:p>
                    <a:p>
                      <a:pPr marL="0" lvl="0" indent="-171450" algn="l" defTabSz="685800" rtl="0" eaLnBrk="1" latinLnBrk="0" hangingPunct="1">
                        <a:spcAft>
                          <a:spcPts val="0"/>
                        </a:spcAft>
                        <a:buFont typeface="Arial" panose="020B0604020202020204" pitchFamily="34" charset="0"/>
                        <a:buChar char="•"/>
                      </a:pPr>
                      <a:r>
                        <a:rPr lang="en-GB" sz="900" kern="1200">
                          <a:solidFill>
                            <a:schemeClr val="dk1"/>
                          </a:solidFill>
                          <a:effectLst/>
                          <a:latin typeface="+mn-lt"/>
                          <a:ea typeface="+mn-ea"/>
                          <a:cs typeface="+mn-cs"/>
                        </a:rPr>
                        <a:t>Experts/skilled of AI technology to build sustainable intelligent solutions</a:t>
                      </a:r>
                      <a:endParaRPr lang="en-US" sz="900" kern="1200">
                        <a:solidFill>
                          <a:schemeClr val="dk1"/>
                        </a:solidFill>
                        <a:effectLst/>
                        <a:latin typeface="+mn-lt"/>
                        <a:ea typeface="+mn-ea"/>
                        <a:cs typeface="+mn-cs"/>
                      </a:endParaRPr>
                    </a:p>
                  </a:txBody>
                  <a:tcPr marL="17801" marR="17801" marT="0" marB="0"/>
                </a:tc>
                <a:extLst>
                  <a:ext uri="{0D108BD9-81ED-4DB2-BD59-A6C34878D82A}">
                    <a16:rowId xmlns:a16="http://schemas.microsoft.com/office/drawing/2014/main" val="3810619879"/>
                  </a:ext>
                </a:extLst>
              </a:tr>
              <a:tr h="568960">
                <a:tc vMerge="1">
                  <a:txBody>
                    <a:bodyPr/>
                    <a:lstStyle/>
                    <a:p>
                      <a:pPr marL="0" algn="l" defTabSz="685800" rtl="0" eaLnBrk="1" latinLnBrk="0" hangingPunct="1">
                        <a:spcAft>
                          <a:spcPts val="900"/>
                        </a:spcAft>
                      </a:pPr>
                      <a:endParaRPr lang="en-US" sz="700" kern="1200">
                        <a:solidFill>
                          <a:schemeClr val="dk1"/>
                        </a:solidFill>
                        <a:effectLst/>
                        <a:latin typeface="+mn-lt"/>
                        <a:ea typeface="+mn-ea"/>
                        <a:cs typeface="+mn-cs"/>
                      </a:endParaRPr>
                    </a:p>
                  </a:txBody>
                  <a:tcPr marL="13351" marR="13351" marT="0" marB="0"/>
                </a:tc>
                <a:tc>
                  <a:txBody>
                    <a:bodyPr/>
                    <a:lstStyle/>
                    <a:p>
                      <a:pPr marL="0" algn="l" defTabSz="685800" rtl="0" eaLnBrk="1" latinLnBrk="0" hangingPunct="1">
                        <a:spcAft>
                          <a:spcPts val="900"/>
                        </a:spcAft>
                      </a:pPr>
                      <a:r>
                        <a:rPr lang="en-US" sz="900" b="1" kern="1200">
                          <a:solidFill>
                            <a:schemeClr val="dk1"/>
                          </a:solidFill>
                          <a:effectLst/>
                          <a:latin typeface="+mn-lt"/>
                          <a:ea typeface="+mn-ea"/>
                          <a:cs typeface="+mn-cs"/>
                        </a:rPr>
                        <a:t>Industrial innovation &amp; Infrastructure </a:t>
                      </a:r>
                      <a:r>
                        <a:rPr lang="en-US" sz="900" b="0" kern="1200">
                          <a:solidFill>
                            <a:schemeClr val="dk1"/>
                          </a:solidFill>
                          <a:effectLst/>
                          <a:latin typeface="+mn-lt"/>
                          <a:ea typeface="+mn-ea"/>
                          <a:cs typeface="+mn-cs"/>
                        </a:rPr>
                        <a:t>(UN SDG 9)</a:t>
                      </a:r>
                    </a:p>
                  </a:txBody>
                  <a:tcPr marL="17801" marR="17801" marT="0" marB="0"/>
                </a:tc>
                <a:tc>
                  <a:txBody>
                    <a:bodyPr/>
                    <a:lstStyle/>
                    <a:p>
                      <a:pPr marL="0" lvl="0" indent="-171450" algn="l" defTabSz="685800" rtl="0" eaLnBrk="1" latinLnBrk="0" hangingPunct="1">
                        <a:spcAft>
                          <a:spcPts val="0"/>
                        </a:spcAft>
                        <a:buFont typeface="Arial" panose="020B0604020202020204" pitchFamily="34" charset="0"/>
                        <a:buChar char="•"/>
                      </a:pPr>
                      <a:r>
                        <a:rPr lang="en-GB" sz="900" kern="1200">
                          <a:solidFill>
                            <a:schemeClr val="dk1"/>
                          </a:solidFill>
                          <a:effectLst/>
                          <a:latin typeface="+mn-lt"/>
                          <a:ea typeface="+mn-ea"/>
                          <a:cs typeface="+mn-cs"/>
                        </a:rPr>
                        <a:t>Improving Housing, Transport, Connectivity, Energy, Water, Waste management</a:t>
                      </a:r>
                    </a:p>
                    <a:p>
                      <a:pPr marL="0" lvl="0" indent="-171450" algn="l" defTabSz="685800" rtl="0" eaLnBrk="1" latinLnBrk="0" hangingPunct="1">
                        <a:spcAft>
                          <a:spcPts val="0"/>
                        </a:spcAft>
                        <a:buFont typeface="Arial" panose="020B0604020202020204" pitchFamily="34" charset="0"/>
                        <a:buChar char="•"/>
                      </a:pPr>
                      <a:r>
                        <a:rPr lang="en-GB" sz="900" kern="1200">
                          <a:solidFill>
                            <a:schemeClr val="dk1"/>
                          </a:solidFill>
                          <a:effectLst/>
                          <a:latin typeface="+mn-lt"/>
                          <a:ea typeface="+mn-ea"/>
                          <a:cs typeface="+mn-cs"/>
                        </a:rPr>
                        <a:t>Aid prediction simulation and validation of  infrastructures designs to build sustainable infrastructure development for the future society. </a:t>
                      </a:r>
                    </a:p>
                    <a:p>
                      <a:pPr marL="0" lvl="0" indent="-171450" algn="l" defTabSz="685800" rtl="0" eaLnBrk="1" latinLnBrk="0" hangingPunct="1">
                        <a:spcAft>
                          <a:spcPts val="0"/>
                        </a:spcAft>
                        <a:buFont typeface="Arial" panose="020B0604020202020204" pitchFamily="34" charset="0"/>
                        <a:buChar char="•"/>
                      </a:pPr>
                      <a:r>
                        <a:rPr lang="en-GB" sz="900" kern="1200">
                          <a:solidFill>
                            <a:schemeClr val="dk1"/>
                          </a:solidFill>
                          <a:effectLst/>
                          <a:latin typeface="+mn-lt"/>
                          <a:ea typeface="+mn-ea"/>
                          <a:cs typeface="+mn-cs"/>
                        </a:rPr>
                        <a:t>Building blocks for  industry 5.0 and beyond for sustainable intelligent industries. </a:t>
                      </a:r>
                      <a:endParaRPr lang="en-US" sz="900" kern="1200">
                        <a:solidFill>
                          <a:schemeClr val="dk1"/>
                        </a:solidFill>
                        <a:effectLst/>
                        <a:latin typeface="+mn-lt"/>
                        <a:ea typeface="+mn-ea"/>
                        <a:cs typeface="+mn-cs"/>
                      </a:endParaRPr>
                    </a:p>
                  </a:txBody>
                  <a:tcPr marL="17801" marR="17801" marT="0" marB="0"/>
                </a:tc>
                <a:tc>
                  <a:txBody>
                    <a:bodyPr/>
                    <a:lstStyle/>
                    <a:p>
                      <a:pPr marL="0" indent="-171450" algn="l" defTabSz="685800" rtl="0" eaLnBrk="1" latinLnBrk="0" hangingPunct="1">
                        <a:spcAft>
                          <a:spcPts val="0"/>
                        </a:spcAft>
                        <a:buFont typeface="Arial" panose="020B0604020202020204" pitchFamily="34" charset="0"/>
                        <a:buChar char="•"/>
                      </a:pPr>
                      <a:r>
                        <a:rPr lang="en-US" sz="900" kern="1200">
                          <a:solidFill>
                            <a:schemeClr val="dk1"/>
                          </a:solidFill>
                          <a:effectLst/>
                          <a:latin typeface="+mn-lt"/>
                          <a:ea typeface="+mn-ea"/>
                          <a:cs typeface="+mn-cs"/>
                        </a:rPr>
                        <a:t> Increased infrastructure needs for AI solutions.</a:t>
                      </a:r>
                    </a:p>
                    <a:p>
                      <a:pPr marL="0" indent="-171450" algn="l" defTabSz="685800" rtl="0" eaLnBrk="1" latinLnBrk="0" hangingPunct="1">
                        <a:spcAft>
                          <a:spcPts val="0"/>
                        </a:spcAft>
                        <a:buFont typeface="Arial" panose="020B0604020202020204" pitchFamily="34" charset="0"/>
                        <a:buChar char="•"/>
                      </a:pPr>
                      <a:r>
                        <a:rPr lang="en-US" sz="900" kern="1200">
                          <a:solidFill>
                            <a:schemeClr val="dk1"/>
                          </a:solidFill>
                          <a:effectLst/>
                          <a:latin typeface="+mn-lt"/>
                          <a:ea typeface="+mn-ea"/>
                          <a:cs typeface="+mn-cs"/>
                        </a:rPr>
                        <a:t>Cost for AI infrastructure vs savings in industry or public infra savings. </a:t>
                      </a:r>
                    </a:p>
                  </a:txBody>
                  <a:tcPr marL="17801" marR="17801" marT="0" marB="0"/>
                </a:tc>
                <a:extLst>
                  <a:ext uri="{0D108BD9-81ED-4DB2-BD59-A6C34878D82A}">
                    <a16:rowId xmlns:a16="http://schemas.microsoft.com/office/drawing/2014/main" val="4262613889"/>
                  </a:ext>
                </a:extLst>
              </a:tr>
              <a:tr h="390499">
                <a:tc vMerge="1">
                  <a:txBody>
                    <a:bodyPr/>
                    <a:lstStyle/>
                    <a:p>
                      <a:pPr marL="0" algn="l" defTabSz="685800" rtl="0" eaLnBrk="1" latinLnBrk="0" hangingPunct="1"/>
                      <a:endParaRPr lang="en-US" sz="700" kern="1200">
                        <a:solidFill>
                          <a:schemeClr val="dk1"/>
                        </a:solidFill>
                        <a:effectLst/>
                        <a:latin typeface="+mn-lt"/>
                        <a:ea typeface="+mn-ea"/>
                        <a:cs typeface="+mn-cs"/>
                      </a:endParaRPr>
                    </a:p>
                  </a:txBody>
                  <a:tcPr marL="13351" marR="13351" marT="0" marB="0"/>
                </a:tc>
                <a:tc>
                  <a:txBody>
                    <a:bodyPr/>
                    <a:lstStyle/>
                    <a:p>
                      <a:pPr marL="0" algn="l" defTabSz="685800" rtl="0" eaLnBrk="1" latinLnBrk="0" hangingPunct="1"/>
                      <a:r>
                        <a:rPr lang="en-US" sz="900" b="1" kern="1200">
                          <a:solidFill>
                            <a:schemeClr val="dk1"/>
                          </a:solidFill>
                          <a:effectLst/>
                          <a:latin typeface="+mn-lt"/>
                          <a:ea typeface="+mn-ea"/>
                          <a:cs typeface="+mn-cs"/>
                        </a:rPr>
                        <a:t>TCO reduction</a:t>
                      </a:r>
                    </a:p>
                    <a:p>
                      <a:pPr marL="0" algn="l" defTabSz="685800" rtl="0" eaLnBrk="1" latinLnBrk="0" hangingPunct="1"/>
                      <a:r>
                        <a:rPr lang="en-US" sz="900" b="0" kern="1200">
                          <a:solidFill>
                            <a:schemeClr val="dk1"/>
                          </a:solidFill>
                          <a:effectLst/>
                          <a:latin typeface="+mn-lt"/>
                          <a:ea typeface="+mn-ea"/>
                          <a:cs typeface="+mn-cs"/>
                        </a:rPr>
                        <a:t>(UN SDGs 8, 9 and 12)</a:t>
                      </a:r>
                    </a:p>
                  </a:txBody>
                  <a:tcPr marL="17801" marR="17801" marT="0" marB="0"/>
                </a:tc>
                <a:tc>
                  <a:txBody>
                    <a:bodyPr/>
                    <a:lstStyle/>
                    <a:p>
                      <a:pPr marL="0" lvl="0" indent="-171450" algn="l" defTabSz="685800" rtl="0" eaLnBrk="1" latinLnBrk="0" hangingPunct="1">
                        <a:spcAft>
                          <a:spcPts val="0"/>
                        </a:spcAft>
                        <a:buFont typeface="Arial" panose="020B0604020202020204" pitchFamily="34" charset="0"/>
                        <a:buChar char="•"/>
                      </a:pPr>
                      <a:r>
                        <a:rPr lang="en-GB" sz="900" kern="1200" dirty="0">
                          <a:solidFill>
                            <a:schemeClr val="dk1"/>
                          </a:solidFill>
                          <a:effectLst/>
                          <a:latin typeface="+mn-lt"/>
                          <a:ea typeface="+mn-ea"/>
                          <a:cs typeface="+mn-cs"/>
                        </a:rPr>
                        <a:t>Controlling deployment and operational costs e.g. through flexibility, modularity and long-term support.</a:t>
                      </a:r>
                      <a:endParaRPr lang="en-US" sz="900" kern="1200" dirty="0">
                        <a:solidFill>
                          <a:schemeClr val="dk1"/>
                        </a:solidFill>
                        <a:effectLst/>
                        <a:latin typeface="+mn-lt"/>
                        <a:ea typeface="+mn-ea"/>
                        <a:cs typeface="+mn-cs"/>
                      </a:endParaRPr>
                    </a:p>
                  </a:txBody>
                  <a:tcPr marL="17801" marR="17801" marT="0" marB="0"/>
                </a:tc>
                <a:tc>
                  <a:txBody>
                    <a:bodyPr/>
                    <a:lstStyle/>
                    <a:p>
                      <a:pPr marL="0" lvl="0" indent="-171450" algn="l" defTabSz="685800" rtl="0" eaLnBrk="1" latinLnBrk="0" hangingPunct="1">
                        <a:spcAft>
                          <a:spcPts val="0"/>
                        </a:spcAft>
                        <a:buFont typeface="Arial" panose="020B0604020202020204" pitchFamily="34" charset="0"/>
                        <a:buChar char="•"/>
                      </a:pPr>
                      <a:r>
                        <a:rPr lang="en-GB" sz="900" kern="1200" dirty="0">
                          <a:solidFill>
                            <a:schemeClr val="dk1"/>
                          </a:solidFill>
                          <a:effectLst/>
                          <a:latin typeface="+mn-lt"/>
                          <a:ea typeface="+mn-ea"/>
                          <a:cs typeface="+mn-cs"/>
                        </a:rPr>
                        <a:t>Business impact of addressing social and environmental sustainability aspects of this use case</a:t>
                      </a:r>
                      <a:endParaRPr lang="en-US" sz="900" kern="1200" dirty="0">
                        <a:solidFill>
                          <a:schemeClr val="dk1"/>
                        </a:solidFill>
                        <a:effectLst/>
                        <a:latin typeface="+mn-lt"/>
                        <a:ea typeface="+mn-ea"/>
                        <a:cs typeface="+mn-cs"/>
                      </a:endParaRPr>
                    </a:p>
                  </a:txBody>
                  <a:tcPr marL="17801" marR="17801" marT="0" marB="0"/>
                </a:tc>
                <a:extLst>
                  <a:ext uri="{0D108BD9-81ED-4DB2-BD59-A6C34878D82A}">
                    <a16:rowId xmlns:a16="http://schemas.microsoft.com/office/drawing/2014/main" val="2744155240"/>
                  </a:ext>
                </a:extLst>
              </a:tr>
            </a:tbl>
          </a:graphicData>
        </a:graphic>
      </p:graphicFrame>
    </p:spTree>
    <p:extLst>
      <p:ext uri="{BB962C8B-B14F-4D97-AF65-F5344CB8AC3E}">
        <p14:creationId xmlns:p14="http://schemas.microsoft.com/office/powerpoint/2010/main" val="2576681846"/>
      </p:ext>
    </p:extLst>
  </p:cSld>
  <p:clrMapOvr>
    <a:masterClrMapping/>
  </p:clrMapOvr>
</p:sld>
</file>

<file path=ppt/theme/theme1.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71c5aaf6-e6ce-465b-b873-5148d2a4c105">RBI5PAMIO524-1616901215-46016</_dlc_DocId>
    <HideFromDelve xmlns="71c5aaf6-e6ce-465b-b873-5148d2a4c105">false</HideFromDelve>
    <_dlc_DocIdUrl xmlns="71c5aaf6-e6ce-465b-b873-5148d2a4c105">
      <Url>https://nokia.sharepoint.com/sites/gxp/_layouts/15/DocIdRedir.aspx?ID=RBI5PAMIO524-1616901215-46016</Url>
      <Description>RBI5PAMIO524-1616901215-46016</Description>
    </_dlc_DocIdUrl>
    <TaxCatchAll xmlns="7275bb01-7583-478d-bc14-e839a2dd5989" xsi:nil="true"/>
    <lcf76f155ced4ddcb4097134ff3c332f xmlns="3f2ce089-3858-4176-9a21-a30f9204848e">
      <Terms xmlns="http://schemas.microsoft.com/office/infopath/2007/PartnerControls"/>
    </lcf76f155ced4ddcb4097134ff3c332f>
    <Comments xmlns="3f2ce089-3858-4176-9a21-a30f9204848e">OK</Comments>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mso-contentType ?>
<SharedContentType xmlns="Microsoft.SharePoint.Taxonomy.ContentTypeSync" SourceId="34c87397-5fc1-491e-85e7-d6110dbe9cbd" ContentTypeId="0x0101" PreviousValue="false" LastSyncTimeStamp="2018-03-09T14:36:50.893Z"/>
</file>

<file path=customXml/itemProps1.xml><?xml version="1.0" encoding="utf-8"?>
<ds:datastoreItem xmlns:ds="http://schemas.openxmlformats.org/officeDocument/2006/customXml" ds:itemID="{8071BA3B-B9DD-408F-9C7B-066D39826947}">
  <ds:schemaRefs>
    <ds:schemaRef ds:uri="http://schemas.microsoft.com/sharepoint/v3/contenttype/forms"/>
  </ds:schemaRefs>
</ds:datastoreItem>
</file>

<file path=customXml/itemProps2.xml><?xml version="1.0" encoding="utf-8"?>
<ds:datastoreItem xmlns:ds="http://schemas.openxmlformats.org/officeDocument/2006/customXml" ds:itemID="{9C37E931-D0AA-427D-83C3-7B72F1DD0AAD}">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B91150F-6C29-4D01-9C2A-26DFE2253169}">
  <ds:schemaRefs>
    <ds:schemaRef ds:uri="3f2ce089-3858-4176-9a21-a30f9204848e"/>
    <ds:schemaRef ds:uri="71c5aaf6-e6ce-465b-b873-5148d2a4c105"/>
    <ds:schemaRef ds:uri="7275bb01-7583-478d-bc14-e839a2dd59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173B6770-7949-4878-B121-224886B9464B}">
  <ds:schemaRefs>
    <ds:schemaRef ds:uri="http://schemas.microsoft.com/sharepoint/events"/>
  </ds:schemaRefs>
</ds:datastoreItem>
</file>

<file path=customXml/itemProps5.xml><?xml version="1.0" encoding="utf-8"?>
<ds:datastoreItem xmlns:ds="http://schemas.openxmlformats.org/officeDocument/2006/customXml" ds:itemID="{2D3B028B-89E0-49E0-9D77-439C62CA891D}">
  <ds:schemaRefs>
    <ds:schemaRef ds:uri="Microsoft.SharePoint.Taxonomy.ContentTypeSync"/>
  </ds:schemaRefs>
</ds:datastoreItem>
</file>

<file path=docMetadata/LabelInfo.xml><?xml version="1.0" encoding="utf-8"?>
<clbl:labelList xmlns:clbl="http://schemas.microsoft.com/office/2020/mipLabelMetadata">
  <clbl:label id="{4610b643-e0dc-49a3-bdd7-06f3c6cb789f}"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emplate/>
  <TotalTime>0</TotalTime>
  <Words>1689</Words>
  <Application>Microsoft Office PowerPoint</Application>
  <PresentationFormat>Widescreen</PresentationFormat>
  <Paragraphs>117</Paragraphs>
  <Slides>7</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Times New Roman</vt:lpstr>
      <vt:lpstr>2_Office Theme</vt:lpstr>
      <vt:lpstr>PowerPoint Presentation</vt:lpstr>
      <vt:lpstr>Background: way forward endorsed at SA1#107 (S1-242500)</vt:lpstr>
      <vt:lpstr>Proposal for endorsement at SA1#110</vt:lpstr>
      <vt:lpstr>PowerPoint Presentation</vt:lpstr>
      <vt:lpstr>Example consolidated sustainability impact analysis</vt:lpstr>
      <vt:lpstr>Sustainability analysis on AI in 6G</vt:lpstr>
      <vt:lpstr>Sustainability analysis on AI in 6G(cont’d)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Nokia_LWG</cp:lastModifiedBy>
  <cp:revision>1</cp:revision>
  <dcterms:created xsi:type="dcterms:W3CDTF">2024-02-07T17:13:37Z</dcterms:created>
  <dcterms:modified xsi:type="dcterms:W3CDTF">2025-05-09T19:48:21Z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0x01010055A05E76B664164F9F76E63E6D6BE6ED</vt:lpwstr>
  </property>
  <property fmtid="{D5CDD505-2E9C-101B-9397-08002B2CF9AE}" pid="4" name="MSIP_Label_4610b643-e0dc-49a3-bdd7-06f3c6cb789f_Enabled">
    <vt:lpwstr>true</vt:lpwstr>
  </property>
  <property fmtid="{D5CDD505-2E9C-101B-9397-08002B2CF9AE}" pid="5" name="MSIP_Label_4610b643-e0dc-49a3-bdd7-06f3c6cb789f_ContentBits">
    <vt:lpwstr>2</vt:lpwstr>
  </property>
  <property fmtid="{D5CDD505-2E9C-101B-9397-08002B2CF9AE}" pid="6" name="MSIP_Label_4610b643-e0dc-49a3-bdd7-06f3c6cb789f_ActionId">
    <vt:lpwstr>9ce0e216-a3f9-49c7-933f-9c4118e2c0d1</vt:lpwstr>
  </property>
  <property fmtid="{D5CDD505-2E9C-101B-9397-08002B2CF9AE}" pid="7" name="MSIP_Label_4610b643-e0dc-49a3-bdd7-06f3c6cb789f_SetDate">
    <vt:lpwstr>2023-04-24T15:41:52Z</vt:lpwstr>
  </property>
  <property fmtid="{D5CDD505-2E9C-101B-9397-08002B2CF9AE}" pid="8" name="MSIP_Label_4610b643-e0dc-49a3-bdd7-06f3c6cb789f_SiteId">
    <vt:lpwstr>5d471751-9675-428d-917b-70f44f9630b0</vt:lpwstr>
  </property>
  <property fmtid="{D5CDD505-2E9C-101B-9397-08002B2CF9AE}" pid="9" name="MSIP_Label_4610b643-e0dc-49a3-bdd7-06f3c6cb789f_Method">
    <vt:lpwstr>Privileged</vt:lpwstr>
  </property>
  <property fmtid="{D5CDD505-2E9C-101B-9397-08002B2CF9AE}" pid="10" name="MSIP_Label_4610b643-e0dc-49a3-bdd7-06f3c6cb789f_Name">
    <vt:lpwstr>Nokia_ID_only</vt:lpwstr>
  </property>
  <property fmtid="{D5CDD505-2E9C-101B-9397-08002B2CF9AE}" pid="11" name="_dlc_DocIdItemGuid">
    <vt:lpwstr>022097a1-386c-4854-9004-75f0a0e9aece</vt:lpwstr>
  </property>
</Properties>
</file>