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6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82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76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5211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9793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 SA1 Meeting # 110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Fukuoka, Japan</a:t>
            </a:r>
            <a:r>
              <a:rPr lang="en-US" altLang="en-US" sz="1200" b="1" dirty="0">
                <a:latin typeface="Arial "/>
              </a:rPr>
              <a:t>,</a:t>
            </a:r>
            <a:r>
              <a:rPr lang="zh-CN" altLang="en-US" sz="1200" b="1" dirty="0">
                <a:latin typeface="Arial "/>
              </a:rPr>
              <a:t> </a:t>
            </a:r>
            <a:r>
              <a:rPr lang="sv-SE" altLang="en-US" sz="1200" b="1" dirty="0">
                <a:latin typeface="Arial "/>
              </a:rPr>
              <a:t>19-23 May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9700"/>
            <a:ext cx="20129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S1-252023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075" y="1966452"/>
            <a:ext cx="8746254" cy="2025752"/>
          </a:xfrm>
        </p:spPr>
        <p:txBody>
          <a:bodyPr/>
          <a:lstStyle/>
          <a:p>
            <a:pPr eaLnBrk="1" hangingPunct="1"/>
            <a:r>
              <a:rPr lang="en-US" altLang="en-US" dirty="0"/>
              <a:t>AI Agent Applications and Impact in 3GPP Networks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algn="l">
              <a:lnSpc>
                <a:spcPct val="80000"/>
              </a:lnSpc>
              <a:buNone/>
            </a:pPr>
            <a:r>
              <a:rPr lang="en-GB" altLang="en-US" sz="1900" dirty="0">
                <a:latin typeface="Arial" panose="020B0604020202020204" pitchFamily="34" charset="0"/>
              </a:rPr>
              <a:t>Source: 		</a:t>
            </a:r>
            <a:r>
              <a:rPr lang="en-US" altLang="zh-CN" sz="1900" dirty="0" err="1">
                <a:latin typeface="Arial" panose="020B0604020202020204" pitchFamily="34" charset="0"/>
              </a:rPr>
              <a:t>AsiaInfo</a:t>
            </a:r>
            <a:endParaRPr lang="en-GB" altLang="en-US" sz="1900" dirty="0">
              <a:latin typeface="Arial" panose="020B0604020202020204" pitchFamily="34" charset="0"/>
            </a:endParaRP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900" dirty="0">
                <a:latin typeface="Arial" panose="020B0604020202020204" pitchFamily="34" charset="0"/>
              </a:rPr>
              <a:t>Agenda item:	8.1.3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900" dirty="0">
                <a:latin typeface="Arial" panose="020B0604020202020204" pitchFamily="34" charset="0"/>
              </a:rPr>
              <a:t>Document  for:	Discussion</a:t>
            </a:r>
            <a:endParaRPr lang="en-GB" altLang="en-US" sz="19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Intent and AI Agents: Definitions and Relationship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647" y="1800438"/>
            <a:ext cx="6147997" cy="4569625"/>
          </a:xfrm>
        </p:spPr>
        <p:txBody>
          <a:bodyPr/>
          <a:lstStyle/>
          <a:p>
            <a:r>
              <a:rPr lang="en-US" altLang="en-US" sz="2000" dirty="0"/>
              <a:t>Intent (SA5 TS 28.312):</a:t>
            </a:r>
          </a:p>
          <a:p>
            <a:pPr lvl="1"/>
            <a:r>
              <a:rPr lang="en-US" altLang="en-US" sz="1800" dirty="0"/>
              <a:t>Definition:</a:t>
            </a:r>
          </a:p>
          <a:p>
            <a:pPr lvl="2"/>
            <a:r>
              <a:rPr lang="en-US" altLang="en-US" sz="1400" dirty="0"/>
              <a:t>Expectations including requirements, goals and constraints given to a 3GPP system, without specifying how to achieve them</a:t>
            </a:r>
          </a:p>
          <a:p>
            <a:pPr lvl="1"/>
            <a:r>
              <a:rPr lang="en-US" altLang="en-US" sz="1800" dirty="0"/>
              <a:t>General Concept of Intent: </a:t>
            </a:r>
          </a:p>
          <a:p>
            <a:pPr lvl="2"/>
            <a:r>
              <a:rPr lang="en-US" altLang="en-US" sz="1400" dirty="0"/>
              <a:t>Human understandable, machine interpretable without ambiguity</a:t>
            </a:r>
          </a:p>
          <a:p>
            <a:pPr lvl="2"/>
            <a:r>
              <a:rPr lang="en-US" altLang="en-US" sz="1400" dirty="0"/>
              <a:t>Focuses on "What" to achieve, not "How" to achieve it</a:t>
            </a:r>
          </a:p>
          <a:p>
            <a:pPr lvl="2"/>
            <a:r>
              <a:rPr lang="en-US" altLang="en-US" sz="1400" dirty="0"/>
              <a:t>Agnostic to underlying system implementation and technology</a:t>
            </a:r>
          </a:p>
          <a:p>
            <a:pPr lvl="2"/>
            <a:r>
              <a:rPr lang="en-US" altLang="en-US" sz="1400" dirty="0"/>
              <a:t>Quantifiable from network data for result measurement</a:t>
            </a:r>
          </a:p>
          <a:p>
            <a:r>
              <a:rPr lang="en-US" altLang="en-US" sz="2000" dirty="0"/>
              <a:t>Al Agent (SA1 TR 22.870):</a:t>
            </a:r>
          </a:p>
          <a:p>
            <a:pPr lvl="1"/>
            <a:r>
              <a:rPr lang="en-US" altLang="en-US" sz="1800" dirty="0"/>
              <a:t>An automated intelligent entity capable of </a:t>
            </a:r>
            <a:r>
              <a:rPr lang="en-US" altLang="en-US" sz="1800" dirty="0" err="1"/>
              <a:t>e.g</a:t>
            </a:r>
            <a:r>
              <a:rPr lang="en-US" altLang="en-US" sz="1800" dirty="0"/>
              <a:t> interacting with its environment, acquiring contextual information, reasoning, self-learning, decision-making, executing tasks (autonomously or in collaboration with other Al Agents) to achieve a specific goal.</a:t>
            </a:r>
          </a:p>
          <a:p>
            <a:pPr marL="457200" lvl="1" indent="0">
              <a:buNone/>
            </a:pPr>
            <a:r>
              <a:rPr lang="en-US" altLang="en-US" sz="1400" dirty="0">
                <a:solidFill>
                  <a:srgbClr val="FF0000"/>
                </a:solidFill>
              </a:rPr>
              <a:t>Editor’s Note: This definition could be updated as the study goes on to align with the potential new understand of AI agent.</a:t>
            </a:r>
          </a:p>
          <a:p>
            <a:endParaRPr lang="en-US" altLang="en-US" sz="2400" dirty="0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DD4D8D7-4E4D-D6DB-8376-DB40DDCE29B8}"/>
              </a:ext>
            </a:extLst>
          </p:cNvPr>
          <p:cNvGrpSpPr/>
          <p:nvPr/>
        </p:nvGrpSpPr>
        <p:grpSpPr>
          <a:xfrm>
            <a:off x="6425234" y="2202633"/>
            <a:ext cx="5514565" cy="3608066"/>
            <a:chOff x="139143" y="2012607"/>
            <a:chExt cx="5514565" cy="360806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A920DE2-D1C8-3B3F-1136-ECAC044D410A}"/>
                </a:ext>
              </a:extLst>
            </p:cNvPr>
            <p:cNvSpPr txBox="1"/>
            <p:nvPr/>
          </p:nvSpPr>
          <p:spPr>
            <a:xfrm>
              <a:off x="534598" y="2012607"/>
              <a:ext cx="4707255" cy="348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00" b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Relationship between Intent and AI Agent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08B0D56-DC35-7C09-16F0-EF023E5626FB}"/>
                </a:ext>
              </a:extLst>
            </p:cNvPr>
            <p:cNvSpPr txBox="1"/>
            <p:nvPr/>
          </p:nvSpPr>
          <p:spPr>
            <a:xfrm>
              <a:off x="2021588" y="3733946"/>
              <a:ext cx="17956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b="1" i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From static definition </a:t>
              </a:r>
              <a:endParaRPr lang="en-US" altLang="zh-CN" sz="1200" b="1" i="1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  <a:p>
              <a:pPr algn="ctr"/>
              <a:r>
                <a:rPr lang="zh-CN" altLang="en-US" sz="1200" b="1" i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to </a:t>
              </a:r>
              <a:endParaRPr lang="en-US" altLang="zh-CN" sz="1200" b="1" i="1" spc="0" baseline="0" dirty="0">
                <a:ln/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endParaRPr>
            </a:p>
            <a:p>
              <a:pPr algn="ctr"/>
              <a:r>
                <a:rPr lang="zh-CN" altLang="en-US" sz="1200" b="1" i="1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dynamic execution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B8692BC-436C-34EA-8C97-06F5E361CE11}"/>
                </a:ext>
              </a:extLst>
            </p:cNvPr>
            <p:cNvSpPr txBox="1"/>
            <p:nvPr/>
          </p:nvSpPr>
          <p:spPr>
            <a:xfrm>
              <a:off x="2187013" y="2607341"/>
              <a:ext cx="12859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What to achieve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72F89FB-E603-1D00-0FDF-68203617029E}"/>
                </a:ext>
              </a:extLst>
            </p:cNvPr>
            <p:cNvSpPr txBox="1"/>
            <p:nvPr/>
          </p:nvSpPr>
          <p:spPr>
            <a:xfrm>
              <a:off x="1947849" y="5343674"/>
              <a:ext cx="20890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Improvement </a:t>
              </a:r>
              <a:r>
                <a:rPr lang="en-US" altLang="zh-CN" sz="1200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&amp;&amp; </a:t>
              </a:r>
              <a:r>
                <a:rPr lang="zh-CN" altLang="en-US" sz="1200" spc="0" baseline="0" dirty="0">
                  <a:ln/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Feedback 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A37F4B45-65AC-A723-77E6-86D2CCEA962A}"/>
                </a:ext>
              </a:extLst>
            </p:cNvPr>
            <p:cNvGrpSpPr/>
            <p:nvPr/>
          </p:nvGrpSpPr>
          <p:grpSpPr>
            <a:xfrm>
              <a:off x="139143" y="3330377"/>
              <a:ext cx="1567815" cy="1524000"/>
              <a:chOff x="-159774" y="2934627"/>
              <a:chExt cx="1567815" cy="1524000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B557225-2CF3-2440-4E63-7B91EDB0FE80}"/>
                  </a:ext>
                </a:extLst>
              </p:cNvPr>
              <p:cNvSpPr/>
              <p:nvPr/>
            </p:nvSpPr>
            <p:spPr>
              <a:xfrm>
                <a:off x="-159774" y="2934627"/>
                <a:ext cx="1524000" cy="1524000"/>
              </a:xfrm>
              <a:custGeom>
                <a:avLst/>
                <a:gdLst>
                  <a:gd name="connsiteX0" fmla="*/ 1428750 w 1524000"/>
                  <a:gd name="connsiteY0" fmla="*/ 0 h 1524000"/>
                  <a:gd name="connsiteX1" fmla="*/ 1524000 w 1524000"/>
                  <a:gd name="connsiteY1" fmla="*/ 95250 h 1524000"/>
                  <a:gd name="connsiteX2" fmla="*/ 1524000 w 1524000"/>
                  <a:gd name="connsiteY2" fmla="*/ 1428750 h 1524000"/>
                  <a:gd name="connsiteX3" fmla="*/ 1428750 w 1524000"/>
                  <a:gd name="connsiteY3" fmla="*/ 1524000 h 1524000"/>
                  <a:gd name="connsiteX4" fmla="*/ 95250 w 1524000"/>
                  <a:gd name="connsiteY4" fmla="*/ 1524000 h 1524000"/>
                  <a:gd name="connsiteX5" fmla="*/ 0 w 1524000"/>
                  <a:gd name="connsiteY5" fmla="*/ 1428750 h 1524000"/>
                  <a:gd name="connsiteX6" fmla="*/ 0 w 1524000"/>
                  <a:gd name="connsiteY6" fmla="*/ 95250 h 1524000"/>
                  <a:gd name="connsiteX7" fmla="*/ 95250 w 1524000"/>
                  <a:gd name="connsiteY7" fmla="*/ 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0" h="1524000">
                    <a:moveTo>
                      <a:pt x="1428750" y="0"/>
                    </a:moveTo>
                    <a:cubicBezTo>
                      <a:pt x="1481355" y="0"/>
                      <a:pt x="1524000" y="42645"/>
                      <a:pt x="1524000" y="95250"/>
                    </a:cubicBezTo>
                    <a:lnTo>
                      <a:pt x="1524000" y="1428750"/>
                    </a:lnTo>
                    <a:cubicBezTo>
                      <a:pt x="1524000" y="1481355"/>
                      <a:pt x="1481355" y="1524000"/>
                      <a:pt x="1428750" y="1524000"/>
                    </a:cubicBezTo>
                    <a:lnTo>
                      <a:pt x="95250" y="1524000"/>
                    </a:lnTo>
                    <a:cubicBezTo>
                      <a:pt x="42645" y="1524000"/>
                      <a:pt x="0" y="1481355"/>
                      <a:pt x="0" y="1428750"/>
                    </a:cubicBez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close/>
                  </a:path>
                </a:pathLst>
              </a:custGeom>
              <a:solidFill>
                <a:srgbClr val="E1F5FE">
                  <a:alpha val="80000"/>
                </a:srgbClr>
              </a:solidFill>
              <a:ln w="9525" cap="flat">
                <a:solidFill>
                  <a:srgbClr val="0288D1">
                    <a:alpha val="80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F45809B-E2A3-8EE2-AE8E-1522931B5555}"/>
                  </a:ext>
                </a:extLst>
              </p:cNvPr>
              <p:cNvSpPr txBox="1"/>
              <p:nvPr/>
            </p:nvSpPr>
            <p:spPr>
              <a:xfrm>
                <a:off x="242219" y="3014729"/>
                <a:ext cx="60465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200" b="1" spc="0" baseline="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Intent</a:t>
                </a: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CFAA9C0-0403-517D-CC42-4881F5F1C198}"/>
                  </a:ext>
                </a:extLst>
              </p:cNvPr>
              <p:cNvSpPr/>
              <p:nvPr/>
            </p:nvSpPr>
            <p:spPr>
              <a:xfrm>
                <a:off x="-16899" y="3410877"/>
                <a:ext cx="95250" cy="95250"/>
              </a:xfrm>
              <a:custGeom>
                <a:avLst/>
                <a:gdLst>
                  <a:gd name="connsiteX0" fmla="*/ 95250 w 95250"/>
                  <a:gd name="connsiteY0" fmla="*/ 47625 h 95250"/>
                  <a:gd name="connsiteX1" fmla="*/ 47625 w 95250"/>
                  <a:gd name="connsiteY1" fmla="*/ 95250 h 95250"/>
                  <a:gd name="connsiteX2" fmla="*/ 0 w 95250"/>
                  <a:gd name="connsiteY2" fmla="*/ 47625 h 95250"/>
                  <a:gd name="connsiteX3" fmla="*/ 47625 w 95250"/>
                  <a:gd name="connsiteY3" fmla="*/ 0 h 95250"/>
                  <a:gd name="connsiteX4" fmla="*/ 95250 w 95250"/>
                  <a:gd name="connsiteY4" fmla="*/ 4762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5250" y="47625"/>
                    </a:moveTo>
                    <a:cubicBezTo>
                      <a:pt x="95250" y="73928"/>
                      <a:pt x="73928" y="95250"/>
                      <a:pt x="47625" y="95250"/>
                    </a:cubicBezTo>
                    <a:cubicBezTo>
                      <a:pt x="21322" y="95250"/>
                      <a:pt x="0" y="73928"/>
                      <a:pt x="0" y="47625"/>
                    </a:cubicBezTo>
                    <a:cubicBezTo>
                      <a:pt x="0" y="21322"/>
                      <a:pt x="21322" y="0"/>
                      <a:pt x="47625" y="0"/>
                    </a:cubicBezTo>
                    <a:cubicBezTo>
                      <a:pt x="73928" y="0"/>
                      <a:pt x="95250" y="21322"/>
                      <a:pt x="95250" y="47625"/>
                    </a:cubicBezTo>
                    <a:close/>
                  </a:path>
                </a:pathLst>
              </a:custGeom>
              <a:solidFill>
                <a:srgbClr val="0288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4CC7E728-D534-FF8A-9482-2C3041F69A7A}"/>
                  </a:ext>
                </a:extLst>
              </p:cNvPr>
              <p:cNvSpPr txBox="1"/>
              <p:nvPr/>
            </p:nvSpPr>
            <p:spPr>
              <a:xfrm>
                <a:off x="34536" y="3346107"/>
                <a:ext cx="1297305" cy="224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spc="0" baseline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Expectations &amp; Goals</a:t>
                </a: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66B7591-A44F-FD74-A75F-B3E4CFB86EF8}"/>
                  </a:ext>
                </a:extLst>
              </p:cNvPr>
              <p:cNvSpPr/>
              <p:nvPr/>
            </p:nvSpPr>
            <p:spPr>
              <a:xfrm>
                <a:off x="-16899" y="3696627"/>
                <a:ext cx="95250" cy="95250"/>
              </a:xfrm>
              <a:custGeom>
                <a:avLst/>
                <a:gdLst>
                  <a:gd name="connsiteX0" fmla="*/ 95250 w 95250"/>
                  <a:gd name="connsiteY0" fmla="*/ 47625 h 95250"/>
                  <a:gd name="connsiteX1" fmla="*/ 47625 w 95250"/>
                  <a:gd name="connsiteY1" fmla="*/ 95250 h 95250"/>
                  <a:gd name="connsiteX2" fmla="*/ 0 w 95250"/>
                  <a:gd name="connsiteY2" fmla="*/ 47625 h 95250"/>
                  <a:gd name="connsiteX3" fmla="*/ 47625 w 95250"/>
                  <a:gd name="connsiteY3" fmla="*/ 0 h 95250"/>
                  <a:gd name="connsiteX4" fmla="*/ 95250 w 95250"/>
                  <a:gd name="connsiteY4" fmla="*/ 4762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5250" y="47625"/>
                    </a:moveTo>
                    <a:cubicBezTo>
                      <a:pt x="95250" y="73928"/>
                      <a:pt x="73928" y="95250"/>
                      <a:pt x="47625" y="95250"/>
                    </a:cubicBezTo>
                    <a:cubicBezTo>
                      <a:pt x="21322" y="95250"/>
                      <a:pt x="0" y="73928"/>
                      <a:pt x="0" y="47625"/>
                    </a:cubicBezTo>
                    <a:cubicBezTo>
                      <a:pt x="0" y="21322"/>
                      <a:pt x="21322" y="0"/>
                      <a:pt x="47625" y="0"/>
                    </a:cubicBezTo>
                    <a:cubicBezTo>
                      <a:pt x="73928" y="0"/>
                      <a:pt x="95250" y="21322"/>
                      <a:pt x="95250" y="47625"/>
                    </a:cubicBezTo>
                    <a:close/>
                  </a:path>
                </a:pathLst>
              </a:custGeom>
              <a:solidFill>
                <a:srgbClr val="0288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658525C0-096B-12E3-2B9F-80F2353B1CEC}"/>
                  </a:ext>
                </a:extLst>
              </p:cNvPr>
              <p:cNvSpPr txBox="1"/>
              <p:nvPr/>
            </p:nvSpPr>
            <p:spPr>
              <a:xfrm>
                <a:off x="34536" y="3631857"/>
                <a:ext cx="992505" cy="224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spc="0" baseline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Static Definition</a:t>
                </a: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1392AD1-48D1-9867-C443-CBAD86C295F4}"/>
                  </a:ext>
                </a:extLst>
              </p:cNvPr>
              <p:cNvSpPr/>
              <p:nvPr/>
            </p:nvSpPr>
            <p:spPr>
              <a:xfrm>
                <a:off x="-16899" y="3982377"/>
                <a:ext cx="95250" cy="95250"/>
              </a:xfrm>
              <a:custGeom>
                <a:avLst/>
                <a:gdLst>
                  <a:gd name="connsiteX0" fmla="*/ 95250 w 95250"/>
                  <a:gd name="connsiteY0" fmla="*/ 47625 h 95250"/>
                  <a:gd name="connsiteX1" fmla="*/ 47625 w 95250"/>
                  <a:gd name="connsiteY1" fmla="*/ 95250 h 95250"/>
                  <a:gd name="connsiteX2" fmla="*/ 0 w 95250"/>
                  <a:gd name="connsiteY2" fmla="*/ 47625 h 95250"/>
                  <a:gd name="connsiteX3" fmla="*/ 47625 w 95250"/>
                  <a:gd name="connsiteY3" fmla="*/ 0 h 95250"/>
                  <a:gd name="connsiteX4" fmla="*/ 95250 w 95250"/>
                  <a:gd name="connsiteY4" fmla="*/ 4762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5250" y="47625"/>
                    </a:moveTo>
                    <a:cubicBezTo>
                      <a:pt x="95250" y="73928"/>
                      <a:pt x="73928" y="95250"/>
                      <a:pt x="47625" y="95250"/>
                    </a:cubicBezTo>
                    <a:cubicBezTo>
                      <a:pt x="21322" y="95250"/>
                      <a:pt x="0" y="73928"/>
                      <a:pt x="0" y="47625"/>
                    </a:cubicBezTo>
                    <a:cubicBezTo>
                      <a:pt x="0" y="21322"/>
                      <a:pt x="21322" y="0"/>
                      <a:pt x="47625" y="0"/>
                    </a:cubicBezTo>
                    <a:cubicBezTo>
                      <a:pt x="73928" y="0"/>
                      <a:pt x="95250" y="21322"/>
                      <a:pt x="95250" y="47625"/>
                    </a:cubicBezTo>
                    <a:close/>
                  </a:path>
                </a:pathLst>
              </a:custGeom>
              <a:solidFill>
                <a:srgbClr val="0288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D3E4D0E-6BDA-DBD7-7C7D-AAF1540A1D1F}"/>
                  </a:ext>
                </a:extLst>
              </p:cNvPr>
              <p:cNvSpPr txBox="1"/>
              <p:nvPr/>
            </p:nvSpPr>
            <p:spPr>
              <a:xfrm>
                <a:off x="34536" y="3917607"/>
                <a:ext cx="1373505" cy="224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spc="0" baseline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No Learning Capability</a:t>
                </a: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CB8B7CF4-B940-8396-D0EB-2E97A5E6C52E}"/>
                  </a:ext>
                </a:extLst>
              </p:cNvPr>
              <p:cNvSpPr/>
              <p:nvPr/>
            </p:nvSpPr>
            <p:spPr>
              <a:xfrm>
                <a:off x="-16899" y="4268127"/>
                <a:ext cx="95250" cy="95250"/>
              </a:xfrm>
              <a:custGeom>
                <a:avLst/>
                <a:gdLst>
                  <a:gd name="connsiteX0" fmla="*/ 95250 w 95250"/>
                  <a:gd name="connsiteY0" fmla="*/ 47625 h 95250"/>
                  <a:gd name="connsiteX1" fmla="*/ 47625 w 95250"/>
                  <a:gd name="connsiteY1" fmla="*/ 95250 h 95250"/>
                  <a:gd name="connsiteX2" fmla="*/ 0 w 95250"/>
                  <a:gd name="connsiteY2" fmla="*/ 47625 h 95250"/>
                  <a:gd name="connsiteX3" fmla="*/ 47625 w 95250"/>
                  <a:gd name="connsiteY3" fmla="*/ 0 h 95250"/>
                  <a:gd name="connsiteX4" fmla="*/ 95250 w 95250"/>
                  <a:gd name="connsiteY4" fmla="*/ 4762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5250" y="47625"/>
                    </a:moveTo>
                    <a:cubicBezTo>
                      <a:pt x="95250" y="73927"/>
                      <a:pt x="73928" y="95250"/>
                      <a:pt x="47625" y="95250"/>
                    </a:cubicBezTo>
                    <a:cubicBezTo>
                      <a:pt x="21322" y="95250"/>
                      <a:pt x="0" y="73927"/>
                      <a:pt x="0" y="47625"/>
                    </a:cubicBezTo>
                    <a:cubicBezTo>
                      <a:pt x="0" y="21322"/>
                      <a:pt x="21322" y="0"/>
                      <a:pt x="47625" y="0"/>
                    </a:cubicBezTo>
                    <a:cubicBezTo>
                      <a:pt x="73928" y="0"/>
                      <a:pt x="95250" y="21322"/>
                      <a:pt x="95250" y="47625"/>
                    </a:cubicBezTo>
                    <a:close/>
                  </a:path>
                </a:pathLst>
              </a:custGeom>
              <a:solidFill>
                <a:srgbClr val="0288D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5E6BB072-6919-4587-52A3-81453E54F129}"/>
                  </a:ext>
                </a:extLst>
              </p:cNvPr>
              <p:cNvSpPr txBox="1"/>
              <p:nvPr/>
            </p:nvSpPr>
            <p:spPr>
              <a:xfrm>
                <a:off x="34536" y="4203357"/>
                <a:ext cx="963930" cy="224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spc="0" baseline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Defines "What"</a:t>
                </a: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95B056FF-BFCE-3D18-7E69-56F6EBED584B}"/>
                </a:ext>
              </a:extLst>
            </p:cNvPr>
            <p:cNvGrpSpPr/>
            <p:nvPr/>
          </p:nvGrpSpPr>
          <p:grpSpPr>
            <a:xfrm>
              <a:off x="4123993" y="3330377"/>
              <a:ext cx="1529715" cy="1524000"/>
              <a:chOff x="4412226" y="2934627"/>
              <a:chExt cx="1529715" cy="1524000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0050638-A2FA-19C7-C1BB-B84F63A99BE6}"/>
                  </a:ext>
                </a:extLst>
              </p:cNvPr>
              <p:cNvSpPr/>
              <p:nvPr/>
            </p:nvSpPr>
            <p:spPr>
              <a:xfrm>
                <a:off x="4412226" y="2934627"/>
                <a:ext cx="1524000" cy="1524000"/>
              </a:xfrm>
              <a:custGeom>
                <a:avLst/>
                <a:gdLst>
                  <a:gd name="connsiteX0" fmla="*/ 1428750 w 1524000"/>
                  <a:gd name="connsiteY0" fmla="*/ 0 h 1524000"/>
                  <a:gd name="connsiteX1" fmla="*/ 1524000 w 1524000"/>
                  <a:gd name="connsiteY1" fmla="*/ 95250 h 1524000"/>
                  <a:gd name="connsiteX2" fmla="*/ 1524000 w 1524000"/>
                  <a:gd name="connsiteY2" fmla="*/ 1428750 h 1524000"/>
                  <a:gd name="connsiteX3" fmla="*/ 1428750 w 1524000"/>
                  <a:gd name="connsiteY3" fmla="*/ 1524000 h 1524000"/>
                  <a:gd name="connsiteX4" fmla="*/ 95250 w 1524000"/>
                  <a:gd name="connsiteY4" fmla="*/ 1524000 h 1524000"/>
                  <a:gd name="connsiteX5" fmla="*/ 0 w 1524000"/>
                  <a:gd name="connsiteY5" fmla="*/ 1428750 h 1524000"/>
                  <a:gd name="connsiteX6" fmla="*/ 0 w 1524000"/>
                  <a:gd name="connsiteY6" fmla="*/ 95250 h 1524000"/>
                  <a:gd name="connsiteX7" fmla="*/ 95250 w 1524000"/>
                  <a:gd name="connsiteY7" fmla="*/ 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0" h="1524000">
                    <a:moveTo>
                      <a:pt x="1428750" y="0"/>
                    </a:moveTo>
                    <a:cubicBezTo>
                      <a:pt x="1481355" y="0"/>
                      <a:pt x="1524000" y="42645"/>
                      <a:pt x="1524000" y="95250"/>
                    </a:cubicBezTo>
                    <a:lnTo>
                      <a:pt x="1524000" y="1428750"/>
                    </a:lnTo>
                    <a:cubicBezTo>
                      <a:pt x="1524000" y="1481355"/>
                      <a:pt x="1481355" y="1524000"/>
                      <a:pt x="1428750" y="1524000"/>
                    </a:cubicBezTo>
                    <a:lnTo>
                      <a:pt x="95250" y="1524000"/>
                    </a:lnTo>
                    <a:cubicBezTo>
                      <a:pt x="42645" y="1524000"/>
                      <a:pt x="0" y="1481355"/>
                      <a:pt x="0" y="1428750"/>
                    </a:cubicBez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close/>
                  </a:path>
                </a:pathLst>
              </a:custGeom>
              <a:solidFill>
                <a:srgbClr val="E8F5E9">
                  <a:alpha val="80000"/>
                </a:srgbClr>
              </a:solidFill>
              <a:ln w="9525" cap="flat">
                <a:solidFill>
                  <a:srgbClr val="43A047">
                    <a:alpha val="80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10C5B011-5549-2284-E5D3-4CD6124BF02A}"/>
                  </a:ext>
                </a:extLst>
              </p:cNvPr>
              <p:cNvSpPr txBox="1"/>
              <p:nvPr/>
            </p:nvSpPr>
            <p:spPr>
              <a:xfrm>
                <a:off x="4701478" y="3021483"/>
                <a:ext cx="81214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200" b="1" spc="0" baseline="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AI Agent</a:t>
                </a: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A825CA1-A50C-41F1-B901-273A4791311E}"/>
                  </a:ext>
                </a:extLst>
              </p:cNvPr>
              <p:cNvSpPr/>
              <p:nvPr/>
            </p:nvSpPr>
            <p:spPr>
              <a:xfrm>
                <a:off x="4555101" y="3410877"/>
                <a:ext cx="95250" cy="95250"/>
              </a:xfrm>
              <a:custGeom>
                <a:avLst/>
                <a:gdLst>
                  <a:gd name="connsiteX0" fmla="*/ 95250 w 95250"/>
                  <a:gd name="connsiteY0" fmla="*/ 47625 h 95250"/>
                  <a:gd name="connsiteX1" fmla="*/ 47625 w 95250"/>
                  <a:gd name="connsiteY1" fmla="*/ 95250 h 95250"/>
                  <a:gd name="connsiteX2" fmla="*/ 0 w 95250"/>
                  <a:gd name="connsiteY2" fmla="*/ 47625 h 95250"/>
                  <a:gd name="connsiteX3" fmla="*/ 47625 w 95250"/>
                  <a:gd name="connsiteY3" fmla="*/ 0 h 95250"/>
                  <a:gd name="connsiteX4" fmla="*/ 95250 w 95250"/>
                  <a:gd name="connsiteY4" fmla="*/ 4762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5250" y="47625"/>
                    </a:moveTo>
                    <a:cubicBezTo>
                      <a:pt x="95250" y="73928"/>
                      <a:pt x="73927" y="95250"/>
                      <a:pt x="47625" y="95250"/>
                    </a:cubicBezTo>
                    <a:cubicBezTo>
                      <a:pt x="21323" y="95250"/>
                      <a:pt x="0" y="73928"/>
                      <a:pt x="0" y="47625"/>
                    </a:cubicBezTo>
                    <a:cubicBezTo>
                      <a:pt x="0" y="21322"/>
                      <a:pt x="21323" y="0"/>
                      <a:pt x="47625" y="0"/>
                    </a:cubicBezTo>
                    <a:cubicBezTo>
                      <a:pt x="73927" y="0"/>
                      <a:pt x="95250" y="21322"/>
                      <a:pt x="95250" y="47625"/>
                    </a:cubicBezTo>
                    <a:close/>
                  </a:path>
                </a:pathLst>
              </a:custGeom>
              <a:solidFill>
                <a:srgbClr val="43A0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D7F4D91F-187E-BB6A-8C17-0C82C073F07D}"/>
                  </a:ext>
                </a:extLst>
              </p:cNvPr>
              <p:cNvSpPr txBox="1"/>
              <p:nvPr/>
            </p:nvSpPr>
            <p:spPr>
              <a:xfrm>
                <a:off x="4606536" y="3346107"/>
                <a:ext cx="1154430" cy="224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spc="0" baseline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Autonomous Entity</a:t>
                </a: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F69A366-99BF-284B-475F-DD9BADFD18A7}"/>
                  </a:ext>
                </a:extLst>
              </p:cNvPr>
              <p:cNvSpPr/>
              <p:nvPr/>
            </p:nvSpPr>
            <p:spPr>
              <a:xfrm>
                <a:off x="4555101" y="3696627"/>
                <a:ext cx="95250" cy="95250"/>
              </a:xfrm>
              <a:custGeom>
                <a:avLst/>
                <a:gdLst>
                  <a:gd name="connsiteX0" fmla="*/ 95250 w 95250"/>
                  <a:gd name="connsiteY0" fmla="*/ 47625 h 95250"/>
                  <a:gd name="connsiteX1" fmla="*/ 47625 w 95250"/>
                  <a:gd name="connsiteY1" fmla="*/ 95250 h 95250"/>
                  <a:gd name="connsiteX2" fmla="*/ 0 w 95250"/>
                  <a:gd name="connsiteY2" fmla="*/ 47625 h 95250"/>
                  <a:gd name="connsiteX3" fmla="*/ 47625 w 95250"/>
                  <a:gd name="connsiteY3" fmla="*/ 0 h 95250"/>
                  <a:gd name="connsiteX4" fmla="*/ 95250 w 95250"/>
                  <a:gd name="connsiteY4" fmla="*/ 4762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5250" y="47625"/>
                    </a:moveTo>
                    <a:cubicBezTo>
                      <a:pt x="95250" y="73928"/>
                      <a:pt x="73927" y="95250"/>
                      <a:pt x="47625" y="95250"/>
                    </a:cubicBezTo>
                    <a:cubicBezTo>
                      <a:pt x="21323" y="95250"/>
                      <a:pt x="0" y="73928"/>
                      <a:pt x="0" y="47625"/>
                    </a:cubicBezTo>
                    <a:cubicBezTo>
                      <a:pt x="0" y="21322"/>
                      <a:pt x="21323" y="0"/>
                      <a:pt x="47625" y="0"/>
                    </a:cubicBezTo>
                    <a:cubicBezTo>
                      <a:pt x="73927" y="0"/>
                      <a:pt x="95250" y="21322"/>
                      <a:pt x="95250" y="47625"/>
                    </a:cubicBezTo>
                    <a:close/>
                  </a:path>
                </a:pathLst>
              </a:custGeom>
              <a:solidFill>
                <a:srgbClr val="43A0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2FEF3A29-7E79-5A24-3FF8-68FCAED4C494}"/>
                  </a:ext>
                </a:extLst>
              </p:cNvPr>
              <p:cNvSpPr txBox="1"/>
              <p:nvPr/>
            </p:nvSpPr>
            <p:spPr>
              <a:xfrm>
                <a:off x="4606536" y="3631857"/>
                <a:ext cx="1211580" cy="224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spc="0" baseline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Dynamic Interaction</a:t>
                </a: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F0A33CE-1214-0859-F997-50306EB21CB9}"/>
                  </a:ext>
                </a:extLst>
              </p:cNvPr>
              <p:cNvSpPr/>
              <p:nvPr/>
            </p:nvSpPr>
            <p:spPr>
              <a:xfrm>
                <a:off x="4555101" y="3982377"/>
                <a:ext cx="95250" cy="95250"/>
              </a:xfrm>
              <a:custGeom>
                <a:avLst/>
                <a:gdLst>
                  <a:gd name="connsiteX0" fmla="*/ 95250 w 95250"/>
                  <a:gd name="connsiteY0" fmla="*/ 47625 h 95250"/>
                  <a:gd name="connsiteX1" fmla="*/ 47625 w 95250"/>
                  <a:gd name="connsiteY1" fmla="*/ 95250 h 95250"/>
                  <a:gd name="connsiteX2" fmla="*/ 0 w 95250"/>
                  <a:gd name="connsiteY2" fmla="*/ 47625 h 95250"/>
                  <a:gd name="connsiteX3" fmla="*/ 47625 w 95250"/>
                  <a:gd name="connsiteY3" fmla="*/ 0 h 95250"/>
                  <a:gd name="connsiteX4" fmla="*/ 95250 w 95250"/>
                  <a:gd name="connsiteY4" fmla="*/ 4762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5250" y="47625"/>
                    </a:moveTo>
                    <a:cubicBezTo>
                      <a:pt x="95250" y="73928"/>
                      <a:pt x="73927" y="95250"/>
                      <a:pt x="47625" y="95250"/>
                    </a:cubicBezTo>
                    <a:cubicBezTo>
                      <a:pt x="21323" y="95250"/>
                      <a:pt x="0" y="73928"/>
                      <a:pt x="0" y="47625"/>
                    </a:cubicBezTo>
                    <a:cubicBezTo>
                      <a:pt x="0" y="21322"/>
                      <a:pt x="21323" y="0"/>
                      <a:pt x="47625" y="0"/>
                    </a:cubicBezTo>
                    <a:cubicBezTo>
                      <a:pt x="73927" y="0"/>
                      <a:pt x="95250" y="21322"/>
                      <a:pt x="95250" y="47625"/>
                    </a:cubicBezTo>
                    <a:close/>
                  </a:path>
                </a:pathLst>
              </a:custGeom>
              <a:solidFill>
                <a:srgbClr val="43A0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AF6B93F-2FDA-BC41-A576-E1182A118FF9}"/>
                  </a:ext>
                </a:extLst>
              </p:cNvPr>
              <p:cNvSpPr txBox="1"/>
              <p:nvPr/>
            </p:nvSpPr>
            <p:spPr>
              <a:xfrm>
                <a:off x="4606536" y="3917607"/>
                <a:ext cx="1335405" cy="224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spc="0" baseline="0" dirty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Learning &amp; Adaptation</a:t>
                </a: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F11C7EE-6A1D-7EF9-98FF-D7E11737DB2F}"/>
                  </a:ext>
                </a:extLst>
              </p:cNvPr>
              <p:cNvSpPr/>
              <p:nvPr/>
            </p:nvSpPr>
            <p:spPr>
              <a:xfrm>
                <a:off x="4555101" y="4268127"/>
                <a:ext cx="95250" cy="95250"/>
              </a:xfrm>
              <a:custGeom>
                <a:avLst/>
                <a:gdLst>
                  <a:gd name="connsiteX0" fmla="*/ 95250 w 95250"/>
                  <a:gd name="connsiteY0" fmla="*/ 47625 h 95250"/>
                  <a:gd name="connsiteX1" fmla="*/ 47625 w 95250"/>
                  <a:gd name="connsiteY1" fmla="*/ 95250 h 95250"/>
                  <a:gd name="connsiteX2" fmla="*/ 0 w 95250"/>
                  <a:gd name="connsiteY2" fmla="*/ 47625 h 95250"/>
                  <a:gd name="connsiteX3" fmla="*/ 47625 w 95250"/>
                  <a:gd name="connsiteY3" fmla="*/ 0 h 95250"/>
                  <a:gd name="connsiteX4" fmla="*/ 95250 w 95250"/>
                  <a:gd name="connsiteY4" fmla="*/ 47625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95250" y="47625"/>
                    </a:moveTo>
                    <a:cubicBezTo>
                      <a:pt x="95250" y="73927"/>
                      <a:pt x="73927" y="95250"/>
                      <a:pt x="47625" y="95250"/>
                    </a:cubicBezTo>
                    <a:cubicBezTo>
                      <a:pt x="21323" y="95250"/>
                      <a:pt x="0" y="73927"/>
                      <a:pt x="0" y="47625"/>
                    </a:cubicBezTo>
                    <a:cubicBezTo>
                      <a:pt x="0" y="21322"/>
                      <a:pt x="21323" y="0"/>
                      <a:pt x="47625" y="0"/>
                    </a:cubicBezTo>
                    <a:cubicBezTo>
                      <a:pt x="73927" y="0"/>
                      <a:pt x="95250" y="21322"/>
                      <a:pt x="95250" y="47625"/>
                    </a:cubicBezTo>
                    <a:close/>
                  </a:path>
                </a:pathLst>
              </a:custGeom>
              <a:solidFill>
                <a:srgbClr val="43A0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607826E-7AED-9D28-8B51-85039E5CFA7A}"/>
                  </a:ext>
                </a:extLst>
              </p:cNvPr>
              <p:cNvSpPr txBox="1"/>
              <p:nvPr/>
            </p:nvSpPr>
            <p:spPr>
              <a:xfrm>
                <a:off x="4606536" y="4203357"/>
                <a:ext cx="1002030" cy="2247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spc="0" baseline="0">
                    <a:ln/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Executes "How"</a:t>
                </a: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2363FB1-8FD0-C856-50B8-C45B9A04F1BF}"/>
                </a:ext>
              </a:extLst>
            </p:cNvPr>
            <p:cNvGrpSpPr/>
            <p:nvPr/>
          </p:nvGrpSpPr>
          <p:grpSpPr>
            <a:xfrm>
              <a:off x="1712227" y="2911036"/>
              <a:ext cx="2362682" cy="2362682"/>
              <a:chOff x="1305853" y="2748700"/>
              <a:chExt cx="2784856" cy="2784856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16FBFBC-8903-3AD0-3696-943C31FF40A1}"/>
                  </a:ext>
                </a:extLst>
              </p:cNvPr>
              <p:cNvSpPr/>
              <p:nvPr/>
            </p:nvSpPr>
            <p:spPr>
              <a:xfrm>
                <a:off x="1443978" y="2863382"/>
                <a:ext cx="2523775" cy="1261888"/>
              </a:xfrm>
              <a:custGeom>
                <a:avLst/>
                <a:gdLst>
                  <a:gd name="connsiteX0" fmla="*/ 0 w 2523775"/>
                  <a:gd name="connsiteY0" fmla="*/ 1261888 h 1261888"/>
                  <a:gd name="connsiteX1" fmla="*/ 1261888 w 2523775"/>
                  <a:gd name="connsiteY1" fmla="*/ 0 h 1261888"/>
                  <a:gd name="connsiteX2" fmla="*/ 2523776 w 2523775"/>
                  <a:gd name="connsiteY2" fmla="*/ 1261888 h 1261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3775" h="1261888">
                    <a:moveTo>
                      <a:pt x="0" y="1261888"/>
                    </a:moveTo>
                    <a:cubicBezTo>
                      <a:pt x="0" y="564967"/>
                      <a:pt x="564966" y="0"/>
                      <a:pt x="1261888" y="0"/>
                    </a:cubicBezTo>
                    <a:cubicBezTo>
                      <a:pt x="1958809" y="0"/>
                      <a:pt x="2523776" y="564967"/>
                      <a:pt x="2523776" y="1261888"/>
                    </a:cubicBezTo>
                  </a:path>
                </a:pathLst>
              </a:custGeom>
              <a:noFill/>
              <a:ln w="260747" cap="flat">
                <a:solidFill>
                  <a:srgbClr val="0288D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F4F104E-C298-77C5-7139-DF25CA200879}"/>
                  </a:ext>
                </a:extLst>
              </p:cNvPr>
              <p:cNvSpPr/>
              <p:nvPr/>
            </p:nvSpPr>
            <p:spPr>
              <a:xfrm>
                <a:off x="1443978" y="4125271"/>
                <a:ext cx="2523775" cy="1261888"/>
              </a:xfrm>
              <a:custGeom>
                <a:avLst/>
                <a:gdLst>
                  <a:gd name="connsiteX0" fmla="*/ 2523776 w 2523775"/>
                  <a:gd name="connsiteY0" fmla="*/ 0 h 1261888"/>
                  <a:gd name="connsiteX1" fmla="*/ 1261888 w 2523775"/>
                  <a:gd name="connsiteY1" fmla="*/ 1261888 h 1261888"/>
                  <a:gd name="connsiteX2" fmla="*/ 0 w 2523775"/>
                  <a:gd name="connsiteY2" fmla="*/ 0 h 1261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3775" h="1261888">
                    <a:moveTo>
                      <a:pt x="2523776" y="0"/>
                    </a:moveTo>
                    <a:cubicBezTo>
                      <a:pt x="2523776" y="696922"/>
                      <a:pt x="1958809" y="1261888"/>
                      <a:pt x="1261888" y="1261888"/>
                    </a:cubicBezTo>
                    <a:cubicBezTo>
                      <a:pt x="564966" y="1261888"/>
                      <a:pt x="0" y="696922"/>
                      <a:pt x="0" y="0"/>
                    </a:cubicBezTo>
                  </a:path>
                </a:pathLst>
              </a:custGeom>
              <a:noFill/>
              <a:ln w="260747" cap="flat">
                <a:solidFill>
                  <a:srgbClr val="43A0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562F387-23A1-0384-59D3-196AE5BAF140}"/>
                  </a:ext>
                </a:extLst>
              </p:cNvPr>
              <p:cNvSpPr/>
              <p:nvPr/>
            </p:nvSpPr>
            <p:spPr>
              <a:xfrm>
                <a:off x="1305853" y="2748700"/>
                <a:ext cx="2784856" cy="2784856"/>
              </a:xfrm>
              <a:custGeom>
                <a:avLst/>
                <a:gdLst>
                  <a:gd name="connsiteX0" fmla="*/ 2784856 w 2784856"/>
                  <a:gd name="connsiteY0" fmla="*/ 1392428 h 2784856"/>
                  <a:gd name="connsiteX1" fmla="*/ 1392428 w 2784856"/>
                  <a:gd name="connsiteY1" fmla="*/ 2784856 h 2784856"/>
                  <a:gd name="connsiteX2" fmla="*/ 0 w 2784856"/>
                  <a:gd name="connsiteY2" fmla="*/ 1392428 h 2784856"/>
                  <a:gd name="connsiteX3" fmla="*/ 1392428 w 2784856"/>
                  <a:gd name="connsiteY3" fmla="*/ 0 h 2784856"/>
                  <a:gd name="connsiteX4" fmla="*/ 2784856 w 2784856"/>
                  <a:gd name="connsiteY4" fmla="*/ 1392428 h 278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4856" h="2784856">
                    <a:moveTo>
                      <a:pt x="2784856" y="1392428"/>
                    </a:moveTo>
                    <a:cubicBezTo>
                      <a:pt x="2784856" y="2161445"/>
                      <a:pt x="2161445" y="2784856"/>
                      <a:pt x="1392428" y="2784856"/>
                    </a:cubicBezTo>
                    <a:cubicBezTo>
                      <a:pt x="623411" y="2784856"/>
                      <a:pt x="0" y="2161445"/>
                      <a:pt x="0" y="1392428"/>
                    </a:cubicBezTo>
                    <a:cubicBezTo>
                      <a:pt x="0" y="623411"/>
                      <a:pt x="623411" y="0"/>
                      <a:pt x="1392428" y="0"/>
                    </a:cubicBezTo>
                    <a:cubicBezTo>
                      <a:pt x="2161445" y="0"/>
                      <a:pt x="2784856" y="623411"/>
                      <a:pt x="2784856" y="1392428"/>
                    </a:cubicBezTo>
                    <a:close/>
                  </a:path>
                </a:pathLst>
              </a:custGeom>
              <a:noFill/>
              <a:ln w="260747" cap="flat">
                <a:solidFill>
                  <a:srgbClr val="E0E0E0">
                    <a:alpha val="30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AEB63E9-E6BF-C137-2305-C843F871B570}"/>
                </a:ext>
              </a:extLst>
            </p:cNvPr>
            <p:cNvSpPr/>
            <p:nvPr/>
          </p:nvSpPr>
          <p:spPr>
            <a:xfrm rot="18698742">
              <a:off x="2206502" y="2797218"/>
              <a:ext cx="1167702" cy="1055016"/>
            </a:xfrm>
            <a:custGeom>
              <a:avLst/>
              <a:gdLst>
                <a:gd name="connsiteX0" fmla="*/ 0 w 1143000"/>
                <a:gd name="connsiteY0" fmla="*/ 0 h 1143000"/>
                <a:gd name="connsiteX1" fmla="*/ 1143000 w 1143000"/>
                <a:gd name="connsiteY1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143000">
                  <a:moveTo>
                    <a:pt x="0" y="0"/>
                  </a:moveTo>
                  <a:cubicBezTo>
                    <a:pt x="631260" y="0"/>
                    <a:pt x="1143000" y="511740"/>
                    <a:pt x="1143000" y="1143000"/>
                  </a:cubicBezTo>
                </a:path>
              </a:pathLst>
            </a:custGeom>
            <a:noFill/>
            <a:ln w="38100" cap="flat">
              <a:solidFill>
                <a:schemeClr val="accent2">
                  <a:lumMod val="50000"/>
                </a:schemeClr>
              </a:solidFill>
              <a:custDash>
                <a:ds d="375000" sp="225000"/>
              </a:custDash>
              <a:miter/>
              <a:headEnd type="none" w="med" len="med"/>
              <a:tailEnd type="triangle" w="med" len="med"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66A8B76-15F0-D567-7ED8-70941C2C0146}"/>
                </a:ext>
              </a:extLst>
            </p:cNvPr>
            <p:cNvSpPr/>
            <p:nvPr/>
          </p:nvSpPr>
          <p:spPr>
            <a:xfrm rot="8279130">
              <a:off x="2262443" y="4269907"/>
              <a:ext cx="1165248" cy="1190150"/>
            </a:xfrm>
            <a:custGeom>
              <a:avLst/>
              <a:gdLst>
                <a:gd name="connsiteX0" fmla="*/ 0 w 1143000"/>
                <a:gd name="connsiteY0" fmla="*/ 0 h 1143000"/>
                <a:gd name="connsiteX1" fmla="*/ 1143000 w 1143000"/>
                <a:gd name="connsiteY1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143000">
                  <a:moveTo>
                    <a:pt x="0" y="0"/>
                  </a:moveTo>
                  <a:cubicBezTo>
                    <a:pt x="631260" y="0"/>
                    <a:pt x="1143000" y="511740"/>
                    <a:pt x="1143000" y="1143000"/>
                  </a:cubicBezTo>
                </a:path>
              </a:pathLst>
            </a:custGeom>
            <a:noFill/>
            <a:ln w="38100" cap="flat">
              <a:solidFill>
                <a:schemeClr val="accent2">
                  <a:lumMod val="50000"/>
                </a:schemeClr>
              </a:solidFill>
              <a:custDash>
                <a:ds d="375000" sp="225000"/>
              </a:custDash>
              <a:miter/>
              <a:headEnd type="none" w="med" len="med"/>
              <a:tailEnd type="triangle" w="med" len="med"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AI Agent Services in 3GPP Networks</a:t>
            </a:r>
            <a:endParaRPr lang="en-GB" altLang="en-US" dirty="0"/>
          </a:p>
        </p:txBody>
      </p:sp>
      <p:sp>
        <p:nvSpPr>
          <p:cNvPr id="7190" name="Content Placeholder 2">
            <a:extLst>
              <a:ext uri="{FF2B5EF4-FFF2-40B4-BE49-F238E27FC236}">
                <a16:creationId xmlns:a16="http://schemas.microsoft.com/office/drawing/2014/main" id="{C49B63B1-90A6-66E8-E217-6F7A535A2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11" y="1944935"/>
            <a:ext cx="5520813" cy="4091145"/>
          </a:xfrm>
        </p:spPr>
        <p:txBody>
          <a:bodyPr/>
          <a:lstStyle/>
          <a:p>
            <a:r>
              <a:rPr lang="en-US" altLang="en-US" sz="1800" dirty="0"/>
              <a:t>AI Agent for Network:</a:t>
            </a:r>
          </a:p>
          <a:p>
            <a:pPr lvl="1"/>
            <a:r>
              <a:rPr lang="en-US" altLang="en-US" sz="1600" b="1" dirty="0"/>
              <a:t>Self-optimization:</a:t>
            </a:r>
            <a:r>
              <a:rPr lang="zh-CN" altLang="en-US" sz="1600" dirty="0"/>
              <a:t> </a:t>
            </a:r>
            <a:r>
              <a:rPr lang="en-US" altLang="en-US" sz="1600" dirty="0"/>
              <a:t> Optimize end-to-end network performance, intelligently schedule network resources and optimize energy usage through collaborative optimization</a:t>
            </a:r>
          </a:p>
          <a:p>
            <a:pPr lvl="1"/>
            <a:r>
              <a:rPr lang="en-US" altLang="en-US" sz="1600" b="1" dirty="0"/>
              <a:t>Self-healing: </a:t>
            </a:r>
            <a:r>
              <a:rPr lang="en-US" altLang="en-US" sz="1600" dirty="0"/>
              <a:t> Predict potential network failures, automatically adjust service parameters and assist intelligent maintenance to ensure automatic service recovery</a:t>
            </a:r>
          </a:p>
          <a:p>
            <a:pPr lvl="1"/>
            <a:r>
              <a:rPr lang="en-US" altLang="en-US" sz="1600" b="1" dirty="0"/>
              <a:t>Self-protection: </a:t>
            </a:r>
            <a:r>
              <a:rPr lang="en-US" altLang="en-US" sz="1600" dirty="0"/>
              <a:t>Enable adaptive security policy adjustment, support multi-agent collaboration for threat detection and response, and implement secure third-party access control</a:t>
            </a:r>
          </a:p>
          <a:p>
            <a:pPr lvl="1"/>
            <a:r>
              <a:rPr lang="en-US" altLang="en-US" sz="1600" b="1" dirty="0"/>
              <a:t>Self-configuration: </a:t>
            </a:r>
            <a:r>
              <a:rPr lang="en-US" altLang="en-US" sz="1600" dirty="0"/>
              <a:t>Intelligently interpret and execute network intents, automatically translate high-level business intents into network configurations, and optimize intent execution through continuous learning</a:t>
            </a:r>
          </a:p>
        </p:txBody>
      </p:sp>
      <p:sp>
        <p:nvSpPr>
          <p:cNvPr id="7191" name="Content Placeholder 2">
            <a:extLst>
              <a:ext uri="{FF2B5EF4-FFF2-40B4-BE49-F238E27FC236}">
                <a16:creationId xmlns:a16="http://schemas.microsoft.com/office/drawing/2014/main" id="{D080277E-0F99-CEEE-90AD-0E7A9B2A5A23}"/>
              </a:ext>
            </a:extLst>
          </p:cNvPr>
          <p:cNvSpPr txBox="1">
            <a:spLocks/>
          </p:cNvSpPr>
          <p:nvPr/>
        </p:nvSpPr>
        <p:spPr bwMode="auto">
          <a:xfrm>
            <a:off x="6238568" y="1945861"/>
            <a:ext cx="5784321" cy="409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800" dirty="0"/>
              <a:t>Network for AI Agent:</a:t>
            </a:r>
          </a:p>
          <a:p>
            <a:pPr lvl="1"/>
            <a:r>
              <a:rPr lang="en-US" altLang="en-US" sz="1600" b="1" dirty="0"/>
              <a:t>Agent Capability Support:  </a:t>
            </a:r>
            <a:r>
              <a:rPr lang="en-US" altLang="en-US" sz="1600" dirty="0"/>
              <a:t>Network provides model training support, 3GPP service invocation capabilities and decision enhancement information to empower AI agents</a:t>
            </a:r>
          </a:p>
          <a:p>
            <a:pPr lvl="1"/>
            <a:r>
              <a:rPr lang="en-US" altLang="en-US" sz="1600" b="1" dirty="0"/>
              <a:t>Agent Collaboration Enablement: </a:t>
            </a:r>
            <a:r>
              <a:rPr lang="en-US" altLang="en-US" sz="1600" dirty="0"/>
              <a:t> Network establishes secure interoperability mechanisms between AI agents, supports trusted agent access and identity verification</a:t>
            </a:r>
          </a:p>
          <a:p>
            <a:pPr lvl="1"/>
            <a:r>
              <a:rPr lang="en-US" altLang="en-US" sz="1600" b="1" dirty="0"/>
              <a:t>AI Agent Service Delivery: </a:t>
            </a:r>
            <a:r>
              <a:rPr lang="en-US" altLang="en-US" sz="1600" dirty="0"/>
              <a:t>Network supports secure delivery of virtual intelligent communication assistant agents, edge computing task management agents and third-party AI agent services</a:t>
            </a:r>
          </a:p>
          <a:p>
            <a:pPr lvl="1"/>
            <a:r>
              <a:rPr lang="en-US" altLang="en-US" sz="1600" b="1" dirty="0"/>
              <a:t>AI Agent Resource Management:  </a:t>
            </a:r>
            <a:r>
              <a:rPr lang="en-US" altLang="en-US" sz="1600" dirty="0"/>
              <a:t>Network implements intelligent billing for AI agent resource usage, compute node selection and resource negotiation conflict resolution between agents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0C8272-DC7F-C834-F06A-3BB73958D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Impact of AI Agents on 3GPP Networks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BB585E-354C-2DF4-0B69-6060D8560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490" y="1823557"/>
            <a:ext cx="11995355" cy="4341269"/>
          </a:xfrm>
        </p:spPr>
        <p:txBody>
          <a:bodyPr numCol="2" spcCol="180000"/>
          <a:lstStyle/>
          <a:p>
            <a:r>
              <a:rPr lang="en-US" altLang="zh-CN" sz="2000" dirty="0"/>
              <a:t>Architectural Impact</a:t>
            </a:r>
          </a:p>
          <a:p>
            <a:pPr lvl="1"/>
            <a:r>
              <a:rPr lang="en-US" altLang="zh-CN" sz="1800" dirty="0"/>
              <a:t>Support hosting of AI agent applications</a:t>
            </a:r>
          </a:p>
          <a:p>
            <a:pPr lvl="1"/>
            <a:r>
              <a:rPr lang="en-US" altLang="zh-CN" sz="1800" dirty="0"/>
              <a:t>Establish mechanisms for secure access to network resources by AI agents</a:t>
            </a:r>
          </a:p>
          <a:p>
            <a:pPr lvl="1"/>
            <a:r>
              <a:rPr lang="en-US" altLang="zh-CN" sz="1800" dirty="0"/>
              <a:t>Establish coordination and communication mechanisms between agents</a:t>
            </a:r>
          </a:p>
          <a:p>
            <a:r>
              <a:rPr lang="en-US" altLang="zh-CN" sz="2000" dirty="0"/>
              <a:t>Operational Changes</a:t>
            </a:r>
          </a:p>
          <a:p>
            <a:pPr lvl="1"/>
            <a:r>
              <a:rPr lang="en-US" altLang="zh-CN" sz="1800" dirty="0"/>
              <a:t>Transform from rule-driven to intent-driven supported by AI agents</a:t>
            </a:r>
          </a:p>
          <a:p>
            <a:pPr lvl="1"/>
            <a:r>
              <a:rPr lang="en-US" altLang="zh-CN" sz="1800" dirty="0"/>
              <a:t>Reduce manual intervention and improve automation level</a:t>
            </a:r>
          </a:p>
          <a:p>
            <a:pPr lvl="1"/>
            <a:r>
              <a:rPr lang="en-US" altLang="zh-CN" sz="1800" dirty="0"/>
              <a:t>More flexible service customization capabilities</a:t>
            </a:r>
          </a:p>
          <a:p>
            <a:pPr lvl="1"/>
            <a:r>
              <a:rPr lang="en-US" altLang="zh-CN" sz="1800" dirty="0"/>
              <a:t>AI agents assist in intelligent selection of compute task execution nodes</a:t>
            </a:r>
          </a:p>
          <a:p>
            <a:r>
              <a:rPr lang="en-US" altLang="zh-CN" sz="2000" dirty="0"/>
              <a:t> Security &amp; Privacy</a:t>
            </a:r>
          </a:p>
          <a:p>
            <a:pPr lvl="1"/>
            <a:r>
              <a:rPr lang="en-US" altLang="zh-CN" sz="1800" dirty="0"/>
              <a:t>Trustworthiness assurance of AI agent decisions</a:t>
            </a:r>
          </a:p>
          <a:p>
            <a:pPr lvl="1"/>
            <a:r>
              <a:rPr lang="en-US" altLang="zh-CN" sz="1800" dirty="0"/>
              <a:t>Security of inter-agent communications</a:t>
            </a:r>
          </a:p>
          <a:p>
            <a:pPr lvl="1"/>
            <a:r>
              <a:rPr lang="en-US" altLang="zh-CN" sz="1800" dirty="0"/>
              <a:t>Security identification mechanisms for third-party AI agents</a:t>
            </a:r>
          </a:p>
          <a:p>
            <a:pPr lvl="1"/>
            <a:r>
              <a:rPr lang="en-US" altLang="zh-CN" sz="1800" dirty="0"/>
              <a:t>Enhanced data privacy protection mechanisms</a:t>
            </a:r>
          </a:p>
          <a:p>
            <a:pPr lvl="1"/>
            <a:r>
              <a:rPr lang="en-US" altLang="zh-CN" sz="1800" dirty="0"/>
              <a:t>Control AI agent data access based on user consent</a:t>
            </a:r>
          </a:p>
          <a:p>
            <a:r>
              <a:rPr lang="en-US" altLang="zh-CN" sz="2000" dirty="0"/>
              <a:t>Charging</a:t>
            </a:r>
          </a:p>
          <a:p>
            <a:pPr lvl="1"/>
            <a:r>
              <a:rPr lang="en-US" altLang="zh-CN" sz="1800" dirty="0"/>
              <a:t>Support billing for network resource usage by third-party AI agents</a:t>
            </a:r>
          </a:p>
          <a:p>
            <a:pPr lvl="1"/>
            <a:r>
              <a:rPr lang="en-US" altLang="zh-CN" sz="1800" dirty="0"/>
              <a:t>Billing for compute resource usage coordinated by AI agents</a:t>
            </a:r>
          </a:p>
          <a:p>
            <a:pPr lvl="1"/>
            <a:r>
              <a:rPr lang="en-US" altLang="zh-CN" sz="1800" dirty="0"/>
              <a:t>Collect billing information for AI agent service usage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20499595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629"/>
            <a:ext cx="10515600" cy="1325563"/>
          </a:xfrm>
        </p:spPr>
        <p:txBody>
          <a:bodyPr/>
          <a:lstStyle/>
          <a:p>
            <a:r>
              <a:rPr lang="en-US" altLang="en-US" dirty="0"/>
              <a:t>Comparison between AI Agents and Traditional AI Models/Algorithms</a:t>
            </a:r>
            <a:endParaRPr lang="en-GB" altLang="en-US" dirty="0"/>
          </a:p>
        </p:txBody>
      </p:sp>
      <p:graphicFrame>
        <p:nvGraphicFramePr>
          <p:cNvPr id="2" name="内容占位符 1">
            <a:extLst>
              <a:ext uri="{FF2B5EF4-FFF2-40B4-BE49-F238E27FC236}">
                <a16:creationId xmlns:a16="http://schemas.microsoft.com/office/drawing/2014/main" id="{B5C4759F-B89C-541D-5017-03A35747739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8782413"/>
              </p:ext>
            </p:extLst>
          </p:nvPr>
        </p:nvGraphicFramePr>
        <p:xfrm>
          <a:off x="93408" y="1820247"/>
          <a:ext cx="11685638" cy="4324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0900">
                  <a:extLst>
                    <a:ext uri="{9D8B030D-6E8A-4147-A177-3AD203B41FA5}">
                      <a16:colId xmlns:a16="http://schemas.microsoft.com/office/drawing/2014/main" val="3567874680"/>
                    </a:ext>
                  </a:extLst>
                </a:gridCol>
                <a:gridCol w="2832591">
                  <a:extLst>
                    <a:ext uri="{9D8B030D-6E8A-4147-A177-3AD203B41FA5}">
                      <a16:colId xmlns:a16="http://schemas.microsoft.com/office/drawing/2014/main" val="406500285"/>
                    </a:ext>
                  </a:extLst>
                </a:gridCol>
                <a:gridCol w="3226273">
                  <a:extLst>
                    <a:ext uri="{9D8B030D-6E8A-4147-A177-3AD203B41FA5}">
                      <a16:colId xmlns:a16="http://schemas.microsoft.com/office/drawing/2014/main" val="2774940629"/>
                    </a:ext>
                  </a:extLst>
                </a:gridCol>
                <a:gridCol w="3235874">
                  <a:extLst>
                    <a:ext uri="{9D8B030D-6E8A-4147-A177-3AD203B41FA5}">
                      <a16:colId xmlns:a16="http://schemas.microsoft.com/office/drawing/2014/main" val="980766404"/>
                    </a:ext>
                  </a:extLst>
                </a:gridCol>
              </a:tblGrid>
              <a:tr h="4334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Capability Transformation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Traditional AI Models</a:t>
                      </a:r>
                      <a:endParaRPr lang="en-US" altLang="zh-CN" sz="14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 Agent</a:t>
                      </a:r>
                      <a:endParaRPr lang="en-US" altLang="zh-CN" sz="14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Example</a:t>
                      </a:r>
                      <a:endParaRPr lang="en-US" altLang="zh-CN" sz="14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8036690"/>
                  </a:ext>
                </a:extLst>
              </a:tr>
              <a:tr h="13072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 Passive Execution to Autonomous Decision-Making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Execute predefined tasks passively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 analysis results only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 human intervention for actions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Autonomously perceive environment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Make plans and execute actions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Implement preventive measures proactively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Create analysis-to-execution closed loops</a:t>
                      </a:r>
                      <a:endParaRPr lang="zh-CN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3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Adaptive Resource Orchestration: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Predicts resource needs across services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Adjusts allocation strategies proactively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Implements preventive measures before service degradation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6601065"/>
                  </a:ext>
                </a:extLst>
              </a:tr>
              <a:tr h="12174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 Isolated Analysis to Collaborative Intelligence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Run independently on specific datasets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Limited scope of monitoring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Fixed boundaries between functions</a:t>
                      </a:r>
                      <a:endParaRPr lang="zh-CN" altLang="en-US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Form collaborative agent networks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Share information and distribute tasks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Coordinate multiple functions for remediation</a:t>
                      </a:r>
                      <a:endParaRPr lang="zh-CN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Intelligent Anomaly Management: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Multi-agent collaboration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Coordinated response strategy selection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9034839"/>
                  </a:ext>
                </a:extLst>
              </a:tr>
              <a:tr h="13658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 Static Models to Continuous Learning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Based on fixed models and rules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Limited adaptation to changing environments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Predefined optimization boundaries</a:t>
                      </a:r>
                      <a:endParaRPr lang="zh-CN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Continuously learn from the</a:t>
                      </a:r>
                      <a:r>
                        <a:rPr lang="zh-CN" altLang="en-US" sz="1300" dirty="0"/>
                        <a:t> </a:t>
                      </a:r>
                      <a:r>
                        <a:rPr lang="en-US" altLang="zh-CN" sz="1300" dirty="0"/>
                        <a:t>environment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Dynamically adjust strategies and goals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Enable ongoing evolution of network intelligence</a:t>
                      </a:r>
                      <a:endParaRPr lang="zh-CN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Network Self-Optimization: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Translates high-level intents to network configurations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Adapts strategies based on learning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300" dirty="0"/>
                        <a:t>Facilitates knowledge sharing between agents</a:t>
                      </a:r>
                      <a:endParaRPr lang="zh-CN" altLang="en-US" sz="13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856146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5734</TotalTime>
  <Words>712</Words>
  <Application>Microsoft Office PowerPoint</Application>
  <PresentationFormat>宽屏</PresentationFormat>
  <Paragraphs>102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AI Agent Applications and Impact in 3GPP Networks</vt:lpstr>
      <vt:lpstr>Intent and AI Agents: Definitions and Relationship</vt:lpstr>
      <vt:lpstr>AI Agent Services in 3GPP Networks</vt:lpstr>
      <vt:lpstr>Impact of AI Agents on 3GPP Networks</vt:lpstr>
      <vt:lpstr>Comparison between AI Agents and Traditional AI Models/Algorithms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Lianhua Zhang</cp:lastModifiedBy>
  <cp:revision>671</cp:revision>
  <dcterms:created xsi:type="dcterms:W3CDTF">2010-02-05T13:52:04Z</dcterms:created>
  <dcterms:modified xsi:type="dcterms:W3CDTF">2025-04-16T09:20:32Z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