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3" r:id="rId5"/>
  </p:sldMasterIdLst>
  <p:notesMasterIdLst>
    <p:notesMasterId r:id="rId29"/>
  </p:notesMasterIdLst>
  <p:handoutMasterIdLst>
    <p:handoutMasterId r:id="rId30"/>
  </p:handoutMasterIdLst>
  <p:sldIdLst>
    <p:sldId id="1163" r:id="rId6"/>
    <p:sldId id="1254" r:id="rId7"/>
    <p:sldId id="1282" r:id="rId8"/>
    <p:sldId id="1283" r:id="rId9"/>
    <p:sldId id="1284" r:id="rId10"/>
    <p:sldId id="1285" r:id="rId11"/>
    <p:sldId id="1286" r:id="rId12"/>
    <p:sldId id="1255" r:id="rId13"/>
    <p:sldId id="1235" r:id="rId14"/>
    <p:sldId id="1242" r:id="rId15"/>
    <p:sldId id="1247" r:id="rId16"/>
    <p:sldId id="1270" r:id="rId17"/>
    <p:sldId id="1237" r:id="rId18"/>
    <p:sldId id="1243" r:id="rId19"/>
    <p:sldId id="1238" r:id="rId20"/>
    <p:sldId id="1244" r:id="rId21"/>
    <p:sldId id="1239" r:id="rId22"/>
    <p:sldId id="1245" r:id="rId23"/>
    <p:sldId id="1248" r:id="rId24"/>
    <p:sldId id="1271" r:id="rId25"/>
    <p:sldId id="1249" r:id="rId26"/>
    <p:sldId id="1272" r:id="rId27"/>
    <p:sldId id="125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87" autoAdjust="0"/>
    <p:restoredTop sz="91922"/>
  </p:normalViewPr>
  <p:slideViewPr>
    <p:cSldViewPr snapToGrid="0" showGuides="1">
      <p:cViewPr varScale="1">
        <p:scale>
          <a:sx n="97" d="100"/>
          <a:sy n="97" d="100"/>
        </p:scale>
        <p:origin x="84" y="19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112" d="100"/>
          <a:sy n="112" d="100"/>
        </p:scale>
        <p:origin x="7884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t>4/10/2025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t>4/10/2025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2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8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t>10/04/2025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t>10/04/2025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t>10/04/2025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t>10/04/2025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t>10/04/2025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t>10/04/2025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t>10/04/2025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t>10/04/2025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t>10/04/2025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t>10/04/2025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t>10/04/2025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t>10/04/2025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5800" y="203699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MS PGothic" panose="020B0600070205080204" pitchFamily="34" charset="-128"/>
                <a:cs typeface="MS PGothic" panose="020B0600070205080204" pitchFamily="34" charset="-128"/>
              </a:rPr>
              <a:t>TR 22.870 Status Review</a:t>
            </a:r>
            <a:endParaRPr lang="en-GB" sz="40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06656" y="4101633"/>
            <a:ext cx="6400800" cy="2889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/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S1-252009 – post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#TBD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2" name="Subtitle 6"/>
          <p:cNvSpPr txBox="1"/>
          <p:nvPr/>
        </p:nvSpPr>
        <p:spPr bwMode="auto">
          <a:xfrm>
            <a:off x="1339850" y="3817938"/>
            <a:ext cx="76438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kern="0">
                <a:latin typeface="Arial" panose="020B0604020202020204" pitchFamily="34" charset="0"/>
              </a:rPr>
            </a:br>
            <a:r>
              <a:rPr lang="en-GB" altLang="en-US" sz="1400" kern="0">
                <a:latin typeface="Arial" panose="020B0604020202020204" pitchFamily="34" charset="0"/>
              </a:rPr>
              <a:t>Source: 		SA1 chair, TR Rapporteurs, MCC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>
                <a:latin typeface="Arial" panose="020B0604020202020204" pitchFamily="34" charset="0"/>
              </a:rPr>
              <a:t>Document for:	Discussion</a:t>
            </a:r>
            <a:endParaRPr lang="en-GB" altLang="en-US" sz="14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>
                <a:solidFill>
                  <a:srgbClr val="FF0000"/>
                </a:solidFill>
                <a:ea typeface="MS PGothic" panose="020B0600070205080204" pitchFamily="34" charset="-128"/>
              </a:rPr>
              <a:t>Clause 5  (2/2)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System &amp; Operational Aspects (FFS)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086" y="1289822"/>
            <a:ext cx="8420009" cy="3295241"/>
          </a:xfrm>
        </p:spPr>
        <p:txBody>
          <a:bodyPr/>
          <a:lstStyle/>
          <a:p>
            <a:r>
              <a:rPr lang="en-US" sz="2000" dirty="0"/>
              <a:t>Exceptions to legacy services to support (5.2.3.3)</a:t>
            </a:r>
          </a:p>
          <a:p>
            <a:r>
              <a:rPr lang="en-US" sz="2000" dirty="0"/>
              <a:t>Security FFS</a:t>
            </a:r>
          </a:p>
          <a:p>
            <a:pPr lvl="1"/>
            <a:r>
              <a:rPr lang="en-US" sz="1600" dirty="0"/>
              <a:t>Flexible orchestration</a:t>
            </a:r>
          </a:p>
          <a:p>
            <a:pPr lvl="1"/>
            <a:r>
              <a:rPr lang="en-US" sz="1600" dirty="0"/>
              <a:t>Digital avatar</a:t>
            </a:r>
          </a:p>
          <a:p>
            <a:r>
              <a:rPr lang="en-US" sz="2000" dirty="0"/>
              <a:t>PR 5.3.3.3-1 requirement</a:t>
            </a:r>
          </a:p>
          <a:p>
            <a:r>
              <a:rPr lang="en-US" sz="2000" dirty="0"/>
              <a:t>Further requirements on Network Digital Twin (5.3.7.6)</a:t>
            </a:r>
          </a:p>
          <a:p>
            <a:r>
              <a:rPr lang="en-US" sz="2000" dirty="0"/>
              <a:t>Definition of local control (5.4.2..6)</a:t>
            </a:r>
          </a:p>
          <a:p>
            <a:r>
              <a:rPr lang="en-US" sz="2000" dirty="0"/>
              <a:t>Efficient FWA connectivity (PR 5.5.1-5)</a:t>
            </a:r>
          </a:p>
          <a:p>
            <a:r>
              <a:rPr lang="en-US" sz="2000" dirty="0"/>
              <a:t>Additional considerations on PR 5.8.1.3-1)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6 AI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50" y="591185"/>
            <a:ext cx="8420100" cy="4433570"/>
          </a:xfrm>
        </p:spPr>
        <p:txBody>
          <a:bodyPr/>
          <a:lstStyle/>
          <a:p>
            <a:r>
              <a:rPr lang="en-US" sz="2000" dirty="0"/>
              <a:t>Missing</a:t>
            </a:r>
          </a:p>
          <a:p>
            <a:pPr lvl="1"/>
            <a:r>
              <a:rPr lang="en-US" sz="1600"/>
              <a:t>Clause 6.7 </a:t>
            </a:r>
            <a:r>
              <a:rPr lang="en-US" sz="1600" dirty="0"/>
              <a:t>missing service flow</a:t>
            </a:r>
          </a:p>
          <a:p>
            <a:pPr lvl="1" algn="l">
              <a:buSzTx/>
            </a:pPr>
            <a:r>
              <a:rPr lang="en-US" sz="1600" dirty="0">
                <a:cs typeface="+mn-ea"/>
                <a:sym typeface="+mn-ea"/>
              </a:rPr>
              <a:t>further sub section? </a:t>
            </a:r>
            <a:endParaRPr lang="en-US" sz="1600" dirty="0"/>
          </a:p>
          <a:p>
            <a:r>
              <a:rPr lang="en-US" sz="2000" dirty="0"/>
              <a:t>Terminology Issues</a:t>
            </a:r>
          </a:p>
          <a:p>
            <a:pPr lvl="1" algn="l">
              <a:buSzTx/>
            </a:pPr>
            <a:r>
              <a:rPr lang="en-US" sz="1600" dirty="0">
                <a:cs typeface="+mn-ea"/>
              </a:rPr>
              <a:t>“operator managed data network” definition and potential substitute terms related to computing discussion</a:t>
            </a:r>
          </a:p>
          <a:p>
            <a:pPr lvl="1" algn="l">
              <a:buSzTx/>
            </a:pPr>
            <a:r>
              <a:rPr lang="en-US" sz="1600" dirty="0">
                <a:cs typeface="+mn-ea"/>
              </a:rPr>
              <a:t>different types of AI agents</a:t>
            </a:r>
          </a:p>
          <a:p>
            <a:pPr marL="342900" lvl="1" indent="-342900" algn="l">
              <a:buClrTx/>
              <a:buSzTx/>
              <a:buFontTx/>
              <a:buBlip>
                <a:blip r:embed="rId2"/>
              </a:buBlip>
            </a:pPr>
            <a:r>
              <a:rPr lang="en-US" sz="2000" dirty="0">
                <a:sym typeface="+mn-ea"/>
              </a:rPr>
              <a:t>EN to be solved:</a:t>
            </a:r>
            <a:endParaRPr lang="en-US" sz="2000" dirty="0">
              <a:cs typeface="MS PGothic" panose="020B0600070205080204" pitchFamily="34" charset="-128"/>
            </a:endParaRPr>
          </a:p>
          <a:p>
            <a:pPr lvl="1" algn="l">
              <a:buSzTx/>
            </a:pPr>
            <a:r>
              <a:rPr lang="en-US" sz="1600" dirty="0">
                <a:cs typeface="+mn-ea"/>
              </a:rPr>
              <a:t>PR 6.5.6-1 meaning of “intent”</a:t>
            </a:r>
          </a:p>
          <a:p>
            <a:pPr lvl="1" algn="l">
              <a:buSzTx/>
            </a:pPr>
            <a:r>
              <a:rPr lang="en-US" sz="1600" dirty="0">
                <a:cs typeface="+mn-ea"/>
              </a:rPr>
              <a:t>further Gap analysis - 6.7 Use Case on 6G system assisted  AI agent service</a:t>
            </a:r>
          </a:p>
          <a:p>
            <a:pPr lvl="1" algn="l">
              <a:buSzTx/>
            </a:pPr>
            <a:r>
              <a:rPr lang="en-US" sz="1600" dirty="0">
                <a:cs typeface="+mn-ea"/>
              </a:rPr>
              <a:t>PR 6.8.6-1 split requirement, terminology for different types of AI agents</a:t>
            </a:r>
          </a:p>
          <a:p>
            <a:pPr lvl="1" algn="l">
              <a:buSzTx/>
            </a:pPr>
            <a:r>
              <a:rPr lang="en-US" sz="1600" dirty="0">
                <a:cs typeface="+mn-ea"/>
              </a:rPr>
              <a:t>PR 6.8.6-2 requirements for collaboration between AI Agents</a:t>
            </a:r>
          </a:p>
          <a:p>
            <a:pPr lvl="1" algn="l">
              <a:buSzTx/>
            </a:pPr>
            <a:r>
              <a:rPr lang="en-US" sz="1600" dirty="0">
                <a:cs typeface="+mn-ea"/>
              </a:rPr>
              <a:t>PR 6.12.6-1 definition of prompt augmentation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Missing Detailed Gap Analysis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6 (AI)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000" dirty="0"/>
              <a:t>TS 23.548: “5G System Enhancements for Edge Computing; Stage 2”</a:t>
            </a:r>
          </a:p>
          <a:p>
            <a:r>
              <a:rPr lang="en-US" sz="2000" dirty="0">
                <a:sym typeface="+mn-ea"/>
              </a:rPr>
              <a:t>TS 23.558: "Architecture for enabling Edge Applications“</a:t>
            </a:r>
            <a:endParaRPr lang="en-US" sz="2000" dirty="0"/>
          </a:p>
          <a:p>
            <a:r>
              <a:rPr lang="en-US" sz="2000" dirty="0">
                <a:sym typeface="+mn-ea"/>
              </a:rPr>
              <a:t>TS 22.261:  "Service requirements for the 5G system"</a:t>
            </a:r>
          </a:p>
          <a:p>
            <a:pPr lvl="1"/>
            <a:r>
              <a:rPr lang="en-US" sz="1710" dirty="0">
                <a:sym typeface="+mn-ea"/>
              </a:rPr>
              <a:t>6.40,7.10 AI/ML model transfer</a:t>
            </a:r>
          </a:p>
          <a:p>
            <a:r>
              <a:rPr lang="en-US" sz="2000" dirty="0">
                <a:sym typeface="+mn-ea"/>
              </a:rPr>
              <a:t>TS 22.101: “Service aspects; Service principles”</a:t>
            </a:r>
          </a:p>
          <a:p>
            <a:r>
              <a:rPr lang="en-US" sz="2000" dirty="0">
                <a:sym typeface="+mn-ea"/>
              </a:rPr>
              <a:t>TS 22.156: "Mobile Metaverse Services"</a:t>
            </a:r>
          </a:p>
          <a:p>
            <a:r>
              <a:rPr lang="en-US" sz="2000" dirty="0"/>
              <a:t>TS 22.228:  </a:t>
            </a:r>
            <a:r>
              <a:rPr lang="en-US" sz="2000" dirty="0">
                <a:sym typeface="+mn-ea"/>
              </a:rPr>
              <a:t>"</a:t>
            </a:r>
            <a:r>
              <a:rPr lang="en-US" sz="2000" dirty="0"/>
              <a:t>Service requirements for the Internet Protocol (IP) multimedia core network subsystem (IMS); Stage 1</a:t>
            </a:r>
            <a:r>
              <a:rPr lang="en-US" sz="2000" dirty="0">
                <a:sym typeface="+mn-ea"/>
              </a:rPr>
              <a:t>"</a:t>
            </a:r>
            <a:endParaRPr lang="en-US" sz="2000" dirty="0"/>
          </a:p>
          <a:p>
            <a:r>
              <a:rPr lang="en-US" sz="2000" dirty="0"/>
              <a:t>TS 28.105: “Management and orchestration; Artificial Intelligence/ Machine Learning (AI/ML) management”</a:t>
            </a:r>
          </a:p>
          <a:p>
            <a:r>
              <a:rPr lang="en-US" sz="2000" dirty="0"/>
              <a:t>TS 22.186: </a:t>
            </a:r>
            <a:r>
              <a:rPr lang="en-US" sz="2000" dirty="0">
                <a:sym typeface="+mn-ea"/>
              </a:rPr>
              <a:t>"</a:t>
            </a:r>
            <a:r>
              <a:rPr lang="en-US" sz="2000" dirty="0"/>
              <a:t>Service requirements for enhanced V2X scenarios</a:t>
            </a:r>
            <a:r>
              <a:rPr lang="en-US" sz="2000" dirty="0">
                <a:sym typeface="+mn-ea"/>
              </a:rPr>
              <a:t>"</a:t>
            </a:r>
            <a:endParaRPr lang="en-US" sz="20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7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Integrated Sensing &amp;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400" dirty="0"/>
              <a:t>FFS KPIs </a:t>
            </a:r>
          </a:p>
          <a:p>
            <a:pPr lvl="1"/>
            <a:r>
              <a:rPr lang="en-US" sz="2000" dirty="0"/>
              <a:t>for ISAC enhancements for ETWS</a:t>
            </a:r>
          </a:p>
          <a:p>
            <a:pPr lvl="1"/>
            <a:r>
              <a:rPr lang="en-US" sz="2000" dirty="0"/>
              <a:t>for High Def (HD) sensing measurements (KPI source)</a:t>
            </a:r>
          </a:p>
          <a:p>
            <a:pPr lvl="1"/>
            <a:r>
              <a:rPr lang="en-US" sz="2000" dirty="0"/>
              <a:t>for Road Digitalization/sensing target density for 3</a:t>
            </a:r>
            <a:r>
              <a:rPr lang="en-US" sz="2000" baseline="30000" dirty="0"/>
              <a:t>rd</a:t>
            </a:r>
            <a:r>
              <a:rPr lang="en-US" sz="2000" dirty="0"/>
              <a:t> parties</a:t>
            </a:r>
          </a:p>
          <a:p>
            <a:pPr lvl="1"/>
            <a:r>
              <a:rPr lang="en-US" sz="2000" dirty="0"/>
              <a:t>for ship detection (in large coverage areas)</a:t>
            </a:r>
          </a:p>
          <a:p>
            <a:pPr lvl="1"/>
            <a:r>
              <a:rPr lang="en-US" sz="2000" dirty="0"/>
              <a:t>for </a:t>
            </a:r>
            <a:r>
              <a:rPr lang="en-US" sz="2000" dirty="0" err="1"/>
              <a:t>cobot</a:t>
            </a:r>
            <a:r>
              <a:rPr lang="en-US" sz="2000" dirty="0"/>
              <a:t>/digital twin </a:t>
            </a:r>
          </a:p>
          <a:p>
            <a:r>
              <a:rPr lang="en-US" sz="2400" dirty="0"/>
              <a:t>AMR PR 7.7.6-1/2 requirements FFS</a:t>
            </a:r>
          </a:p>
          <a:p>
            <a:r>
              <a:rPr lang="en-US" sz="2400" dirty="0"/>
              <a:t>User Consent for ITS (7.9)</a:t>
            </a:r>
          </a:p>
          <a:p>
            <a:r>
              <a:rPr lang="en-US" sz="2400" dirty="0"/>
              <a:t>Historical sensing data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Missing Detailed Gap Analysis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7 (ISAC)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400" dirty="0"/>
              <a:t>TS 22.137: "Service requirements for Integrated Sensing and Communication; Stage 1"</a:t>
            </a:r>
          </a:p>
          <a:p>
            <a:r>
              <a:rPr lang="en-US" sz="2400" dirty="0"/>
              <a:t>Current GNSS positioning capabilities (Source?)</a:t>
            </a:r>
          </a:p>
          <a:p>
            <a:r>
              <a:rPr lang="en-US" sz="2400" dirty="0"/>
              <a:t>TS 22.104: “Service requirements for cyber-physical control applications in vertical domains”</a:t>
            </a:r>
          </a:p>
          <a:p>
            <a:r>
              <a:rPr lang="en-US" sz="2400" dirty="0"/>
              <a:t>TS 22.186: “Service requirements for enhanced V2X scenarios”</a:t>
            </a:r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000" dirty="0"/>
          </a:p>
          <a:p>
            <a:endParaRPr lang="en-US" sz="24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8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Ubiquitous Connectivity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400" dirty="0"/>
              <a:t>Separation of Positioning into separate clause?</a:t>
            </a:r>
          </a:p>
          <a:p>
            <a:r>
              <a:rPr lang="en-US" sz="2400" dirty="0"/>
              <a:t>FFS KPIs</a:t>
            </a:r>
          </a:p>
          <a:p>
            <a:pPr lvl="1"/>
            <a:r>
              <a:rPr lang="en-US" sz="2000" dirty="0"/>
              <a:t>For ubiquitous &amp; resilient network</a:t>
            </a:r>
          </a:p>
          <a:p>
            <a:pPr lvl="1"/>
            <a:r>
              <a:rPr lang="en-US" sz="2000" dirty="0"/>
              <a:t>For resilient positioning in satellite networks</a:t>
            </a:r>
          </a:p>
          <a:p>
            <a:pPr lvl="1"/>
            <a:r>
              <a:rPr lang="en-US" sz="2000" dirty="0"/>
              <a:t>For hybrid NTN and GNSS positioning</a:t>
            </a:r>
          </a:p>
          <a:p>
            <a:r>
              <a:rPr lang="en-US" sz="2400" dirty="0"/>
              <a:t>PR 8.2.6-4 requirement FFS</a:t>
            </a:r>
          </a:p>
          <a:p>
            <a:r>
              <a:rPr lang="en-US" sz="2400" dirty="0"/>
              <a:t>PR 8.8.6-2 requirement FFS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Missing Detailed Gap Analysis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8 (Ubiquitous)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4180250"/>
          </a:xfrm>
        </p:spPr>
        <p:txBody>
          <a:bodyPr/>
          <a:lstStyle/>
          <a:p>
            <a:pPr lvl="1"/>
            <a:r>
              <a:rPr lang="en-US" sz="1800" dirty="0"/>
              <a:t>TS 36.211: "Evolved Universal Terrestrial Radio Access (E-UTRA); Physical channels and modulation"</a:t>
            </a:r>
          </a:p>
          <a:p>
            <a:pPr lvl="1"/>
            <a:r>
              <a:rPr lang="en-US" sz="1800" dirty="0"/>
              <a:t>TS 38.211: "NR; Physical channels and modulation"</a:t>
            </a:r>
          </a:p>
          <a:p>
            <a:pPr lvl="1"/>
            <a:r>
              <a:rPr lang="en-US" sz="1800" dirty="0"/>
              <a:t>TS 36.305: "Evolved Universal Terrestrial Radio Access Network (E-UTRAN); Stage 2 functional specification of User Equipment (UE) positioning in E-UTRAN"</a:t>
            </a:r>
          </a:p>
          <a:p>
            <a:pPr lvl="1"/>
            <a:r>
              <a:rPr lang="en-US" sz="1800" dirty="0"/>
              <a:t>TS 38.305: "NG Radio Access Network (NG-RAN); Stage 2 functional specification of User Equipment (UE) positioning in NG-RAN"</a:t>
            </a:r>
          </a:p>
          <a:p>
            <a:pPr lvl="1"/>
            <a:r>
              <a:rPr lang="en-US" sz="1800" dirty="0"/>
              <a:t>TR 22.865: “Study on satellite access - Phase 3”</a:t>
            </a:r>
          </a:p>
          <a:p>
            <a:pPr lvl="1"/>
            <a:r>
              <a:rPr lang="en-US" sz="1800" dirty="0"/>
              <a:t>TR 22.836: "Study on Asset Tracking Use Cases“</a:t>
            </a:r>
          </a:p>
          <a:p>
            <a:pPr lvl="1"/>
            <a:r>
              <a:rPr lang="en-US" sz="1800" dirty="0"/>
              <a:t>TS 22.125: "Uncrewed Aerial System (UAS) support in 3GPP; Stage 1"</a:t>
            </a:r>
          </a:p>
          <a:p>
            <a:pPr lvl="1"/>
            <a:r>
              <a:rPr lang="en-US" sz="1800" dirty="0"/>
              <a:t>TS 38.171: "NR; Requirements for support of Assisted Global Navigation Satellite System (A-GNSS)"</a:t>
            </a:r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9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>
                <a:solidFill>
                  <a:srgbClr val="FF0000"/>
                </a:solidFill>
                <a:ea typeface="MS PGothic" panose="020B0600070205080204" pitchFamily="34" charset="-128"/>
              </a:rPr>
              <a:t>Immersive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400" dirty="0"/>
              <a:t>FFS KPIs</a:t>
            </a:r>
          </a:p>
          <a:p>
            <a:pPr lvl="1"/>
            <a:r>
              <a:rPr lang="en-US" sz="2000" dirty="0"/>
              <a:t>8K resolution per eye (9.1)</a:t>
            </a:r>
          </a:p>
          <a:p>
            <a:pPr lvl="1"/>
            <a:r>
              <a:rPr lang="en-US" sz="2000" dirty="0"/>
              <a:t>Synchronization requirements (9.6)</a:t>
            </a:r>
          </a:p>
          <a:p>
            <a:pPr lvl="1"/>
            <a:r>
              <a:rPr lang="en-US" sz="2000" dirty="0"/>
              <a:t>For holographic communications &amp; QoS (9.7)</a:t>
            </a:r>
          </a:p>
          <a:p>
            <a:r>
              <a:rPr lang="en-US" sz="2400" dirty="0"/>
              <a:t>9.4 notes:  terminology, definitions, privacy considerations, operator managed data network</a:t>
            </a:r>
          </a:p>
          <a:p>
            <a:r>
              <a:rPr lang="en-US" sz="2400" dirty="0"/>
              <a:t>Definition of computing service (9.5)</a:t>
            </a:r>
          </a:p>
          <a:p>
            <a:r>
              <a:rPr lang="en-US" sz="2400" dirty="0"/>
              <a:t>Missing sub-clauses in 9.6?</a:t>
            </a:r>
          </a:p>
          <a:p>
            <a:r>
              <a:rPr lang="en-US" sz="2400" dirty="0"/>
              <a:t>Other holographic requirements (9.7)</a:t>
            </a:r>
          </a:p>
          <a:p>
            <a:r>
              <a:rPr lang="en-US" sz="2400" dirty="0"/>
              <a:t>Operator policy/user consent for mixed reality gaming (9.8)</a:t>
            </a:r>
            <a:endParaRPr lang="en-US" sz="2000" dirty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Missing Detailed Gap Analysis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9 (Immersive)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400" dirty="0"/>
              <a:t>TS 22.156: "Mobile Metaverse Services"</a:t>
            </a:r>
          </a:p>
          <a:p>
            <a:r>
              <a:rPr lang="en-US" sz="2400" dirty="0"/>
              <a:t>TS 22.856: "Study on Localized Mobile Metaverse Services"</a:t>
            </a:r>
          </a:p>
          <a:p>
            <a:r>
              <a:rPr lang="en-US" sz="2400" dirty="0"/>
              <a:t>TR 26.928: "Extended Reality (XR) in 5G"</a:t>
            </a:r>
          </a:p>
          <a:p>
            <a:r>
              <a:rPr lang="en-US" sz="2400" dirty="0"/>
              <a:t>TS 26.565: "Split Rendering Media Service Enabler"</a:t>
            </a:r>
          </a:p>
          <a:p>
            <a:r>
              <a:rPr lang="en-US" sz="2400" dirty="0"/>
              <a:t>TS 23.558: "Architecture for enabling Edge Applications“</a:t>
            </a:r>
          </a:p>
          <a:p>
            <a:r>
              <a:rPr lang="en-US" sz="2400" dirty="0"/>
              <a:t>TS 22.137: "Service requirements for Integrated Sensing and Communication; Stage 1“</a:t>
            </a:r>
          </a:p>
          <a:p>
            <a:r>
              <a:rPr lang="en-US" sz="2400" dirty="0"/>
              <a:t>Current remote/split rendering (source?)</a:t>
            </a:r>
          </a:p>
          <a:p>
            <a:r>
              <a:rPr lang="en-US" sz="2400" dirty="0"/>
              <a:t>Media Codecs/VCC (source?)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10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altLang="en-GB">
                <a:sym typeface="+mn-ea"/>
              </a:rPr>
              <a:t> Massive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1123950"/>
            <a:ext cx="8420009" cy="3751762"/>
          </a:xfrm>
        </p:spPr>
        <p:txBody>
          <a:bodyPr/>
          <a:lstStyle/>
          <a:p>
            <a:r>
              <a:rPr lang="en-US" sz="2000"/>
              <a:t>missing general description clause</a:t>
            </a:r>
          </a:p>
          <a:p>
            <a:pPr algn="l">
              <a:buClrTx/>
              <a:buSzTx/>
              <a:buBlip>
                <a:blip r:embed="rId2"/>
              </a:buBlip>
            </a:pPr>
            <a:r>
              <a:rPr lang="en-US" sz="2000"/>
              <a:t>Are we missing “LPWA </a:t>
            </a:r>
            <a:r>
              <a:rPr lang="en-US" sz="2000" dirty="0"/>
              <a:t>related </a:t>
            </a:r>
            <a:r>
              <a:rPr lang="en-US" sz="2000"/>
              <a:t>use case(s)”, as stated in the editor’s Note?</a:t>
            </a:r>
            <a:endParaRPr lang="en-US" sz="2000" dirty="0"/>
          </a:p>
          <a:p>
            <a:pPr marL="0" indent="0">
              <a:buNone/>
            </a:pPr>
            <a:endParaRPr lang="en-US" sz="24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5800" y="203699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i="1" ker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MS PGothic" panose="020B0600070205080204" pitchFamily="34" charset="-128"/>
                <a:cs typeface="MS PGothic" panose="020B0600070205080204" pitchFamily="34" charset="-128"/>
              </a:rPr>
              <a:t>General comments</a:t>
            </a:r>
            <a:endParaRPr lang="en-GB" sz="4000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06656" y="4101633"/>
            <a:ext cx="6400800" cy="2889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/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2" name="Subtitle 6"/>
          <p:cNvSpPr txBox="1"/>
          <p:nvPr/>
        </p:nvSpPr>
        <p:spPr bwMode="auto">
          <a:xfrm>
            <a:off x="1339850" y="3817938"/>
            <a:ext cx="76438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kern="0">
                <a:latin typeface="Arial" panose="020B0604020202020204" pitchFamily="34" charset="0"/>
              </a:rPr>
            </a:br>
            <a:r>
              <a:rPr lang="en-GB" altLang="en-US" sz="1400" kern="0">
                <a:latin typeface="Arial" panose="020B0604020202020204" pitchFamily="34" charset="0"/>
              </a:rPr>
              <a:t>Source: 		SA1 chair, TR Rapporteurs, MCC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>
                <a:latin typeface="Arial" panose="020B0604020202020204" pitchFamily="34" charset="0"/>
              </a:rPr>
              <a:t>Document for:	Discussion</a:t>
            </a:r>
            <a:endParaRPr lang="en-GB" altLang="en-US" sz="14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Missing Detailed Gap Analysis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</a:t>
            </a:r>
            <a:r>
              <a:rPr lang="en-US" dirty="0">
                <a:sym typeface="+mn-ea"/>
              </a:rPr>
              <a:t>10 </a:t>
            </a:r>
            <a:r>
              <a:rPr lang="en-US" altLang="en-GB">
                <a:sym typeface="+mn-ea"/>
              </a:rPr>
              <a:t>Massive Communication</a:t>
            </a: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400" dirty="0">
                <a:sym typeface="+mn-ea"/>
              </a:rPr>
              <a:t>TS 22.261: "Service requirements for the 5G system", 6.4 on resource efficiency, 8 Security</a:t>
            </a:r>
          </a:p>
          <a:p>
            <a:r>
              <a:rPr lang="en-US" sz="2400" dirty="0">
                <a:sym typeface="+mn-ea"/>
              </a:rPr>
              <a:t>TS 22.104: "Service requirements for cyber-physical control applications in vertical domains"</a:t>
            </a:r>
            <a:endParaRPr lang="en-US" sz="2400" dirty="0"/>
          </a:p>
          <a:p>
            <a:endParaRPr lang="en-US" sz="2400" dirty="0"/>
          </a:p>
          <a:p>
            <a:pPr lvl="1"/>
            <a:endParaRPr lang="en-US" sz="2000" dirty="0"/>
          </a:p>
          <a:p>
            <a:endParaRPr lang="en-US" sz="24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11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Further Use Cases on Industry and Verticals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pPr algn="l">
              <a:buClrTx/>
              <a:buSzTx/>
              <a:buBlip>
                <a:blip r:embed="rId2"/>
              </a:buBlip>
            </a:pPr>
            <a:r>
              <a:rPr lang="en-US" sz="2000" dirty="0">
                <a:sym typeface="+mn-ea"/>
              </a:rPr>
              <a:t>Missing general description clause</a:t>
            </a:r>
          </a:p>
          <a:p>
            <a:pPr algn="l">
              <a:buClrTx/>
              <a:buSzTx/>
              <a:buBlip>
                <a:blip r:embed="rId2"/>
              </a:buBlip>
            </a:pPr>
            <a:r>
              <a:rPr lang="en-US" sz="2000"/>
              <a:t>Are we missing “ </a:t>
            </a:r>
            <a:r>
              <a:rPr lang="en-US" sz="2000">
                <a:sym typeface="+mn-ea"/>
              </a:rPr>
              <a:t>HRLLC </a:t>
            </a:r>
            <a:r>
              <a:rPr lang="en-US" sz="2000" dirty="0">
                <a:sym typeface="+mn-ea"/>
              </a:rPr>
              <a:t>related </a:t>
            </a:r>
            <a:r>
              <a:rPr lang="en-US" sz="2000">
                <a:sym typeface="+mn-ea"/>
              </a:rPr>
              <a:t>use case(s)</a:t>
            </a:r>
            <a:r>
              <a:rPr lang="en-US" sz="2000"/>
              <a:t> ”, as stated in the editor’s Note?</a:t>
            </a:r>
            <a:endParaRPr lang="en-US" sz="2000" dirty="0"/>
          </a:p>
          <a:p>
            <a:pPr algn="l">
              <a:buClrTx/>
              <a:buSzTx/>
              <a:buBlip>
                <a:blip r:embed="rId2"/>
              </a:buBlip>
            </a:pPr>
            <a:r>
              <a:rPr lang="en-US" sz="2000"/>
              <a:t>Editor’s Notes (EN) </a:t>
            </a:r>
            <a:r>
              <a:rPr lang="en-US" sz="2000" dirty="0"/>
              <a:t>to be solved:</a:t>
            </a:r>
          </a:p>
          <a:p>
            <a:pPr lvl="1"/>
            <a:r>
              <a:rPr lang="en-US" sz="2000" dirty="0"/>
              <a:t>11.3 Use case on Real Time Digital Twins - KPIs related to sensing capabilities</a:t>
            </a:r>
          </a:p>
          <a:p>
            <a:pPr lvl="1"/>
            <a:r>
              <a:rPr lang="en-US" sz="2000" dirty="0"/>
              <a:t>PR.11.4.6-002 requirement will be clarified</a:t>
            </a:r>
          </a:p>
          <a:p>
            <a:pPr lvl="1"/>
            <a:r>
              <a:rPr lang="en-US" sz="2000" dirty="0"/>
              <a:t>PR.11.7.6-2  accuracy value is FFS</a:t>
            </a:r>
          </a:p>
          <a:p>
            <a:pPr lvl="1"/>
            <a:r>
              <a:rPr lang="en-US" sz="2000" dirty="0"/>
              <a:t>11.7 Use case on 3D factory model based AR guided task, additional requirements are FFS</a:t>
            </a:r>
          </a:p>
          <a:p>
            <a:pPr lvl="1"/>
            <a:r>
              <a:rPr lang="en-US" sz="2000" dirty="0"/>
              <a:t>KPI table 11.8.6-1, maximum communication range among UEs (AMRs) is FFS</a:t>
            </a:r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  <a:ea typeface="MS PGothic" panose="020B0600070205080204" pitchFamily="34" charset="-128"/>
              </a:rPr>
              <a:t>Missing Detailed Gap Analysis</a:t>
            </a:r>
            <a:br>
              <a:rPr lang="en-US" sz="24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2400" dirty="0">
                <a:solidFill>
                  <a:srgbClr val="FF0000"/>
                </a:solidFill>
                <a:ea typeface="MS PGothic" panose="020B0600070205080204" pitchFamily="34" charset="-128"/>
              </a:rPr>
              <a:t>Clause </a:t>
            </a:r>
            <a:r>
              <a:rPr lang="en-US" sz="2400" dirty="0">
                <a:sym typeface="+mn-ea"/>
              </a:rPr>
              <a:t>11 Further Use Cases on Industry and Verticals</a:t>
            </a:r>
            <a:r>
              <a:rPr lang="en-US" sz="2400" dirty="0">
                <a:solidFill>
                  <a:srgbClr val="FF0000"/>
                </a:solidFill>
                <a:ea typeface="MS PGothic" panose="020B0600070205080204" pitchFamily="34" charset="-128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5" y="963295"/>
            <a:ext cx="9151620" cy="3912235"/>
          </a:xfrm>
        </p:spPr>
        <p:txBody>
          <a:bodyPr/>
          <a:lstStyle/>
          <a:p>
            <a:r>
              <a:rPr lang="en-US" sz="1800" dirty="0"/>
              <a:t>TS 22.125: "Uncrewed Aerial System (UAS) support in 3GPP; Stage 1"</a:t>
            </a:r>
          </a:p>
          <a:p>
            <a:r>
              <a:rPr lang="en-US" sz="1800" dirty="0">
                <a:sym typeface="+mn-ea"/>
              </a:rPr>
              <a:t>TS 22.104: "Service requirements for cyber-physical control applications in vertical domains"</a:t>
            </a:r>
          </a:p>
          <a:p>
            <a:r>
              <a:rPr lang="en-US" sz="1800" dirty="0">
                <a:sym typeface="+mn-ea"/>
              </a:rPr>
              <a:t>TS 22.261:  "Service requirements for the 5G system"</a:t>
            </a:r>
          </a:p>
          <a:p>
            <a:pPr lvl="1"/>
            <a:r>
              <a:rPr lang="en-US" sz="1600" dirty="0">
                <a:sym typeface="+mn-ea"/>
              </a:rPr>
              <a:t>6.25.2  non-public networks</a:t>
            </a:r>
          </a:p>
          <a:p>
            <a:r>
              <a:rPr lang="en-US" sz="1800" dirty="0"/>
              <a:t>TS 22.156: "Mobile Metaverse Services"</a:t>
            </a:r>
          </a:p>
          <a:p>
            <a:r>
              <a:rPr lang="en-US" sz="1800" dirty="0"/>
              <a:t>TS 22.137: "Service requirements for Integrated Sensing and Communication; Stage 1"</a:t>
            </a:r>
          </a:p>
          <a:p>
            <a:r>
              <a:rPr lang="en-US" sz="1800" dirty="0"/>
              <a:t>TS 23.288: "Architecture enhancements for 5G System (5GS) to support network data analytics services"</a:t>
            </a:r>
          </a:p>
          <a:p>
            <a:r>
              <a:rPr lang="en-US" sz="1800" dirty="0"/>
              <a:t>TR 22.887: "Feasibility Study on satellite access – Phase 4"</a:t>
            </a:r>
          </a:p>
          <a:p>
            <a:r>
              <a:rPr lang="en-US" sz="1800" dirty="0"/>
              <a:t>TS 22.263: “Service requirements for Video, Imaging and Audio for Professional Applications (VIAPA)”</a:t>
            </a:r>
          </a:p>
          <a:p>
            <a:r>
              <a:rPr lang="en-US" sz="1800" dirty="0"/>
              <a:t>TS 22.186: “Service requirements for enhanced V2X scenarios”</a:t>
            </a:r>
          </a:p>
          <a:p>
            <a:endParaRPr lang="en-US" sz="1800" dirty="0"/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Clause W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Other Use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pPr algn="l">
              <a:buClrTx/>
              <a:buSzTx/>
              <a:buBlip>
                <a:blip r:embed="rId2"/>
              </a:buBlip>
            </a:pPr>
            <a:r>
              <a:rPr lang="en-US" sz="2000"/>
              <a:t>Do we move W</a:t>
            </a:r>
            <a:r>
              <a:rPr lang="en-US" sz="2000" dirty="0"/>
              <a:t>.</a:t>
            </a:r>
            <a:r>
              <a:rPr lang="en-US" sz="2000"/>
              <a:t>1 (“</a:t>
            </a:r>
            <a:r>
              <a:rPr lang="en-GB" sz="2000"/>
              <a:t>Use case on coordinating computing and communication for XR rendering”</a:t>
            </a:r>
            <a:r>
              <a:rPr lang="en-US" sz="2000"/>
              <a:t>) to Immersive Communication?</a:t>
            </a:r>
            <a:endParaRPr lang="en-US" sz="2000" dirty="0"/>
          </a:p>
          <a:p>
            <a:endParaRPr lang="en-US" sz="2000" dirty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-163286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Potential Terminology Clarifications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547" y="615519"/>
            <a:ext cx="8616905" cy="3912462"/>
          </a:xfrm>
        </p:spPr>
        <p:txBody>
          <a:bodyPr/>
          <a:lstStyle/>
          <a:p>
            <a:r>
              <a:rPr lang="en-US" sz="2000" dirty="0"/>
              <a:t>Different characterizations of access types:</a:t>
            </a:r>
          </a:p>
          <a:p>
            <a:pPr lvl="1"/>
            <a:r>
              <a:rPr lang="en-US" sz="1600" dirty="0"/>
              <a:t>“access technologies” (cellular, </a:t>
            </a:r>
            <a:r>
              <a:rPr lang="en-US" sz="1600" dirty="0" err="1"/>
              <a:t>WiFi</a:t>
            </a:r>
            <a:r>
              <a:rPr lang="en-US" sz="1600" dirty="0"/>
              <a:t>, Ethernet) (6.6)</a:t>
            </a:r>
          </a:p>
          <a:p>
            <a:pPr lvl="1"/>
            <a:r>
              <a:rPr lang="en-US" sz="1600" dirty="0"/>
              <a:t>“access technologies” (3G, 4G, 5G, etc.” (6.12)</a:t>
            </a:r>
          </a:p>
          <a:p>
            <a:pPr lvl="1"/>
            <a:r>
              <a:rPr lang="en-US" sz="1600" dirty="0"/>
              <a:t>“network access” (8.1)</a:t>
            </a:r>
          </a:p>
          <a:p>
            <a:pPr lvl="1"/>
            <a:r>
              <a:rPr lang="en-US" sz="1600" dirty="0"/>
              <a:t>“mobile access”, “satellite access”, “terrestrial access” (8.3)</a:t>
            </a:r>
          </a:p>
          <a:p>
            <a:pPr lvl="1"/>
            <a:r>
              <a:rPr lang="en-US" sz="1600" dirty="0"/>
              <a:t>“local access networks”, “satellite connectivity” “on-board local access”, “HAPS based access network”, local access points” (8.5)</a:t>
            </a:r>
          </a:p>
          <a:p>
            <a:pPr lvl="1"/>
            <a:r>
              <a:rPr lang="en-US" sz="1600" dirty="0"/>
              <a:t>“NTN access”, “TN access” (8.7)</a:t>
            </a:r>
          </a:p>
          <a:p>
            <a:r>
              <a:rPr lang="en-US" sz="2000" dirty="0">
                <a:highlight>
                  <a:srgbClr val="FFFF00"/>
                </a:highlight>
              </a:rPr>
              <a:t>Possible Proposed resolution</a:t>
            </a:r>
          </a:p>
          <a:p>
            <a:pPr lvl="1"/>
            <a:r>
              <a:rPr lang="en-US" sz="1600" dirty="0"/>
              <a:t> Use one term for cellular/mobile/TN/terrestrial access and one term for satellite/NTN access</a:t>
            </a:r>
          </a:p>
          <a:p>
            <a:pPr lvl="1"/>
            <a:r>
              <a:rPr lang="en-US" sz="1600" dirty="0"/>
              <a:t>Clarify other accesses as much as possible</a:t>
            </a:r>
          </a:p>
          <a:p>
            <a:pPr lvl="1"/>
            <a:r>
              <a:rPr lang="en-US" sz="1600" dirty="0"/>
              <a:t>Same/Different?</a:t>
            </a:r>
          </a:p>
          <a:p>
            <a:pPr lvl="1"/>
            <a:r>
              <a:rPr lang="en-US" sz="1600" dirty="0"/>
              <a:t>Both are used/spelled out; some clauses just use the Acronym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5333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Potential Terminology Clarifications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547" y="584427"/>
            <a:ext cx="8616905" cy="4366396"/>
          </a:xfrm>
        </p:spPr>
        <p:txBody>
          <a:bodyPr/>
          <a:lstStyle/>
          <a:p>
            <a:r>
              <a:rPr lang="en-US" sz="1800" dirty="0"/>
              <a:t>Different characterizations of Operators</a:t>
            </a:r>
          </a:p>
          <a:p>
            <a:pPr lvl="1"/>
            <a:r>
              <a:rPr lang="en-US" sz="1400" dirty="0"/>
              <a:t>“Mobile Network Operator (MNO)”</a:t>
            </a:r>
          </a:p>
          <a:p>
            <a:pPr lvl="1"/>
            <a:r>
              <a:rPr lang="en-US" sz="1400" dirty="0"/>
              <a:t>“Mobile Operator”</a:t>
            </a:r>
          </a:p>
          <a:p>
            <a:pPr lvl="1"/>
            <a:r>
              <a:rPr lang="en-US" sz="1400" dirty="0"/>
              <a:t>“Network Operator”</a:t>
            </a:r>
          </a:p>
          <a:p>
            <a:pPr lvl="1"/>
            <a:r>
              <a:rPr lang="en-US" sz="1400" dirty="0"/>
              <a:t>“3GPP operator”</a:t>
            </a:r>
          </a:p>
          <a:p>
            <a:pPr lvl="1"/>
            <a:r>
              <a:rPr lang="en-US" sz="1400" dirty="0"/>
              <a:t>“6G system operator”, “6G network operator”</a:t>
            </a:r>
          </a:p>
          <a:p>
            <a:pPr lvl="1"/>
            <a:r>
              <a:rPr lang="en-US" sz="1400" dirty="0"/>
              <a:t>“Operator”</a:t>
            </a:r>
          </a:p>
          <a:p>
            <a:pPr lvl="1"/>
            <a:r>
              <a:rPr lang="en-US" sz="1400" dirty="0"/>
              <a:t>“Terrestrial operator”</a:t>
            </a:r>
          </a:p>
          <a:p>
            <a:pPr lvl="1"/>
            <a:r>
              <a:rPr lang="en-US" sz="1400" dirty="0"/>
              <a:t>“UAV operator” vs “UAV service operator” vs “UAV/UAM operator”</a:t>
            </a:r>
          </a:p>
          <a:p>
            <a:pPr lvl="1"/>
            <a:r>
              <a:rPr lang="en-US" sz="1400" dirty="0"/>
              <a:t>“satellite operator” vs “satellite network operator” vs “mobile (satellite) network operator”</a:t>
            </a:r>
          </a:p>
          <a:p>
            <a:pPr lvl="1"/>
            <a:r>
              <a:rPr lang="en-US" sz="1400" dirty="0"/>
              <a:t>“utility operator”</a:t>
            </a:r>
          </a:p>
          <a:p>
            <a:pPr lvl="1"/>
            <a:r>
              <a:rPr lang="en-US" sz="1400" dirty="0"/>
              <a:t>“rogue operator”</a:t>
            </a:r>
          </a:p>
          <a:p>
            <a:r>
              <a:rPr lang="en-US" sz="1800" dirty="0">
                <a:highlight>
                  <a:srgbClr val="FFFF00"/>
                </a:highlight>
              </a:rPr>
              <a:t>Possible Proposed resolution</a:t>
            </a:r>
          </a:p>
          <a:p>
            <a:pPr lvl="1"/>
            <a:r>
              <a:rPr lang="en-US" sz="1500" dirty="0"/>
              <a:t>All “operators” in Use Cases need to be clarified as to TYPE of operator; resolve inconsistent terms </a:t>
            </a:r>
          </a:p>
          <a:p>
            <a:pPr lvl="1"/>
            <a:r>
              <a:rPr lang="en-US" sz="1500" dirty="0"/>
              <a:t>Use MNO w/note that “operator” is used interchangeably (in definitions) (i.e., for “operator policy”)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Potential Terminology Clarifications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01" y="760776"/>
            <a:ext cx="8616905" cy="4314144"/>
          </a:xfrm>
        </p:spPr>
        <p:txBody>
          <a:bodyPr/>
          <a:lstStyle/>
          <a:p>
            <a:r>
              <a:rPr lang="en-US" sz="2000" dirty="0"/>
              <a:t>Different characterizations of Providers</a:t>
            </a:r>
          </a:p>
          <a:p>
            <a:pPr lvl="1"/>
            <a:r>
              <a:rPr lang="en-US" sz="1600" dirty="0"/>
              <a:t>“Telecommunications  provider” (is this an MNO?)</a:t>
            </a:r>
          </a:p>
          <a:p>
            <a:pPr lvl="1"/>
            <a:r>
              <a:rPr lang="en-US" sz="1600" dirty="0"/>
              <a:t>“Different providers”</a:t>
            </a:r>
          </a:p>
          <a:p>
            <a:pPr lvl="1"/>
            <a:r>
              <a:rPr lang="en-US" sz="1600" dirty="0"/>
              <a:t>“Service providers” (is this an MNO?)</a:t>
            </a:r>
          </a:p>
          <a:p>
            <a:pPr lvl="1"/>
            <a:r>
              <a:rPr lang="en-US" sz="1600" dirty="0"/>
              <a:t>“AI service provider”</a:t>
            </a:r>
          </a:p>
          <a:p>
            <a:pPr lvl="1"/>
            <a:r>
              <a:rPr lang="en-US" sz="1600" dirty="0"/>
              <a:t>“Application service provider”</a:t>
            </a:r>
          </a:p>
          <a:p>
            <a:pPr lvl="1"/>
            <a:r>
              <a:rPr lang="en-US" sz="1600" dirty="0"/>
              <a:t>“Map provider”</a:t>
            </a:r>
          </a:p>
          <a:p>
            <a:pPr lvl="1"/>
            <a:r>
              <a:rPr lang="en-US" sz="1600" dirty="0"/>
              <a:t>“Third party provider”</a:t>
            </a:r>
          </a:p>
          <a:p>
            <a:pPr lvl="1"/>
            <a:r>
              <a:rPr lang="en-US" sz="1600" dirty="0"/>
              <a:t>“6G Service provider” (is this an MNO?)</a:t>
            </a:r>
          </a:p>
          <a:p>
            <a:pPr lvl="1"/>
            <a:r>
              <a:rPr lang="en-US" sz="1600" dirty="0"/>
              <a:t>“Content provider” vs “Media service provider” vs “Media content provider”</a:t>
            </a:r>
          </a:p>
          <a:p>
            <a:r>
              <a:rPr lang="en-US" sz="2000" dirty="0">
                <a:highlight>
                  <a:srgbClr val="FFFF00"/>
                </a:highlight>
              </a:rPr>
              <a:t>Possible Proposed resolution:</a:t>
            </a:r>
          </a:p>
          <a:p>
            <a:pPr lvl="1"/>
            <a:r>
              <a:rPr lang="en-US" sz="1600" dirty="0"/>
              <a:t>Use consistent terms</a:t>
            </a:r>
          </a:p>
          <a:p>
            <a:pPr lvl="1"/>
            <a:r>
              <a:rPr lang="en-US" sz="1600" dirty="0"/>
              <a:t>Change those “providers” that are really MNOs to MNOs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Potential Terminology Clarifications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01" y="760776"/>
            <a:ext cx="8616905" cy="4314144"/>
          </a:xfrm>
        </p:spPr>
        <p:txBody>
          <a:bodyPr/>
          <a:lstStyle/>
          <a:p>
            <a:r>
              <a:rPr lang="en-US" sz="2000" dirty="0"/>
              <a:t>“Third” Parties vs “Trusted Third Parties” vs “Authorized Third Parties”</a:t>
            </a:r>
          </a:p>
          <a:p>
            <a:pPr lvl="1"/>
            <a:r>
              <a:rPr lang="en-US" sz="1600" dirty="0"/>
              <a:t>Review and clarify type of 3</a:t>
            </a:r>
            <a:r>
              <a:rPr lang="en-US" sz="1600" baseline="30000" dirty="0"/>
              <a:t>rd</a:t>
            </a:r>
            <a:r>
              <a:rPr lang="en-US" sz="1600" dirty="0"/>
              <a:t> Parties</a:t>
            </a:r>
          </a:p>
          <a:p>
            <a:r>
              <a:rPr lang="en-US" sz="2000" dirty="0"/>
              <a:t>“multi-party emergency call” (8.3. service flow 6): where is it defined?</a:t>
            </a:r>
          </a:p>
          <a:p>
            <a:r>
              <a:rPr lang="en-US" sz="2000" dirty="0"/>
              <a:t>6G CN/RAN vs the CN/RAN of the 6G system</a:t>
            </a:r>
          </a:p>
          <a:p>
            <a:r>
              <a:rPr lang="en-US" sz="2000" dirty="0"/>
              <a:t>“AMR” = “Automated” or “Autonomous” Mobile Robot</a:t>
            </a:r>
          </a:p>
          <a:p>
            <a:pPr lvl="1"/>
            <a:r>
              <a:rPr lang="en-US" sz="1600" dirty="0"/>
              <a:t>Are they the same?  If so, can we align.  If not, can we find different acronyms or not use acronyms</a:t>
            </a:r>
          </a:p>
          <a:p>
            <a:endParaRPr lang="en-US" sz="20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578805" cy="3912462"/>
          </a:xfrm>
        </p:spPr>
        <p:txBody>
          <a:bodyPr/>
          <a:lstStyle/>
          <a:p>
            <a:r>
              <a:rPr lang="en-US" sz="2000" dirty="0"/>
              <a:t>The following terms have been identified in Editor’s Notes as needing definitions:</a:t>
            </a:r>
          </a:p>
          <a:p>
            <a:pPr lvl="1"/>
            <a:r>
              <a:rPr lang="en-US" sz="1600" dirty="0"/>
              <a:t>Local control (5.4)</a:t>
            </a:r>
          </a:p>
          <a:p>
            <a:pPr lvl="1"/>
            <a:r>
              <a:rPr lang="en-US" sz="1600" dirty="0"/>
              <a:t>Prompt augmentation (6.12)</a:t>
            </a:r>
          </a:p>
          <a:p>
            <a:pPr lvl="1"/>
            <a:r>
              <a:rPr lang="en-US" sz="1600" dirty="0"/>
              <a:t>Place (9.4)</a:t>
            </a:r>
          </a:p>
          <a:p>
            <a:pPr lvl="1"/>
            <a:r>
              <a:rPr lang="en-US" sz="1600" dirty="0"/>
              <a:t>Computing service (9.5)</a:t>
            </a:r>
          </a:p>
          <a:p>
            <a:r>
              <a:rPr lang="en-US" sz="2000" dirty="0">
                <a:highlight>
                  <a:srgbClr val="FFFF00"/>
                </a:highlight>
              </a:rPr>
              <a:t>Proposal</a:t>
            </a:r>
            <a:r>
              <a:rPr lang="en-US" sz="2000" dirty="0"/>
              <a:t>:  agree formal definition for “computing service” in clause 3.1 and clarify other three terms in their individual clauses</a:t>
            </a:r>
          </a:p>
          <a:p>
            <a:r>
              <a:rPr lang="en-US" sz="2000" dirty="0"/>
              <a:t>The following definitions have ENs</a:t>
            </a:r>
          </a:p>
          <a:p>
            <a:pPr lvl="1"/>
            <a:r>
              <a:rPr lang="en-US" sz="1600" dirty="0"/>
              <a:t>AI Agent</a:t>
            </a:r>
          </a:p>
          <a:p>
            <a:pPr lvl="1"/>
            <a:r>
              <a:rPr lang="en-US" sz="1600" dirty="0"/>
              <a:t>AI Service</a:t>
            </a:r>
          </a:p>
          <a:p>
            <a:pPr lvl="1"/>
            <a:r>
              <a:rPr lang="en-US" sz="1600" dirty="0"/>
              <a:t>Network Digital Twin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18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20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5800" y="203699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i="1" ker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MS PGothic" panose="020B0600070205080204" pitchFamily="34" charset="-128"/>
              </a:rPr>
              <a:t>Review per clause</a:t>
            </a:r>
            <a:endParaRPr lang="en-GB" sz="4000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pitchFamily="34" charset="-128"/>
            </a:endParaRP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06656" y="4101633"/>
            <a:ext cx="6400800" cy="2889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/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2" name="Subtitle 6"/>
          <p:cNvSpPr txBox="1"/>
          <p:nvPr/>
        </p:nvSpPr>
        <p:spPr bwMode="auto">
          <a:xfrm>
            <a:off x="1339850" y="3817938"/>
            <a:ext cx="76438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kern="0">
                <a:latin typeface="Arial" panose="020B0604020202020204" pitchFamily="34" charset="0"/>
              </a:rPr>
            </a:br>
            <a:r>
              <a:rPr lang="en-GB" altLang="en-US" sz="1400" kern="0">
                <a:latin typeface="Arial" panose="020B0604020202020204" pitchFamily="34" charset="0"/>
              </a:rPr>
              <a:t>Source: 		SA1 chair, TR Rapporteurs, MCC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>
                <a:latin typeface="Arial" panose="020B0604020202020204" pitchFamily="34" charset="0"/>
              </a:rPr>
              <a:t>Document for:	Discussion</a:t>
            </a:r>
            <a:endParaRPr lang="en-GB" altLang="en-US" sz="14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0"/>
            <a:ext cx="7545297" cy="946920"/>
          </a:xfrm>
        </p:spPr>
        <p:txBody>
          <a:bodyPr/>
          <a:lstStyle/>
          <a:p>
            <a:r>
              <a:rPr lang="en-US" sz="3200">
                <a:solidFill>
                  <a:srgbClr val="FF0000"/>
                </a:solidFill>
                <a:ea typeface="MS PGothic" panose="020B0600070205080204" pitchFamily="34" charset="-128"/>
              </a:rPr>
              <a:t>Clause 5 (1/2)</a:t>
            </a:r>
            <a:b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</a:br>
            <a:r>
              <a:rPr lang="en-US" sz="3200" dirty="0">
                <a:solidFill>
                  <a:srgbClr val="FF0000"/>
                </a:solidFill>
                <a:ea typeface="MS PGothic" panose="020B0600070205080204" pitchFamily="34" charset="-128"/>
              </a:rPr>
              <a:t>System &amp; Operational Aspects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95" y="963250"/>
            <a:ext cx="8420009" cy="3912462"/>
          </a:xfrm>
        </p:spPr>
        <p:txBody>
          <a:bodyPr/>
          <a:lstStyle/>
          <a:p>
            <a:r>
              <a:rPr lang="en-US" sz="2000" dirty="0"/>
              <a:t>Missing</a:t>
            </a:r>
          </a:p>
          <a:p>
            <a:pPr lvl="1"/>
            <a:r>
              <a:rPr lang="en-US" sz="1800" dirty="0"/>
              <a:t>Roaming &amp; Interconnection</a:t>
            </a:r>
          </a:p>
          <a:p>
            <a:pPr lvl="1"/>
            <a:r>
              <a:rPr lang="en-US" sz="1800" dirty="0"/>
              <a:t>Interworking (5G, non-3GPP, 4G?)</a:t>
            </a:r>
          </a:p>
          <a:p>
            <a:pPr lvl="1"/>
            <a:r>
              <a:rPr lang="en-US" sz="1800" dirty="0"/>
              <a:t>NTN access vs integration</a:t>
            </a:r>
          </a:p>
          <a:p>
            <a:pPr lvl="1"/>
            <a:r>
              <a:rPr lang="en-US" sz="1800" dirty="0"/>
              <a:t>Enhancements of legacy services/capabilities (e.g., IMS, slicing, energy efficiency?)</a:t>
            </a:r>
          </a:p>
          <a:p>
            <a:pPr lvl="1"/>
            <a:r>
              <a:rPr lang="en-US" sz="1800" dirty="0"/>
              <a:t>Network simplification, network sharing</a:t>
            </a:r>
          </a:p>
          <a:p>
            <a:r>
              <a:rPr lang="en-US" sz="2000"/>
              <a:t>Terminology </a:t>
            </a:r>
            <a:r>
              <a:rPr lang="en-US" sz="2000" dirty="0"/>
              <a:t>Issues</a:t>
            </a:r>
          </a:p>
          <a:p>
            <a:pPr lvl="1"/>
            <a:r>
              <a:rPr lang="en-US" sz="1800" dirty="0"/>
              <a:t>6G Core/RAN (new, evolved)</a:t>
            </a:r>
          </a:p>
          <a:p>
            <a:pPr lvl="1"/>
            <a:r>
              <a:rPr lang="en-US" sz="1800" dirty="0"/>
              <a:t>Interworking, Interoperability, </a:t>
            </a:r>
            <a:r>
              <a:rPr lang="en-US" sz="1800"/>
              <a:t>Service continuity</a:t>
            </a:r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/>
</ds:datastoreItem>
</file>

<file path=customXml/itemProps2.xml><?xml version="1.0" encoding="utf-8"?>
<ds:datastoreItem xmlns:ds="http://schemas.openxmlformats.org/officeDocument/2006/customXml" ds:itemID="{06BFF7F3-058C-41E7-936D-0DECAAB96F90}">
  <ds:schemaRefs/>
</ds:datastoreItem>
</file>

<file path=customXml/itemProps3.xml><?xml version="1.0" encoding="utf-8"?>
<ds:datastoreItem xmlns:ds="http://schemas.openxmlformats.org/officeDocument/2006/customXml" ds:itemID="{D0DE101F-A034-4B5A-BEBB-E4455608FEA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1774</Words>
  <Application>Microsoft Office PowerPoint</Application>
  <PresentationFormat>On-screen Show (16:9)</PresentationFormat>
  <Paragraphs>206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MS PGothic</vt:lpstr>
      <vt:lpstr>Arial</vt:lpstr>
      <vt:lpstr>Calibri</vt:lpstr>
      <vt:lpstr>Times New Roman</vt:lpstr>
      <vt:lpstr>Office Theme</vt:lpstr>
      <vt:lpstr>Custom Design</vt:lpstr>
      <vt:lpstr>PowerPoint Presentation</vt:lpstr>
      <vt:lpstr>PowerPoint Presentation</vt:lpstr>
      <vt:lpstr>Potential Terminology Clarifications needed</vt:lpstr>
      <vt:lpstr>Potential Terminology Clarifications needed</vt:lpstr>
      <vt:lpstr>Potential Terminology Clarifications needed</vt:lpstr>
      <vt:lpstr>Potential Terminology Clarifications needed</vt:lpstr>
      <vt:lpstr>Definitions</vt:lpstr>
      <vt:lpstr>PowerPoint Presentation</vt:lpstr>
      <vt:lpstr>Clause 5 (1/2) System &amp; Operational Aspects </vt:lpstr>
      <vt:lpstr>Clause 5  (2/2) System &amp; Operational Aspects (FFS) </vt:lpstr>
      <vt:lpstr>Clause 6 AI </vt:lpstr>
      <vt:lpstr>Missing Detailed Gap Analysis Clause 6 (AI) </vt:lpstr>
      <vt:lpstr>Clause 7 Integrated Sensing &amp; Communication</vt:lpstr>
      <vt:lpstr>Missing Detailed Gap Analysis Clause 7 (ISAC) </vt:lpstr>
      <vt:lpstr>Clause 8 Ubiquitous Connectivity</vt:lpstr>
      <vt:lpstr>Missing Detailed Gap Analysis Clause 8 (Ubiquitous) </vt:lpstr>
      <vt:lpstr>Clause 9 Immersive Communication</vt:lpstr>
      <vt:lpstr>Missing Detailed Gap Analysis Clause 9 (Immersive) </vt:lpstr>
      <vt:lpstr>Clause 10  Massive Communication</vt:lpstr>
      <vt:lpstr>Missing Detailed Gap Analysis Clause 10 Massive Communication </vt:lpstr>
      <vt:lpstr>Clause 11 Further Use Cases on Industry and Verticals</vt:lpstr>
      <vt:lpstr>Missing Detailed Gap Analysis Clause 11 Further Use Cases on Industry and Verticals </vt:lpstr>
      <vt:lpstr>Clause W Other Use Cases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2255</cp:revision>
  <cp:lastPrinted>2017-02-24T12:37:00Z</cp:lastPrinted>
  <dcterms:created xsi:type="dcterms:W3CDTF">2008-08-30T09:32:00Z</dcterms:created>
  <dcterms:modified xsi:type="dcterms:W3CDTF">2025-04-10T16:46:43Z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BD084CD162BA4EFE83F94E5677A4AEE5_13</vt:lpwstr>
  </property>
  <property fmtid="{D5CDD505-2E9C-101B-9397-08002B2CF9AE}" pid="4" name="KSOProductBuildVer">
    <vt:lpwstr>2052-12.8.2.18205</vt:lpwstr>
  </property>
</Properties>
</file>