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64" r:id="rId4"/>
    <p:sldMasterId id="2147483668" r:id="rId5"/>
  </p:sldMasterIdLst>
  <p:notesMasterIdLst>
    <p:notesMasterId r:id="rId7"/>
  </p:notesMasterIdLst>
  <p:handoutMasterIdLst>
    <p:handoutMasterId r:id="rId13"/>
  </p:handoutMasterIdLst>
  <p:sldIdLst>
    <p:sldId id="303" r:id="rId6"/>
    <p:sldId id="867" r:id="rId8"/>
    <p:sldId id="882" r:id="rId9"/>
    <p:sldId id="883" r:id="rId10"/>
    <p:sldId id="866" r:id="rId11"/>
    <p:sldId id="877" r:id="rId1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9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31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3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5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unicom" initials="u" lastIdx="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BFBFBF"/>
    <a:srgbClr val="D99694"/>
    <a:srgbClr val="00B0F0"/>
    <a:srgbClr val="FFC000"/>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33" autoAdjust="0"/>
    <p:restoredTop sz="96357" autoAdjust="0"/>
  </p:normalViewPr>
  <p:slideViewPr>
    <p:cSldViewPr snapToGrid="0">
      <p:cViewPr varScale="1">
        <p:scale>
          <a:sx n="140" d="100"/>
          <a:sy n="140" d="100"/>
        </p:scale>
        <p:origin x="714" y="120"/>
      </p:cViewPr>
      <p:guideLst>
        <p:guide orient="horz" pos="1590"/>
        <p:guide pos="29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070"/>
        <p:guide pos="218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commentAuthors" Target="commentAuthors.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DD565B42-EDA2-4D28-8318-AEAE2A4C8EBD}" type="datetime1">
              <a:rPr lang="en-US" altLang="en-US"/>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fld id="{5D799534-4D31-476B-A57F-3138EDB1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94FB16E1-A267-48E3-9E48-4FEA8DB2BB80}" type="datetime1">
              <a:rPr lang="en-US" altLang="en-US"/>
            </a:fld>
            <a:endParaRPr lang="en-US" altLang="en-US"/>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fld id="{ED3ADB20-ED44-40D1-9B39-9A7965F7AF77}"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S PGothic" panose="020B0600070205080204" pitchFamily="34" charset="-128"/>
      </a:defRPr>
    </a:lvl1pPr>
    <a:lvl2pPr marL="4559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2pPr>
    <a:lvl3pPr marL="9131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3pPr>
    <a:lvl4pPr marL="13703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4pPr>
    <a:lvl5pPr marL="18275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charset="0"/>
                <a:ea typeface="MS PGothic" panose="020B0600070205080204" pitchFamily="34" charset="-128"/>
              </a:defRPr>
            </a:lvl9pPr>
          </a:lstStyle>
          <a:p>
            <a:pPr>
              <a:spcBef>
                <a:spcPct val="0"/>
              </a:spcBef>
            </a:pPr>
            <a:fld id="{8B3BF649-4B4C-4B88-A6AF-44777579EECA}" type="slidenum">
              <a:rPr lang="en-GB" altLang="en-US"/>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p:sp>
      <p:sp>
        <p:nvSpPr>
          <p:cNvPr id="12291" name="文本占位符 2"/>
          <p:cNvSpPr>
            <a:spLocks noGrp="1" noChangeArrowheads="1"/>
          </p:cNvSpPr>
          <p:nvPr>
            <p:ph type="body" idx="4294967295"/>
          </p:nvPr>
        </p:nvSpPr>
        <p:spPr/>
        <p:txBody>
          <a:bodyPr/>
          <a:lstStyle/>
          <a:p>
            <a:endParaRPr lang="zh-CN" altLang="en-US" sz="1000" dirty="0">
              <a:latin typeface="Calibri" panose="020F0502020204030204" pitchFamily="34" charset="0"/>
            </a:endParaRPr>
          </a:p>
          <a:p>
            <a:endParaRPr lang="zh-CN" altLang="en-US" sz="10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CDCF4B7-7D0F-4DBF-94A5-6893A8A21343}" type="datetimeFigureOut">
              <a:rPr lang="en-GB"/>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fld id="{241C556F-AC64-4E63-B289-3B9A56E78B0E}" type="slidenum">
              <a:rPr lang="en-GB" altLang="en-US"/>
            </a:fld>
            <a:endParaRPr lang="en-GB"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3"/>
          <p:cNvSpPr>
            <a:spLocks noGrp="1"/>
          </p:cNvSpPr>
          <p:nvPr>
            <p:ph type="dt" sz="half" idx="10"/>
          </p:nvPr>
        </p:nvSpPr>
        <p:spPr/>
        <p:txBody>
          <a:bodyPr/>
          <a:lstStyle>
            <a:lvl1pPr>
              <a:defRPr/>
            </a:lvl1pPr>
          </a:lstStyle>
          <a:p>
            <a:pPr>
              <a:defRPr/>
            </a:pPr>
            <a:fld id="{151948A0-51FC-4E5C-A194-0DF0F162B806}"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7EBB15A8-A72D-4D43-9E89-B38E9DBECC7F}" type="slidenum">
              <a:rPr lang="en-GB" altLang="en-US"/>
            </a:fld>
            <a:endParaRPr lang="en-GB"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3"/>
          <p:cNvSpPr>
            <a:spLocks noGrp="1"/>
          </p:cNvSpPr>
          <p:nvPr>
            <p:ph type="dt" sz="half" idx="10"/>
          </p:nvPr>
        </p:nvSpPr>
        <p:spPr/>
        <p:txBody>
          <a:bodyPr/>
          <a:lstStyle>
            <a:lvl1pPr>
              <a:defRPr/>
            </a:lvl1pPr>
          </a:lstStyle>
          <a:p>
            <a:pPr>
              <a:defRPr/>
            </a:pPr>
            <a:fld id="{F4273348-BEE7-4152-9C71-50D21209A85A}"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AF8E475E-D531-46EB-A84B-E07E1DCF4F32}" type="slidenum">
              <a:rPr lang="en-GB" altLang="en-US"/>
            </a:fld>
            <a:endParaRPr lang="en-GB"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82FA5EE6-97CA-445E-8883-F77DF9004323}"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529A577B-1AE4-4801-BC83-CEBD3232C510}" type="slidenum">
              <a:rPr lang="en-GB" altLang="en-US"/>
            </a:fld>
            <a:endParaRPr lang="en-GB"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6B0E62E9-5496-40BA-B13E-DE0BD84C71E2}"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EA3553D9-6A57-4558-9A31-EDA41436622A}" type="slidenum">
              <a:rPr lang="en-GB" altLang="en-US"/>
            </a:fld>
            <a:endParaRPr lang="en-GB"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DEA869DF-8E0C-412C-8456-72FD69C3C512}"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7D6ED4F-4D35-4F4E-B668-C00B47BAF58B}" type="slidenum">
              <a:rPr lang="en-GB" altLang="en-US"/>
            </a:fld>
            <a:endParaRPr lang="en-GB"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7138DE7A-C2EB-46B8-9EFC-6E01B47F4339}"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A2511C90-B83D-4BAD-BB9B-DEB9988F6ACE}" type="slidenum">
              <a:rPr lang="en-GB" altLang="en-US"/>
            </a:fld>
            <a:endParaRPr lang="en-GB"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lvl1pPr>
              <a:defRPr/>
            </a:lvl1pPr>
          </a:lstStyle>
          <a:p>
            <a:pPr>
              <a:defRPr/>
            </a:pPr>
            <a:fld id="{8B98F83E-C4CA-457A-9305-3742D2FF8020}" type="datetimeFigureOut">
              <a:rPr lang="en-GB"/>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8094F7D1-B8DD-42A3-A32C-0A1D592687BD}" type="slidenum">
              <a:rPr lang="en-GB" altLang="en-US"/>
            </a:fld>
            <a:endParaRPr lang="en-GB"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65C724C2-7E82-4807-8680-487AA33E97E1}" type="datetimeFigureOut">
              <a:rPr lang="en-GB"/>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56D74825-4B15-49F6-A415-0BFB6E6F94BB}" type="slidenum">
              <a:rPr lang="en-GB" altLang="en-US"/>
            </a:fld>
            <a:endParaRPr lang="en-GB"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E9FE5CAF-215D-4F1B-A600-FC7C6BA1CF77}" type="datetimeFigureOut">
              <a:rPr lang="en-GB"/>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fld id="{42B57349-9E47-48E7-8C00-75F6E2F05442}" type="slidenum">
              <a:rPr lang="en-GB" altLang="en-US"/>
            </a:fld>
            <a:endParaRPr lang="en-GB"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04732B26-0F34-4023-A553-67F027B3A4A1}" type="datetimeFigureOut">
              <a:rPr lang="en-GB"/>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fld id="{A0534C68-ACD3-4082-971C-833B9597AF35}" type="slidenum">
              <a:rPr lang="en-GB" altLang="en-US"/>
            </a:fld>
            <a:endParaRPr lang="en-GB"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2" Type="http://schemas.openxmlformats.org/officeDocument/2006/relationships/theme" Target="../theme/theme2.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4.jpeg"/><Relationship Id="rId4" Type="http://schemas.openxmlformats.org/officeDocument/2006/relationships/image" Target="../media/image3.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4244" cy="215433"/>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sz="800" dirty="0"/>
              <a:t>© 3GPP 2023</a:t>
            </a:r>
            <a:endParaRPr lang="en-GB" altLang="en-US" sz="800" dirty="0"/>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b="1"/>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1630" indent="-341630" algn="l" rtl="0" eaLnBrk="0" fontAlgn="base" hangingPunct="0">
        <a:spcBef>
          <a:spcPct val="20000"/>
        </a:spcBef>
        <a:spcAft>
          <a:spcPct val="0"/>
        </a:spcAft>
        <a:buBlip>
          <a:blip r:embed="rId5"/>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panose="020B0604020202020204" pitchFamily="34" charset="0"/>
                <a:ea typeface="MS PGothic" panose="020B0600070205080204" pitchFamily="34" charset="-128"/>
                <a:cs typeface="+mn-cs"/>
              </a:defRPr>
            </a:lvl1pPr>
          </a:lstStyle>
          <a:p>
            <a:pPr>
              <a:defRPr/>
            </a:pPr>
            <a:fld id="{5A0D6303-53A0-4D34-B3EB-BD5BC2715607}" type="datetimeFigureOut">
              <a:rPr lang="en-GB"/>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panose="020B0604020202020204" pitchFamily="34"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C2F191F9-2087-45F0-89E9-6B522CA5F5C6}" type="slidenum">
              <a:rPr lang="en-GB" altLang="en-US"/>
            </a:fld>
            <a:endParaRPr lang="en-GB" alt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4244" cy="215433"/>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sz="800" dirty="0"/>
              <a:t>© 3GPP 2023</a:t>
            </a:r>
            <a:endParaRPr lang="en-GB" altLang="en-US" sz="800" dirty="0"/>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b="1"/>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1630" indent="-341630" algn="l" rtl="0" eaLnBrk="0" fontAlgn="base" hangingPunct="0">
        <a:spcBef>
          <a:spcPct val="20000"/>
        </a:spcBef>
        <a:spcAft>
          <a:spcPct val="0"/>
        </a:spcAft>
        <a:buBlip>
          <a:blip r:embed="rId5"/>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4244" cy="215433"/>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sz="800" dirty="0"/>
              <a:t>© 3GPP 2023</a:t>
            </a:r>
            <a:endParaRPr lang="en-GB" altLang="en-US" sz="800" dirty="0"/>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b="1"/>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1630" indent="-341630" algn="l" rtl="0" eaLnBrk="0" fontAlgn="base" hangingPunct="0">
        <a:spcBef>
          <a:spcPct val="20000"/>
        </a:spcBef>
        <a:spcAft>
          <a:spcPct val="0"/>
        </a:spcAft>
        <a:buBlip>
          <a:blip r:embed="rId5"/>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vmlDrawing" Target="../drawings/vmlDrawing1.vml"/><Relationship Id="rId5" Type="http://schemas.openxmlformats.org/officeDocument/2006/relationships/slideLayout" Target="../slideLayouts/slideLayout16.xml"/><Relationship Id="rId4" Type="http://schemas.openxmlformats.org/officeDocument/2006/relationships/image" Target="../media/image6.emf"/><Relationship Id="rId3" Type="http://schemas.openxmlformats.org/officeDocument/2006/relationships/oleObject" Target="../embeddings/oleObject1.bin"/><Relationship Id="rId2" Type="http://schemas.openxmlformats.org/officeDocument/2006/relationships/image" Target="../media/image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9.xml"/><Relationship Id="rId2" Type="http://schemas.openxmlformats.org/officeDocument/2006/relationships/image" Target="../media/image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charset="0"/>
            </a:endParaRPr>
          </a:p>
        </p:txBody>
      </p:sp>
      <p:sp>
        <p:nvSpPr>
          <p:cNvPr id="6149"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p:cNvSpPr txBox="1">
            <a:spLocks noChangeArrowheads="1"/>
          </p:cNvSpPr>
          <p:nvPr/>
        </p:nvSpPr>
        <p:spPr bwMode="auto">
          <a:xfrm>
            <a:off x="7938" y="482949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sym typeface="+mn-ea"/>
              </a:rPr>
              <a:t>S1-</a:t>
            </a:r>
            <a:r>
              <a:rPr lang="en-US" altLang="en-GB" sz="1000" dirty="0">
                <a:solidFill>
                  <a:schemeClr val="bg1"/>
                </a:solidFill>
                <a:latin typeface="Arial" panose="020B0604020202020204" pitchFamily="34" charset="0"/>
                <a:sym typeface="+mn-ea"/>
              </a:rPr>
              <a:t>241099</a:t>
            </a:r>
            <a:r>
              <a:rPr lang="en-GB" altLang="en-US" sz="1000" dirty="0">
                <a:solidFill>
                  <a:schemeClr val="bg1"/>
                </a:solidFill>
                <a:latin typeface="Arial" panose="020B0604020202020204" pitchFamily="34" charset="0"/>
                <a:sym typeface="+mn-ea"/>
              </a:rPr>
              <a:t>, 3GPP TSG #10</a:t>
            </a:r>
            <a:r>
              <a:rPr lang="en-US" altLang="en-GB" sz="1000" dirty="0">
                <a:solidFill>
                  <a:schemeClr val="bg1"/>
                </a:solidFill>
                <a:latin typeface="Arial" panose="020B0604020202020204" pitchFamily="34" charset="0"/>
                <a:sym typeface="+mn-ea"/>
              </a:rPr>
              <a:t>6</a:t>
            </a:r>
            <a:r>
              <a:rPr lang="en-GB" altLang="en-US" sz="1000" dirty="0">
                <a:solidFill>
                  <a:schemeClr val="bg1"/>
                </a:solidFill>
                <a:latin typeface="Arial" panose="020B0604020202020204" pitchFamily="34" charset="0"/>
                <a:sym typeface="+mn-ea"/>
              </a:rPr>
              <a:t>, </a:t>
            </a:r>
            <a:r>
              <a:rPr lang="en-US" altLang="en-GB" sz="1000" dirty="0">
                <a:solidFill>
                  <a:schemeClr val="bg1"/>
                </a:solidFill>
                <a:latin typeface="Arial" panose="020B0604020202020204" pitchFamily="34" charset="0"/>
                <a:sym typeface="+mn-ea"/>
              </a:rPr>
              <a:t>27-31 May </a:t>
            </a:r>
            <a:r>
              <a:rPr lang="en-GB" altLang="en-US" sz="1000" dirty="0">
                <a:solidFill>
                  <a:schemeClr val="bg1"/>
                </a:solidFill>
                <a:latin typeface="Arial" panose="020B0604020202020204" pitchFamily="34" charset="0"/>
                <a:sym typeface="+mn-ea"/>
              </a:rPr>
              <a:t>202</a:t>
            </a:r>
            <a:r>
              <a:rPr lang="en-US" altLang="en-GB" sz="1000" dirty="0">
                <a:solidFill>
                  <a:schemeClr val="bg1"/>
                </a:solidFill>
                <a:latin typeface="Arial" panose="020B0604020202020204" pitchFamily="34" charset="0"/>
                <a:sym typeface="+mn-ea"/>
              </a:rPr>
              <a:t>4, Jeju, South Korea</a:t>
            </a:r>
            <a:endParaRPr lang="en-US" altLang="en-GB" sz="1000" dirty="0">
              <a:solidFill>
                <a:schemeClr val="bg1"/>
              </a:solidFill>
              <a:latin typeface="Arial" panose="020B0604020202020204" pitchFamily="34" charset="0"/>
            </a:endParaRPr>
          </a:p>
          <a:p>
            <a:pPr>
              <a:spcBef>
                <a:spcPct val="0"/>
              </a:spcBef>
              <a:buFontTx/>
              <a:buNone/>
            </a:pPr>
            <a:endParaRPr lang="en-GB" altLang="en-US" sz="1000" dirty="0">
              <a:solidFill>
                <a:schemeClr val="bg1"/>
              </a:solidFill>
              <a:latin typeface="Arial" panose="020B0604020202020204" pitchFamily="34" charset="0"/>
            </a:endParaRPr>
          </a:p>
        </p:txBody>
      </p:sp>
      <p:sp>
        <p:nvSpPr>
          <p:cNvPr id="5" name="Rectangle 2"/>
          <p:cNvSpPr txBox="1">
            <a:spLocks noChangeArrowheads="1"/>
          </p:cNvSpPr>
          <p:nvPr/>
        </p:nvSpPr>
        <p:spPr bwMode="auto">
          <a:xfrm>
            <a:off x="1254760" y="1630363"/>
            <a:ext cx="7772400" cy="1295400"/>
          </a:xfrm>
          <a:prstGeom prst="rect">
            <a:avLst/>
          </a:prstGeom>
          <a:noFill/>
          <a:ln>
            <a:noFill/>
          </a:ln>
        </p:spPr>
        <p:txBody>
          <a:bodyPr lIns="91430" tIns="45715" rIns="91430" bIns="45715" anchor="ctr">
            <a:normAutofit/>
          </a:bodyPr>
          <a:p>
            <a:pPr marR="0" algn="ctr" defTabSz="914400">
              <a:buClrTx/>
              <a:buSzTx/>
              <a:buFontTx/>
              <a:buNone/>
              <a:defRPr/>
            </a:pPr>
            <a:r>
              <a:rPr kumimoji="0" lang="en-GB" sz="2800" b="1" i="1" kern="0" cap="none" spc="0" normalizeH="0" baseline="0" noProof="0" dirty="0">
                <a:solidFill>
                  <a:srgbClr val="FF0000"/>
                </a:solidFill>
                <a:latin typeface="+mj-lt"/>
                <a:ea typeface="MS PGothic" panose="020B0600070205080204" pitchFamily="34" charset="-128"/>
                <a:cs typeface="MS PGothic" panose="020B0600070205080204" pitchFamily="34" charset="-128"/>
              </a:rPr>
              <a:t>Discussion on</a:t>
            </a:r>
            <a:r>
              <a:rPr kumimoji="0" lang="en-US" altLang="en-GB" sz="2800" b="1" i="1" kern="0" cap="none" spc="0" normalizeH="0" baseline="0" noProof="0" dirty="0">
                <a:solidFill>
                  <a:srgbClr val="FF0000"/>
                </a:solidFill>
                <a:latin typeface="+mj-lt"/>
                <a:ea typeface="MS PGothic" panose="020B0600070205080204" pitchFamily="34" charset="-128"/>
                <a:cs typeface="MS PGothic" panose="020B0600070205080204" pitchFamily="34" charset="-128"/>
              </a:rPr>
              <a:t> Multi-network Interoperability Enhancement</a:t>
            </a:r>
            <a:br>
              <a:rPr kumimoji="0" lang="en-GB" sz="2800" b="1" i="1" kern="0" cap="none" spc="0" normalizeH="0" baseline="0" noProof="0" dirty="0">
                <a:solidFill>
                  <a:srgbClr val="FF0000"/>
                </a:solidFill>
                <a:effectLst>
                  <a:outerShdw blurRad="38100" dist="38100" dir="2700000" algn="tl">
                    <a:srgbClr val="C0C0C0"/>
                  </a:outerShdw>
                </a:effectLst>
                <a:latin typeface="+mj-lt"/>
                <a:ea typeface="MS PGothic" panose="020B0600070205080204" pitchFamily="34" charset="-128"/>
                <a:cs typeface="MS PGothic" panose="020B0600070205080204" pitchFamily="34" charset="-128"/>
              </a:rPr>
            </a:br>
            <a:endParaRPr kumimoji="0" lang="en-GB" sz="1100" kern="0" cap="none" spc="0" normalizeH="0" baseline="0" noProof="0" dirty="0">
              <a:effectLst>
                <a:outerShdw blurRad="38100" dist="38100" dir="2700000" algn="tl">
                  <a:srgbClr val="C0C0C0"/>
                </a:outerShdw>
              </a:effectLst>
              <a:latin typeface="+mj-lt"/>
              <a:ea typeface="MS PGothic" panose="020B0600070205080204" pitchFamily="34" charset="-128"/>
              <a:cs typeface="MS PGothic" panose="020B0600070205080204" pitchFamily="34" charset="-128"/>
            </a:endParaRPr>
          </a:p>
        </p:txBody>
      </p:sp>
      <p:sp>
        <p:nvSpPr>
          <p:cNvPr id="6147" name="Subtitle 6"/>
          <p:cNvSpPr>
            <a:spLocks noGrp="1"/>
          </p:cNvSpPr>
          <p:nvPr>
            <p:ph type="subTitle"/>
          </p:nvPr>
        </p:nvSpPr>
        <p:spPr>
          <a:xfrm>
            <a:off x="4005580" y="3572510"/>
            <a:ext cx="2067560" cy="338455"/>
          </a:xfrm>
        </p:spPr>
        <p:txBody>
          <a:bodyPr vert="horz" wrap="square" lIns="91430" tIns="45715" rIns="91430" bIns="45715" anchor="t" anchorCtr="0"/>
          <a:lstStyle>
            <a:lvl1pPr marL="0" lvl="0" indent="0" algn="ctr">
              <a:buClrTx/>
              <a:buSzTx/>
              <a:buFontTx/>
              <a:buNone/>
              <a:defRPr/>
            </a:lvl1pPr>
            <a:lvl2pPr marL="457200" lvl="1" indent="0" algn="ctr">
              <a:buClr>
                <a:srgbClr val="C00000"/>
              </a:buClr>
              <a:buSzTx/>
              <a:buFont typeface="Arial" panose="020B0604020202020204" pitchFamily="34" charset="0"/>
              <a:buNone/>
              <a:defRPr/>
            </a:lvl2pPr>
            <a:lvl3pPr marL="914400" lvl="2" indent="0" algn="ctr">
              <a:buClrTx/>
              <a:buSzTx/>
              <a:buFont typeface="Arial" panose="020B0604020202020204" pitchFamily="34" charset="0"/>
              <a:buNone/>
              <a:defRPr/>
            </a:lvl3pPr>
            <a:lvl4pPr marL="1371600" lvl="3" indent="0" algn="ctr">
              <a:buClrTx/>
              <a:buSzTx/>
              <a:buFont typeface="Arial" panose="020B0604020202020204" pitchFamily="34" charset="0"/>
              <a:buNone/>
              <a:defRPr/>
            </a:lvl4pPr>
            <a:lvl5pPr marL="1828800" lvl="4" indent="0" algn="ctr">
              <a:buClrTx/>
              <a:buSzTx/>
              <a:buFont typeface="Arial" panose="020B0604020202020204" pitchFamily="34" charset="0"/>
              <a:buNone/>
              <a:defRPr/>
            </a:lvl5pPr>
          </a:lstStyle>
          <a:p>
            <a:pPr lvl="0" algn="l">
              <a:lnSpc>
                <a:spcPct val="80000"/>
              </a:lnSpc>
            </a:pPr>
            <a:r>
              <a:rPr lang="en-US" altLang="en-GB" sz="1400" dirty="0">
                <a:latin typeface="Arial" panose="020B0604020202020204" pitchFamily="34" charset="0"/>
              </a:rPr>
              <a:t>China Unicom</a:t>
            </a:r>
            <a:endParaRPr lang="en-US" altLang="en-GB" sz="1400" dirty="0">
              <a:latin typeface="Arial" panose="020B0604020202020204" pitchFamily="34" charset="0"/>
            </a:endParaRPr>
          </a:p>
        </p:txBody>
      </p:sp>
      <p:sp>
        <p:nvSpPr>
          <p:cNvPr id="2" name="文本框 1"/>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5"/>
          <p:cNvSpPr>
            <a:spLocks noGrp="1"/>
          </p:cNvSpPr>
          <p:nvPr>
            <p:ph idx="1"/>
          </p:nvPr>
        </p:nvSpPr>
        <p:spPr>
          <a:xfrm>
            <a:off x="267970" y="951865"/>
            <a:ext cx="7111365" cy="3769360"/>
          </a:xfrm>
        </p:spPr>
        <p:txBody>
          <a:bodyPr vert="horz" wrap="square" lIns="91430" tIns="45715" rIns="91430" bIns="45715" numCol="1" anchor="t" anchorCtr="0" compatLnSpc="1"/>
          <a:lstStyle/>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200" dirty="0">
                <a:sym typeface="+mn-ea"/>
              </a:rPr>
              <a:t>The early deployments are adopting NSA as a means of fast launching 5G and may evolve towards SA. Based on operators’ different network development progress and strategies, 5G SA networks and NSA networks will coexist and interact in same PLMN or different PLMNs for years.</a:t>
            </a:r>
            <a:endParaRPr lang="en-US" altLang="en-US" sz="1200" dirty="0">
              <a:sym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sz="1200" noProof="0" dirty="0">
              <a:ln>
                <a:noFill/>
              </a:ln>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200" noProof="0" dirty="0">
                <a:ln>
                  <a:noFill/>
                </a:ln>
                <a:effectLst/>
                <a:uLnTx/>
                <a:uFillTx/>
                <a:sym typeface="+mn-ea"/>
              </a:rPr>
              <a:t>However, </a:t>
            </a:r>
            <a:r>
              <a:rPr lang="en-US" altLang="en-US" sz="1200" b="1" noProof="0" dirty="0">
                <a:ln>
                  <a:noFill/>
                </a:ln>
                <a:effectLst/>
                <a:uLnTx/>
                <a:uFillTx/>
                <a:sym typeface="+mn-ea"/>
              </a:rPr>
              <a:t>the existing requirements do not support the i</a:t>
            </a:r>
            <a:r>
              <a:rPr lang="en-US" altLang="zh-CN" sz="1200" b="1" dirty="0" smtClean="0">
                <a:sym typeface="+mn-ea"/>
              </a:rPr>
              <a:t>nteroperability of NSA/EPC users accessing 5G SA networks. </a:t>
            </a:r>
            <a:r>
              <a:rPr lang="en-US" altLang="en-US" sz="1200" noProof="0" dirty="0">
                <a:ln>
                  <a:noFill/>
                </a:ln>
                <a:effectLst/>
                <a:uLnTx/>
                <a:uFillTx/>
                <a:sym typeface="+mn-ea"/>
              </a:rPr>
              <a:t>It is not always guaranteed for 5G subscribers to obtain consistent provision of 5G services in heterogeneous environment with coexisting SA and NSA networks.</a:t>
            </a:r>
            <a:endParaRPr lang="en-US" altLang="en-US" sz="1200" noProof="0" dirty="0">
              <a:ln>
                <a:noFill/>
              </a:ln>
              <a:effectLst/>
              <a:uLnTx/>
              <a:uFillTx/>
              <a:sym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sz="1200" noProof="0" dirty="0">
              <a:ln>
                <a:noFill/>
              </a:ln>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200" noProof="0" dirty="0">
                <a:ln>
                  <a:noFill/>
                </a:ln>
                <a:effectLst/>
                <a:uLnTx/>
                <a:uFillTx/>
                <a:sym typeface="+mn-ea"/>
              </a:rPr>
              <a:t>Standard capabilities to enable 5G services offering to all 5G (SA and NSA) subscribers are essential to guarantee the </a:t>
            </a:r>
            <a:r>
              <a:rPr lang="en-US" altLang="zh-CN" sz="1200" noProof="0" dirty="0">
                <a:ln>
                  <a:noFill/>
                </a:ln>
                <a:effectLst/>
                <a:uLnTx/>
                <a:uFillTx/>
                <a:sym typeface="+mn-ea"/>
              </a:rPr>
              <a:t>user service experience and to fulfill expectations of 5G technology.</a:t>
            </a:r>
            <a:endParaRPr lang="en-US" altLang="zh-CN" sz="1200" noProof="0" dirty="0">
              <a:ln>
                <a:noFill/>
              </a:ln>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endParaRPr lang="en-US" altLang="en-US" sz="1200" noProof="0" dirty="0">
              <a:ln>
                <a:noFill/>
              </a:ln>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200" noProof="0" dirty="0">
                <a:ln>
                  <a:noFill/>
                </a:ln>
                <a:solidFill>
                  <a:schemeClr val="tx1"/>
                </a:solidFill>
                <a:effectLst/>
                <a:uLnTx/>
                <a:uFillTx/>
                <a:sym typeface="+mn-ea"/>
              </a:rPr>
              <a:t>To reduce CAPEX/OPEX, carbon emissions/network energy use, and network complexity for operators by only retaining SA networks instead of keeping both NSA and SA networks.</a:t>
            </a:r>
            <a:endParaRPr lang="en-US" altLang="en-US" sz="1200" noProof="0" dirty="0">
              <a:ln>
                <a:noFill/>
              </a:ln>
              <a:solidFill>
                <a:schemeClr val="tx1"/>
              </a:solidFill>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200" noProof="0" dirty="0">
                <a:ln>
                  <a:noFill/>
                </a:ln>
                <a:effectLst/>
                <a:uLnTx/>
                <a:uFillTx/>
                <a:sym typeface="+mn-ea"/>
              </a:rPr>
              <a:t>To better rollout 5G roaming for operators.</a:t>
            </a:r>
            <a:endParaRPr lang="en-US" altLang="en-US" sz="1200" noProof="0" dirty="0">
              <a:ln>
                <a:noFill/>
              </a:ln>
              <a:effectLst/>
              <a:uLnTx/>
              <a:uFillTx/>
              <a:sym typeface="+mn-ea"/>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200" b="0" i="0" u="none" strike="noStrike" kern="0" cap="none" spc="0" normalizeH="0" baseline="0" noProof="0" dirty="0">
                <a:ln>
                  <a:noFill/>
                </a:ln>
                <a:effectLst/>
                <a:uLnTx/>
                <a:uFillTx/>
                <a:latin typeface="+mn-lt"/>
                <a:ea typeface="MS PGothic" panose="020B0600070205080204" pitchFamily="34" charset="-128"/>
                <a:cs typeface="MS PGothic" panose="020B0600070205080204" pitchFamily="34" charset="-128"/>
                <a:sym typeface="+mn-ea"/>
              </a:rPr>
              <a:t>To offer users an improved connectivity experience.</a:t>
            </a:r>
            <a:endParaRPr kumimoji="0" lang="en-US" altLang="en-US" sz="1200" b="0" i="0" u="none" strike="noStrike" kern="0" cap="none" spc="0" normalizeH="0" baseline="0" noProof="0" dirty="0">
              <a:ln>
                <a:noFill/>
              </a:ln>
              <a:effectLst/>
              <a:uLnTx/>
              <a:uFillTx/>
              <a:latin typeface="+mn-lt"/>
              <a:ea typeface="MS PGothic" panose="020B0600070205080204" pitchFamily="34" charset="-128"/>
              <a:cs typeface="MS PGothic" panose="020B0600070205080204" pitchFamily="34" charset="-128"/>
              <a:sym typeface="+mn-ea"/>
            </a:endParaRPr>
          </a:p>
        </p:txBody>
      </p:sp>
      <p:sp>
        <p:nvSpPr>
          <p:cNvPr id="7" name="Title 1"/>
          <p:cNvSpPr>
            <a:spLocks noGrp="1"/>
          </p:cNvSpPr>
          <p:nvPr/>
        </p:nvSpPr>
        <p:spPr>
          <a:xfrm>
            <a:off x="475615" y="220980"/>
            <a:ext cx="6827838" cy="547688"/>
          </a:xfrm>
          <a:prstGeom prst="rect">
            <a:avLst/>
          </a:prstGeom>
          <a:noFill/>
          <a:ln w="9525">
            <a:noFill/>
          </a:ln>
        </p:spPr>
        <p:txBody>
          <a:bodyPr vert="horz" wrap="square" lIns="91430" tIns="45715" rIns="91430" bIns="45715"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GB" sz="2800" dirty="0"/>
              <a:t>Background &amp; </a:t>
            </a:r>
            <a:r>
              <a:rPr lang="en-GB" altLang="en-US" sz="2800" dirty="0"/>
              <a:t>Motivation</a:t>
            </a:r>
            <a:endParaRPr lang="en-US" altLang="en-GB" sz="2800" dirty="0"/>
          </a:p>
        </p:txBody>
      </p:sp>
      <p:sp>
        <p:nvSpPr>
          <p:cNvPr id="2" name="文本框 1"/>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87755" y="107950"/>
            <a:ext cx="5958205" cy="548005"/>
          </a:xfrm>
        </p:spPr>
        <p:txBody>
          <a:bodyPr vert="horz" wrap="square" lIns="91430" tIns="45715" rIns="91430" bIns="45715" anchor="ctr" anchorCtr="0"/>
          <a:p>
            <a:r>
              <a:rPr lang="en-US" altLang="en-GB" sz="2800" dirty="0"/>
              <a:t>Example Use Case 1 </a:t>
            </a:r>
            <a:endParaRPr lang="en-US" altLang="en-GB" sz="2800" dirty="0"/>
          </a:p>
        </p:txBody>
      </p:sp>
      <p:sp>
        <p:nvSpPr>
          <p:cNvPr id="20" name="Content Placeholder 5"/>
          <p:cNvSpPr>
            <a:spLocks noGrp="1"/>
          </p:cNvSpPr>
          <p:nvPr/>
        </p:nvSpPr>
        <p:spPr>
          <a:xfrm>
            <a:off x="450215" y="655955"/>
            <a:ext cx="6495415" cy="1093470"/>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indent="-341630">
              <a:buBlip>
                <a:blip r:embed="rId1"/>
              </a:buBlip>
            </a:pPr>
            <a:r>
              <a:rPr lang="en-US" altLang="en-US" sz="1200" noProof="0" dirty="0">
                <a:ln>
                  <a:noFill/>
                </a:ln>
                <a:effectLst/>
                <a:uLnTx/>
                <a:uFillTx/>
                <a:sym typeface="+mn-ea"/>
              </a:rPr>
              <a:t>HPLMN supports EPC/NSA networks. VPLMN supports 5GC/SA networks</a:t>
            </a:r>
            <a:endParaRPr lang="en-US" altLang="en-US" sz="1200" noProof="0" dirty="0">
              <a:ln>
                <a:noFill/>
              </a:ln>
              <a:effectLst/>
              <a:uLnTx/>
              <a:uFillTx/>
              <a:sym typeface="+mn-ea"/>
            </a:endParaRPr>
          </a:p>
          <a:p>
            <a:pPr marL="341630" indent="-341630">
              <a:buBlip>
                <a:blip r:embed="rId1"/>
              </a:buBlip>
            </a:pPr>
            <a:r>
              <a:rPr lang="en-US" altLang="en-US" sz="1200" noProof="0" dirty="0">
                <a:ln>
                  <a:noFill/>
                </a:ln>
                <a:effectLst/>
                <a:uLnTx/>
                <a:uFillTx/>
                <a:sym typeface="+mn-ea"/>
              </a:rPr>
              <a:t>A 5G services subscriber of the HPLMN roams to the VPLMN</a:t>
            </a:r>
            <a:endParaRPr lang="en-US" altLang="en-US" sz="1200" noProof="0" dirty="0">
              <a:ln>
                <a:noFill/>
              </a:ln>
              <a:effectLst/>
              <a:uLnTx/>
              <a:uFillTx/>
              <a:sym typeface="+mn-ea"/>
            </a:endParaRPr>
          </a:p>
          <a:p>
            <a:pPr marL="341630" indent="-341630">
              <a:buBlip>
                <a:blip r:embed="rId1"/>
              </a:buBlip>
            </a:pPr>
            <a:r>
              <a:rPr lang="en-US" altLang="en-US" sz="1200" noProof="0" dirty="0">
                <a:ln>
                  <a:noFill/>
                </a:ln>
                <a:effectLst/>
                <a:uLnTx/>
                <a:uFillTx/>
                <a:sym typeface="+mn-ea"/>
              </a:rPr>
              <a:t>There is 5G roaming agreement between the VPLMN and the HPLMN</a:t>
            </a:r>
            <a:endParaRPr lang="en-US" altLang="en-US" sz="1200" noProof="0" dirty="0">
              <a:ln>
                <a:noFill/>
              </a:ln>
              <a:effectLst/>
              <a:uLnTx/>
              <a:uFillTx/>
              <a:sym typeface="+mn-ea"/>
            </a:endParaRPr>
          </a:p>
          <a:p>
            <a:pPr marL="341630" indent="-341630">
              <a:buBlip>
                <a:blip r:embed="rId1"/>
              </a:buBlip>
            </a:pPr>
            <a:r>
              <a:rPr lang="en-US" altLang="en-US" sz="1200" noProof="0" dirty="0">
                <a:ln>
                  <a:noFill/>
                </a:ln>
                <a:effectLst/>
                <a:uLnTx/>
                <a:uFillTx/>
                <a:sym typeface="+mn-ea"/>
              </a:rPr>
              <a:t>UE of the 5G roamer is a SA access capable terminal</a:t>
            </a:r>
            <a:endParaRPr lang="en-US" altLang="en-US" sz="1200" noProof="0" dirty="0">
              <a:ln>
                <a:noFill/>
              </a:ln>
              <a:effectLst/>
              <a:uLnTx/>
              <a:uFillTx/>
              <a:sym typeface="+mn-ea"/>
            </a:endParaRPr>
          </a:p>
          <a:p>
            <a:pPr marL="341630" indent="-341630">
              <a:buBlip>
                <a:blip r:embed="rId1"/>
              </a:buBlip>
            </a:pPr>
            <a:endParaRPr lang="en-US" altLang="en-US" sz="1200" noProof="0" dirty="0">
              <a:ln>
                <a:noFill/>
              </a:ln>
              <a:effectLst/>
              <a:uLnTx/>
              <a:uFillTx/>
              <a:sym typeface="+mn-ea"/>
            </a:endParaRPr>
          </a:p>
          <a:p>
            <a:pPr marL="0" indent="0">
              <a:buNone/>
            </a:pPr>
            <a:endParaRPr lang="en-US" altLang="en-US" sz="1200" noProof="0" dirty="0">
              <a:ln>
                <a:noFill/>
              </a:ln>
              <a:effectLst/>
              <a:uLnTx/>
              <a:uFillTx/>
              <a:latin typeface="+mn-lt"/>
              <a:ea typeface="MS PGothic" panose="020B0600070205080204" pitchFamily="34" charset="-128"/>
              <a:cs typeface="MS PGothic" panose="020B0600070205080204" pitchFamily="34" charset="-128"/>
              <a:sym typeface="+mn-ea"/>
            </a:endParaRPr>
          </a:p>
        </p:txBody>
      </p:sp>
      <p:sp>
        <p:nvSpPr>
          <p:cNvPr id="3" name="文本框 2"/>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sp>
        <p:nvSpPr>
          <p:cNvPr id="4" name="矩形 3"/>
          <p:cNvSpPr/>
          <p:nvPr/>
        </p:nvSpPr>
        <p:spPr>
          <a:xfrm>
            <a:off x="5515610" y="996315"/>
            <a:ext cx="3235325" cy="3150235"/>
          </a:xfrm>
          <a:prstGeom prst="rect">
            <a:avLst/>
          </a:prstGeom>
          <a:noFill/>
          <a:ln>
            <a:noFill/>
          </a:ln>
        </p:spPr>
        <p:txBody>
          <a:bodyPr vert="horz" wrap="square" lIns="91430" tIns="45715" rIns="91430" bIns="45715" numCol="1" rtlCol="0" anchor="t" anchorCtr="0" compatLnSpc="1">
            <a:noAutofit/>
          </a:bodyPr>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lvl="0" indent="-341630" algn="l">
              <a:buClrTx/>
              <a:buSzTx/>
              <a:buBlip>
                <a:blip r:embed="rId1"/>
              </a:buBlip>
            </a:pPr>
            <a:r>
              <a:rPr lang="en-US" altLang="en-US" sz="1400" noProof="0" dirty="0">
                <a:ln>
                  <a:noFill/>
                </a:ln>
                <a:effectLst/>
                <a:uLnTx/>
                <a:uFillTx/>
                <a:sym typeface="+mn-ea"/>
              </a:rPr>
              <a:t>Benefits</a:t>
            </a:r>
            <a:endParaRPr lang="en-US" altLang="en-US" sz="1400" noProof="0" dirty="0">
              <a:ln>
                <a:noFill/>
              </a:ln>
              <a:effectLst/>
              <a:uLnTx/>
              <a:uFillTx/>
              <a:sym typeface="+mn-ea"/>
            </a:endParaRPr>
          </a:p>
          <a:p>
            <a:pPr marL="171450" lvl="0" indent="-171450" algn="l">
              <a:buClrTx/>
              <a:buSzTx/>
              <a:buFont typeface="Arial" panose="020B0604020202020204" pitchFamily="34" charset="0"/>
              <a:buChar char="•"/>
            </a:pPr>
            <a:r>
              <a:rPr lang="en-US" altLang="en-US" sz="1200" noProof="0" dirty="0">
                <a:ln>
                  <a:noFill/>
                </a:ln>
                <a:effectLst/>
                <a:uLnTx/>
                <a:uFillTx/>
                <a:sym typeface="+mn-ea"/>
              </a:rPr>
              <a:t>EPC/NSA operators: assure their 5G users of the similar 5G service and user experience as in the home EPC/NSA network when roaming without upgrading their EPC/NSA network </a:t>
            </a:r>
            <a:endParaRPr lang="en-US" altLang="en-US" sz="1200" noProof="0" dirty="0">
              <a:ln>
                <a:noFill/>
              </a:ln>
              <a:effectLst/>
              <a:uLnTx/>
              <a:uFillTx/>
              <a:sym typeface="+mn-ea"/>
            </a:endParaRPr>
          </a:p>
          <a:p>
            <a:pPr marL="0" lvl="1" indent="-171450" algn="l">
              <a:buClrTx/>
              <a:buSzTx/>
              <a:buFont typeface="Arial" panose="020B0604020202020204" pitchFamily="34" charset="0"/>
              <a:buChar char="•"/>
            </a:pPr>
            <a:r>
              <a:rPr lang="en-US" altLang="en-US" sz="1200" noProof="0" dirty="0">
                <a:ln>
                  <a:noFill/>
                </a:ln>
                <a:effectLst/>
                <a:uLnTx/>
                <a:uFillTx/>
                <a:cs typeface="+mn-cs"/>
                <a:sym typeface="+mn-ea"/>
              </a:rPr>
              <a:t>SA operators:</a:t>
            </a:r>
            <a:endParaRPr lang="en-US" altLang="en-US" sz="1200" noProof="0" dirty="0">
              <a:ln>
                <a:noFill/>
              </a:ln>
              <a:effectLst/>
              <a:uLnTx/>
              <a:uFillTx/>
              <a:cs typeface="+mn-cs"/>
              <a:sym typeface="+mn-ea"/>
            </a:endParaRPr>
          </a:p>
          <a:p>
            <a:pPr marL="628650" lvl="2" indent="-171450" algn="l">
              <a:buClrTx/>
              <a:buSzTx/>
              <a:buFont typeface="Arial" panose="020B0604020202020204" pitchFamily="34" charset="0"/>
              <a:buChar char="•"/>
            </a:pPr>
            <a:r>
              <a:rPr lang="en-US" altLang="en-US" sz="1200" noProof="0" dirty="0">
                <a:ln>
                  <a:noFill/>
                </a:ln>
                <a:effectLst/>
                <a:uLnTx/>
                <a:uFillTx/>
                <a:sym typeface="+mn-ea"/>
              </a:rPr>
              <a:t>save investment and operating costs with CAPEX and OPEX, and reduce complexity of networks by maintaining only SA networks instead of keeping both SA and NSA networks;</a:t>
            </a:r>
            <a:endParaRPr lang="en-US" altLang="en-US" sz="1200" noProof="0" dirty="0">
              <a:ln>
                <a:noFill/>
              </a:ln>
              <a:effectLst/>
              <a:uLnTx/>
              <a:uFillTx/>
              <a:sym typeface="+mn-ea"/>
            </a:endParaRPr>
          </a:p>
          <a:p>
            <a:pPr marL="628650" lvl="2" indent="-171450" algn="l">
              <a:buClrTx/>
              <a:buSzTx/>
              <a:buFont typeface="Arial" panose="020B0604020202020204" pitchFamily="34" charset="0"/>
              <a:buChar char="•"/>
            </a:pPr>
            <a:r>
              <a:rPr lang="en-US" altLang="en-US" sz="1200" noProof="0" dirty="0">
                <a:ln>
                  <a:noFill/>
                </a:ln>
                <a:effectLst/>
                <a:uLnTx/>
                <a:uFillTx/>
                <a:sym typeface="+mn-ea"/>
              </a:rPr>
              <a:t>provide an opportunity to 5G SA only operators better rollout 5G roaming with NSA/EPC operators</a:t>
            </a:r>
            <a:endParaRPr lang="en-US" altLang="en-US" sz="1000" noProof="0" dirty="0">
              <a:ln>
                <a:noFill/>
              </a:ln>
              <a:effectLst/>
              <a:uLnTx/>
              <a:uFillTx/>
              <a:cs typeface="+mn-cs"/>
              <a:sym typeface="+mn-ea"/>
            </a:endParaRPr>
          </a:p>
        </p:txBody>
      </p:sp>
      <p:sp>
        <p:nvSpPr>
          <p:cNvPr id="6" name="矩形 5"/>
          <p:cNvSpPr/>
          <p:nvPr/>
        </p:nvSpPr>
        <p:spPr>
          <a:xfrm>
            <a:off x="450215" y="354965"/>
            <a:ext cx="1288415" cy="300990"/>
          </a:xfrm>
          <a:prstGeom prst="rect">
            <a:avLst/>
          </a:prstGeom>
          <a:noFill/>
          <a:ln>
            <a:noFill/>
          </a:ln>
        </p:spPr>
        <p:txBody>
          <a:bodyPr vert="horz" wrap="square" lIns="91430" tIns="45715" rIns="91430" bIns="45715" numCol="1" rtlCol="0" anchor="ctr" anchorCtr="0" compatLnSpc="1"/>
          <a:p>
            <a:pPr lvl="0" algn="l">
              <a:buClrTx/>
              <a:buSzTx/>
              <a:buFontTx/>
            </a:pPr>
            <a:r>
              <a:rPr lang="en-US" altLang="en-GB" sz="1800" kern="0" dirty="0">
                <a:solidFill>
                  <a:srgbClr val="FF0000"/>
                </a:solidFill>
                <a:latin typeface="+mj-lt"/>
                <a:cs typeface="MS PGothic" panose="020B0600070205080204" pitchFamily="34" charset="-128"/>
                <a:sym typeface="+mn-ea"/>
              </a:rPr>
              <a:t>Roaming</a:t>
            </a:r>
            <a:endParaRPr lang="en-US" altLang="en-GB" sz="1800" kern="0" dirty="0">
              <a:solidFill>
                <a:srgbClr val="FF0000"/>
              </a:solidFill>
              <a:latin typeface="+mj-lt"/>
              <a:cs typeface="MS PGothic" panose="020B0600070205080204" pitchFamily="34" charset="-128"/>
              <a:sym typeface="+mn-ea"/>
            </a:endParaRPr>
          </a:p>
        </p:txBody>
      </p:sp>
      <p:sp>
        <p:nvSpPr>
          <p:cNvPr id="11" name="文本框 10"/>
          <p:cNvSpPr txBox="1"/>
          <p:nvPr/>
        </p:nvSpPr>
        <p:spPr>
          <a:xfrm>
            <a:off x="463550" y="4799965"/>
            <a:ext cx="1788160" cy="147320"/>
          </a:xfrm>
          <a:prstGeom prst="rect">
            <a:avLst/>
          </a:prstGeom>
          <a:noFill/>
        </p:spPr>
        <p:txBody>
          <a:bodyPr wrap="square" rtlCol="0">
            <a:noAutofit/>
          </a:bodyPr>
          <a:p>
            <a:r>
              <a:rPr lang="en-US" altLang="zh-CN" sz="600" i="1">
                <a:latin typeface="Times New Roman" panose="02020603050405020304" charset="0"/>
                <a:cs typeface="Times New Roman" panose="02020603050405020304" charset="0"/>
              </a:rPr>
              <a:t>Source: GSMA NG.113 5GS Roaming Guidelines</a:t>
            </a:r>
            <a:endParaRPr lang="en-US" altLang="zh-CN" sz="600" i="1">
              <a:latin typeface="Times New Roman" panose="02020603050405020304" charset="0"/>
              <a:cs typeface="Times New Roman" panose="02020603050405020304" charset="0"/>
            </a:endParaRPr>
          </a:p>
        </p:txBody>
      </p:sp>
      <p:sp>
        <p:nvSpPr>
          <p:cNvPr id="16" name="文本框 15"/>
          <p:cNvSpPr txBox="1"/>
          <p:nvPr/>
        </p:nvSpPr>
        <p:spPr>
          <a:xfrm>
            <a:off x="3157855" y="3828415"/>
            <a:ext cx="2487295" cy="645160"/>
          </a:xfrm>
          <a:prstGeom prst="rect">
            <a:avLst/>
          </a:prstGeom>
          <a:noFill/>
        </p:spPr>
        <p:txBody>
          <a:bodyPr wrap="square" rtlCol="0">
            <a:spAutoFit/>
          </a:bodyPr>
          <a:p>
            <a:pPr marL="171450" lvl="1" indent="-171450">
              <a:buFont typeface="Arial" panose="020B0604020202020204" pitchFamily="34" charset="0"/>
              <a:buChar char="•"/>
            </a:pPr>
            <a:r>
              <a:rPr lang="en-US" altLang="en-US" sz="900" kern="0" noProof="0" dirty="0">
                <a:ln>
                  <a:noFill/>
                </a:ln>
                <a:effectLst/>
                <a:uLnTx/>
                <a:uFillTx/>
                <a:cs typeface="Arial" panose="020B0604020202020204" pitchFamily="34" charset="0"/>
                <a:sym typeface="+mn-ea"/>
              </a:rPr>
              <a:t>The roaming remains undefined where VPLMN has 5GC only and HPLMN has EPC only</a:t>
            </a:r>
            <a:endParaRPr lang="en-US" altLang="en-US" sz="900" kern="0" noProof="0" dirty="0">
              <a:ln>
                <a:noFill/>
              </a:ln>
              <a:effectLst/>
              <a:uLnTx/>
              <a:uFillTx/>
              <a:cs typeface="Arial" panose="020B0604020202020204" pitchFamily="34" charset="0"/>
              <a:sym typeface="+mn-ea"/>
            </a:endParaRPr>
          </a:p>
          <a:p>
            <a:pPr marL="0" lvl="1" indent="-171450">
              <a:buFont typeface="Arial" panose="020B0604020202020204" pitchFamily="34" charset="0"/>
              <a:buChar char="•"/>
            </a:pPr>
            <a:r>
              <a:rPr lang="en-US" altLang="en-US" sz="900" kern="0" noProof="0" dirty="0">
                <a:ln>
                  <a:noFill/>
                </a:ln>
                <a:effectLst/>
                <a:uLnTx/>
                <a:uFillTx/>
                <a:cs typeface="Arial" panose="020B0604020202020204" pitchFamily="34" charset="0"/>
                <a:sym typeface="+mn-ea"/>
              </a:rPr>
              <a:t>The other way round is EPC roaming</a:t>
            </a:r>
            <a:endParaRPr lang="en-US" altLang="en-US" sz="900" kern="0" noProof="0" dirty="0">
              <a:ln>
                <a:noFill/>
              </a:ln>
              <a:effectLst/>
              <a:uLnTx/>
              <a:uFillTx/>
              <a:cs typeface="Arial" panose="020B0604020202020204" pitchFamily="34" charset="0"/>
              <a:sym typeface="+mn-ea"/>
            </a:endParaRPr>
          </a:p>
        </p:txBody>
      </p:sp>
      <p:grpSp>
        <p:nvGrpSpPr>
          <p:cNvPr id="31" name="组合 30"/>
          <p:cNvGrpSpPr/>
          <p:nvPr/>
        </p:nvGrpSpPr>
        <p:grpSpPr>
          <a:xfrm>
            <a:off x="539750" y="3805555"/>
            <a:ext cx="2532380" cy="1017270"/>
            <a:chOff x="850" y="6029"/>
            <a:chExt cx="3988" cy="1602"/>
          </a:xfrm>
        </p:grpSpPr>
        <p:pic>
          <p:nvPicPr>
            <p:cNvPr id="29" name="图片 28"/>
            <p:cNvPicPr>
              <a:picLocks noChangeAspect="1"/>
            </p:cNvPicPr>
            <p:nvPr/>
          </p:nvPicPr>
          <p:blipFill>
            <a:blip r:embed="rId2"/>
            <a:stretch>
              <a:fillRect/>
            </a:stretch>
          </p:blipFill>
          <p:spPr>
            <a:xfrm>
              <a:off x="850" y="6029"/>
              <a:ext cx="3989" cy="1603"/>
            </a:xfrm>
            <a:prstGeom prst="rect">
              <a:avLst/>
            </a:prstGeom>
          </p:spPr>
        </p:pic>
        <p:sp>
          <p:nvSpPr>
            <p:cNvPr id="21" name="圆角矩形 17"/>
            <p:cNvSpPr/>
            <p:nvPr/>
          </p:nvSpPr>
          <p:spPr>
            <a:xfrm>
              <a:off x="2781" y="6324"/>
              <a:ext cx="997" cy="179"/>
            </a:xfrm>
            <a:prstGeom prst="roundRect">
              <a:avLst/>
            </a:prstGeom>
            <a:noFill/>
            <a:ln w="1905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400">
                <a:solidFill>
                  <a:schemeClr val="tx1"/>
                </a:solidFill>
              </a:endParaRPr>
            </a:p>
          </p:txBody>
        </p:sp>
        <p:sp>
          <p:nvSpPr>
            <p:cNvPr id="22" name="圆角矩形 17"/>
            <p:cNvSpPr/>
            <p:nvPr/>
          </p:nvSpPr>
          <p:spPr>
            <a:xfrm>
              <a:off x="1830" y="6476"/>
              <a:ext cx="1025" cy="358"/>
            </a:xfrm>
            <a:prstGeom prst="roundRect">
              <a:avLst/>
            </a:prstGeom>
            <a:noFill/>
            <a:ln w="1905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400">
                <a:solidFill>
                  <a:schemeClr val="tx1"/>
                </a:solidFill>
              </a:endParaRPr>
            </a:p>
          </p:txBody>
        </p:sp>
      </p:grpSp>
      <p:grpSp>
        <p:nvGrpSpPr>
          <p:cNvPr id="27" name="组合 26"/>
          <p:cNvGrpSpPr/>
          <p:nvPr/>
        </p:nvGrpSpPr>
        <p:grpSpPr>
          <a:xfrm>
            <a:off x="590550" y="1553845"/>
            <a:ext cx="3808730" cy="1804670"/>
            <a:chOff x="930" y="2447"/>
            <a:chExt cx="5998" cy="2842"/>
          </a:xfrm>
        </p:grpSpPr>
        <p:sp>
          <p:nvSpPr>
            <p:cNvPr id="23" name="Rectangle 1"/>
            <p:cNvSpPr/>
            <p:nvPr/>
          </p:nvSpPr>
          <p:spPr bwMode="auto">
            <a:xfrm>
              <a:off x="4490" y="2632"/>
              <a:ext cx="2439" cy="2403"/>
            </a:xfrm>
            <a:prstGeom prst="rect">
              <a:avLst/>
            </a:prstGeom>
            <a:solidFill>
              <a:schemeClr val="accent1">
                <a:lumMod val="20000"/>
                <a:lumOff val="80000"/>
              </a:schemeClr>
            </a:solidFill>
            <a:ln w="3175" cap="flat" cmpd="sng" algn="ctr">
              <a:noFill/>
              <a:prstDash val="solid"/>
              <a:round/>
              <a:headEnd type="none" w="med" len="med"/>
              <a:tailEnd type="none" w="med" len="med"/>
            </a:ln>
            <a:effectLst/>
          </p:spPr>
          <p:txBody>
            <a:bodyPr rot="0" spcFirstLastPara="0" vertOverflow="overflow" horzOverflow="overflow" vert="horz" wrap="none" lIns="72000" tIns="36000" rIns="72000" bIns="36000" numCol="1" spcCol="0" rtlCol="0" fromWordArt="0" anchor="t" anchorCtr="0" forceAA="0" compatLnSpc="1">
              <a:noAutofit/>
            </a:bodyPr>
            <a:p>
              <a:pPr marL="0" marR="0" indent="0" algn="l" defTabSz="914400" rtl="0" eaLnBrk="1" fontAlgn="base" latinLnBrk="0" hangingPunct="1">
                <a:lnSpc>
                  <a:spcPct val="100000"/>
                </a:lnSpc>
                <a:spcBef>
                  <a:spcPts val="300"/>
                </a:spcBef>
                <a:spcAft>
                  <a:spcPct val="0"/>
                </a:spcAft>
                <a:buClrTx/>
                <a:buSzTx/>
                <a:buNone/>
              </a:pPr>
              <a:endParaRPr kumimoji="0" lang="en-US" sz="2000" b="0" i="0" u="none" strike="noStrike" cap="none" normalizeH="0" baseline="0">
                <a:ln>
                  <a:noFill/>
                </a:ln>
                <a:solidFill>
                  <a:srgbClr val="0070C0"/>
                </a:solidFill>
                <a:effectLst/>
                <a:latin typeface="+mn-lt"/>
              </a:endParaRPr>
            </a:p>
          </p:txBody>
        </p:sp>
        <p:sp>
          <p:nvSpPr>
            <p:cNvPr id="24" name="Rectangle 1"/>
            <p:cNvSpPr/>
            <p:nvPr/>
          </p:nvSpPr>
          <p:spPr bwMode="auto">
            <a:xfrm>
              <a:off x="1283" y="2632"/>
              <a:ext cx="2810" cy="2403"/>
            </a:xfrm>
            <a:prstGeom prst="rect">
              <a:avLst/>
            </a:prstGeom>
            <a:solidFill>
              <a:schemeClr val="accent3">
                <a:lumMod val="20000"/>
                <a:lumOff val="80000"/>
              </a:schemeClr>
            </a:solidFill>
            <a:ln w="3175" cap="flat" cmpd="sng" algn="ctr">
              <a:noFill/>
              <a:prstDash val="solid"/>
              <a:round/>
              <a:headEnd type="none" w="med" len="med"/>
              <a:tailEnd type="none" w="med" len="med"/>
            </a:ln>
            <a:effectLst/>
          </p:spPr>
          <p:txBody>
            <a:bodyPr rot="0" spcFirstLastPara="0" vertOverflow="overflow" horzOverflow="overflow" vert="horz" wrap="none" lIns="72000" tIns="36000" rIns="72000" bIns="36000" numCol="1" spcCol="0" rtlCol="0" fromWordArt="0" anchor="t" anchorCtr="0" forceAA="0" compatLnSpc="1">
              <a:noAutofit/>
            </a:bodyPr>
            <a:p>
              <a:pPr marL="0" marR="0" indent="0" algn="l" defTabSz="914400" rtl="0" eaLnBrk="1" fontAlgn="base" latinLnBrk="0" hangingPunct="1">
                <a:lnSpc>
                  <a:spcPct val="100000"/>
                </a:lnSpc>
                <a:spcBef>
                  <a:spcPts val="300"/>
                </a:spcBef>
                <a:spcAft>
                  <a:spcPct val="0"/>
                </a:spcAft>
                <a:buClrTx/>
                <a:buSzTx/>
                <a:buNone/>
              </a:pPr>
              <a:endParaRPr kumimoji="0" lang="en-US" sz="2000" b="0" i="0" u="none" strike="noStrike" cap="none" normalizeH="0" baseline="0">
                <a:ln>
                  <a:noFill/>
                </a:ln>
                <a:solidFill>
                  <a:srgbClr val="0070C0"/>
                </a:solidFill>
                <a:effectLst/>
                <a:latin typeface="+mn-lt"/>
              </a:endParaRPr>
            </a:p>
          </p:txBody>
        </p:sp>
        <p:graphicFrame>
          <p:nvGraphicFramePr>
            <p:cNvPr id="25" name="对象 24"/>
            <p:cNvGraphicFramePr/>
            <p:nvPr/>
          </p:nvGraphicFramePr>
          <p:xfrm>
            <a:off x="930" y="2447"/>
            <a:ext cx="5867" cy="2842"/>
          </p:xfrm>
          <a:graphic>
            <a:graphicData uri="http://schemas.openxmlformats.org/presentationml/2006/ole">
              <mc:AlternateContent xmlns:mc="http://schemas.openxmlformats.org/markup-compatibility/2006">
                <mc:Choice xmlns:v="urn:schemas-microsoft-com:vml" Requires="v">
                  <p:oleObj spid="_x0000_s26" name="" r:id="rId3" imgW="3734435" imgH="2148205" progId="Visio.Drawing.15">
                    <p:embed/>
                  </p:oleObj>
                </mc:Choice>
                <mc:Fallback>
                  <p:oleObj name="" r:id="rId3" imgW="3734435" imgH="2148205" progId="Visio.Drawing.15">
                    <p:embed/>
                    <p:pic>
                      <p:nvPicPr>
                        <p:cNvPr id="0" name="图片 4"/>
                        <p:cNvPicPr/>
                        <p:nvPr/>
                      </p:nvPicPr>
                      <p:blipFill>
                        <a:blip r:embed="rId4"/>
                        <a:stretch>
                          <a:fillRect/>
                        </a:stretch>
                      </p:blipFill>
                      <p:spPr>
                        <a:xfrm>
                          <a:off x="930" y="2447"/>
                          <a:ext cx="5867" cy="2842"/>
                        </a:xfrm>
                        <a:prstGeom prst="rect">
                          <a:avLst/>
                        </a:prstGeom>
                      </p:spPr>
                    </p:pic>
                  </p:oleObj>
                </mc:Fallback>
              </mc:AlternateContent>
            </a:graphicData>
          </a:graphic>
        </p:graphicFrame>
      </p:grpSp>
      <p:sp>
        <p:nvSpPr>
          <p:cNvPr id="28" name="文本框 27"/>
          <p:cNvSpPr txBox="1"/>
          <p:nvPr/>
        </p:nvSpPr>
        <p:spPr>
          <a:xfrm>
            <a:off x="433070" y="3549015"/>
            <a:ext cx="2995295" cy="275590"/>
          </a:xfrm>
          <a:prstGeom prst="rect">
            <a:avLst/>
          </a:prstGeom>
          <a:noFill/>
        </p:spPr>
        <p:txBody>
          <a:bodyPr wrap="square" rtlCol="0" anchor="t">
            <a:spAutoFit/>
          </a:bodyPr>
          <a:p>
            <a:pPr marL="341630" indent="-341630">
              <a:buBlip>
                <a:blip r:embed="rId1"/>
              </a:buBlip>
            </a:pPr>
            <a:r>
              <a:rPr lang="en-US" altLang="en-US" sz="1200" noProof="0" dirty="0">
                <a:ln>
                  <a:noFill/>
                </a:ln>
                <a:effectLst/>
                <a:uLnTx/>
                <a:uFillTx/>
                <a:latin typeface="Calibri" panose="020F0502020204030204" pitchFamily="34" charset="0"/>
                <a:cs typeface="Calibri" panose="020F0502020204030204" pitchFamily="34" charset="0"/>
                <a:sym typeface="+mn-ea"/>
              </a:rPr>
              <a:t>Possible 5GC/EPC Roaming Scenarios</a:t>
            </a:r>
            <a:endParaRPr lang="en-US" altLang="en-US" sz="1200" noProof="0" dirty="0">
              <a:ln>
                <a:noFill/>
              </a:ln>
              <a:effectLst/>
              <a:uLnTx/>
              <a:uFillTx/>
              <a:latin typeface="Calibri" panose="020F0502020204030204" pitchFamily="34" charset="0"/>
              <a:cs typeface="Calibri" panose="020F0502020204030204" pitchFamily="34" charset="0"/>
              <a:sym typeface="+mn-ea"/>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87755" y="107950"/>
            <a:ext cx="5958205" cy="548005"/>
          </a:xfrm>
        </p:spPr>
        <p:txBody>
          <a:bodyPr vert="horz" wrap="square" lIns="91430" tIns="45715" rIns="91430" bIns="45715" anchor="ctr" anchorCtr="0"/>
          <a:p>
            <a:r>
              <a:rPr lang="en-US" altLang="en-GB" sz="2800" dirty="0"/>
              <a:t>Example Use Case 2 </a:t>
            </a:r>
            <a:endParaRPr lang="en-US" altLang="en-GB" sz="2800" dirty="0"/>
          </a:p>
        </p:txBody>
      </p:sp>
      <p:sp>
        <p:nvSpPr>
          <p:cNvPr id="20" name="Content Placeholder 5"/>
          <p:cNvSpPr>
            <a:spLocks noGrp="1"/>
          </p:cNvSpPr>
          <p:nvPr/>
        </p:nvSpPr>
        <p:spPr>
          <a:xfrm>
            <a:off x="415925" y="1092200"/>
            <a:ext cx="7046595" cy="1177925"/>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indent="-341630">
              <a:buBlip>
                <a:blip r:embed="rId1"/>
              </a:buBlip>
            </a:pPr>
            <a:r>
              <a:rPr lang="en-US" altLang="en-US" sz="1200" noProof="0" dirty="0">
                <a:ln>
                  <a:noFill/>
                </a:ln>
                <a:effectLst/>
                <a:uLnTx/>
                <a:uFillTx/>
                <a:sym typeface="+mn-ea"/>
              </a:rPr>
              <a:t>A PLMN deploys separate 5GC and EPC (e.g., 5GC in major city, EPC in the rest of the PLMN, respectively)</a:t>
            </a:r>
            <a:endParaRPr lang="en-US" altLang="en-US" sz="1200" noProof="0" dirty="0">
              <a:ln>
                <a:noFill/>
              </a:ln>
              <a:effectLst/>
              <a:uLnTx/>
              <a:uFillTx/>
              <a:sym typeface="+mn-ea"/>
            </a:endParaRPr>
          </a:p>
          <a:p>
            <a:pPr marL="341630" indent="-341630">
              <a:buBlip>
                <a:blip r:embed="rId1"/>
              </a:buBlip>
            </a:pPr>
            <a:r>
              <a:rPr lang="en-US" altLang="en-US" sz="1200" noProof="0" dirty="0">
                <a:ln>
                  <a:noFill/>
                </a:ln>
                <a:effectLst/>
                <a:uLnTx/>
                <a:uFillTx/>
                <a:sym typeface="+mn-ea"/>
              </a:rPr>
              <a:t>A 5G subscriber’s subscription profile is provisioned in HSS in EPC/NSA area</a:t>
            </a:r>
            <a:endParaRPr lang="en-US" altLang="en-US" sz="1200" noProof="0" dirty="0">
              <a:ln>
                <a:noFill/>
              </a:ln>
              <a:effectLst/>
              <a:uLnTx/>
              <a:uFillTx/>
              <a:sym typeface="+mn-ea"/>
            </a:endParaRPr>
          </a:p>
          <a:p>
            <a:pPr marL="341630" indent="-341630">
              <a:buBlip>
                <a:blip r:embed="rId1"/>
              </a:buBlip>
            </a:pPr>
            <a:r>
              <a:rPr lang="en-US" altLang="en-US" sz="1200" noProof="0" dirty="0">
                <a:ln>
                  <a:noFill/>
                </a:ln>
                <a:effectLst/>
                <a:uLnTx/>
                <a:uFillTx/>
                <a:sym typeface="+mn-ea"/>
              </a:rPr>
              <a:t>The subscriber is travelling from the EPC/NSA area to the SA area</a:t>
            </a:r>
            <a:endParaRPr lang="en-US" altLang="en-US" sz="1200" noProof="0" dirty="0">
              <a:ln>
                <a:noFill/>
              </a:ln>
              <a:effectLst/>
              <a:uLnTx/>
              <a:uFillTx/>
              <a:sym typeface="+mn-ea"/>
            </a:endParaRPr>
          </a:p>
          <a:p>
            <a:pPr marL="341630" indent="-341630">
              <a:buBlip>
                <a:blip r:embed="rId1"/>
              </a:buBlip>
            </a:pPr>
            <a:r>
              <a:rPr lang="en-US" altLang="en-US" sz="1200" noProof="0" dirty="0">
                <a:ln>
                  <a:noFill/>
                </a:ln>
                <a:effectLst/>
                <a:uLnTx/>
                <a:uFillTx/>
                <a:sym typeface="+mn-ea"/>
              </a:rPr>
              <a:t>UE of the 5G subscriber is a SA access capable terminal</a:t>
            </a:r>
            <a:endParaRPr lang="en-US" altLang="en-US" sz="1200" noProof="0" dirty="0">
              <a:ln>
                <a:noFill/>
              </a:ln>
              <a:effectLst/>
              <a:uLnTx/>
              <a:uFillTx/>
              <a:sym typeface="+mn-ea"/>
            </a:endParaRPr>
          </a:p>
          <a:p>
            <a:pPr marL="341630" indent="-341630">
              <a:buBlip>
                <a:blip r:embed="rId1"/>
              </a:buBlip>
            </a:pPr>
            <a:r>
              <a:rPr lang="en-US" altLang="en-US" sz="1200" noProof="0" dirty="0">
                <a:ln>
                  <a:noFill/>
                </a:ln>
                <a:effectLst/>
                <a:uLnTx/>
                <a:uFillTx/>
                <a:sym typeface="+mn-ea"/>
              </a:rPr>
              <a:t>Service continuity is considered</a:t>
            </a:r>
            <a:endParaRPr lang="en-US" altLang="en-US" sz="1200" noProof="0" dirty="0">
              <a:ln>
                <a:noFill/>
              </a:ln>
              <a:effectLst/>
              <a:uLnTx/>
              <a:uFillTx/>
              <a:sym typeface="+mn-ea"/>
            </a:endParaRPr>
          </a:p>
          <a:p>
            <a:pPr marL="341630" indent="-341630">
              <a:buBlip>
                <a:blip r:embed="rId1"/>
              </a:buBlip>
            </a:pPr>
            <a:endParaRPr lang="en-US" altLang="en-US" sz="1200" noProof="0" dirty="0">
              <a:ln>
                <a:noFill/>
              </a:ln>
              <a:effectLst/>
              <a:uLnTx/>
              <a:uFillTx/>
              <a:sym typeface="+mn-ea"/>
            </a:endParaRPr>
          </a:p>
          <a:p>
            <a:pPr marL="0" indent="0">
              <a:buNone/>
            </a:pPr>
            <a:endParaRPr lang="en-US" altLang="en-US" sz="1200" noProof="0" dirty="0">
              <a:ln>
                <a:noFill/>
              </a:ln>
              <a:effectLst/>
              <a:uLnTx/>
              <a:uFillTx/>
              <a:latin typeface="+mn-lt"/>
              <a:ea typeface="MS PGothic" panose="020B0600070205080204" pitchFamily="34" charset="-128"/>
              <a:cs typeface="MS PGothic" panose="020B0600070205080204" pitchFamily="34" charset="-128"/>
              <a:sym typeface="+mn-ea"/>
            </a:endParaRPr>
          </a:p>
        </p:txBody>
      </p:sp>
      <p:sp>
        <p:nvSpPr>
          <p:cNvPr id="2" name="文本框 1"/>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sp>
        <p:nvSpPr>
          <p:cNvPr id="6" name="矩形 5"/>
          <p:cNvSpPr/>
          <p:nvPr/>
        </p:nvSpPr>
        <p:spPr>
          <a:xfrm>
            <a:off x="460375" y="704850"/>
            <a:ext cx="1600835" cy="461010"/>
          </a:xfrm>
          <a:prstGeom prst="rect">
            <a:avLst/>
          </a:prstGeom>
          <a:noFill/>
          <a:ln>
            <a:noFill/>
          </a:ln>
        </p:spPr>
        <p:txBody>
          <a:bodyPr vert="horz" wrap="square" lIns="91430" tIns="45715" rIns="91430" bIns="45715" numCol="1" rtlCol="0" anchor="ctr" anchorCtr="0" compatLnSpc="1">
            <a:normAutofit fontScale="70000"/>
          </a:bodyPr>
          <a:p>
            <a:pPr lvl="0" algn="l">
              <a:buClrTx/>
              <a:buSzTx/>
              <a:buFontTx/>
            </a:pPr>
            <a:r>
              <a:rPr lang="en-US" altLang="en-GB" sz="2800" kern="0" dirty="0">
                <a:solidFill>
                  <a:srgbClr val="FF0000"/>
                </a:solidFill>
                <a:latin typeface="+mj-lt"/>
                <a:cs typeface="MS PGothic" panose="020B0600070205080204" pitchFamily="34" charset="-128"/>
                <a:sym typeface="+mn-ea"/>
              </a:rPr>
              <a:t>Non-R</a:t>
            </a:r>
            <a:r>
              <a:rPr lang="en-US" altLang="en-GB" sz="2800" kern="0" dirty="0">
                <a:solidFill>
                  <a:srgbClr val="FF0000"/>
                </a:solidFill>
                <a:latin typeface="+mj-lt"/>
                <a:cs typeface="MS PGothic" panose="020B0600070205080204" pitchFamily="34" charset="-128"/>
                <a:sym typeface="+mn-ea"/>
              </a:rPr>
              <a:t>oaming</a:t>
            </a:r>
            <a:endParaRPr lang="en-US" altLang="en-GB" sz="2800" kern="0" dirty="0">
              <a:solidFill>
                <a:srgbClr val="FF0000"/>
              </a:solidFill>
              <a:latin typeface="+mj-lt"/>
              <a:cs typeface="MS PGothic" panose="020B0600070205080204" pitchFamily="34" charset="-128"/>
              <a:sym typeface="+mn-ea"/>
            </a:endParaRPr>
          </a:p>
        </p:txBody>
      </p:sp>
      <p:grpSp>
        <p:nvGrpSpPr>
          <p:cNvPr id="7" name="组合 6"/>
          <p:cNvGrpSpPr/>
          <p:nvPr/>
        </p:nvGrpSpPr>
        <p:grpSpPr>
          <a:xfrm>
            <a:off x="584200" y="2402205"/>
            <a:ext cx="4080510" cy="2165985"/>
            <a:chOff x="5266" y="3759"/>
            <a:chExt cx="6426" cy="3411"/>
          </a:xfrm>
        </p:grpSpPr>
        <p:sp>
          <p:nvSpPr>
            <p:cNvPr id="34" name="椭圆 33"/>
            <p:cNvSpPr/>
            <p:nvPr/>
          </p:nvSpPr>
          <p:spPr>
            <a:xfrm>
              <a:off x="5373" y="5287"/>
              <a:ext cx="2820" cy="1085"/>
            </a:xfrm>
            <a:prstGeom prst="ellipse">
              <a:avLst/>
            </a:prstGeom>
            <a:solidFill>
              <a:schemeClr val="accent3">
                <a:lumMod val="20000"/>
                <a:lumOff val="80000"/>
              </a:schemeClr>
            </a:solidFill>
            <a:ln w="12700" cap="flat" cmpd="sng" algn="ctr">
              <a:solidFill>
                <a:schemeClr val="accent3">
                  <a:lumMod val="40000"/>
                  <a:lumOff val="60000"/>
                </a:schemeClr>
              </a:solidFill>
              <a:prstDash val="dashDot"/>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r>
                <a:rPr kumimoji="0" lang="en-US" altLang="en-GB" sz="1000" b="0" i="0" u="none" strike="noStrike" cap="none" normalizeH="0" baseline="0" smtClean="0">
                  <a:ln>
                    <a:noFill/>
                  </a:ln>
                  <a:solidFill>
                    <a:schemeClr val="tx1"/>
                  </a:solidFill>
                  <a:effectLst/>
                  <a:latin typeface="Arial" panose="020B0604020202020204" pitchFamily="34" charset="0"/>
                </a:rPr>
                <a:t>5G SA</a:t>
              </a:r>
              <a:endParaRPr kumimoji="0" lang="en-US" altLang="en-GB" sz="1000" b="0" i="0" u="none" strike="noStrike" cap="none" normalizeH="0" baseline="0" smtClean="0">
                <a:ln>
                  <a:noFill/>
                </a:ln>
                <a:solidFill>
                  <a:schemeClr val="tx1"/>
                </a:solidFill>
                <a:effectLst/>
                <a:latin typeface="Arial" panose="020B0604020202020204" pitchFamily="34" charset="0"/>
              </a:endParaRPr>
            </a:p>
          </p:txBody>
        </p:sp>
        <p:sp>
          <p:nvSpPr>
            <p:cNvPr id="32" name="椭圆 31"/>
            <p:cNvSpPr/>
            <p:nvPr/>
          </p:nvSpPr>
          <p:spPr>
            <a:xfrm>
              <a:off x="8520" y="5255"/>
              <a:ext cx="3071" cy="1518"/>
            </a:xfrm>
            <a:prstGeom prst="ellipse">
              <a:avLst/>
            </a:prstGeom>
            <a:solidFill>
              <a:schemeClr val="tx2">
                <a:lumMod val="20000"/>
                <a:lumOff val="80000"/>
              </a:schemeClr>
            </a:solidFill>
            <a:ln w="12700" cap="flat" cmpd="sng" algn="ctr">
              <a:solidFill>
                <a:schemeClr val="tx2">
                  <a:lumMod val="40000"/>
                  <a:lumOff val="60000"/>
                </a:schemeClr>
              </a:solidFill>
              <a:prstDash val="dashDot"/>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pPr>
              <a:r>
                <a:rPr kumimoji="0" lang="en-US" altLang="en-GB" sz="1000" b="0" i="0" u="none" strike="noStrike" cap="none" normalizeH="0" baseline="0" smtClean="0">
                  <a:ln>
                    <a:noFill/>
                  </a:ln>
                  <a:solidFill>
                    <a:schemeClr val="tx1"/>
                  </a:solidFill>
                  <a:effectLst/>
                  <a:latin typeface="Arial" panose="020B0604020202020204" pitchFamily="34" charset="0"/>
                </a:rPr>
                <a:t>5G NSA</a:t>
              </a:r>
              <a:endParaRPr kumimoji="0" lang="en-US" altLang="en-GB" sz="1000" b="0" i="0" u="none" strike="noStrike" cap="none" normalizeH="0" baseline="0" smtClean="0">
                <a:ln>
                  <a:noFill/>
                </a:ln>
                <a:solidFill>
                  <a:schemeClr val="tx1"/>
                </a:solidFill>
                <a:effectLst/>
                <a:latin typeface="Arial" panose="020B0604020202020204" pitchFamily="34" charset="0"/>
              </a:endParaRPr>
            </a:p>
          </p:txBody>
        </p:sp>
        <p:sp>
          <p:nvSpPr>
            <p:cNvPr id="27" name="圆角矩形 17"/>
            <p:cNvSpPr/>
            <p:nvPr/>
          </p:nvSpPr>
          <p:spPr>
            <a:xfrm>
              <a:off x="5266" y="3759"/>
              <a:ext cx="6427" cy="3105"/>
            </a:xfrm>
            <a:prstGeom prst="roundRect">
              <a:avLst/>
            </a:prstGeom>
            <a:noFill/>
            <a:ln w="12700" cmpd="sng">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400">
                <a:solidFill>
                  <a:schemeClr val="tx1"/>
                </a:solidFill>
              </a:endParaRPr>
            </a:p>
          </p:txBody>
        </p:sp>
        <p:grpSp>
          <p:nvGrpSpPr>
            <p:cNvPr id="29" name="组合 28"/>
            <p:cNvGrpSpPr/>
            <p:nvPr/>
          </p:nvGrpSpPr>
          <p:grpSpPr>
            <a:xfrm>
              <a:off x="5616" y="3832"/>
              <a:ext cx="5453" cy="1810"/>
              <a:chOff x="5616" y="3555"/>
              <a:chExt cx="5825" cy="2087"/>
            </a:xfrm>
          </p:grpSpPr>
          <p:sp>
            <p:nvSpPr>
              <p:cNvPr id="16" name="圆角矩形 15"/>
              <p:cNvSpPr/>
              <p:nvPr/>
            </p:nvSpPr>
            <p:spPr>
              <a:xfrm>
                <a:off x="5616" y="3854"/>
                <a:ext cx="2758" cy="1094"/>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others</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5" name="圆角矩形 14"/>
              <p:cNvSpPr/>
              <p:nvPr/>
            </p:nvSpPr>
            <p:spPr>
              <a:xfrm>
                <a:off x="8683" y="3865"/>
                <a:ext cx="2758" cy="1117"/>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others</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5" name="矩形 4"/>
              <p:cNvSpPr/>
              <p:nvPr/>
            </p:nvSpPr>
            <p:spPr>
              <a:xfrm>
                <a:off x="8962" y="4409"/>
                <a:ext cx="972" cy="359"/>
              </a:xfrm>
              <a:prstGeom prst="rect">
                <a:avLst/>
              </a:prstGeom>
              <a:solidFill>
                <a:srgbClr val="000000">
                  <a:alpha val="0"/>
                </a:srgb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MME</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9" name="矩形 8"/>
              <p:cNvSpPr/>
              <p:nvPr/>
            </p:nvSpPr>
            <p:spPr>
              <a:xfrm>
                <a:off x="10248" y="4409"/>
                <a:ext cx="972" cy="359"/>
              </a:xfrm>
              <a:prstGeom prst="rect">
                <a:avLst/>
              </a:prstGeom>
              <a:noFill/>
              <a:ln>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SGW</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0" name="矩形 9"/>
              <p:cNvSpPr/>
              <p:nvPr/>
            </p:nvSpPr>
            <p:spPr>
              <a:xfrm>
                <a:off x="5847" y="4399"/>
                <a:ext cx="972" cy="359"/>
              </a:xfrm>
              <a:prstGeom prst="rect">
                <a:avLst/>
              </a:prstGeom>
              <a:solidFill>
                <a:srgbClr val="000000">
                  <a:alpha val="0"/>
                </a:srgb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AMF</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1" name="矩形 10"/>
              <p:cNvSpPr/>
              <p:nvPr/>
            </p:nvSpPr>
            <p:spPr>
              <a:xfrm>
                <a:off x="7046" y="4399"/>
                <a:ext cx="972" cy="359"/>
              </a:xfrm>
              <a:prstGeom prst="rect">
                <a:avLst/>
              </a:prstGeom>
              <a:noFill/>
              <a:ln>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UPF</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2" name="矩形 11"/>
              <p:cNvSpPr/>
              <p:nvPr/>
            </p:nvSpPr>
            <p:spPr>
              <a:xfrm>
                <a:off x="6509" y="5273"/>
                <a:ext cx="972" cy="35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gNB</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3" name="矩形 12"/>
              <p:cNvSpPr/>
              <p:nvPr/>
            </p:nvSpPr>
            <p:spPr>
              <a:xfrm>
                <a:off x="8962" y="5283"/>
                <a:ext cx="972" cy="35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eNB</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14" name="矩形 13"/>
              <p:cNvSpPr/>
              <p:nvPr/>
            </p:nvSpPr>
            <p:spPr>
              <a:xfrm>
                <a:off x="10248" y="5283"/>
                <a:ext cx="972" cy="35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zh-CN" sz="900" b="0" i="0" u="none" strike="noStrike" cap="none" normalizeH="0" baseline="0" smtClean="0">
                    <a:ln>
                      <a:noFill/>
                    </a:ln>
                    <a:solidFill>
                      <a:schemeClr val="tx1"/>
                    </a:solidFill>
                    <a:effectLst/>
                    <a:latin typeface="Arial" panose="020B0604020202020204" pitchFamily="34" charset="0"/>
                  </a:rPr>
                  <a:t>gNB</a:t>
                </a:r>
                <a:endParaRPr kumimoji="0" lang="en-US" altLang="zh-CN" sz="900" b="0" i="0" u="none" strike="noStrike" cap="none" normalizeH="0" baseline="0" smtClean="0">
                  <a:ln>
                    <a:noFill/>
                  </a:ln>
                  <a:solidFill>
                    <a:schemeClr val="tx1"/>
                  </a:solidFill>
                  <a:effectLst/>
                  <a:latin typeface="Arial" panose="020B0604020202020204" pitchFamily="34" charset="0"/>
                </a:endParaRPr>
              </a:p>
            </p:txBody>
          </p:sp>
          <p:cxnSp>
            <p:nvCxnSpPr>
              <p:cNvPr id="17" name="直接连接符 16"/>
              <p:cNvCxnSpPr>
                <a:stCxn id="10" idx="2"/>
              </p:cNvCxnSpPr>
              <p:nvPr/>
            </p:nvCxnSpPr>
            <p:spPr>
              <a:xfrm>
                <a:off x="6333" y="4758"/>
                <a:ext cx="517" cy="525"/>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8" name="直接连接符 17"/>
              <p:cNvCxnSpPr>
                <a:stCxn id="11" idx="2"/>
                <a:endCxn id="12" idx="0"/>
              </p:cNvCxnSpPr>
              <p:nvPr/>
            </p:nvCxnSpPr>
            <p:spPr>
              <a:xfrm flipH="1">
                <a:off x="6995" y="4758"/>
                <a:ext cx="537" cy="515"/>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9" name="直接连接符 18"/>
              <p:cNvCxnSpPr>
                <a:endCxn id="13" idx="0"/>
              </p:cNvCxnSpPr>
              <p:nvPr/>
            </p:nvCxnSpPr>
            <p:spPr>
              <a:xfrm>
                <a:off x="9228" y="4758"/>
                <a:ext cx="220" cy="525"/>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3" name="直接连接符 2"/>
              <p:cNvCxnSpPr>
                <a:endCxn id="13" idx="0"/>
              </p:cNvCxnSpPr>
              <p:nvPr/>
            </p:nvCxnSpPr>
            <p:spPr>
              <a:xfrm flipH="1">
                <a:off x="9448" y="4758"/>
                <a:ext cx="1031" cy="525"/>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1" name="直接连接符 20"/>
              <p:cNvCxnSpPr>
                <a:stCxn id="9" idx="2"/>
                <a:endCxn id="14" idx="0"/>
              </p:cNvCxnSpPr>
              <p:nvPr/>
            </p:nvCxnSpPr>
            <p:spPr>
              <a:xfrm>
                <a:off x="10734" y="4768"/>
                <a:ext cx="0" cy="515"/>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sp>
            <p:nvSpPr>
              <p:cNvPr id="22" name="文本框 21"/>
              <p:cNvSpPr txBox="1"/>
              <p:nvPr/>
            </p:nvSpPr>
            <p:spPr>
              <a:xfrm>
                <a:off x="8870" y="3565"/>
                <a:ext cx="2571" cy="417"/>
              </a:xfrm>
              <a:prstGeom prst="rect">
                <a:avLst/>
              </a:prstGeom>
              <a:noFill/>
            </p:spPr>
            <p:txBody>
              <a:bodyPr wrap="square" rtlCol="0">
                <a:spAutoFit/>
              </a:bodyPr>
              <a:p>
                <a:r>
                  <a:rPr lang="en-US" altLang="zh-CN" sz="900" b="1"/>
                  <a:t>NSA area core network </a:t>
                </a:r>
                <a:endParaRPr lang="en-US" altLang="zh-CN" sz="900" b="1"/>
              </a:p>
            </p:txBody>
          </p:sp>
          <p:sp>
            <p:nvSpPr>
              <p:cNvPr id="23" name="文本框 22"/>
              <p:cNvSpPr txBox="1"/>
              <p:nvPr/>
            </p:nvSpPr>
            <p:spPr>
              <a:xfrm>
                <a:off x="5847" y="3555"/>
                <a:ext cx="2361" cy="417"/>
              </a:xfrm>
              <a:prstGeom prst="rect">
                <a:avLst/>
              </a:prstGeom>
              <a:noFill/>
            </p:spPr>
            <p:txBody>
              <a:bodyPr wrap="square" rtlCol="0">
                <a:spAutoFit/>
              </a:bodyPr>
              <a:p>
                <a:r>
                  <a:rPr lang="en-US" altLang="zh-CN" sz="900" b="1"/>
                  <a:t>SA area core network</a:t>
                </a:r>
                <a:r>
                  <a:rPr lang="en-US" altLang="zh-CN" sz="900"/>
                  <a:t> </a:t>
                </a:r>
                <a:endParaRPr lang="en-US" altLang="zh-CN" sz="900"/>
              </a:p>
            </p:txBody>
          </p:sp>
          <p:cxnSp>
            <p:nvCxnSpPr>
              <p:cNvPr id="24" name="直接连接符 23"/>
              <p:cNvCxnSpPr>
                <a:stCxn id="13" idx="3"/>
                <a:endCxn id="14" idx="1"/>
              </p:cNvCxnSpPr>
              <p:nvPr/>
            </p:nvCxnSpPr>
            <p:spPr>
              <a:xfrm>
                <a:off x="9934" y="5463"/>
                <a:ext cx="314" cy="0"/>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sp>
          <p:nvSpPr>
            <p:cNvPr id="26" name="文本框 25"/>
            <p:cNvSpPr txBox="1"/>
            <p:nvPr/>
          </p:nvSpPr>
          <p:spPr>
            <a:xfrm>
              <a:off x="5350" y="6784"/>
              <a:ext cx="6343" cy="386"/>
            </a:xfrm>
            <a:prstGeom prst="rect">
              <a:avLst/>
            </a:prstGeom>
            <a:noFill/>
          </p:spPr>
          <p:txBody>
            <a:bodyPr wrap="square" rtlCol="0">
              <a:spAutoFit/>
            </a:bodyPr>
            <a:p>
              <a:r>
                <a:rPr lang="en-US" altLang="zh-CN"/>
                <a:t>Fig. NSA and SA are deployed in different areas within same PLMN</a:t>
              </a:r>
              <a:endParaRPr lang="en-US" altLang="zh-CN"/>
            </a:p>
          </p:txBody>
        </p:sp>
        <p:sp>
          <p:nvSpPr>
            <p:cNvPr id="30" name="矩形 29"/>
            <p:cNvSpPr/>
            <p:nvPr/>
          </p:nvSpPr>
          <p:spPr>
            <a:xfrm>
              <a:off x="6572" y="4194"/>
              <a:ext cx="910" cy="311"/>
            </a:xfrm>
            <a:prstGeom prst="rect">
              <a:avLst/>
            </a:prstGeom>
            <a:solidFill>
              <a:srgbClr val="000000">
                <a:alpha val="0"/>
              </a:srgb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UDM</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sp>
          <p:nvSpPr>
            <p:cNvPr id="31" name="矩形 30"/>
            <p:cNvSpPr/>
            <p:nvPr/>
          </p:nvSpPr>
          <p:spPr>
            <a:xfrm>
              <a:off x="9497" y="4194"/>
              <a:ext cx="910" cy="311"/>
            </a:xfrm>
            <a:prstGeom prst="rect">
              <a:avLst/>
            </a:prstGeom>
            <a:solidFill>
              <a:srgbClr val="000000">
                <a:alpha val="0"/>
              </a:srgb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Tx/>
                <a:buNone/>
              </a:pPr>
              <a:r>
                <a:rPr kumimoji="0" lang="en-US" altLang="en-GB" sz="900" b="0" i="0" u="none" strike="noStrike" cap="none" normalizeH="0" baseline="0" smtClean="0">
                  <a:ln>
                    <a:noFill/>
                  </a:ln>
                  <a:solidFill>
                    <a:schemeClr val="tx1"/>
                  </a:solidFill>
                  <a:effectLst/>
                  <a:latin typeface="Arial" panose="020B0604020202020204" pitchFamily="34" charset="0"/>
                </a:rPr>
                <a:t>HSS</a:t>
              </a:r>
              <a:endParaRPr kumimoji="0" lang="en-US" altLang="en-GB" sz="900" b="0" i="0" u="none" strike="noStrike" cap="none" normalizeH="0" baseline="0" smtClean="0">
                <a:ln>
                  <a:noFill/>
                </a:ln>
                <a:solidFill>
                  <a:schemeClr val="tx1"/>
                </a:solidFill>
                <a:effectLst/>
                <a:latin typeface="Arial" panose="020B0604020202020204" pitchFamily="34" charset="0"/>
              </a:endParaRPr>
            </a:p>
          </p:txBody>
        </p:sp>
        <p:pic>
          <p:nvPicPr>
            <p:cNvPr id="35" name="图片 34"/>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8821" y="6106"/>
              <a:ext cx="654" cy="293"/>
            </a:xfrm>
            <a:prstGeom prst="rect">
              <a:avLst/>
            </a:prstGeom>
          </p:spPr>
        </p:pic>
        <p:sp>
          <p:nvSpPr>
            <p:cNvPr id="53" name="矩形 52"/>
            <p:cNvSpPr/>
            <p:nvPr/>
          </p:nvSpPr>
          <p:spPr>
            <a:xfrm>
              <a:off x="6880" y="6043"/>
              <a:ext cx="1060" cy="2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00000"/>
                </a:lnSpc>
              </a:pPr>
              <a:r>
                <a:rPr lang="en-US" altLang="zh-CN" sz="600" b="1" dirty="0">
                  <a:solidFill>
                    <a:srgbClr val="002060"/>
                  </a:solidFill>
                  <a:latin typeface="Times New Roman" panose="02020603050405020304" charset="0"/>
                  <a:cs typeface="Times New Roman" panose="02020603050405020304" charset="0"/>
                </a:rPr>
                <a:t>5G subscriber</a:t>
              </a:r>
              <a:endParaRPr lang="en-US" altLang="zh-CN" sz="600" b="1" dirty="0">
                <a:solidFill>
                  <a:srgbClr val="002060"/>
                </a:solidFill>
                <a:latin typeface="Times New Roman" panose="02020603050405020304" charset="0"/>
                <a:cs typeface="Times New Roman" panose="02020603050405020304" charset="0"/>
              </a:endParaRPr>
            </a:p>
          </p:txBody>
        </p:sp>
        <p:pic>
          <p:nvPicPr>
            <p:cNvPr id="36" name="图片 35"/>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7175" y="5811"/>
              <a:ext cx="654" cy="293"/>
            </a:xfrm>
            <a:prstGeom prst="rect">
              <a:avLst/>
            </a:prstGeom>
          </p:spPr>
        </p:pic>
        <p:sp>
          <p:nvSpPr>
            <p:cNvPr id="40" name="矩形 39"/>
            <p:cNvSpPr/>
            <p:nvPr/>
          </p:nvSpPr>
          <p:spPr>
            <a:xfrm>
              <a:off x="8792" y="6340"/>
              <a:ext cx="1060" cy="2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00000"/>
                </a:lnSpc>
              </a:pPr>
              <a:r>
                <a:rPr lang="en-US" altLang="zh-CN" sz="600" b="1" dirty="0">
                  <a:solidFill>
                    <a:srgbClr val="002060"/>
                  </a:solidFill>
                  <a:latin typeface="Times New Roman" panose="02020603050405020304" charset="0"/>
                  <a:cs typeface="Times New Roman" panose="02020603050405020304" charset="0"/>
                </a:rPr>
                <a:t>5G subscriber</a:t>
              </a:r>
              <a:endParaRPr lang="en-US" altLang="zh-CN" sz="600" b="1" dirty="0">
                <a:solidFill>
                  <a:srgbClr val="002060"/>
                </a:solidFill>
                <a:latin typeface="Times New Roman" panose="02020603050405020304" charset="0"/>
                <a:cs typeface="Times New Roman" panose="02020603050405020304" charset="0"/>
              </a:endParaRPr>
            </a:p>
          </p:txBody>
        </p:sp>
        <p:sp>
          <p:nvSpPr>
            <p:cNvPr id="42" name="左箭头 41"/>
            <p:cNvSpPr/>
            <p:nvPr/>
          </p:nvSpPr>
          <p:spPr>
            <a:xfrm rot="720000">
              <a:off x="7914" y="6051"/>
              <a:ext cx="792" cy="268"/>
            </a:xfrm>
            <a:prstGeom prst="leftArrow">
              <a:avLst/>
            </a:prstGeom>
            <a:noFill/>
            <a:ln w="952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8" name="文本框 7"/>
            <p:cNvSpPr txBox="1"/>
            <p:nvPr/>
          </p:nvSpPr>
          <p:spPr>
            <a:xfrm>
              <a:off x="5350" y="6411"/>
              <a:ext cx="1151" cy="373"/>
            </a:xfrm>
            <a:prstGeom prst="rect">
              <a:avLst/>
            </a:prstGeom>
            <a:noFill/>
          </p:spPr>
          <p:txBody>
            <a:bodyPr wrap="square" rtlCol="0">
              <a:noAutofit/>
            </a:bodyPr>
            <a:p>
              <a:r>
                <a:rPr lang="en-US" altLang="zh-CN" sz="1200" b="1"/>
                <a:t>PLMN</a:t>
              </a:r>
              <a:endParaRPr lang="en-US" altLang="zh-CN" sz="1200" b="1"/>
            </a:p>
          </p:txBody>
        </p:sp>
      </p:grpSp>
      <p:sp>
        <p:nvSpPr>
          <p:cNvPr id="25" name="矩形 24"/>
          <p:cNvSpPr/>
          <p:nvPr/>
        </p:nvSpPr>
        <p:spPr>
          <a:xfrm>
            <a:off x="5241290" y="2012950"/>
            <a:ext cx="3235325" cy="2643505"/>
          </a:xfrm>
          <a:prstGeom prst="rect">
            <a:avLst/>
          </a:prstGeom>
          <a:noFill/>
          <a:ln>
            <a:noFill/>
          </a:ln>
        </p:spPr>
        <p:txBody>
          <a:bodyPr vert="horz" wrap="square" lIns="91430" tIns="45715" rIns="91430" bIns="45715" numCol="1" rtlCol="0" anchor="t" anchorCtr="0" compatLnSpc="1">
            <a:noAutofit/>
          </a:bodyPr>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lvl="0" indent="-341630" algn="l">
              <a:buClrTx/>
              <a:buSzTx/>
              <a:buBlip>
                <a:blip r:embed="rId1"/>
              </a:buBlip>
            </a:pPr>
            <a:r>
              <a:rPr lang="en-US" altLang="en-US" sz="1400" noProof="0" dirty="0">
                <a:ln>
                  <a:noFill/>
                </a:ln>
                <a:effectLst/>
                <a:uLnTx/>
                <a:uFillTx/>
                <a:sym typeface="+mn-ea"/>
              </a:rPr>
              <a:t>Benefits</a:t>
            </a:r>
            <a:endParaRPr lang="en-US" altLang="en-US" sz="1400" noProof="0" dirty="0">
              <a:ln>
                <a:noFill/>
              </a:ln>
              <a:effectLst/>
              <a:uLnTx/>
              <a:uFillTx/>
              <a:sym typeface="+mn-ea"/>
            </a:endParaRPr>
          </a:p>
          <a:p>
            <a:pPr marL="171450" lvl="1" indent="-171450" algn="l">
              <a:buClrTx/>
              <a:buSzTx/>
              <a:buFont typeface="Arial" panose="020B0604020202020204" pitchFamily="34" charset="0"/>
              <a:buChar char="•"/>
            </a:pPr>
            <a:r>
              <a:rPr lang="en-US" altLang="en-US" sz="1200" noProof="0" dirty="0">
                <a:ln>
                  <a:noFill/>
                </a:ln>
                <a:effectLst/>
                <a:uLnTx/>
                <a:uFillTx/>
                <a:cs typeface="+mn-cs"/>
                <a:sym typeface="+mn-ea"/>
              </a:rPr>
              <a:t>Interoperability between EPC and 5GC is suitable for operators introducing 5G </a:t>
            </a:r>
            <a:r>
              <a:rPr lang="en-US" altLang="en-US" sz="1200" noProof="0" dirty="0">
                <a:ln>
                  <a:noFill/>
                </a:ln>
                <a:effectLst/>
                <a:uLnTx/>
                <a:uFillTx/>
                <a:sym typeface="+mn-ea"/>
              </a:rPr>
              <a:t>subscription</a:t>
            </a:r>
            <a:r>
              <a:rPr lang="en-US" altLang="en-US" sz="1200" noProof="0" dirty="0">
                <a:ln>
                  <a:noFill/>
                </a:ln>
                <a:effectLst/>
                <a:uLnTx/>
                <a:uFillTx/>
                <a:cs typeface="+mn-cs"/>
                <a:sym typeface="+mn-ea"/>
              </a:rPr>
              <a:t> without impacting or migrating those </a:t>
            </a:r>
            <a:r>
              <a:rPr lang="en-US" altLang="en-US" sz="1200" noProof="0" dirty="0">
                <a:ln>
                  <a:noFill/>
                </a:ln>
                <a:effectLst/>
                <a:uLnTx/>
                <a:uFillTx/>
                <a:sym typeface="+mn-ea"/>
              </a:rPr>
              <a:t>subscription </a:t>
            </a:r>
            <a:r>
              <a:rPr lang="en-US" altLang="en-US" sz="1200" noProof="0" dirty="0">
                <a:ln>
                  <a:noFill/>
                </a:ln>
                <a:effectLst/>
                <a:uLnTx/>
                <a:uFillTx/>
                <a:cs typeface="+mn-cs"/>
                <a:sym typeface="+mn-ea"/>
              </a:rPr>
              <a:t>data already provisioned on a legacy HSS.</a:t>
            </a:r>
            <a:endParaRPr lang="en-US" altLang="en-US" sz="1200" noProof="0" dirty="0">
              <a:ln>
                <a:noFill/>
              </a:ln>
              <a:effectLst/>
              <a:uLnTx/>
              <a:uFillTx/>
              <a:cs typeface="+mn-cs"/>
              <a:sym typeface="+mn-ea"/>
            </a:endParaRPr>
          </a:p>
          <a:p>
            <a:pPr marL="171450" lvl="1" indent="-171450" algn="l">
              <a:buClrTx/>
              <a:buSzTx/>
              <a:buFont typeface="Arial" panose="020B0604020202020204" pitchFamily="34" charset="0"/>
              <a:buChar char="•"/>
            </a:pPr>
            <a:r>
              <a:rPr lang="en-US" altLang="en-US" sz="1200" noProof="0" dirty="0">
                <a:ln>
                  <a:noFill/>
                </a:ln>
                <a:effectLst/>
                <a:uLnTx/>
                <a:uFillTx/>
                <a:sym typeface="+mn-ea"/>
              </a:rPr>
              <a:t>To reduce excessive investment and save cost by avoiding implement 5GC network elements all at once towards 5G SA migration.</a:t>
            </a:r>
            <a:endParaRPr kumimoji="0" lang="en-US" altLang="en-US" sz="1200" b="0" i="0" u="none" strike="noStrike" kern="0" cap="none" spc="0" normalizeH="0" baseline="0" noProof="0" dirty="0">
              <a:ln>
                <a:noFill/>
              </a:ln>
              <a:solidFill>
                <a:schemeClr val="bg2">
                  <a:lumMod val="75000"/>
                </a:schemeClr>
              </a:solidFill>
              <a:effectLst/>
              <a:uLnTx/>
              <a:uFillTx/>
              <a:latin typeface="+mn-lt"/>
              <a:ea typeface="MS PGothic" panose="020B0600070205080204" pitchFamily="34" charset="-128"/>
              <a:cs typeface="MS PGothic" panose="020B0600070205080204" pitchFamily="34" charset="-128"/>
              <a:sym typeface="+mn-ea"/>
            </a:endParaRPr>
          </a:p>
          <a:p>
            <a:pPr marL="0" lvl="1" indent="0" algn="l">
              <a:buClrTx/>
              <a:buSzTx/>
              <a:buFont typeface="Arial" panose="020B0604020202020204" pitchFamily="34" charset="0"/>
              <a:buNone/>
            </a:pPr>
            <a:endParaRPr lang="en-US" altLang="en-US" sz="1000" noProof="0" dirty="0">
              <a:ln>
                <a:noFill/>
              </a:ln>
              <a:effectLst/>
              <a:uLnTx/>
              <a:uFillTx/>
              <a:cs typeface="+mn-cs"/>
              <a:sym typeface="+mn-ea"/>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87755" y="107950"/>
            <a:ext cx="5958205" cy="548005"/>
          </a:xfrm>
        </p:spPr>
        <p:txBody>
          <a:bodyPr vert="horz" wrap="square" lIns="91430" tIns="45715" rIns="91430" bIns="45715" anchor="ctr" anchorCtr="0"/>
          <a:p>
            <a:r>
              <a:rPr lang="en-US" altLang="en-GB" sz="2800" dirty="0"/>
              <a:t>Gap Analysis &amp; Proposal </a:t>
            </a:r>
            <a:endParaRPr lang="en-US" altLang="en-GB" sz="2800" dirty="0"/>
          </a:p>
        </p:txBody>
      </p:sp>
      <p:sp>
        <p:nvSpPr>
          <p:cNvPr id="8195" name="Content Placeholder 5"/>
          <p:cNvSpPr>
            <a:spLocks noGrp="1"/>
          </p:cNvSpPr>
          <p:nvPr>
            <p:ph idx="1"/>
          </p:nvPr>
        </p:nvSpPr>
        <p:spPr>
          <a:xfrm>
            <a:off x="45720" y="556895"/>
            <a:ext cx="4137660" cy="1257300"/>
          </a:xfrm>
        </p:spPr>
        <p:txBody>
          <a:bodyPr vert="horz" wrap="square" lIns="91430" tIns="45715" rIns="91430" bIns="45715" anchor="t" anchorCtr="0"/>
          <a:p>
            <a:pPr marL="341630" indent="-341630">
              <a:buBlip>
                <a:blip r:embed="rId1"/>
              </a:buBlip>
            </a:pPr>
            <a:r>
              <a:rPr lang="en-US" altLang="en-US" sz="1400" b="1" noProof="0" dirty="0">
                <a:ln>
                  <a:noFill/>
                </a:ln>
                <a:effectLst/>
                <a:uLnTx/>
                <a:uFillTx/>
                <a:sym typeface="+mn-ea"/>
              </a:rPr>
              <a:t>Existing reqs and specs</a:t>
            </a:r>
            <a:endParaRPr lang="en-US" altLang="en-US" sz="1400" b="1" noProof="0" dirty="0">
              <a:ln>
                <a:noFill/>
              </a:ln>
              <a:effectLst/>
              <a:uLnTx/>
              <a:uFillTx/>
              <a:sym typeface="+mn-ea"/>
            </a:endParaRPr>
          </a:p>
          <a:p>
            <a:pPr marL="489585" lvl="1" algn="l" latinLnBrk="0">
              <a:spcBef>
                <a:spcPts val="0"/>
              </a:spcBef>
              <a:buSzTx/>
            </a:pPr>
            <a:r>
              <a:rPr lang="en-US" altLang="en-US" sz="1000" noProof="0" dirty="0">
                <a:ln>
                  <a:noFill/>
                </a:ln>
                <a:effectLst/>
                <a:uLnTx/>
                <a:uFillTx/>
                <a:cs typeface="+mn-lt"/>
                <a:sym typeface="+mn-ea"/>
              </a:rPr>
              <a:t>TS 22.261 clause 5.1 specified requirements of supporting interworking between 5G systems and interoperability with legacy 3GPP systems</a:t>
            </a:r>
            <a:endParaRPr lang="en-US" altLang="en-US" sz="1000" noProof="0" dirty="0">
              <a:ln>
                <a:noFill/>
              </a:ln>
              <a:effectLst/>
              <a:uLnTx/>
              <a:uFillTx/>
              <a:cs typeface="+mn-lt"/>
              <a:sym typeface="+mn-ea"/>
            </a:endParaRPr>
          </a:p>
          <a:p>
            <a:pPr marL="489585" lvl="1" algn="l" latinLnBrk="0">
              <a:spcBef>
                <a:spcPts val="0"/>
              </a:spcBef>
              <a:buSzTx/>
            </a:pPr>
            <a:r>
              <a:rPr lang="en-US" altLang="en-US" sz="1000" noProof="0" dirty="0">
                <a:ln>
                  <a:noFill/>
                </a:ln>
                <a:effectLst/>
                <a:uLnTx/>
                <a:uFillTx/>
                <a:cs typeface="+mn-lt"/>
                <a:sym typeface="+mn-ea"/>
              </a:rPr>
              <a:t>Stage-2/3 supports non-roaming and roaming interworking between 5GS and EPC/E-UTRAN.</a:t>
            </a:r>
            <a:endParaRPr lang="en-US" altLang="en-US" sz="1000" noProof="0" dirty="0">
              <a:ln>
                <a:noFill/>
              </a:ln>
              <a:effectLst/>
              <a:uLnTx/>
              <a:uFillTx/>
              <a:ea typeface="MS PGothic" panose="020B0600070205080204" pitchFamily="34" charset="-128"/>
              <a:cs typeface="+mn-lt"/>
              <a:sym typeface="+mn-ea"/>
            </a:endParaRPr>
          </a:p>
        </p:txBody>
      </p:sp>
      <p:sp>
        <p:nvSpPr>
          <p:cNvPr id="20" name="Content Placeholder 5"/>
          <p:cNvSpPr>
            <a:spLocks noGrp="1"/>
          </p:cNvSpPr>
          <p:nvPr/>
        </p:nvSpPr>
        <p:spPr>
          <a:xfrm>
            <a:off x="45720" y="1581150"/>
            <a:ext cx="4137660" cy="1888490"/>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341630" indent="-341630">
              <a:buBlip>
                <a:blip r:embed="rId1"/>
              </a:buBlip>
            </a:pPr>
            <a:r>
              <a:rPr lang="en-US" altLang="en-US" sz="1200" b="1" noProof="0" dirty="0">
                <a:ln>
                  <a:noFill/>
                </a:ln>
                <a:effectLst/>
                <a:uLnTx/>
                <a:uFillTx/>
                <a:sym typeface="+mn-ea"/>
              </a:rPr>
              <a:t>Gaps </a:t>
            </a:r>
            <a:endParaRPr lang="en-US" altLang="en-US" sz="1200" b="1" noProof="0" dirty="0">
              <a:ln>
                <a:noFill/>
              </a:ln>
              <a:effectLst/>
              <a:uLnTx/>
              <a:uFillTx/>
              <a:sym typeface="+mn-ea"/>
            </a:endParaRPr>
          </a:p>
          <a:p>
            <a:pPr marL="489585" lvl="1" algn="l">
              <a:spcBef>
                <a:spcPts val="0"/>
              </a:spcBef>
              <a:buSzTx/>
            </a:pPr>
            <a:r>
              <a:rPr lang="en-US" altLang="en-US" sz="1000" kern="0" noProof="0" dirty="0">
                <a:ln>
                  <a:noFill/>
                </a:ln>
                <a:effectLst/>
                <a:uLnTx/>
                <a:uFillTx/>
                <a:cs typeface="+mn-lt"/>
                <a:sym typeface="+mn-ea"/>
              </a:rPr>
              <a:t>The  </a:t>
            </a:r>
            <a:r>
              <a:rPr lang="en-US" altLang="en-US" sz="1000" b="1" kern="0" noProof="0" dirty="0">
                <a:ln>
                  <a:noFill/>
                </a:ln>
                <a:effectLst/>
                <a:uLnTx/>
                <a:uFillTx/>
                <a:cs typeface="+mn-lt"/>
                <a:sym typeface="+mn-ea"/>
              </a:rPr>
              <a:t>dedicated entities (i.e., HSS + UDM, SMF + PGW-C, and UPF + PGW-</a:t>
            </a:r>
            <a:r>
              <a:rPr lang="en-US" altLang="en-US" sz="1000" b="1" kern="0" noProof="0" dirty="0">
                <a:ln>
                  <a:noFill/>
                </a:ln>
                <a:effectLst/>
                <a:uLnTx/>
                <a:uFillTx/>
                <a:cs typeface="+mn-lt"/>
                <a:sym typeface="+mn-ea"/>
              </a:rPr>
              <a:t>U) are required </a:t>
            </a:r>
            <a:r>
              <a:rPr lang="en-US" altLang="en-US" sz="1000" kern="0" noProof="0" dirty="0">
                <a:ln>
                  <a:noFill/>
                </a:ln>
                <a:effectLst/>
                <a:uLnTx/>
                <a:uFillTx/>
                <a:cs typeface="+mn-lt"/>
                <a:sym typeface="+mn-ea"/>
              </a:rPr>
              <a:t>for the non-roaming and roaming interworking between 5GS and EPC/E-UTRAN defined in stage 2/3. </a:t>
            </a:r>
            <a:r>
              <a:rPr lang="en-US" altLang="en-US" sz="1000" b="1" kern="0" noProof="0" dirty="0">
                <a:ln>
                  <a:noFill/>
                </a:ln>
                <a:effectLst/>
                <a:uLnTx/>
                <a:uFillTx/>
                <a:cs typeface="+mn-lt"/>
                <a:sym typeface="+mn-ea"/>
              </a:rPr>
              <a:t>However, there are no such dedicated entities in EPC/NSA region, only HSS and PGW instead.</a:t>
            </a:r>
            <a:endParaRPr lang="en-US" altLang="en-US" sz="1000" kern="0" noProof="0" dirty="0">
              <a:ln>
                <a:noFill/>
              </a:ln>
              <a:effectLst/>
              <a:uLnTx/>
              <a:uFillTx/>
              <a:cs typeface="+mn-lt"/>
              <a:sym typeface="+mn-ea"/>
            </a:endParaRPr>
          </a:p>
          <a:p>
            <a:pPr marL="489585" lvl="1" algn="l">
              <a:spcBef>
                <a:spcPts val="0"/>
              </a:spcBef>
              <a:buSzTx/>
            </a:pPr>
            <a:r>
              <a:rPr lang="en-US" altLang="en-US" sz="1000" b="1" kern="0" noProof="0" dirty="0">
                <a:ln>
                  <a:noFill/>
                </a:ln>
                <a:solidFill>
                  <a:schemeClr val="tx1"/>
                </a:solidFill>
                <a:effectLst/>
                <a:uLnTx/>
                <a:uFillTx/>
                <a:cs typeface="+mn-lt"/>
                <a:sym typeface="+mn-ea"/>
              </a:rPr>
              <a:t>The roaming remains undefined where VPLMN has 5GC only and HPLMN has EPC only</a:t>
            </a:r>
            <a:endParaRPr lang="en-US" altLang="en-US" sz="1000" b="1" kern="0" noProof="0" dirty="0">
              <a:ln>
                <a:noFill/>
              </a:ln>
              <a:solidFill>
                <a:schemeClr val="tx1"/>
              </a:solidFill>
              <a:effectLst/>
              <a:uLnTx/>
              <a:uFillTx/>
              <a:cs typeface="+mn-lt"/>
              <a:sym typeface="+mn-ea"/>
            </a:endParaRPr>
          </a:p>
          <a:p>
            <a:pPr marL="489585" lvl="1" algn="l">
              <a:spcBef>
                <a:spcPts val="0"/>
              </a:spcBef>
              <a:buSzTx/>
            </a:pPr>
            <a:r>
              <a:rPr lang="en-US" altLang="en-US" sz="1000" kern="0" noProof="0" dirty="0">
                <a:ln>
                  <a:noFill/>
                </a:ln>
                <a:effectLst/>
                <a:uLnTx/>
                <a:uFillTx/>
                <a:cs typeface="+mn-lt"/>
                <a:sym typeface="+mn-ea"/>
              </a:rPr>
              <a:t>Requirements, service offering capability and mechanisms between 5GC and EPC are remain undefined</a:t>
            </a:r>
            <a:endParaRPr lang="en-US" altLang="en-US" sz="1000" kern="0" noProof="0" dirty="0">
              <a:ln>
                <a:noFill/>
              </a:ln>
              <a:effectLst/>
              <a:uLnTx/>
              <a:uFillTx/>
              <a:cs typeface="+mn-lt"/>
              <a:sym typeface="+mn-ea"/>
            </a:endParaRPr>
          </a:p>
          <a:p>
            <a:pPr marL="457200" lvl="1" indent="0" algn="l">
              <a:buSzTx/>
              <a:buNone/>
            </a:pPr>
            <a:endParaRPr lang="en-US" altLang="en-US" sz="1000" kern="0" noProof="0" dirty="0">
              <a:ln>
                <a:noFill/>
              </a:ln>
              <a:effectLst/>
              <a:uLnTx/>
              <a:uFillTx/>
              <a:latin typeface="+mn-lt"/>
              <a:ea typeface="MS PGothic" panose="020B0600070205080204" pitchFamily="34" charset="-128"/>
              <a:cs typeface="+mn-lt"/>
              <a:sym typeface="+mn-ea"/>
            </a:endParaRPr>
          </a:p>
        </p:txBody>
      </p:sp>
      <p:sp>
        <p:nvSpPr>
          <p:cNvPr id="4" name="文本框 3"/>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grpSp>
        <p:nvGrpSpPr>
          <p:cNvPr id="5" name="组合 4"/>
          <p:cNvGrpSpPr/>
          <p:nvPr/>
        </p:nvGrpSpPr>
        <p:grpSpPr>
          <a:xfrm>
            <a:off x="173990" y="3195423"/>
            <a:ext cx="4374515" cy="1730272"/>
            <a:chOff x="2914" y="4654"/>
            <a:chExt cx="8317" cy="2954"/>
          </a:xfrm>
        </p:grpSpPr>
        <p:pic>
          <p:nvPicPr>
            <p:cNvPr id="15" name="图片 14"/>
            <p:cNvPicPr>
              <a:picLocks noChangeAspect="1"/>
            </p:cNvPicPr>
            <p:nvPr/>
          </p:nvPicPr>
          <p:blipFill>
            <a:blip r:embed="rId2"/>
            <a:stretch>
              <a:fillRect/>
            </a:stretch>
          </p:blipFill>
          <p:spPr>
            <a:xfrm>
              <a:off x="3325" y="5285"/>
              <a:ext cx="3808" cy="2195"/>
            </a:xfrm>
            <a:prstGeom prst="rect">
              <a:avLst/>
            </a:prstGeom>
          </p:spPr>
        </p:pic>
        <p:grpSp>
          <p:nvGrpSpPr>
            <p:cNvPr id="6" name="组合 5"/>
            <p:cNvGrpSpPr/>
            <p:nvPr/>
          </p:nvGrpSpPr>
          <p:grpSpPr>
            <a:xfrm>
              <a:off x="2914" y="4654"/>
              <a:ext cx="8317" cy="2954"/>
              <a:chOff x="237" y="1973"/>
              <a:chExt cx="12919" cy="5488"/>
            </a:xfrm>
          </p:grpSpPr>
          <p:pic>
            <p:nvPicPr>
              <p:cNvPr id="9" name="图片 8"/>
              <p:cNvPicPr>
                <a:picLocks noChangeAspect="1"/>
              </p:cNvPicPr>
              <p:nvPr/>
            </p:nvPicPr>
            <p:blipFill>
              <a:blip r:embed="rId3"/>
              <a:stretch>
                <a:fillRect/>
              </a:stretch>
            </p:blipFill>
            <p:spPr>
              <a:xfrm>
                <a:off x="6972" y="3937"/>
                <a:ext cx="6184" cy="2369"/>
              </a:xfrm>
              <a:prstGeom prst="rect">
                <a:avLst/>
              </a:prstGeom>
            </p:spPr>
          </p:pic>
          <p:cxnSp>
            <p:nvCxnSpPr>
              <p:cNvPr id="23" name="曲线连接符 22"/>
              <p:cNvCxnSpPr/>
              <p:nvPr/>
            </p:nvCxnSpPr>
            <p:spPr>
              <a:xfrm rot="15900000" flipH="1">
                <a:off x="6710" y="1229"/>
                <a:ext cx="913" cy="6698"/>
              </a:xfrm>
              <a:prstGeom prst="curvedConnector4">
                <a:avLst>
                  <a:gd name="adj1" fmla="val -134771"/>
                  <a:gd name="adj2" fmla="val 100203"/>
                </a:avLst>
              </a:prstGeom>
              <a:ln>
                <a:solidFill>
                  <a:schemeClr val="accent1">
                    <a:alpha val="80000"/>
                  </a:schemeClr>
                </a:solidFill>
                <a:round/>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0" name="文本框 29"/>
              <p:cNvSpPr txBox="1"/>
              <p:nvPr/>
            </p:nvSpPr>
            <p:spPr>
              <a:xfrm>
                <a:off x="6483" y="1973"/>
                <a:ext cx="488" cy="671"/>
              </a:xfrm>
              <a:prstGeom prst="rect">
                <a:avLst/>
              </a:prstGeom>
              <a:noFill/>
            </p:spPr>
            <p:txBody>
              <a:bodyPr wrap="none" rtlCol="0" anchor="t">
                <a:noAutofit/>
              </a:bodyPr>
              <a:p>
                <a:r>
                  <a:rPr lang="zh-CN" altLang="en-US" sz="3200">
                    <a:solidFill>
                      <a:srgbClr val="FF0000"/>
                    </a:solidFill>
                  </a:rPr>
                  <a:t>×</a:t>
                </a:r>
                <a:endParaRPr lang="zh-CN" altLang="en-US" sz="3200">
                  <a:solidFill>
                    <a:srgbClr val="FF0000"/>
                  </a:solidFill>
                </a:endParaRPr>
              </a:p>
            </p:txBody>
          </p:sp>
          <p:sp>
            <p:nvSpPr>
              <p:cNvPr id="11" name="圆角矩形 17"/>
              <p:cNvSpPr/>
              <p:nvPr/>
            </p:nvSpPr>
            <p:spPr>
              <a:xfrm>
                <a:off x="237" y="2110"/>
                <a:ext cx="12843" cy="5351"/>
              </a:xfrm>
              <a:prstGeom prst="roundRect">
                <a:avLst/>
              </a:prstGeom>
              <a:noFill/>
              <a:ln w="9525" cmpd="sng">
                <a:solidFill>
                  <a:schemeClr val="tx2">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sz="1400">
                  <a:solidFill>
                    <a:schemeClr val="tx1"/>
                  </a:solidFill>
                </a:endParaRPr>
              </a:p>
            </p:txBody>
          </p:sp>
          <p:sp>
            <p:nvSpPr>
              <p:cNvPr id="13" name="文本框 12"/>
              <p:cNvSpPr txBox="1"/>
              <p:nvPr/>
            </p:nvSpPr>
            <p:spPr>
              <a:xfrm>
                <a:off x="10540" y="2534"/>
                <a:ext cx="1918" cy="1428"/>
              </a:xfrm>
              <a:prstGeom prst="rect">
                <a:avLst/>
              </a:prstGeom>
              <a:noFill/>
            </p:spPr>
            <p:txBody>
              <a:bodyPr wrap="square" rtlCol="0">
                <a:noAutofit/>
              </a:bodyPr>
              <a:p>
                <a:r>
                  <a:rPr lang="en-US" altLang="zh-CN" sz="800" b="1" dirty="0">
                    <a:latin typeface="微软雅黑" panose="020B0503020204020204" charset="-122"/>
                    <a:ea typeface="微软雅黑" panose="020B0503020204020204" charset="-122"/>
                  </a:rPr>
                  <a:t>EPC/NSA home region</a:t>
                </a:r>
                <a:endParaRPr lang="en-US" altLang="zh-CN" sz="800" b="1" dirty="0">
                  <a:latin typeface="微软雅黑" panose="020B0503020204020204" charset="-122"/>
                  <a:ea typeface="微软雅黑" panose="020B0503020204020204" charset="-122"/>
                </a:endParaRPr>
              </a:p>
            </p:txBody>
          </p:sp>
          <p:sp>
            <p:nvSpPr>
              <p:cNvPr id="14" name="文本框 13"/>
              <p:cNvSpPr txBox="1"/>
              <p:nvPr/>
            </p:nvSpPr>
            <p:spPr>
              <a:xfrm>
                <a:off x="391" y="2309"/>
                <a:ext cx="3074" cy="1404"/>
              </a:xfrm>
              <a:prstGeom prst="rect">
                <a:avLst/>
              </a:prstGeom>
              <a:noFill/>
            </p:spPr>
            <p:txBody>
              <a:bodyPr wrap="square" rtlCol="0">
                <a:noAutofit/>
              </a:bodyPr>
              <a:p>
                <a:r>
                  <a:rPr lang="en-US" altLang="zh-CN" sz="800" b="1" dirty="0">
                    <a:latin typeface="微软雅黑" panose="020B0503020204020204" charset="-122"/>
                    <a:ea typeface="微软雅黑" panose="020B0503020204020204" charset="-122"/>
                  </a:rPr>
                  <a:t>5G SA Only </a:t>
                </a:r>
                <a:endParaRPr lang="en-US" altLang="zh-CN" sz="800" b="1" dirty="0">
                  <a:latin typeface="微软雅黑" panose="020B0503020204020204" charset="-122"/>
                  <a:ea typeface="微软雅黑" panose="020B0503020204020204" charset="-122"/>
                </a:endParaRPr>
              </a:p>
              <a:p>
                <a:r>
                  <a:rPr lang="en-US" altLang="zh-CN" sz="800" b="1" dirty="0">
                    <a:latin typeface="微软雅黑" panose="020B0503020204020204" charset="-122"/>
                    <a:ea typeface="微软雅黑" panose="020B0503020204020204" charset="-122"/>
                  </a:rPr>
                  <a:t>visited region</a:t>
                </a:r>
                <a:endParaRPr lang="en-US" altLang="zh-CN" sz="800" b="1" dirty="0">
                  <a:latin typeface="微软雅黑" panose="020B0503020204020204" charset="-122"/>
                  <a:ea typeface="微软雅黑" panose="020B0503020204020204" charset="-122"/>
                </a:endParaRPr>
              </a:p>
              <a:p>
                <a:endParaRPr lang="en-US" altLang="zh-CN" sz="800" b="1" dirty="0">
                  <a:latin typeface="微软雅黑" panose="020B0503020204020204" charset="-122"/>
                  <a:ea typeface="微软雅黑" panose="020B0503020204020204" charset="-122"/>
                </a:endParaRPr>
              </a:p>
            </p:txBody>
          </p:sp>
        </p:grpSp>
      </p:grpSp>
      <p:sp>
        <p:nvSpPr>
          <p:cNvPr id="10243" name="Content Placeholder 5"/>
          <p:cNvSpPr>
            <a:spLocks noGrp="1"/>
          </p:cNvSpPr>
          <p:nvPr/>
        </p:nvSpPr>
        <p:spPr>
          <a:xfrm>
            <a:off x="4662805" y="1078230"/>
            <a:ext cx="3783965" cy="3718560"/>
          </a:xfrm>
          <a:prstGeom prst="rect">
            <a:avLst/>
          </a:prstGeom>
          <a:noFill/>
          <a:ln>
            <a:noFill/>
          </a:ln>
        </p:spPr>
        <p:txBody>
          <a:bodyPr vert="horz" wrap="square" lIns="91430" tIns="45715" rIns="91430" bIns="45715" numCol="1" anchor="t" anchorCtr="0" compatLnSpc="1"/>
          <a:lstStyle>
            <a:lvl1pPr marL="342900" indent="-342900" algn="l" rtl="0" eaLnBrk="0" fontAlgn="base" hangingPunct="0">
              <a:spcBef>
                <a:spcPct val="20000"/>
              </a:spcBef>
              <a:spcAft>
                <a:spcPct val="0"/>
              </a:spcAft>
              <a:buFontTx/>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1139825" marR="0" lvl="2" indent="-34163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Investigate use case which enable a 5GC/SA network to provide 5G services in the following scenarios:</a:t>
            </a:r>
            <a:endParaRPr kumimoji="0" lang="en-US" altLang="en-US"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rPr>
              <a:t>when a subscriber of HPLMN supporting only EPC/NSA networks roams to a VPLMN supporting only 5GC/SA networks</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when a subscriber travels within the same PLMN, from an EPC/NSA only area to a 5GC/SA only area</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1139825" marR="0" lvl="2" indent="-34163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Derive potential requirements from those use cases regarding the following aspects:</a:t>
            </a:r>
            <a:endParaRPr kumimoji="0" lang="en-US" altLang="en-US"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rPr>
              <a:t>Network access control</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rPr>
              <a:t>Subscription data retrieval</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Service continuity</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information of subscriber’s type (i.e. subscriber of a 5G SA network or a 5G NSA network)</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739775" marR="0" lvl="1" indent="-34163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rPr>
              <a:t>Others aspects, if any</a:t>
            </a:r>
            <a:endParaRPr kumimoji="0" lang="en-US" altLang="en-US" sz="10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341630" marR="0" lvl="0" indent="-341630" algn="l" defTabSz="914400" rtl="0" eaLnBrk="0" fontAlgn="base" latinLnBrk="0" hangingPunct="0">
              <a:lnSpc>
                <a:spcPct val="100000"/>
              </a:lnSpc>
              <a:spcBef>
                <a:spcPct val="20000"/>
              </a:spcBef>
              <a:spcAft>
                <a:spcPct val="0"/>
              </a:spcAft>
              <a:buClrTx/>
              <a:buSzTx/>
              <a:buFontTx/>
              <a:buBlip>
                <a:blip r:embed="rId1"/>
              </a:buBlip>
              <a:defRPr/>
            </a:pPr>
            <a:r>
              <a:rPr lang="en-US" altLang="en-US" sz="1200" noProof="0" dirty="0">
                <a:ln>
                  <a:noFill/>
                </a:ln>
                <a:effectLst/>
                <a:uLnTx/>
                <a:uFillTx/>
                <a:cs typeface="MS PGothic" panose="020B0600070205080204" pitchFamily="34" charset="-128"/>
                <a:sym typeface="+mn-ea"/>
              </a:rPr>
              <a:t>Gap analysis between the existing 3GPP requirements and functionalities and identified potential requirements</a:t>
            </a:r>
            <a:endParaRPr lang="en-US" altLang="en-US" sz="1200" noProof="0" dirty="0">
              <a:ln>
                <a:noFill/>
              </a:ln>
              <a:effectLst/>
              <a:uLnTx/>
              <a:uFillTx/>
              <a:cs typeface="MS PGothic" panose="020B0600070205080204" pitchFamily="34" charset="-128"/>
              <a:sym typeface="+mn-ea"/>
            </a:endParaRPr>
          </a:p>
          <a:p>
            <a:pPr marL="398145"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endParaRPr kumimoji="0" lang="en-US" altLang="en-US" sz="12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sym typeface="+mn-ea"/>
            </a:endParaRPr>
          </a:p>
        </p:txBody>
      </p:sp>
      <p:sp>
        <p:nvSpPr>
          <p:cNvPr id="10242" name="Title 1"/>
          <p:cNvSpPr>
            <a:spLocks noGrp="1"/>
          </p:cNvSpPr>
          <p:nvPr/>
        </p:nvSpPr>
        <p:spPr>
          <a:xfrm>
            <a:off x="4662805" y="842645"/>
            <a:ext cx="1716405" cy="408940"/>
          </a:xfrm>
          <a:prstGeom prst="rect">
            <a:avLst/>
          </a:prstGeom>
          <a:noFill/>
          <a:ln>
            <a:noFill/>
          </a:ln>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en-GB" sz="2000" dirty="0"/>
              <a:t>Proposal</a:t>
            </a:r>
            <a:endParaRPr lang="en-US" altLang="en-GB" sz="200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143000" y="1930004"/>
            <a:ext cx="6858000" cy="857250"/>
          </a:xfrm>
        </p:spPr>
        <p:txBody>
          <a:bodyPr/>
          <a:lstStyle/>
          <a:p>
            <a:pPr>
              <a:defRPr/>
            </a:pPr>
            <a:r>
              <a:rPr lang="en-GB" altLang="en-US" b="1" i="1" noProof="1">
                <a:effectLst>
                  <a:outerShdw blurRad="38100" dist="38100" dir="2700000" algn="tl">
                    <a:srgbClr val="000000">
                      <a:alpha val="43137"/>
                    </a:srgbClr>
                  </a:outerShdw>
                </a:effectLst>
              </a:rPr>
              <a:t>Thank you</a:t>
            </a:r>
            <a:endParaRPr lang="en-GB" altLang="en-US" b="1" i="1" noProof="1">
              <a:effectLst>
                <a:outerShdw blurRad="38100" dist="38100" dir="2700000" algn="tl">
                  <a:srgbClr val="000000">
                    <a:alpha val="43137"/>
                  </a:srgbClr>
                </a:outerShdw>
              </a:effectLst>
            </a:endParaRPr>
          </a:p>
        </p:txBody>
      </p:sp>
      <p:sp>
        <p:nvSpPr>
          <p:cNvPr id="4" name="矩形 3"/>
          <p:cNvSpPr/>
          <p:nvPr/>
        </p:nvSpPr>
        <p:spPr>
          <a:xfrm>
            <a:off x="6648450" y="4648200"/>
            <a:ext cx="838200" cy="342900"/>
          </a:xfrm>
          <a:prstGeom prst="rect">
            <a:avLst/>
          </a:prstGeom>
          <a:solidFill>
            <a:schemeClr val="bg1"/>
          </a:solidFill>
          <a:ln w="9525" cap="flat" cmpd="sng" algn="ctr">
            <a:noFill/>
            <a:prstDash val="solid"/>
            <a:round/>
            <a:headEnd type="none" w="med" len="med"/>
            <a:tailEnd type="none" w="med" len="med"/>
          </a:ln>
        </p:spPr>
        <p:txBody>
          <a:bodyPr vert="horz" wrap="square" lIns="68580" tIns="34290" rIns="68580" bIns="3429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750" b="0" i="0" u="none" strike="noStrike" cap="none" normalizeH="0" baseline="0" smtClean="0">
              <a:ln>
                <a:noFill/>
              </a:ln>
              <a:solidFill>
                <a:schemeClr val="tx1"/>
              </a:solidFill>
              <a:effectLst/>
              <a:latin typeface="Arial" panose="020B0604020202020204" pitchFamily="34" charset="0"/>
            </a:endParaRPr>
          </a:p>
        </p:txBody>
      </p:sp>
      <p:sp>
        <p:nvSpPr>
          <p:cNvPr id="2" name="文本框 1"/>
          <p:cNvSpPr txBox="1"/>
          <p:nvPr/>
        </p:nvSpPr>
        <p:spPr>
          <a:xfrm>
            <a:off x="7625080" y="4845050"/>
            <a:ext cx="762000" cy="193675"/>
          </a:xfrm>
          <a:prstGeom prst="rect">
            <a:avLst/>
          </a:prstGeom>
          <a:solidFill>
            <a:schemeClr val="bg1"/>
          </a:solidFill>
        </p:spPr>
        <p:txBody>
          <a:bodyPr wrap="square" rtlCol="0">
            <a:noAutofit/>
          </a:bodyPr>
          <a:p>
            <a:r>
              <a:rPr lang="en-US" altLang="zh-CN" sz="800"/>
              <a:t>3GPP 2024</a:t>
            </a:r>
            <a:endParaRPr lang="en-US" altLang="zh-CN" sz="80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4418</Words>
  <Application>WPS 演示</Application>
  <PresentationFormat>全屏显示(16:9)</PresentationFormat>
  <Paragraphs>149</Paragraphs>
  <Slides>6</Slides>
  <Notes>2</Notes>
  <HiddenSlides>0</HiddenSlides>
  <MMClips>0</MMClips>
  <ScaleCrop>false</ScaleCrop>
  <HeadingPairs>
    <vt:vector size="8" baseType="variant">
      <vt:variant>
        <vt:lpstr>已用的字体</vt:lpstr>
      </vt:variant>
      <vt:variant>
        <vt:i4>8</vt:i4>
      </vt:variant>
      <vt:variant>
        <vt:lpstr>主题</vt:lpstr>
      </vt:variant>
      <vt:variant>
        <vt:i4>4</vt:i4>
      </vt:variant>
      <vt:variant>
        <vt:lpstr>嵌入 OLE 服务器</vt:lpstr>
      </vt:variant>
      <vt:variant>
        <vt:i4>1</vt:i4>
      </vt:variant>
      <vt:variant>
        <vt:lpstr>幻灯片标题</vt:lpstr>
      </vt:variant>
      <vt:variant>
        <vt:i4>6</vt:i4>
      </vt:variant>
    </vt:vector>
  </HeadingPairs>
  <TitlesOfParts>
    <vt:vector size="19" baseType="lpstr">
      <vt:lpstr>Arial</vt:lpstr>
      <vt:lpstr>宋体</vt:lpstr>
      <vt:lpstr>Wingdings</vt:lpstr>
      <vt:lpstr>MS PGothic</vt:lpstr>
      <vt:lpstr>Calibri</vt:lpstr>
      <vt:lpstr>Times New Roman</vt:lpstr>
      <vt:lpstr>微软雅黑</vt:lpstr>
      <vt:lpstr>Arial Unicode MS</vt:lpstr>
      <vt:lpstr>Office Theme</vt:lpstr>
      <vt:lpstr>Custom Design</vt:lpstr>
      <vt:lpstr>2_Office Theme</vt:lpstr>
      <vt:lpstr>3_Office Theme</vt:lpstr>
      <vt:lpstr>Visio.Drawing.15</vt:lpstr>
      <vt:lpstr>PowerPoint 演示文稿</vt:lpstr>
      <vt:lpstr>PowerPoint 演示文稿</vt:lpstr>
      <vt:lpstr>Example Use Case 1 </vt:lpstr>
      <vt:lpstr>Example Use Case 2 </vt:lpstr>
      <vt:lpstr>Gap Analysis &amp; Proposal </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xuyang@oppo.com</dc:creator>
  <dc:description>© 2009  All rights reserved</dc:description>
  <cp:lastModifiedBy>CU</cp:lastModifiedBy>
  <cp:revision>2334</cp:revision>
  <cp:lastPrinted>2017-02-24T12:37:00Z</cp:lastPrinted>
  <dcterms:created xsi:type="dcterms:W3CDTF">2008-08-30T09:32:00Z</dcterms:created>
  <dcterms:modified xsi:type="dcterms:W3CDTF">2024-05-17T08:05:16Z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0x010100D01A45C608A56F41A45AA7C3B5E188A1</vt:lpwstr>
  </property>
  <property fmtid="{D5CDD505-2E9C-101B-9397-08002B2CF9AE}" pid="3" name="ICV">
    <vt:lpwstr>3883982727244061B3AF1264B8C42AEA</vt:lpwstr>
  </property>
  <property fmtid="{D5CDD505-2E9C-101B-9397-08002B2CF9AE}" pid="4" name="KSOProductBuildVer">
    <vt:lpwstr>2052-11.8.2.12085</vt:lpwstr>
  </property>
</Properties>
</file>