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63" r:id="rId3"/>
    <p:sldId id="262" r:id="rId4"/>
    <p:sldId id="2964" r:id="rId5"/>
    <p:sldId id="2961" r:id="rId6"/>
    <p:sldId id="2966" r:id="rId7"/>
    <p:sldId id="2967" r:id="rId8"/>
    <p:sldId id="2950" r:id="rId9"/>
    <p:sldId id="2960" r:id="rId10"/>
    <p:sldId id="29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3792" autoAdjust="0"/>
  </p:normalViewPr>
  <p:slideViewPr>
    <p:cSldViewPr snapToGrid="0">
      <p:cViewPr varScale="1">
        <p:scale>
          <a:sx n="66" d="100"/>
          <a:sy n="66" d="100"/>
        </p:scale>
        <p:origin x="8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8603AC76-4E45-46D5-B748-970CA99EA4AA}"/>
    <pc:docChg chg="undo redo custSel delSld modSld">
      <pc:chgData name="Francesco Pica" userId="ecd2054f-1594-4d2a-820b-99ad58711ae0" providerId="ADAL" clId="{8603AC76-4E45-46D5-B748-970CA99EA4AA}" dt="2024-05-17T16:55:34.132" v="244" actId="20577"/>
      <pc:docMkLst>
        <pc:docMk/>
      </pc:docMkLst>
      <pc:sldChg chg="modSp mod">
        <pc:chgData name="Francesco Pica" userId="ecd2054f-1594-4d2a-820b-99ad58711ae0" providerId="ADAL" clId="{8603AC76-4E45-46D5-B748-970CA99EA4AA}" dt="2024-05-17T16:55:34.132" v="244" actId="20577"/>
        <pc:sldMkLst>
          <pc:docMk/>
          <pc:sldMk cId="2497057836" sldId="256"/>
        </pc:sldMkLst>
        <pc:spChg chg="mod">
          <ac:chgData name="Francesco Pica" userId="ecd2054f-1594-4d2a-820b-99ad58711ae0" providerId="ADAL" clId="{8603AC76-4E45-46D5-B748-970CA99EA4AA}" dt="2024-05-17T16:55:34.132" v="244" actId="20577"/>
          <ac:spMkLst>
            <pc:docMk/>
            <pc:sldMk cId="2497057836" sldId="256"/>
            <ac:spMk id="3" creationId="{DF9FFDE8-5423-7F38-C61E-ED360EF9EC41}"/>
          </ac:spMkLst>
        </pc:spChg>
      </pc:sldChg>
      <pc:sldChg chg="modSp mod">
        <pc:chgData name="Francesco Pica" userId="ecd2054f-1594-4d2a-820b-99ad58711ae0" providerId="ADAL" clId="{8603AC76-4E45-46D5-B748-970CA99EA4AA}" dt="2024-05-17T16:54:58.729" v="243" actId="20577"/>
        <pc:sldMkLst>
          <pc:docMk/>
          <pc:sldMk cId="2085843123" sldId="2950"/>
        </pc:sldMkLst>
        <pc:spChg chg="mod">
          <ac:chgData name="Francesco Pica" userId="ecd2054f-1594-4d2a-820b-99ad58711ae0" providerId="ADAL" clId="{8603AC76-4E45-46D5-B748-970CA99EA4AA}" dt="2024-05-17T16:54:58.729" v="243" actId="20577"/>
          <ac:spMkLst>
            <pc:docMk/>
            <pc:sldMk cId="2085843123" sldId="2950"/>
            <ac:spMk id="2" creationId="{0BF5617C-287B-483E-A09F-34E61A872AA6}"/>
          </ac:spMkLst>
        </pc:spChg>
      </pc:sldChg>
      <pc:sldChg chg="del">
        <pc:chgData name="Francesco Pica" userId="ecd2054f-1594-4d2a-820b-99ad58711ae0" providerId="ADAL" clId="{8603AC76-4E45-46D5-B748-970CA99EA4AA}" dt="2024-05-17T00:14:34.881" v="0" actId="47"/>
        <pc:sldMkLst>
          <pc:docMk/>
          <pc:sldMk cId="1674742385" sldId="2954"/>
        </pc:sldMkLst>
      </pc:sldChg>
      <pc:sldChg chg="modSp mod">
        <pc:chgData name="Francesco Pica" userId="ecd2054f-1594-4d2a-820b-99ad58711ae0" providerId="ADAL" clId="{8603AC76-4E45-46D5-B748-970CA99EA4AA}" dt="2024-05-17T16:52:11.460" v="206" actId="20577"/>
        <pc:sldMkLst>
          <pc:docMk/>
          <pc:sldMk cId="1245820544" sldId="2961"/>
        </pc:sldMkLst>
        <pc:spChg chg="mod">
          <ac:chgData name="Francesco Pica" userId="ecd2054f-1594-4d2a-820b-99ad58711ae0" providerId="ADAL" clId="{8603AC76-4E45-46D5-B748-970CA99EA4AA}" dt="2024-05-17T16:52:11.460" v="206" actId="20577"/>
          <ac:spMkLst>
            <pc:docMk/>
            <pc:sldMk cId="1245820544" sldId="2961"/>
            <ac:spMk id="3" creationId="{A0F84267-A455-8FD9-B5E2-6867834E262E}"/>
          </ac:spMkLst>
        </pc:spChg>
      </pc:sldChg>
      <pc:sldChg chg="modSp mod">
        <pc:chgData name="Francesco Pica" userId="ecd2054f-1594-4d2a-820b-99ad58711ae0" providerId="ADAL" clId="{8603AC76-4E45-46D5-B748-970CA99EA4AA}" dt="2024-05-17T16:49:30.712" v="174" actId="20577"/>
        <pc:sldMkLst>
          <pc:docMk/>
          <pc:sldMk cId="972144102" sldId="2963"/>
        </pc:sldMkLst>
        <pc:spChg chg="mod">
          <ac:chgData name="Francesco Pica" userId="ecd2054f-1594-4d2a-820b-99ad58711ae0" providerId="ADAL" clId="{8603AC76-4E45-46D5-B748-970CA99EA4AA}" dt="2024-05-17T16:49:30.712" v="174" actId="20577"/>
          <ac:spMkLst>
            <pc:docMk/>
            <pc:sldMk cId="972144102" sldId="2963"/>
            <ac:spMk id="3" creationId="{FD92F44B-8448-980C-C1E0-CB0E835CA97D}"/>
          </ac:spMkLst>
        </pc:spChg>
      </pc:sldChg>
      <pc:sldChg chg="modSp mod">
        <pc:chgData name="Francesco Pica" userId="ecd2054f-1594-4d2a-820b-99ad58711ae0" providerId="ADAL" clId="{8603AC76-4E45-46D5-B748-970CA99EA4AA}" dt="2024-05-17T16:54:23.651" v="232" actId="20577"/>
        <pc:sldMkLst>
          <pc:docMk/>
          <pc:sldMk cId="3068018907" sldId="2964"/>
        </pc:sldMkLst>
        <pc:spChg chg="mod">
          <ac:chgData name="Francesco Pica" userId="ecd2054f-1594-4d2a-820b-99ad58711ae0" providerId="ADAL" clId="{8603AC76-4E45-46D5-B748-970CA99EA4AA}" dt="2024-05-17T16:54:23.651" v="232" actId="20577"/>
          <ac:spMkLst>
            <pc:docMk/>
            <pc:sldMk cId="3068018907" sldId="2964"/>
            <ac:spMk id="121" creationId="{7615A157-1870-A4BB-C489-8CD693CE5ECA}"/>
          </ac:spMkLst>
        </pc:spChg>
      </pc:sldChg>
      <pc:sldChg chg="modSp mod">
        <pc:chgData name="Francesco Pica" userId="ecd2054f-1594-4d2a-820b-99ad58711ae0" providerId="ADAL" clId="{8603AC76-4E45-46D5-B748-970CA99EA4AA}" dt="2024-05-17T16:53:20.360" v="218" actId="20577"/>
        <pc:sldMkLst>
          <pc:docMk/>
          <pc:sldMk cId="879468438" sldId="2966"/>
        </pc:sldMkLst>
        <pc:spChg chg="mod">
          <ac:chgData name="Francesco Pica" userId="ecd2054f-1594-4d2a-820b-99ad58711ae0" providerId="ADAL" clId="{8603AC76-4E45-46D5-B748-970CA99EA4AA}" dt="2024-05-17T16:53:20.360" v="218" actId="20577"/>
          <ac:spMkLst>
            <pc:docMk/>
            <pc:sldMk cId="879468438" sldId="2966"/>
            <ac:spMk id="3" creationId="{B6AF05F4-5CA9-8C9F-C46F-FD3F92C7BAB6}"/>
          </ac:spMkLst>
        </pc:spChg>
      </pc:sldChg>
      <pc:sldMasterChg chg="delSldLayout">
        <pc:chgData name="Francesco Pica" userId="ecd2054f-1594-4d2a-820b-99ad58711ae0" providerId="ADAL" clId="{8603AC76-4E45-46D5-B748-970CA99EA4AA}" dt="2024-05-17T00:14:34.881" v="0" actId="47"/>
        <pc:sldMasterMkLst>
          <pc:docMk/>
          <pc:sldMasterMk cId="1686308112" sldId="2147483648"/>
        </pc:sldMasterMkLst>
        <pc:sldLayoutChg chg="del">
          <pc:chgData name="Francesco Pica" userId="ecd2054f-1594-4d2a-820b-99ad58711ae0" providerId="ADAL" clId="{8603AC76-4E45-46D5-B748-970CA99EA4AA}" dt="2024-05-17T00:14:34.881" v="0" actId="47"/>
          <pc:sldLayoutMkLst>
            <pc:docMk/>
            <pc:sldMasterMk cId="1686308112" sldId="2147483648"/>
            <pc:sldLayoutMk cId="2412455223" sldId="214748366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8F05E-14FE-469A-969A-9E72CCB411BE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F095A-4030-4534-8D08-D33A1FB10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5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5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0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76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59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57719-6FB8-51E8-E065-74697470E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4504F0-A21B-F60F-13FF-AF01C0A8C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00F58-1102-0B00-BBBA-B4E2FC4E4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FF94C-892F-F4DC-48E2-48B5D4851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1AA61-0726-2F1A-3C07-296C052BC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9AC7-9E16-920D-BB9E-645C463B2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28E380-FBF4-E24F-251F-7F08401A2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A9C02-C08F-EFE3-586B-57DEB442D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4E0B2-BCF4-D422-66C0-B28B72D25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D3F48-A765-70A3-3EA3-F1A6FE25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3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ECAA6C-5590-FCB8-6B76-DE5FC894F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83AD07-186A-DCCB-BAE0-B222D66D7A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3221-30F0-1937-2B8D-E3AE9909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BAC27-8F40-B8C7-FE20-8DF37DCC0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132BC-92BA-ADE5-90FF-79291DF25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62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6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233A0-8FC0-B2E3-6027-EFB131836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3B535-0C8A-7C39-7310-2A2F8B860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78130-762A-847A-2CF6-8604949C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2CAA9-3214-05BF-B4F0-BDD600B6E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6FABD-CB07-8945-BBAE-71E6407C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6F277-C0E0-501E-9CF0-D84365901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DA70D3-3CF9-CB81-77C7-E48ED28B1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8B5B6-0702-78B8-0B6F-97C94333E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6B877-C0D1-75A0-39DF-D9BCEAE83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618D1-6FDA-251E-D296-DF70F72D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9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CA466-C2DA-F110-D847-1E2A620C0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16567-0A1A-F040-CE2F-5E6E822E59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34C19-6B42-8AC2-52CC-B09A16119E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F591DA-4DD3-0372-22C4-65C661B3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2CF9A1-1DA8-9B6C-9F2C-9C0D37E2D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62E410-021B-675D-ACEA-7699A9767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67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A4C1E-3A64-50C1-5FA8-27C97497B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76ABCF-ECF0-91D1-E892-5BBAFB4BD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2D53F7-98FE-6226-F546-A9252E31B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0AD4F-1825-3C25-29B0-FE542CD8E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9AB924-895B-02CC-06D3-714132BDDD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9B2F13-43C1-8C30-9FC9-B798D7F82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CC2149-4DD3-8263-2BAF-4D057D9FC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CFC96-A77B-99FC-CE85-EFC520CC6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C9A6-F8BF-92D1-5A4D-3D0B94B39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A34FC-1F00-BDE5-F050-757FDFBAF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8642FF-4C91-D2CF-647B-39270A95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E72548-B5BD-A399-3F4D-2A8B41B60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4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6827AF-09B2-C982-4043-2AE8FAB96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546B46-0052-8186-00D5-8E1B1C4EE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C14F0-A75F-3C42-083D-5F37B81FB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6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FFB15-1D30-5B2E-DABA-4057AC93D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7AABF5-253F-4C6E-CFA0-82E79276C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AB4646-6E27-EEEE-8283-9E411DAEF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5172B1-4C2B-1140-B907-2C3B4ACFE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74F8A-A0DE-D489-9F18-7E0B66BB8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7B865-C72F-66E0-AC8F-D1880E9DC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14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D07DF-4E13-00BD-E69A-5013A1806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E778DD-E129-F340-3D9C-A9C7E9845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698-0E4B-FFD2-A47F-A6039F4306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B230A-7A99-2A44-F9CC-F96419C8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9E761F-F668-7F7B-C5DC-F0E26D1F6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7DF656-3597-F9FE-11EF-B90D9375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93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BF9C87-2635-BF10-C614-F7665427B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24543C-12ED-D5AB-733A-BE3438BFA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704D5-23A3-FD97-7049-F6F2F68584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D67BE-3BF5-4BBC-98DC-C1EF370A4E28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C028F-0347-FD71-43DE-3D0F253C8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49AE1-1231-3A1D-7BB6-F2EDA0928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0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43D82-962B-24FF-6ADB-D4723D0B1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2763" y="1803400"/>
            <a:ext cx="10040353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Supplemental Network Extension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en-US" b="1" dirty="0" err="1">
                <a:solidFill>
                  <a:srgbClr val="0070C0"/>
                </a:solidFill>
              </a:rPr>
              <a:t>SupNet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9FFDE8-5423-7F38-C61E-ED360EF9E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2720" y="4897120"/>
            <a:ext cx="9144000" cy="807720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053A59-C0D5-C16A-51DE-4E664E43631E}"/>
              </a:ext>
            </a:extLst>
          </p:cNvPr>
          <p:cNvSpPr txBox="1"/>
          <p:nvPr/>
        </p:nvSpPr>
        <p:spPr>
          <a:xfrm>
            <a:off x="701040" y="127913"/>
            <a:ext cx="11186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  <a:tabLst>
                <a:tab pos="450088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 SA1 Meeting # 106						    S1-241076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Jeju, Korea, May 27-31, 2024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    </a:t>
            </a:r>
            <a:r>
              <a:rPr lang="en-GB" sz="1600" i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(revision of S1-240142)</a:t>
            </a:r>
            <a:endParaRPr lang="en-US" sz="12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57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3AA47-1E63-14E3-580D-FF74F8B97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62B22-4D43-171B-FC9A-0FFD81C13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64111"/>
          </a:xfrm>
        </p:spPr>
        <p:txBody>
          <a:bodyPr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elationship with PLMN MNO?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normal inbound/outbound roaming?</a:t>
            </a:r>
            <a:endParaRPr lang="en-US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as current roaming architecture and principles.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the MNO role?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request coverage/capacity extension to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provider, and provides requirements for coverage/capacity, and radio configuration parameters.</a:t>
            </a:r>
          </a:p>
          <a:p>
            <a:pPr marL="914400" lvl="2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diff with RAN sharing or private network, or VMR. </a:t>
            </a:r>
          </a:p>
          <a:p>
            <a:pPr lvl="2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orthogonal.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can be VMR. Only difference will be whether/how to be connected to MNO’s Core Network.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Reporting of PoC (to who)?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PoC is managed by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A-UE sends the report of PoC to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provider.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user awareness?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- User of A-UE has to be aware as it requires to enroll PoC program of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provider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Difference with RAN Sharing, or Neutral Host?</a:t>
            </a:r>
          </a:p>
          <a:p>
            <a:pPr lvl="1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 slide 5</a:t>
            </a:r>
          </a:p>
        </p:txBody>
      </p:sp>
    </p:spTree>
    <p:extLst>
      <p:ext uri="{BB962C8B-B14F-4D97-AF65-F5344CB8AC3E}">
        <p14:creationId xmlns:p14="http://schemas.microsoft.com/office/powerpoint/2010/main" val="646226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A3388-A737-0A47-B581-FEDF44C5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28" y="212725"/>
            <a:ext cx="10515600" cy="1325563"/>
          </a:xfrm>
        </p:spPr>
        <p:txBody>
          <a:bodyPr/>
          <a:lstStyle/>
          <a:p>
            <a:r>
              <a:rPr lang="en-US" b="1" dirty="0"/>
              <a:t>Motivations &amp;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2F44B-8448-980C-C1E0-CB0E835CA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628" y="1690688"/>
            <a:ext cx="11024092" cy="469995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Reducing MNO CAPEX/OPEX for RAN deployment is a constant and increasing target, especially challenging for densified/small cells, indoor, remote areas, ad-hoc hotspots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. </a:t>
            </a: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There is also a growing need for more flexible deployment scenarios (multi-tenant/MNO access), e.g. for verticals industries or enterprises.</a:t>
            </a:r>
            <a:endParaRPr lang="en-US" sz="18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 “</a:t>
            </a:r>
            <a:r>
              <a:rPr lang="en-US" sz="2000" dirty="0" err="1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SupNet</a:t>
            </a: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Provider” (e.g., real-estate owner, 3</a:t>
            </a:r>
            <a:r>
              <a:rPr lang="en-US" sz="2000" baseline="30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rd</a:t>
            </a: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party RAN provider, other NW operator) can deploy RAN nodes providing supplemental coverage/capacity to other MNOs (PLMN or NPN)</a:t>
            </a:r>
          </a:p>
          <a:p>
            <a:pPr lvl="1">
              <a:lnSpc>
                <a:spcPct val="110000"/>
              </a:lnSpc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 </a:t>
            </a:r>
            <a:r>
              <a:rPr kumimoji="0" lang="en-US" sz="1800" b="0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entity 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deploying the NW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can be incentivized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for contributing to the MNO’s extended coverage &amp; connectivity and validate NW operation, e.g. based on proof of coverage/use</a:t>
            </a:r>
          </a:p>
          <a:p>
            <a:pPr lvl="1">
              <a:lnSpc>
                <a:spcPct val="110000"/>
              </a:lnSpc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Spectru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m can be licensed/unlicensed, owned by the served MNO or the </a:t>
            </a:r>
            <a:r>
              <a:rPr lang="en-US" sz="1800" dirty="0" err="1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SupNet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Provider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Some example target scenarios are: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Indoor venues, e.g. factories, shopping malls, commercial/enterprise buildings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Remote/rural areas with no/limited MNOs coverage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Ad-hoc events / venues (e.g., music festival, sport venues)</a:t>
            </a:r>
          </a:p>
        </p:txBody>
      </p:sp>
    </p:spTree>
    <p:extLst>
      <p:ext uri="{BB962C8B-B14F-4D97-AF65-F5344CB8AC3E}">
        <p14:creationId xmlns:p14="http://schemas.microsoft.com/office/powerpoint/2010/main" val="972144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62BD-FC9F-8ADF-FD52-707893F54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558" y="354238"/>
            <a:ext cx="10515600" cy="841656"/>
          </a:xfrm>
        </p:spPr>
        <p:txBody>
          <a:bodyPr>
            <a:normAutofit/>
          </a:bodyPr>
          <a:lstStyle/>
          <a:p>
            <a:r>
              <a:rPr lang="en-US" b="1" dirty="0"/>
              <a:t>High-level concept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656BD-59F9-5C69-CA01-EB954DA8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281" y="3777966"/>
            <a:ext cx="11058349" cy="2939279"/>
          </a:xfrm>
        </p:spPr>
        <p:txBody>
          <a:bodyPr>
            <a:normAutofit fontScale="85000" lnSpcReduction="10000"/>
          </a:bodyPr>
          <a:lstStyle/>
          <a:p>
            <a:r>
              <a:rPr lang="en-US" sz="2200" b="1" dirty="0" err="1">
                <a:solidFill>
                  <a:srgbClr val="0066FF"/>
                </a:solidFill>
              </a:rPr>
              <a:t>SupNet</a:t>
            </a:r>
            <a:r>
              <a:rPr lang="en-US" sz="2200" b="1" dirty="0">
                <a:solidFill>
                  <a:srgbClr val="0066FF"/>
                </a:solidFill>
              </a:rPr>
              <a:t> provider </a:t>
            </a:r>
            <a:r>
              <a:rPr lang="en-US" sz="2200" dirty="0"/>
              <a:t>manages</a:t>
            </a:r>
            <a:r>
              <a:rPr lang="en-US" sz="2200" b="1" dirty="0"/>
              <a:t>:</a:t>
            </a:r>
          </a:p>
          <a:p>
            <a:pPr lvl="1"/>
            <a:r>
              <a:rPr lang="en-US" sz="1600" dirty="0"/>
              <a:t>Coordination with MNOs, settlement of coverage extension services/data-offloading requirements</a:t>
            </a:r>
          </a:p>
          <a:p>
            <a:pPr lvl="1"/>
            <a:r>
              <a:rPr lang="en-US" sz="1600" dirty="0"/>
              <a:t>Operation &amp; configuration functions related to the </a:t>
            </a:r>
            <a:r>
              <a:rPr lang="en-US" sz="1600" dirty="0" err="1"/>
              <a:t>SupNet</a:t>
            </a:r>
            <a:r>
              <a:rPr lang="en-US" sz="1600" dirty="0"/>
              <a:t> RAN nodes</a:t>
            </a:r>
          </a:p>
          <a:p>
            <a:pPr lvl="1"/>
            <a:r>
              <a:rPr lang="en-US" sz="1600" dirty="0"/>
              <a:t>Handling of Proof-of-Coverage (e.g., from dedicated UEs) for verification/validation of RAN operation</a:t>
            </a:r>
          </a:p>
          <a:p>
            <a:pPr lvl="1"/>
            <a:r>
              <a:rPr lang="en-US" sz="1600" dirty="0"/>
              <a:t>(optionally, depending on biz model) CN functions e.g., for inter-connecting RAN to MNO core network, or to provide local data offloading</a:t>
            </a:r>
          </a:p>
          <a:p>
            <a:r>
              <a:rPr lang="en-US" sz="2200" b="1" dirty="0">
                <a:solidFill>
                  <a:srgbClr val="0066FF"/>
                </a:solidFill>
              </a:rPr>
              <a:t>Assisting UE (A-UE) </a:t>
            </a:r>
            <a:r>
              <a:rPr lang="en-US" sz="2200" dirty="0"/>
              <a:t>is a UE with new functionality performing Proof-of-Coverage &amp; Reporting</a:t>
            </a:r>
            <a:endParaRPr lang="en-US" sz="2200" strike="sngStrike" dirty="0"/>
          </a:p>
          <a:p>
            <a:pPr lvl="1"/>
            <a:r>
              <a:rPr lang="en-US" sz="1600" dirty="0"/>
              <a:t>It can be normal UE or a dedicated UE for Proof-of-Coverage purpose, authorized and configured by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  <a:p>
            <a:pPr lvl="1"/>
            <a:r>
              <a:rPr lang="en-US" sz="1600" dirty="0"/>
              <a:t>A-UE performs Proof-of-Coverage operation and reports to </a:t>
            </a:r>
            <a:r>
              <a:rPr lang="en-US" sz="1600" dirty="0" err="1"/>
              <a:t>SupNet</a:t>
            </a:r>
            <a:r>
              <a:rPr lang="en-US" sz="1600" dirty="0"/>
              <a:t> provider (who manages records of Proof-of-Coverage)</a:t>
            </a:r>
          </a:p>
          <a:p>
            <a:r>
              <a:rPr lang="en-US" sz="2200" b="1" dirty="0"/>
              <a:t>MNO </a:t>
            </a:r>
            <a:r>
              <a:rPr lang="en-US" sz="2200" dirty="0"/>
              <a:t>requests coverage/capacity extension services from </a:t>
            </a:r>
            <a:r>
              <a:rPr lang="en-US" sz="2200" dirty="0" err="1"/>
              <a:t>SupNet</a:t>
            </a:r>
            <a:r>
              <a:rPr lang="en-US" sz="2200" dirty="0"/>
              <a:t> provider</a:t>
            </a:r>
          </a:p>
          <a:p>
            <a:pPr lvl="1"/>
            <a:r>
              <a:rPr lang="en-US" sz="1600" dirty="0"/>
              <a:t>MNO provides configuration information/requirement to meet their coverage demand in particular location(s) and/or time</a:t>
            </a:r>
          </a:p>
          <a:p>
            <a:pPr lvl="1"/>
            <a:r>
              <a:rPr lang="en-US" sz="1600" dirty="0"/>
              <a:t>MNO collects consolidated records of Proof-of-coverage/Proof-of-usage from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2EA6441-C430-5861-8FCF-C49FCEF30516}"/>
              </a:ext>
            </a:extLst>
          </p:cNvPr>
          <p:cNvGrpSpPr/>
          <p:nvPr/>
        </p:nvGrpSpPr>
        <p:grpSpPr>
          <a:xfrm>
            <a:off x="518558" y="1079514"/>
            <a:ext cx="11190499" cy="2434480"/>
            <a:chOff x="518558" y="1469178"/>
            <a:chExt cx="11190499" cy="2434480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2327530-002D-57EE-98C7-D9567C7BE2C5}"/>
                </a:ext>
              </a:extLst>
            </p:cNvPr>
            <p:cNvSpPr/>
            <p:nvPr/>
          </p:nvSpPr>
          <p:spPr>
            <a:xfrm>
              <a:off x="2038335" y="2328294"/>
              <a:ext cx="2557017" cy="1141405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 RAN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3332B52-A536-6828-A4B0-BAC5E9172A1C}"/>
                </a:ext>
              </a:extLst>
            </p:cNvPr>
            <p:cNvSpPr/>
            <p:nvPr/>
          </p:nvSpPr>
          <p:spPr>
            <a:xfrm>
              <a:off x="637232" y="2659711"/>
              <a:ext cx="508078" cy="478564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13161E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/>
                </a:rPr>
                <a:t>UE</a:t>
              </a: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3161E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2806E428-ACB0-0EAB-697D-8DFDAB228D9D}"/>
                </a:ext>
              </a:extLst>
            </p:cNvPr>
            <p:cNvSpPr/>
            <p:nvPr/>
          </p:nvSpPr>
          <p:spPr>
            <a:xfrm>
              <a:off x="4989080" y="1709208"/>
              <a:ext cx="1610220" cy="619086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 provider</a:t>
              </a:r>
            </a:p>
          </p:txBody>
        </p:sp>
        <p:sp>
          <p:nvSpPr>
            <p:cNvPr id="48" name="Cloud 47">
              <a:extLst>
                <a:ext uri="{FF2B5EF4-FFF2-40B4-BE49-F238E27FC236}">
                  <a16:creationId xmlns:a16="http://schemas.microsoft.com/office/drawing/2014/main" id="{80003B24-8A41-BB0A-3B0F-D086BE6B1373}"/>
                </a:ext>
              </a:extLst>
            </p:cNvPr>
            <p:cNvSpPr/>
            <p:nvPr/>
          </p:nvSpPr>
          <p:spPr>
            <a:xfrm>
              <a:off x="10039791" y="2303377"/>
              <a:ext cx="1608369" cy="1191237"/>
            </a:xfrm>
            <a:prstGeom prst="cloud">
              <a:avLst/>
            </a:prstGeom>
            <a:solidFill>
              <a:srgbClr val="FFFFFF"/>
            </a:solidFill>
            <a:ln>
              <a:solidFill>
                <a:srgbClr val="13161E"/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Data Network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FF395AD-BF91-003D-A04C-69739B951B76}"/>
                </a:ext>
              </a:extLst>
            </p:cNvPr>
            <p:cNvCxnSpPr>
              <a:cxnSpLocks/>
              <a:stCxn id="40" idx="3"/>
              <a:endCxn id="48" idx="2"/>
            </p:cNvCxnSpPr>
            <p:nvPr/>
          </p:nvCxnSpPr>
          <p:spPr>
            <a:xfrm flipV="1">
              <a:off x="4595352" y="2898996"/>
              <a:ext cx="5449428" cy="1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6326750-CC2A-A817-96D6-619BB124B571}"/>
                </a:ext>
              </a:extLst>
            </p:cNvPr>
            <p:cNvCxnSpPr>
              <a:cxnSpLocks/>
              <a:stCxn id="47" idx="1"/>
              <a:endCxn id="40" idx="0"/>
            </p:cNvCxnSpPr>
            <p:nvPr/>
          </p:nvCxnSpPr>
          <p:spPr>
            <a:xfrm flipH="1">
              <a:off x="3316844" y="2018751"/>
              <a:ext cx="1672236" cy="309543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63E8AF6-293B-63A4-F921-8CD37F85E531}"/>
                </a:ext>
              </a:extLst>
            </p:cNvPr>
            <p:cNvCxnSpPr>
              <a:cxnSpLocks/>
              <a:stCxn id="63" idx="0"/>
              <a:endCxn id="47" idx="3"/>
            </p:cNvCxnSpPr>
            <p:nvPr/>
          </p:nvCxnSpPr>
          <p:spPr>
            <a:xfrm flipH="1" flipV="1">
              <a:off x="6599300" y="2018751"/>
              <a:ext cx="1146363" cy="401514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A653A78-5B89-A6A1-37DF-3F6260A98D92}"/>
                </a:ext>
              </a:extLst>
            </p:cNvPr>
            <p:cNvCxnSpPr>
              <a:cxnSpLocks/>
              <a:stCxn id="41" idx="3"/>
              <a:endCxn id="40" idx="1"/>
            </p:cNvCxnSpPr>
            <p:nvPr/>
          </p:nvCxnSpPr>
          <p:spPr>
            <a:xfrm>
              <a:off x="1145310" y="2898993"/>
              <a:ext cx="893025" cy="4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5DF01F6-C32F-7E0F-6CBA-AEF150293EE3}"/>
                </a:ext>
              </a:extLst>
            </p:cNvPr>
            <p:cNvSpPr/>
            <p:nvPr/>
          </p:nvSpPr>
          <p:spPr>
            <a:xfrm>
              <a:off x="6889072" y="2420265"/>
              <a:ext cx="1713181" cy="959017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1C057EF-4E06-FACF-C0D8-3A27A5C97395}"/>
                </a:ext>
              </a:extLst>
            </p:cNvPr>
            <p:cNvSpPr txBox="1"/>
            <p:nvPr/>
          </p:nvSpPr>
          <p:spPr>
            <a:xfrm>
              <a:off x="6218456" y="2645569"/>
              <a:ext cx="3050080" cy="565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600" dirty="0">
                  <a:solidFill>
                    <a:sysClr val="windowText" lastClr="000000"/>
                  </a:solidFill>
                  <a:latin typeface="-apple-system"/>
                  <a:cs typeface="Microsoft Sans Serif" panose="020B0604020202020204" pitchFamily="34" charset="0"/>
                </a:rPr>
                <a:t>MNO </a:t>
              </a:r>
            </a:p>
            <a:p>
              <a:pPr algn="ctr">
                <a:lnSpc>
                  <a:spcPct val="96000"/>
                </a:lnSpc>
                <a:defRPr/>
              </a:pPr>
              <a:r>
                <a:rPr lang="en-US" sz="1600" dirty="0">
                  <a:solidFill>
                    <a:sysClr val="windowText" lastClr="000000"/>
                  </a:solidFill>
                  <a:latin typeface="-apple-system"/>
                  <a:cs typeface="Microsoft Sans Serif" panose="020B0604020202020204" pitchFamily="34" charset="0"/>
                </a:rPr>
                <a:t>Core Network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FCF9B67-2797-0F09-2394-019E7A912CB3}"/>
                </a:ext>
              </a:extLst>
            </p:cNvPr>
            <p:cNvSpPr txBox="1"/>
            <p:nvPr/>
          </p:nvSpPr>
          <p:spPr>
            <a:xfrm>
              <a:off x="10013723" y="1704049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 dirty="0">
                  <a:solidFill>
                    <a:srgbClr val="0B2742"/>
                  </a:solidFill>
                  <a:latin typeface="-apple-system"/>
                  <a:cs typeface="Microsoft Sans Serif" panose="020B0604020202020204" pitchFamily="34" charset="0"/>
                </a:rPr>
                <a:t>Data connectivity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B56FFD3-A4E0-1DF0-0C95-45D9DD3D92B3}"/>
                </a:ext>
              </a:extLst>
            </p:cNvPr>
            <p:cNvSpPr txBox="1"/>
            <p:nvPr/>
          </p:nvSpPr>
          <p:spPr>
            <a:xfrm>
              <a:off x="10041675" y="1875101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 dirty="0">
                  <a:solidFill>
                    <a:srgbClr val="13161E"/>
                  </a:solidFill>
                  <a:latin typeface="-apple-system"/>
                  <a:cs typeface="Microsoft Sans Serif" panose="020B0604020202020204" pitchFamily="34" charset="0"/>
                </a:rPr>
                <a:t>Control/OAM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B0F6E6E-6150-E48A-EB30-E2CED91B6184}"/>
                </a:ext>
              </a:extLst>
            </p:cNvPr>
            <p:cNvCxnSpPr>
              <a:cxnSpLocks/>
            </p:cNvCxnSpPr>
            <p:nvPr/>
          </p:nvCxnSpPr>
          <p:spPr>
            <a:xfrm>
              <a:off x="9519387" y="1821012"/>
              <a:ext cx="700109" cy="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678A3A18-691D-125A-D872-5D67A893AE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19387" y="1987392"/>
              <a:ext cx="700109" cy="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27347DB-4BC1-2625-3D2F-23DE2B0FF492}"/>
                </a:ext>
              </a:extLst>
            </p:cNvPr>
            <p:cNvSpPr txBox="1"/>
            <p:nvPr/>
          </p:nvSpPr>
          <p:spPr>
            <a:xfrm>
              <a:off x="9572075" y="1469178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>
                  <a:solidFill>
                    <a:srgbClr val="0B2742"/>
                  </a:solidFill>
                  <a:latin typeface="-apple-system"/>
                  <a:cs typeface="Microsoft Sans Serif" panose="020B0604020202020204" pitchFamily="34" charset="0"/>
                </a:rPr>
                <a:t>[Legend]</a:t>
              </a: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7D557759-B653-D2FC-6AA5-4CD92C6E2049}"/>
                </a:ext>
              </a:extLst>
            </p:cNvPr>
            <p:cNvSpPr/>
            <p:nvPr/>
          </p:nvSpPr>
          <p:spPr>
            <a:xfrm>
              <a:off x="518558" y="3400405"/>
              <a:ext cx="745425" cy="478564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>
                  <a:solidFill>
                    <a:srgbClr val="2853DC"/>
                  </a:solidFill>
                  <a:latin typeface="-apple-system"/>
                  <a:cs typeface="Microsoft Sans Serif" panose="020B0604020202020204" pitchFamily="34" charset="0"/>
                </a:rPr>
                <a:t>A-UE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14D7733-2C90-13DA-12B0-AF8E9FE3353C}"/>
                </a:ext>
              </a:extLst>
            </p:cNvPr>
            <p:cNvCxnSpPr>
              <a:cxnSpLocks/>
              <a:stCxn id="73" idx="3"/>
            </p:cNvCxnSpPr>
            <p:nvPr/>
          </p:nvCxnSpPr>
          <p:spPr>
            <a:xfrm flipV="1">
              <a:off x="1263983" y="3146297"/>
              <a:ext cx="770067" cy="49339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F7469F4-B39F-4B0F-965A-14D050B18CAA}"/>
                </a:ext>
              </a:extLst>
            </p:cNvPr>
            <p:cNvSpPr txBox="1"/>
            <p:nvPr/>
          </p:nvSpPr>
          <p:spPr>
            <a:xfrm>
              <a:off x="1302142" y="3578697"/>
              <a:ext cx="707266" cy="32496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Proof of</a:t>
              </a:r>
              <a:b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Coverage</a:t>
              </a:r>
            </a:p>
          </p:txBody>
        </p:sp>
        <p:pic>
          <p:nvPicPr>
            <p:cNvPr id="5" name="Graphic 4" descr="Wireless router with solid fill">
              <a:extLst>
                <a:ext uri="{FF2B5EF4-FFF2-40B4-BE49-F238E27FC236}">
                  <a16:creationId xmlns:a16="http://schemas.microsoft.com/office/drawing/2014/main" id="{6A37C5EE-9D3D-50BE-11E2-0F0864992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17723" y="2645569"/>
              <a:ext cx="657379" cy="657379"/>
            </a:xfrm>
            <a:prstGeom prst="rect">
              <a:avLst/>
            </a:prstGeom>
          </p:spPr>
        </p:pic>
        <p:pic>
          <p:nvPicPr>
            <p:cNvPr id="6" name="Graphic 5" descr="Wireless router with solid fill">
              <a:extLst>
                <a:ext uri="{FF2B5EF4-FFF2-40B4-BE49-F238E27FC236}">
                  <a16:creationId xmlns:a16="http://schemas.microsoft.com/office/drawing/2014/main" id="{6CDF40E9-BB7E-7F0E-154C-08A6633E1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83762" y="2636518"/>
              <a:ext cx="657379" cy="657379"/>
            </a:xfrm>
            <a:prstGeom prst="rect">
              <a:avLst/>
            </a:prstGeom>
          </p:spPr>
        </p:pic>
        <p:pic>
          <p:nvPicPr>
            <p:cNvPr id="7" name="Graphic 6" descr="Wireless router with solid fill">
              <a:extLst>
                <a:ext uri="{FF2B5EF4-FFF2-40B4-BE49-F238E27FC236}">
                  <a16:creationId xmlns:a16="http://schemas.microsoft.com/office/drawing/2014/main" id="{662F103C-5B60-1F08-8C8E-8CBE17D3D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30275" y="2636518"/>
              <a:ext cx="657379" cy="657379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01B4E2F-1C4F-FDBB-8EBD-FF75C0005CC9}"/>
                </a:ext>
              </a:extLst>
            </p:cNvPr>
            <p:cNvCxnSpPr>
              <a:cxnSpLocks/>
              <a:stCxn id="40" idx="3"/>
            </p:cNvCxnSpPr>
            <p:nvPr/>
          </p:nvCxnSpPr>
          <p:spPr>
            <a:xfrm>
              <a:off x="4595352" y="2898997"/>
              <a:ext cx="271422" cy="166379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32A5F85-C4F5-5F53-082B-8D21302438CA}"/>
                </a:ext>
              </a:extLst>
            </p:cNvPr>
            <p:cNvSpPr/>
            <p:nvPr/>
          </p:nvSpPr>
          <p:spPr>
            <a:xfrm>
              <a:off x="4780918" y="3062485"/>
              <a:ext cx="985458" cy="407214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Local </a:t>
              </a:r>
            </a:p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offloading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CF30C40-ABB4-EBA7-CBAA-02C2334D0B72}"/>
              </a:ext>
            </a:extLst>
          </p:cNvPr>
          <p:cNvSpPr txBox="1"/>
          <p:nvPr/>
        </p:nvSpPr>
        <p:spPr>
          <a:xfrm>
            <a:off x="6653104" y="664138"/>
            <a:ext cx="20481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400" b="1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4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provider</a:t>
            </a:r>
            <a:r>
              <a:rPr lang="en-US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”: </a:t>
            </a:r>
          </a:p>
          <a:p>
            <a:r>
              <a:rPr lang="en-US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1400" i="1" baseline="30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rd</a:t>
            </a:r>
            <a:r>
              <a:rPr lang="en-US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party/MNO managing the “</a:t>
            </a:r>
            <a:r>
              <a:rPr lang="en-US" sz="140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4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RAN”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8CF9FE-0107-FA30-7707-250686D55B41}"/>
              </a:ext>
            </a:extLst>
          </p:cNvPr>
          <p:cNvSpPr txBox="1"/>
          <p:nvPr/>
        </p:nvSpPr>
        <p:spPr>
          <a:xfrm>
            <a:off x="1068461" y="1276022"/>
            <a:ext cx="16673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200" b="1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RAN</a:t>
            </a:r>
            <a:r>
              <a:rPr lang="en-US" sz="1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”: owned by</a:t>
            </a:r>
            <a:r>
              <a:rPr lang="en-US" sz="12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2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provider or other</a:t>
            </a:r>
            <a:r>
              <a:rPr lang="en-US" sz="12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entity/partner</a:t>
            </a:r>
          </a:p>
        </p:txBody>
      </p:sp>
    </p:spTree>
    <p:extLst>
      <p:ext uri="{BB962C8B-B14F-4D97-AF65-F5344CB8AC3E}">
        <p14:creationId xmlns:p14="http://schemas.microsoft.com/office/powerpoint/2010/main" val="1764091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925FDF7B-8704-E3A0-829D-4AF75979F389}"/>
              </a:ext>
            </a:extLst>
          </p:cNvPr>
          <p:cNvCxnSpPr>
            <a:cxnSpLocks/>
            <a:endCxn id="30" idx="1"/>
          </p:cNvCxnSpPr>
          <p:nvPr/>
        </p:nvCxnSpPr>
        <p:spPr>
          <a:xfrm flipV="1">
            <a:off x="3423920" y="1302601"/>
            <a:ext cx="1945947" cy="1053035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959804F7-E805-9651-004C-2852D3E420C5}"/>
              </a:ext>
            </a:extLst>
          </p:cNvPr>
          <p:cNvCxnSpPr>
            <a:cxnSpLocks/>
          </p:cNvCxnSpPr>
          <p:nvPr/>
        </p:nvCxnSpPr>
        <p:spPr>
          <a:xfrm flipV="1">
            <a:off x="3653882" y="1806693"/>
            <a:ext cx="2166050" cy="677579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Graphic 99" descr="Laptop with phone and calculator">
            <a:extLst>
              <a:ext uri="{FF2B5EF4-FFF2-40B4-BE49-F238E27FC236}">
                <a16:creationId xmlns:a16="http://schemas.microsoft.com/office/drawing/2014/main" id="{18600DA2-5483-828C-C0E3-A3E291488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98983" y="2253913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E3DBEC-202F-D7F9-FCA5-9536EAEEDEE3}"/>
              </a:ext>
            </a:extLst>
          </p:cNvPr>
          <p:cNvCxnSpPr>
            <a:cxnSpLocks/>
          </p:cNvCxnSpPr>
          <p:nvPr/>
        </p:nvCxnSpPr>
        <p:spPr>
          <a:xfrm>
            <a:off x="371659" y="5244546"/>
            <a:ext cx="1103769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9BD240E-EFEE-3A01-2901-853868902BBC}"/>
              </a:ext>
            </a:extLst>
          </p:cNvPr>
          <p:cNvSpPr/>
          <p:nvPr/>
        </p:nvSpPr>
        <p:spPr>
          <a:xfrm>
            <a:off x="2998262" y="4187087"/>
            <a:ext cx="2094847" cy="10574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 descr="Cloud outline">
            <a:extLst>
              <a:ext uri="{FF2B5EF4-FFF2-40B4-BE49-F238E27FC236}">
                <a16:creationId xmlns:a16="http://schemas.microsoft.com/office/drawing/2014/main" id="{AF90BF1B-ABBB-433A-EC48-69847D8EB0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23966" y="2044193"/>
            <a:ext cx="1070283" cy="1070283"/>
          </a:xfrm>
          <a:prstGeom prst="rect">
            <a:avLst/>
          </a:prstGeom>
        </p:spPr>
      </p:pic>
      <p:pic>
        <p:nvPicPr>
          <p:cNvPr id="13" name="Graphic 12" descr="Wireless router with solid fill">
            <a:extLst>
              <a:ext uri="{FF2B5EF4-FFF2-40B4-BE49-F238E27FC236}">
                <a16:creationId xmlns:a16="http://schemas.microsoft.com/office/drawing/2014/main" id="{D25315B8-8516-6D7A-BC66-64A92961FB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0962" y="3936368"/>
            <a:ext cx="657379" cy="657379"/>
          </a:xfrm>
          <a:prstGeom prst="rect">
            <a:avLst/>
          </a:prstGeom>
        </p:spPr>
      </p:pic>
      <p:pic>
        <p:nvPicPr>
          <p:cNvPr id="23" name="Graphic 22" descr="Wireless router with solid fill">
            <a:extLst>
              <a:ext uri="{FF2B5EF4-FFF2-40B4-BE49-F238E27FC236}">
                <a16:creationId xmlns:a16="http://schemas.microsoft.com/office/drawing/2014/main" id="{1220417E-8277-D3EC-C798-49DEE87722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21496" y="3588102"/>
            <a:ext cx="657379" cy="65737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1871613-6D2F-6A39-7FBE-6DE8C1C46ABC}"/>
              </a:ext>
            </a:extLst>
          </p:cNvPr>
          <p:cNvSpPr/>
          <p:nvPr/>
        </p:nvSpPr>
        <p:spPr>
          <a:xfrm>
            <a:off x="7851617" y="2125163"/>
            <a:ext cx="1999586" cy="311937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6BF12A-E187-52C1-0003-5516A50CE5E6}"/>
              </a:ext>
            </a:extLst>
          </p:cNvPr>
          <p:cNvSpPr/>
          <p:nvPr/>
        </p:nvSpPr>
        <p:spPr>
          <a:xfrm>
            <a:off x="6971560" y="3146943"/>
            <a:ext cx="1155317" cy="20976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12775F1-906F-57AC-04F7-241352C2E05E}"/>
              </a:ext>
            </a:extLst>
          </p:cNvPr>
          <p:cNvSpPr/>
          <p:nvPr/>
        </p:nvSpPr>
        <p:spPr>
          <a:xfrm>
            <a:off x="9911511" y="3243193"/>
            <a:ext cx="978697" cy="200133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Graphic 25" descr="Wireless router with solid fill">
            <a:extLst>
              <a:ext uri="{FF2B5EF4-FFF2-40B4-BE49-F238E27FC236}">
                <a16:creationId xmlns:a16="http://schemas.microsoft.com/office/drawing/2014/main" id="{90CC093E-7756-2EC8-FEED-08AFCDE362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52193" y="3266650"/>
            <a:ext cx="657379" cy="657379"/>
          </a:xfrm>
          <a:prstGeom prst="rect">
            <a:avLst/>
          </a:prstGeom>
        </p:spPr>
      </p:pic>
      <p:pic>
        <p:nvPicPr>
          <p:cNvPr id="27" name="Graphic 26" descr="Wireless router with solid fill">
            <a:extLst>
              <a:ext uri="{FF2B5EF4-FFF2-40B4-BE49-F238E27FC236}">
                <a16:creationId xmlns:a16="http://schemas.microsoft.com/office/drawing/2014/main" id="{FB6733FE-26D1-F19C-AEDB-71AFD297B9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69085" y="3218383"/>
            <a:ext cx="657379" cy="657379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92370E9-C6C9-46FC-1113-5AB2947C93E0}"/>
              </a:ext>
            </a:extLst>
          </p:cNvPr>
          <p:cNvGrpSpPr/>
          <p:nvPr/>
        </p:nvGrpSpPr>
        <p:grpSpPr>
          <a:xfrm>
            <a:off x="6432764" y="4600728"/>
            <a:ext cx="176396" cy="291108"/>
            <a:chOff x="3319843" y="5337857"/>
            <a:chExt cx="356647" cy="602572"/>
          </a:xfrm>
        </p:grpSpPr>
        <p:pic>
          <p:nvPicPr>
            <p:cNvPr id="18" name="Graphic 17" descr="A smartphone">
              <a:extLst>
                <a:ext uri="{FF2B5EF4-FFF2-40B4-BE49-F238E27FC236}">
                  <a16:creationId xmlns:a16="http://schemas.microsoft.com/office/drawing/2014/main" id="{E368A4B0-1C3E-ED2F-FA0B-CC036AAEA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454664-35A1-8CFA-DEFA-2EED3412825A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Graphic 47" descr="Laptop with phone and calculator">
            <a:extLst>
              <a:ext uri="{FF2B5EF4-FFF2-40B4-BE49-F238E27FC236}">
                <a16:creationId xmlns:a16="http://schemas.microsoft.com/office/drawing/2014/main" id="{238ED9E0-975D-BC33-073F-27DAE8F4D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4468" y="2807296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0607F996-8DF6-39AD-F833-7C6F441C9918}"/>
              </a:ext>
            </a:extLst>
          </p:cNvPr>
          <p:cNvGrpSpPr/>
          <p:nvPr/>
        </p:nvGrpSpPr>
        <p:grpSpPr>
          <a:xfrm>
            <a:off x="3522536" y="4592899"/>
            <a:ext cx="229054" cy="357272"/>
            <a:chOff x="3319843" y="5337857"/>
            <a:chExt cx="356647" cy="602572"/>
          </a:xfrm>
        </p:grpSpPr>
        <p:pic>
          <p:nvPicPr>
            <p:cNvPr id="52" name="Graphic 51" descr="A smartphone">
              <a:extLst>
                <a:ext uri="{FF2B5EF4-FFF2-40B4-BE49-F238E27FC236}">
                  <a16:creationId xmlns:a16="http://schemas.microsoft.com/office/drawing/2014/main" id="{7F65534E-C1C6-E728-A556-FA3F17587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3AC5B2D-A7B9-F020-6552-62969F30ED73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31FE32E-2FE3-70E8-470E-849D2061B2E6}"/>
              </a:ext>
            </a:extLst>
          </p:cNvPr>
          <p:cNvGrpSpPr/>
          <p:nvPr/>
        </p:nvGrpSpPr>
        <p:grpSpPr>
          <a:xfrm>
            <a:off x="3833166" y="4575211"/>
            <a:ext cx="230893" cy="368287"/>
            <a:chOff x="3319843" y="5337857"/>
            <a:chExt cx="356647" cy="602572"/>
          </a:xfrm>
        </p:grpSpPr>
        <p:pic>
          <p:nvPicPr>
            <p:cNvPr id="55" name="Graphic 54" descr="A smartphone">
              <a:extLst>
                <a:ext uri="{FF2B5EF4-FFF2-40B4-BE49-F238E27FC236}">
                  <a16:creationId xmlns:a16="http://schemas.microsoft.com/office/drawing/2014/main" id="{CC0191CD-9D6B-B099-A9E8-479639A78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6B4E46C-04C5-49EE-124B-FAB9EC98FB07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0F4BED-4B82-4D47-FF54-8AB865B942FE}"/>
              </a:ext>
            </a:extLst>
          </p:cNvPr>
          <p:cNvGrpSpPr/>
          <p:nvPr/>
        </p:nvGrpSpPr>
        <p:grpSpPr>
          <a:xfrm>
            <a:off x="9258046" y="4570123"/>
            <a:ext cx="176396" cy="291108"/>
            <a:chOff x="3319843" y="5337857"/>
            <a:chExt cx="356647" cy="602572"/>
          </a:xfrm>
        </p:grpSpPr>
        <p:pic>
          <p:nvPicPr>
            <p:cNvPr id="69" name="Graphic 68" descr="A smartphone">
              <a:extLst>
                <a:ext uri="{FF2B5EF4-FFF2-40B4-BE49-F238E27FC236}">
                  <a16:creationId xmlns:a16="http://schemas.microsoft.com/office/drawing/2014/main" id="{3050F046-68CE-75DF-761C-D7F2E5A7B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FBA46EA-9CA0-1ABA-6F50-BC7F6022D361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3C05B7F-6F61-B1BA-2973-5F1593A0093C}"/>
              </a:ext>
            </a:extLst>
          </p:cNvPr>
          <p:cNvGrpSpPr/>
          <p:nvPr/>
        </p:nvGrpSpPr>
        <p:grpSpPr>
          <a:xfrm>
            <a:off x="7121198" y="3424658"/>
            <a:ext cx="176396" cy="291108"/>
            <a:chOff x="3319843" y="5337857"/>
            <a:chExt cx="356647" cy="602572"/>
          </a:xfrm>
        </p:grpSpPr>
        <p:pic>
          <p:nvPicPr>
            <p:cNvPr id="72" name="Graphic 71" descr="A smartphone">
              <a:extLst>
                <a:ext uri="{FF2B5EF4-FFF2-40B4-BE49-F238E27FC236}">
                  <a16:creationId xmlns:a16="http://schemas.microsoft.com/office/drawing/2014/main" id="{0CBB7C19-5DE4-7745-EC56-2AF12E714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24A017B-A876-4496-39E8-985318F4E4EC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C84EC40-7F9B-B03B-BE3F-99210DA6257C}"/>
              </a:ext>
            </a:extLst>
          </p:cNvPr>
          <p:cNvCxnSpPr>
            <a:cxnSpLocks/>
          </p:cNvCxnSpPr>
          <p:nvPr/>
        </p:nvCxnSpPr>
        <p:spPr>
          <a:xfrm flipV="1">
            <a:off x="1952883" y="2836122"/>
            <a:ext cx="1193275" cy="122393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BF9323D-93DA-52F2-0819-C3E0EEC23F09}"/>
              </a:ext>
            </a:extLst>
          </p:cNvPr>
          <p:cNvGrpSpPr/>
          <p:nvPr/>
        </p:nvGrpSpPr>
        <p:grpSpPr>
          <a:xfrm>
            <a:off x="8759709" y="4575701"/>
            <a:ext cx="176396" cy="291108"/>
            <a:chOff x="3319843" y="5337857"/>
            <a:chExt cx="356647" cy="602572"/>
          </a:xfrm>
        </p:grpSpPr>
        <p:pic>
          <p:nvPicPr>
            <p:cNvPr id="95" name="Graphic 94" descr="A smartphone">
              <a:extLst>
                <a:ext uri="{FF2B5EF4-FFF2-40B4-BE49-F238E27FC236}">
                  <a16:creationId xmlns:a16="http://schemas.microsoft.com/office/drawing/2014/main" id="{0EC5475C-F13E-AAB9-35AE-E9DA8AC36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9F30134-FAEB-E61B-EC47-C0D4EB528090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7" name="Graphic 96" descr="Laptop with phone and calculator">
            <a:extLst>
              <a:ext uri="{FF2B5EF4-FFF2-40B4-BE49-F238E27FC236}">
                <a16:creationId xmlns:a16="http://schemas.microsoft.com/office/drawing/2014/main" id="{EDC6BBED-3FB9-FF9A-EAB9-E5B0836B3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9923" y="2809670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pic>
        <p:nvPicPr>
          <p:cNvPr id="99" name="Graphic 98" descr="Laptop with phone and calculator">
            <a:extLst>
              <a:ext uri="{FF2B5EF4-FFF2-40B4-BE49-F238E27FC236}">
                <a16:creationId xmlns:a16="http://schemas.microsoft.com/office/drawing/2014/main" id="{99966D04-50C2-EB10-C97F-DD7F393E8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1269" y="2245986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7473EEB-DDF7-2E99-F505-1CF9A0078B81}"/>
              </a:ext>
            </a:extLst>
          </p:cNvPr>
          <p:cNvGrpSpPr/>
          <p:nvPr/>
        </p:nvGrpSpPr>
        <p:grpSpPr>
          <a:xfrm>
            <a:off x="8518294" y="4593527"/>
            <a:ext cx="155588" cy="242766"/>
            <a:chOff x="3319843" y="5337857"/>
            <a:chExt cx="356647" cy="602572"/>
          </a:xfrm>
        </p:grpSpPr>
        <p:pic>
          <p:nvPicPr>
            <p:cNvPr id="103" name="Graphic 102" descr="A smartphone">
              <a:extLst>
                <a:ext uri="{FF2B5EF4-FFF2-40B4-BE49-F238E27FC236}">
                  <a16:creationId xmlns:a16="http://schemas.microsoft.com/office/drawing/2014/main" id="{2B8D4817-849C-D603-12F3-63CCA6DFD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5CA1B06-A068-DB8F-3E61-CA43A9C7DF14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47FE311-9037-73DB-E2F1-F5FCEA73CC8A}"/>
              </a:ext>
            </a:extLst>
          </p:cNvPr>
          <p:cNvCxnSpPr>
            <a:cxnSpLocks/>
          </p:cNvCxnSpPr>
          <p:nvPr/>
        </p:nvCxnSpPr>
        <p:spPr>
          <a:xfrm flipV="1">
            <a:off x="6580882" y="1885837"/>
            <a:ext cx="1698137" cy="146210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F6244C5-5CAB-DCBB-FD09-C844383F6C03}"/>
              </a:ext>
            </a:extLst>
          </p:cNvPr>
          <p:cNvCxnSpPr>
            <a:cxnSpLocks/>
          </p:cNvCxnSpPr>
          <p:nvPr/>
        </p:nvCxnSpPr>
        <p:spPr>
          <a:xfrm flipH="1" flipV="1">
            <a:off x="8482528" y="1878639"/>
            <a:ext cx="521789" cy="1446551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615A157-1870-A4BB-C489-8CD693CE5ECA}"/>
              </a:ext>
            </a:extLst>
          </p:cNvPr>
          <p:cNvSpPr txBox="1"/>
          <p:nvPr/>
        </p:nvSpPr>
        <p:spPr>
          <a:xfrm>
            <a:off x="303539" y="5639227"/>
            <a:ext cx="11429939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/>
              <a:t>Premises owner or 3</a:t>
            </a:r>
            <a:r>
              <a:rPr lang="en-US" sz="1600" baseline="30000" dirty="0"/>
              <a:t>rd</a:t>
            </a:r>
            <a:r>
              <a:rPr lang="en-US" sz="1600" dirty="0"/>
              <a:t> party provisions / installs RAN nodes, in specific locations or areas, and partners with a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  <a:p>
            <a:pPr marL="342900" indent="-342900">
              <a:buAutoNum type="arabicPeriod"/>
            </a:pPr>
            <a:r>
              <a:rPr lang="en-US" sz="1600" dirty="0"/>
              <a:t>Based on served MNO’s demand, </a:t>
            </a:r>
            <a:r>
              <a:rPr lang="en-US" sz="1600" dirty="0" err="1"/>
              <a:t>SupNet</a:t>
            </a:r>
            <a:r>
              <a:rPr lang="en-US" sz="1600" dirty="0"/>
              <a:t> provider configures RAN nodes (for MNO UEs’ access, connection with MNO’s CN, etc.)</a:t>
            </a:r>
          </a:p>
          <a:p>
            <a:pPr marL="342900" indent="-342900">
              <a:buFontTx/>
              <a:buAutoNum type="arabicPeriod"/>
            </a:pPr>
            <a:r>
              <a:rPr lang="en-US" sz="1600" dirty="0" err="1"/>
              <a:t>SupNet</a:t>
            </a:r>
            <a:r>
              <a:rPr lang="en-US" sz="1600" dirty="0"/>
              <a:t> provider configures and collects proof of coverage reports and validates </a:t>
            </a:r>
            <a:r>
              <a:rPr lang="en-US" sz="1600" dirty="0" err="1"/>
              <a:t>SupNet</a:t>
            </a:r>
            <a:r>
              <a:rPr lang="en-US" sz="1600" dirty="0"/>
              <a:t> node operation (service toward MNO)</a:t>
            </a:r>
            <a:endParaRPr lang="en-US" dirty="0"/>
          </a:p>
          <a:p>
            <a:pPr marL="342900" indent="-342900">
              <a:buAutoNum type="arabicPeriod"/>
            </a:pPr>
            <a:r>
              <a:rPr lang="en-US" sz="1600" dirty="0"/>
              <a:t>Served MNO rewards </a:t>
            </a:r>
            <a:r>
              <a:rPr lang="en-US" sz="1600" dirty="0" err="1"/>
              <a:t>SupNet</a:t>
            </a:r>
            <a:r>
              <a:rPr lang="en-US" sz="1600" dirty="0"/>
              <a:t> provider (who can reward </a:t>
            </a:r>
            <a:r>
              <a:rPr lang="en-US" sz="1600" dirty="0" err="1"/>
              <a:t>SupNet</a:t>
            </a:r>
            <a:r>
              <a:rPr lang="en-US" sz="1600" dirty="0"/>
              <a:t> node owner) for the coverage extension services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87BE498-86E2-809D-A5E7-D4C0668385C6}"/>
              </a:ext>
            </a:extLst>
          </p:cNvPr>
          <p:cNvSpPr txBox="1"/>
          <p:nvPr/>
        </p:nvSpPr>
        <p:spPr>
          <a:xfrm>
            <a:off x="1090008" y="1908775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node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093E4C1-87E2-9FF5-155E-4110ABC86326}"/>
              </a:ext>
            </a:extLst>
          </p:cNvPr>
          <p:cNvGrpSpPr/>
          <p:nvPr/>
        </p:nvGrpSpPr>
        <p:grpSpPr>
          <a:xfrm>
            <a:off x="6181397" y="4590447"/>
            <a:ext cx="176396" cy="291108"/>
            <a:chOff x="3319843" y="5337857"/>
            <a:chExt cx="356647" cy="602572"/>
          </a:xfrm>
        </p:grpSpPr>
        <p:pic>
          <p:nvPicPr>
            <p:cNvPr id="139" name="Graphic 138" descr="A smartphone">
              <a:extLst>
                <a:ext uri="{FF2B5EF4-FFF2-40B4-BE49-F238E27FC236}">
                  <a16:creationId xmlns:a16="http://schemas.microsoft.com/office/drawing/2014/main" id="{5C97F024-955B-916E-5B82-5927CE913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D1AF4AB6-1F82-0985-BD4F-245823F232F5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FAC8456-2E4A-973D-D802-AC398B68A233}"/>
              </a:ext>
            </a:extLst>
          </p:cNvPr>
          <p:cNvCxnSpPr>
            <a:cxnSpLocks/>
          </p:cNvCxnSpPr>
          <p:nvPr/>
        </p:nvCxnSpPr>
        <p:spPr>
          <a:xfrm flipH="1" flipV="1">
            <a:off x="3595591" y="2821026"/>
            <a:ext cx="649200" cy="75123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9CBAB89C-AE8E-95CE-EE3E-35F58280D5E9}"/>
              </a:ext>
            </a:extLst>
          </p:cNvPr>
          <p:cNvSpPr txBox="1"/>
          <p:nvPr/>
        </p:nvSpPr>
        <p:spPr>
          <a:xfrm>
            <a:off x="2873662" y="2423016"/>
            <a:ext cx="99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Provider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E9CD3D-FEA1-B241-9FCE-717FB96CB8F1}"/>
              </a:ext>
            </a:extLst>
          </p:cNvPr>
          <p:cNvGrpSpPr/>
          <p:nvPr/>
        </p:nvGrpSpPr>
        <p:grpSpPr>
          <a:xfrm>
            <a:off x="7418972" y="3414846"/>
            <a:ext cx="176396" cy="291108"/>
            <a:chOff x="3319843" y="5337857"/>
            <a:chExt cx="356647" cy="602572"/>
          </a:xfrm>
        </p:grpSpPr>
        <p:pic>
          <p:nvPicPr>
            <p:cNvPr id="40" name="Graphic 39" descr="A smartphone">
              <a:extLst>
                <a:ext uri="{FF2B5EF4-FFF2-40B4-BE49-F238E27FC236}">
                  <a16:creationId xmlns:a16="http://schemas.microsoft.com/office/drawing/2014/main" id="{6A0B27EE-9F52-1EA4-4163-1F415BCA2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2A6A587-243F-43CC-C717-33D8A0E9D709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EFC641E-AB96-C0BC-44B1-D6B5ACB5C03C}"/>
              </a:ext>
            </a:extLst>
          </p:cNvPr>
          <p:cNvGrpSpPr/>
          <p:nvPr/>
        </p:nvGrpSpPr>
        <p:grpSpPr>
          <a:xfrm>
            <a:off x="7713251" y="3414846"/>
            <a:ext cx="176396" cy="291108"/>
            <a:chOff x="3319843" y="5337857"/>
            <a:chExt cx="356647" cy="602572"/>
          </a:xfrm>
        </p:grpSpPr>
        <p:pic>
          <p:nvPicPr>
            <p:cNvPr id="44" name="Graphic 43" descr="A smartphone">
              <a:extLst>
                <a:ext uri="{FF2B5EF4-FFF2-40B4-BE49-F238E27FC236}">
                  <a16:creationId xmlns:a16="http://schemas.microsoft.com/office/drawing/2014/main" id="{01C55FA2-E63F-BC8E-DC00-FA86BAE59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9722C00-3DA1-C388-B487-BF915639F4F4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14F866-8994-67C7-E287-1D6B97778F98}"/>
              </a:ext>
            </a:extLst>
          </p:cNvPr>
          <p:cNvGrpSpPr/>
          <p:nvPr/>
        </p:nvGrpSpPr>
        <p:grpSpPr>
          <a:xfrm>
            <a:off x="9017681" y="4570123"/>
            <a:ext cx="176396" cy="291108"/>
            <a:chOff x="3319843" y="5337857"/>
            <a:chExt cx="356647" cy="602572"/>
          </a:xfrm>
        </p:grpSpPr>
        <p:pic>
          <p:nvPicPr>
            <p:cNvPr id="47" name="Graphic 46" descr="A smartphone">
              <a:extLst>
                <a:ext uri="{FF2B5EF4-FFF2-40B4-BE49-F238E27FC236}">
                  <a16:creationId xmlns:a16="http://schemas.microsoft.com/office/drawing/2014/main" id="{78C30F8D-82BE-660B-B6F0-DFD0857EE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FFB98F3-9FF9-97F7-5ECA-D624F4BB7651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53E3BBC4-84AE-711A-F3A7-FA2EC22BAE62}"/>
              </a:ext>
            </a:extLst>
          </p:cNvPr>
          <p:cNvSpPr txBox="1"/>
          <p:nvPr/>
        </p:nvSpPr>
        <p:spPr>
          <a:xfrm>
            <a:off x="7959668" y="1455208"/>
            <a:ext cx="99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Provider</a:t>
            </a:r>
          </a:p>
        </p:txBody>
      </p:sp>
      <p:pic>
        <p:nvPicPr>
          <p:cNvPr id="61" name="Graphic 60" descr="Cloud outline">
            <a:extLst>
              <a:ext uri="{FF2B5EF4-FFF2-40B4-BE49-F238E27FC236}">
                <a16:creationId xmlns:a16="http://schemas.microsoft.com/office/drawing/2014/main" id="{6239ADC3-931E-8316-BFBD-8407C8E47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12316" y="1090643"/>
            <a:ext cx="1070283" cy="1070283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5BECF0A1-836F-EBC5-6EC9-F4E1BDE5D073}"/>
              </a:ext>
            </a:extLst>
          </p:cNvPr>
          <p:cNvSpPr txBox="1"/>
          <p:nvPr/>
        </p:nvSpPr>
        <p:spPr>
          <a:xfrm>
            <a:off x="3586654" y="4909985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3647C0-3944-3CE2-AA40-EF5657AE42D9}"/>
              </a:ext>
            </a:extLst>
          </p:cNvPr>
          <p:cNvSpPr txBox="1"/>
          <p:nvPr/>
        </p:nvSpPr>
        <p:spPr>
          <a:xfrm>
            <a:off x="8494374" y="2632424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88843E7-F96E-F9DA-1C51-E4A992830E85}"/>
              </a:ext>
            </a:extLst>
          </p:cNvPr>
          <p:cNvSpPr txBox="1"/>
          <p:nvPr/>
        </p:nvSpPr>
        <p:spPr>
          <a:xfrm>
            <a:off x="6018509" y="4835969"/>
            <a:ext cx="10708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outdoor UEs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86D4546-9200-395B-AA7A-E72BA732792E}"/>
              </a:ext>
            </a:extLst>
          </p:cNvPr>
          <p:cNvSpPr txBox="1"/>
          <p:nvPr/>
        </p:nvSpPr>
        <p:spPr>
          <a:xfrm>
            <a:off x="8430916" y="4810246"/>
            <a:ext cx="10708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outdoor UEs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53D5B21-E87D-E0C0-CE81-D3649785E7AA}"/>
              </a:ext>
            </a:extLst>
          </p:cNvPr>
          <p:cNvSpPr txBox="1"/>
          <p:nvPr/>
        </p:nvSpPr>
        <p:spPr>
          <a:xfrm>
            <a:off x="2755301" y="5217911"/>
            <a:ext cx="2364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&lt;Shopping mall&gt;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84F592C-2DEF-4F7A-0610-BAF1B92D9B52}"/>
              </a:ext>
            </a:extLst>
          </p:cNvPr>
          <p:cNvSpPr txBox="1"/>
          <p:nvPr/>
        </p:nvSpPr>
        <p:spPr>
          <a:xfrm>
            <a:off x="6837622" y="5252185"/>
            <a:ext cx="4571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&lt;Dense urban area&gt;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592C8EF-EE10-390F-430F-07D9D4725AD0}"/>
              </a:ext>
            </a:extLst>
          </p:cNvPr>
          <p:cNvGrpSpPr/>
          <p:nvPr/>
        </p:nvGrpSpPr>
        <p:grpSpPr>
          <a:xfrm>
            <a:off x="8320113" y="4596000"/>
            <a:ext cx="155588" cy="242766"/>
            <a:chOff x="3319843" y="5337857"/>
            <a:chExt cx="356647" cy="602572"/>
          </a:xfrm>
        </p:grpSpPr>
        <p:pic>
          <p:nvPicPr>
            <p:cNvPr id="116" name="Graphic 115" descr="A smartphone">
              <a:extLst>
                <a:ext uri="{FF2B5EF4-FFF2-40B4-BE49-F238E27FC236}">
                  <a16:creationId xmlns:a16="http://schemas.microsoft.com/office/drawing/2014/main" id="{55D87D98-C9F5-CFDD-2E32-11835A90B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E194C8D-6BE2-0B14-E06B-06D8D74978ED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5BBB2FD-BDD8-DD46-075E-AF173D0B4412}"/>
              </a:ext>
            </a:extLst>
          </p:cNvPr>
          <p:cNvGrpSpPr/>
          <p:nvPr/>
        </p:nvGrpSpPr>
        <p:grpSpPr>
          <a:xfrm>
            <a:off x="6675233" y="4606922"/>
            <a:ext cx="155588" cy="242766"/>
            <a:chOff x="3319843" y="5337857"/>
            <a:chExt cx="356647" cy="602572"/>
          </a:xfrm>
        </p:grpSpPr>
        <p:pic>
          <p:nvPicPr>
            <p:cNvPr id="120" name="Graphic 119" descr="A smartphone">
              <a:extLst>
                <a:ext uri="{FF2B5EF4-FFF2-40B4-BE49-F238E27FC236}">
                  <a16:creationId xmlns:a16="http://schemas.microsoft.com/office/drawing/2014/main" id="{AC843038-773F-8725-4E12-7A995A040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09E19D2F-A56E-8E91-AAB0-9486746C0837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2FE8DCBD-6953-0938-904B-704218A8A70A}"/>
              </a:ext>
            </a:extLst>
          </p:cNvPr>
          <p:cNvSpPr txBox="1"/>
          <p:nvPr/>
        </p:nvSpPr>
        <p:spPr>
          <a:xfrm>
            <a:off x="7124236" y="3651864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31AEAD70-3120-8DB8-0F4F-121A163E6A74}"/>
              </a:ext>
            </a:extLst>
          </p:cNvPr>
          <p:cNvCxnSpPr>
            <a:cxnSpLocks/>
            <a:stCxn id="32" idx="3"/>
          </p:cNvCxnSpPr>
          <p:nvPr/>
        </p:nvCxnSpPr>
        <p:spPr>
          <a:xfrm flipV="1">
            <a:off x="6324830" y="1834982"/>
            <a:ext cx="1698326" cy="520654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25FAF523-B9B0-30B1-C1AD-0453329BC211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6316304" y="1748655"/>
            <a:ext cx="1675664" cy="58038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5CF8A4A-3BF5-1C22-A368-FF4FEA394DAE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6292959" y="1302601"/>
            <a:ext cx="1889920" cy="27337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442C6E7-1E76-32B1-C119-BAA2D574CC13}"/>
              </a:ext>
            </a:extLst>
          </p:cNvPr>
          <p:cNvSpPr/>
          <p:nvPr/>
        </p:nvSpPr>
        <p:spPr>
          <a:xfrm>
            <a:off x="5369867" y="1095457"/>
            <a:ext cx="923092" cy="414287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MNO#1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328C3E0-EC7C-6503-0B60-19CF504657BA}"/>
              </a:ext>
            </a:extLst>
          </p:cNvPr>
          <p:cNvSpPr/>
          <p:nvPr/>
        </p:nvSpPr>
        <p:spPr>
          <a:xfrm>
            <a:off x="5393212" y="1599549"/>
            <a:ext cx="923092" cy="414287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B050"/>
                </a:solidFill>
              </a:rPr>
              <a:t>MNO#2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3994236-73B5-EFE5-87E6-2B973992ACB9}"/>
              </a:ext>
            </a:extLst>
          </p:cNvPr>
          <p:cNvSpPr/>
          <p:nvPr/>
        </p:nvSpPr>
        <p:spPr>
          <a:xfrm>
            <a:off x="5401738" y="2148492"/>
            <a:ext cx="923092" cy="414287"/>
          </a:xfrm>
          <a:prstGeom prst="round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030A0"/>
                </a:solidFill>
              </a:rPr>
              <a:t>MNO#3</a:t>
            </a:r>
          </a:p>
        </p:txBody>
      </p:sp>
      <p:sp>
        <p:nvSpPr>
          <p:cNvPr id="174" name="Title 173">
            <a:extLst>
              <a:ext uri="{FF2B5EF4-FFF2-40B4-BE49-F238E27FC236}">
                <a16:creationId xmlns:a16="http://schemas.microsoft.com/office/drawing/2014/main" id="{85CCE461-9DDA-F229-3CC4-339485BAF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365126"/>
            <a:ext cx="10515600" cy="523854"/>
          </a:xfrm>
        </p:spPr>
        <p:txBody>
          <a:bodyPr>
            <a:noAutofit/>
          </a:bodyPr>
          <a:lstStyle/>
          <a:p>
            <a:r>
              <a:rPr lang="en-US" b="1" dirty="0"/>
              <a:t>Service Scenarios &amp; Flow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2BFB4BF1-52B6-C9E0-83D2-51C698558E3A}"/>
              </a:ext>
            </a:extLst>
          </p:cNvPr>
          <p:cNvGrpSpPr/>
          <p:nvPr/>
        </p:nvGrpSpPr>
        <p:grpSpPr>
          <a:xfrm>
            <a:off x="4165001" y="4575211"/>
            <a:ext cx="229054" cy="357272"/>
            <a:chOff x="3319843" y="5337857"/>
            <a:chExt cx="356647" cy="602572"/>
          </a:xfrm>
        </p:grpSpPr>
        <p:pic>
          <p:nvPicPr>
            <p:cNvPr id="183" name="Graphic 182" descr="A smartphone">
              <a:extLst>
                <a:ext uri="{FF2B5EF4-FFF2-40B4-BE49-F238E27FC236}">
                  <a16:creationId xmlns:a16="http://schemas.microsoft.com/office/drawing/2014/main" id="{2E7C52B0-9348-E9F9-7BA8-62C640591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7963AFCC-6140-51D8-DA2A-54CC2A2CF4F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8" name="Graphic 187" descr="Wireless router with solid fill">
            <a:extLst>
              <a:ext uri="{FF2B5EF4-FFF2-40B4-BE49-F238E27FC236}">
                <a16:creationId xmlns:a16="http://schemas.microsoft.com/office/drawing/2014/main" id="{E8BAA0AA-C8AE-8339-84E1-31BBA1A62B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9456" y="1823371"/>
            <a:ext cx="428134" cy="421806"/>
          </a:xfrm>
          <a:prstGeom prst="rect">
            <a:avLst/>
          </a:prstGeom>
        </p:spPr>
      </p:pic>
      <p:sp>
        <p:nvSpPr>
          <p:cNvPr id="189" name="TextBox 188">
            <a:extLst>
              <a:ext uri="{FF2B5EF4-FFF2-40B4-BE49-F238E27FC236}">
                <a16:creationId xmlns:a16="http://schemas.microsoft.com/office/drawing/2014/main" id="{91950A38-97F2-E221-2926-341A2709E18D}"/>
              </a:ext>
            </a:extLst>
          </p:cNvPr>
          <p:cNvSpPr txBox="1"/>
          <p:nvPr/>
        </p:nvSpPr>
        <p:spPr>
          <a:xfrm>
            <a:off x="999456" y="4454738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Node owner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F56DFA8F-CC12-33DC-A7E2-7CD5FE47C606}"/>
              </a:ext>
            </a:extLst>
          </p:cNvPr>
          <p:cNvSpPr txBox="1"/>
          <p:nvPr/>
        </p:nvSpPr>
        <p:spPr>
          <a:xfrm>
            <a:off x="3603305" y="4146395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Premise owner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D23A3CC-081E-FC78-971F-44499521D4A3}"/>
              </a:ext>
            </a:extLst>
          </p:cNvPr>
          <p:cNvSpPr txBox="1"/>
          <p:nvPr/>
        </p:nvSpPr>
        <p:spPr>
          <a:xfrm>
            <a:off x="5805403" y="3819972"/>
            <a:ext cx="1513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Smart city network provider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8DC41A40-5342-50E2-B7C5-B078DD2FEF1D}"/>
              </a:ext>
            </a:extLst>
          </p:cNvPr>
          <p:cNvSpPr txBox="1"/>
          <p:nvPr/>
        </p:nvSpPr>
        <p:spPr>
          <a:xfrm>
            <a:off x="8266125" y="3757468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Enterprise owner</a:t>
            </a:r>
          </a:p>
        </p:txBody>
      </p:sp>
      <p:pic>
        <p:nvPicPr>
          <p:cNvPr id="193" name="Graphic 192" descr="Wireless router with solid fill">
            <a:extLst>
              <a:ext uri="{FF2B5EF4-FFF2-40B4-BE49-F238E27FC236}">
                <a16:creationId xmlns:a16="http://schemas.microsoft.com/office/drawing/2014/main" id="{A5F1F690-DA24-205E-28BA-984D8E1657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02691" y="3647472"/>
            <a:ext cx="657379" cy="657379"/>
          </a:xfrm>
          <a:prstGeom prst="rect">
            <a:avLst/>
          </a:prstGeom>
        </p:spPr>
      </p:pic>
      <p:sp>
        <p:nvSpPr>
          <p:cNvPr id="194" name="TextBox 193">
            <a:extLst>
              <a:ext uri="{FF2B5EF4-FFF2-40B4-BE49-F238E27FC236}">
                <a16:creationId xmlns:a16="http://schemas.microsoft.com/office/drawing/2014/main" id="{B605DCB1-61CD-DF3F-DF24-7FD22A3A7B1C}"/>
              </a:ext>
            </a:extLst>
          </p:cNvPr>
          <p:cNvSpPr txBox="1"/>
          <p:nvPr/>
        </p:nvSpPr>
        <p:spPr>
          <a:xfrm>
            <a:off x="10150451" y="4182351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Building owner</a:t>
            </a:r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78090E3B-FB42-FEEB-3331-2AE2D7CF5956}"/>
              </a:ext>
            </a:extLst>
          </p:cNvPr>
          <p:cNvCxnSpPr>
            <a:cxnSpLocks/>
          </p:cNvCxnSpPr>
          <p:nvPr/>
        </p:nvCxnSpPr>
        <p:spPr>
          <a:xfrm flipH="1" flipV="1">
            <a:off x="8659923" y="1887358"/>
            <a:ext cx="1994272" cy="1961472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8" name="Graphic 197" descr="Laptop with phone and calculator">
            <a:extLst>
              <a:ext uri="{FF2B5EF4-FFF2-40B4-BE49-F238E27FC236}">
                <a16:creationId xmlns:a16="http://schemas.microsoft.com/office/drawing/2014/main" id="{B796545F-A690-D7EF-5527-8D941954E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6817" y="2269447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200" name="Group 199">
            <a:extLst>
              <a:ext uri="{FF2B5EF4-FFF2-40B4-BE49-F238E27FC236}">
                <a16:creationId xmlns:a16="http://schemas.microsoft.com/office/drawing/2014/main" id="{A409DCB7-A023-E59A-0A06-57456AD9FC68}"/>
              </a:ext>
            </a:extLst>
          </p:cNvPr>
          <p:cNvGrpSpPr/>
          <p:nvPr/>
        </p:nvGrpSpPr>
        <p:grpSpPr>
          <a:xfrm>
            <a:off x="10347103" y="4646831"/>
            <a:ext cx="155588" cy="242766"/>
            <a:chOff x="3319843" y="5337857"/>
            <a:chExt cx="356647" cy="602572"/>
          </a:xfrm>
        </p:grpSpPr>
        <p:pic>
          <p:nvPicPr>
            <p:cNvPr id="201" name="Graphic 200" descr="A smartphone">
              <a:extLst>
                <a:ext uri="{FF2B5EF4-FFF2-40B4-BE49-F238E27FC236}">
                  <a16:creationId xmlns:a16="http://schemas.microsoft.com/office/drawing/2014/main" id="{C9052504-456E-9849-8F1C-D205BA458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8B09339A-0C38-387E-ACAE-B5BA12FF013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58266D6E-57A2-4366-56E0-BC16E1710A1F}"/>
              </a:ext>
            </a:extLst>
          </p:cNvPr>
          <p:cNvGrpSpPr/>
          <p:nvPr/>
        </p:nvGrpSpPr>
        <p:grpSpPr>
          <a:xfrm>
            <a:off x="10524985" y="4651273"/>
            <a:ext cx="155588" cy="242766"/>
            <a:chOff x="3319843" y="5337857"/>
            <a:chExt cx="356647" cy="602572"/>
          </a:xfrm>
        </p:grpSpPr>
        <p:pic>
          <p:nvPicPr>
            <p:cNvPr id="204" name="Graphic 203" descr="A smartphone">
              <a:extLst>
                <a:ext uri="{FF2B5EF4-FFF2-40B4-BE49-F238E27FC236}">
                  <a16:creationId xmlns:a16="http://schemas.microsoft.com/office/drawing/2014/main" id="{C7C9DAB6-D5FD-A5C9-9A03-2830409E4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DE9AE702-D8B3-D73F-AA71-76BC2CE118FB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A26B71A-E443-94BE-B8E4-4725A56901D0}"/>
              </a:ext>
            </a:extLst>
          </p:cNvPr>
          <p:cNvGrpSpPr/>
          <p:nvPr/>
        </p:nvGrpSpPr>
        <p:grpSpPr>
          <a:xfrm>
            <a:off x="10703980" y="4646594"/>
            <a:ext cx="155588" cy="242766"/>
            <a:chOff x="3319843" y="5337857"/>
            <a:chExt cx="356647" cy="602572"/>
          </a:xfrm>
        </p:grpSpPr>
        <p:pic>
          <p:nvPicPr>
            <p:cNvPr id="207" name="Graphic 206" descr="A smartphone">
              <a:extLst>
                <a:ext uri="{FF2B5EF4-FFF2-40B4-BE49-F238E27FC236}">
                  <a16:creationId xmlns:a16="http://schemas.microsoft.com/office/drawing/2014/main" id="{437C6C97-66C9-A94A-28BE-F75532E87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7C5D241A-8896-BBAD-6830-C1D625493785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742F3196-93BB-E147-EF48-9B456D9EAD13}"/>
              </a:ext>
            </a:extLst>
          </p:cNvPr>
          <p:cNvGrpSpPr/>
          <p:nvPr/>
        </p:nvGrpSpPr>
        <p:grpSpPr>
          <a:xfrm>
            <a:off x="10917231" y="4646423"/>
            <a:ext cx="155588" cy="242766"/>
            <a:chOff x="3319843" y="5337857"/>
            <a:chExt cx="356647" cy="602572"/>
          </a:xfrm>
          <a:solidFill>
            <a:srgbClr val="7030A0"/>
          </a:solidFill>
        </p:grpSpPr>
        <p:pic>
          <p:nvPicPr>
            <p:cNvPr id="213" name="Graphic 212" descr="A smartphone">
              <a:extLst>
                <a:ext uri="{FF2B5EF4-FFF2-40B4-BE49-F238E27FC236}">
                  <a16:creationId xmlns:a16="http://schemas.microsoft.com/office/drawing/2014/main" id="{9FEF53F3-6F3A-4FED-8D68-F1CB4EBDF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CC53CEB4-FFFE-138D-6438-ED4B925D179C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D3E43E50-C2C2-95AF-ABE4-BCE21A8F1257}"/>
              </a:ext>
            </a:extLst>
          </p:cNvPr>
          <p:cNvGrpSpPr/>
          <p:nvPr/>
        </p:nvGrpSpPr>
        <p:grpSpPr>
          <a:xfrm>
            <a:off x="10947548" y="4653031"/>
            <a:ext cx="307988" cy="242766"/>
            <a:chOff x="2970504" y="5337857"/>
            <a:chExt cx="705986" cy="602572"/>
          </a:xfrm>
          <a:solidFill>
            <a:srgbClr val="7030A0"/>
          </a:solidFill>
        </p:grpSpPr>
        <p:pic>
          <p:nvPicPr>
            <p:cNvPr id="216" name="Graphic 215" descr="A smartphone">
              <a:extLst>
                <a:ext uri="{FF2B5EF4-FFF2-40B4-BE49-F238E27FC236}">
                  <a16:creationId xmlns:a16="http://schemas.microsoft.com/office/drawing/2014/main" id="{0A66A922-C2A9-9CA0-AEA3-8636EB23D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4ADF1695-3889-0557-CE50-46D6B7CC2252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B1583A47-3414-B87B-6322-BDDDB52DD05F}"/>
                </a:ext>
              </a:extLst>
            </p:cNvPr>
            <p:cNvSpPr/>
            <p:nvPr/>
          </p:nvSpPr>
          <p:spPr>
            <a:xfrm>
              <a:off x="2970504" y="5673451"/>
              <a:ext cx="201560" cy="15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2" name="TextBox 221">
            <a:extLst>
              <a:ext uri="{FF2B5EF4-FFF2-40B4-BE49-F238E27FC236}">
                <a16:creationId xmlns:a16="http://schemas.microsoft.com/office/drawing/2014/main" id="{666C3909-E10F-D1A5-80CB-F64AA9CF79F3}"/>
              </a:ext>
            </a:extLst>
          </p:cNvPr>
          <p:cNvSpPr txBox="1"/>
          <p:nvPr/>
        </p:nvSpPr>
        <p:spPr>
          <a:xfrm>
            <a:off x="10182709" y="4858445"/>
            <a:ext cx="132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Indoor/outdoor UEs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0F833F54-182E-8F80-E899-8617418E4BE1}"/>
              </a:ext>
            </a:extLst>
          </p:cNvPr>
          <p:cNvGrpSpPr/>
          <p:nvPr/>
        </p:nvGrpSpPr>
        <p:grpSpPr>
          <a:xfrm>
            <a:off x="8237432" y="2952085"/>
            <a:ext cx="176396" cy="291108"/>
            <a:chOff x="3319843" y="5337857"/>
            <a:chExt cx="356647" cy="602572"/>
          </a:xfrm>
        </p:grpSpPr>
        <p:pic>
          <p:nvPicPr>
            <p:cNvPr id="225" name="Graphic 224" descr="A smartphone">
              <a:extLst>
                <a:ext uri="{FF2B5EF4-FFF2-40B4-BE49-F238E27FC236}">
                  <a16:creationId xmlns:a16="http://schemas.microsoft.com/office/drawing/2014/main" id="{96E01ED8-9DDF-48A5-ADF9-CE22105A2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5E6924AF-2260-C3E1-8C90-32FAC3CC1220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9C0F765-F12C-00C7-73DC-97943F456ABA}"/>
              </a:ext>
            </a:extLst>
          </p:cNvPr>
          <p:cNvSpPr txBox="1"/>
          <p:nvPr/>
        </p:nvSpPr>
        <p:spPr>
          <a:xfrm>
            <a:off x="280099" y="5210269"/>
            <a:ext cx="2364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&lt;Rural / Remote area&gt;</a:t>
            </a:r>
          </a:p>
        </p:txBody>
      </p:sp>
      <p:pic>
        <p:nvPicPr>
          <p:cNvPr id="12" name="Graphic 11" descr="Farm scene outline">
            <a:extLst>
              <a:ext uri="{FF2B5EF4-FFF2-40B4-BE49-F238E27FC236}">
                <a16:creationId xmlns:a16="http://schemas.microsoft.com/office/drawing/2014/main" id="{F4297C0F-68F3-F0D9-035B-85B9098F4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0646" y="4327530"/>
            <a:ext cx="742905" cy="742905"/>
          </a:xfrm>
          <a:prstGeom prst="rect">
            <a:avLst/>
          </a:prstGeom>
        </p:spPr>
      </p:pic>
      <p:pic>
        <p:nvPicPr>
          <p:cNvPr id="15" name="Graphic 14" descr="Highway scene outline">
            <a:extLst>
              <a:ext uri="{FF2B5EF4-FFF2-40B4-BE49-F238E27FC236}">
                <a16:creationId xmlns:a16="http://schemas.microsoft.com/office/drawing/2014/main" id="{970EBC38-9647-2E2F-E2B2-0AC580E568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0062" y="3440081"/>
            <a:ext cx="914400" cy="9144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28D7998-7FE2-4650-F2A1-31BC8E901654}"/>
              </a:ext>
            </a:extLst>
          </p:cNvPr>
          <p:cNvGrpSpPr/>
          <p:nvPr/>
        </p:nvGrpSpPr>
        <p:grpSpPr>
          <a:xfrm>
            <a:off x="1059022" y="4906078"/>
            <a:ext cx="176396" cy="291108"/>
            <a:chOff x="3319843" y="5337857"/>
            <a:chExt cx="356647" cy="602572"/>
          </a:xfrm>
        </p:grpSpPr>
        <p:pic>
          <p:nvPicPr>
            <p:cNvPr id="20" name="Graphic 19" descr="A smartphone">
              <a:extLst>
                <a:ext uri="{FF2B5EF4-FFF2-40B4-BE49-F238E27FC236}">
                  <a16:creationId xmlns:a16="http://schemas.microsoft.com/office/drawing/2014/main" id="{3B14BD14-55E8-B4C1-BA57-38F6E69D7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A9344BC-6306-D713-0905-01AED261A89F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4AC7B6-235C-C2C0-995A-2A681D8FE84D}"/>
              </a:ext>
            </a:extLst>
          </p:cNvPr>
          <p:cNvGrpSpPr/>
          <p:nvPr/>
        </p:nvGrpSpPr>
        <p:grpSpPr>
          <a:xfrm>
            <a:off x="807655" y="4895797"/>
            <a:ext cx="176396" cy="291108"/>
            <a:chOff x="3319843" y="5337857"/>
            <a:chExt cx="356647" cy="602572"/>
          </a:xfrm>
        </p:grpSpPr>
        <p:pic>
          <p:nvPicPr>
            <p:cNvPr id="28" name="Graphic 27" descr="A smartphone">
              <a:extLst>
                <a:ext uri="{FF2B5EF4-FFF2-40B4-BE49-F238E27FC236}">
                  <a16:creationId xmlns:a16="http://schemas.microsoft.com/office/drawing/2014/main" id="{15D5E0A2-7AFF-D720-90CC-E6F491BDB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B91A1E2-CF25-7E88-9A3B-44DB51C4D69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42D2E8AE-7C20-8F85-12CA-18DBD4B49421}"/>
              </a:ext>
            </a:extLst>
          </p:cNvPr>
          <p:cNvGrpSpPr/>
          <p:nvPr/>
        </p:nvGrpSpPr>
        <p:grpSpPr>
          <a:xfrm>
            <a:off x="1135729" y="4012189"/>
            <a:ext cx="155588" cy="242766"/>
            <a:chOff x="3319843" y="5337857"/>
            <a:chExt cx="356647" cy="602572"/>
          </a:xfrm>
        </p:grpSpPr>
        <p:pic>
          <p:nvPicPr>
            <p:cNvPr id="228" name="Graphic 227" descr="A smartphone">
              <a:extLst>
                <a:ext uri="{FF2B5EF4-FFF2-40B4-BE49-F238E27FC236}">
                  <a16:creationId xmlns:a16="http://schemas.microsoft.com/office/drawing/2014/main" id="{87E9F0DB-8A31-4E8C-FC4D-869F945A2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B3D30FC4-2876-C4CD-FAF1-BC8F53E245BB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B105B3-205C-E244-A5D6-5A2EFCD43348}"/>
              </a:ext>
            </a:extLst>
          </p:cNvPr>
          <p:cNvCxnSpPr>
            <a:cxnSpLocks/>
          </p:cNvCxnSpPr>
          <p:nvPr/>
        </p:nvCxnSpPr>
        <p:spPr>
          <a:xfrm>
            <a:off x="1061394" y="2437656"/>
            <a:ext cx="298986" cy="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60A4961-AB48-C282-B972-8A5B42FDA40B}"/>
              </a:ext>
            </a:extLst>
          </p:cNvPr>
          <p:cNvSpPr txBox="1"/>
          <p:nvPr/>
        </p:nvSpPr>
        <p:spPr>
          <a:xfrm>
            <a:off x="1278038" y="2287785"/>
            <a:ext cx="10958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Biz relations</a:t>
            </a:r>
          </a:p>
        </p:txBody>
      </p:sp>
    </p:spTree>
    <p:extLst>
      <p:ext uri="{BB962C8B-B14F-4D97-AF65-F5344CB8AC3E}">
        <p14:creationId xmlns:p14="http://schemas.microsoft.com/office/powerpoint/2010/main" val="306801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E5FBB-E044-110E-BF3E-0D3E83320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Potential SA1 Gaps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84267-A455-8FD9-B5E2-6867834E2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440" y="1825625"/>
            <a:ext cx="1104392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Previous concepts and requirements, including similar scenarios/aspects:</a:t>
            </a:r>
          </a:p>
          <a:p>
            <a:pPr lvl="1"/>
            <a:r>
              <a:rPr lang="en-US" dirty="0"/>
              <a:t>Neutral Host</a:t>
            </a:r>
          </a:p>
          <a:p>
            <a:pPr lvl="1"/>
            <a:r>
              <a:rPr lang="en-US" dirty="0"/>
              <a:t>SON</a:t>
            </a:r>
          </a:p>
          <a:p>
            <a:pPr lvl="1"/>
            <a:r>
              <a:rPr lang="en-US" dirty="0"/>
              <a:t>RAN sharing</a:t>
            </a:r>
          </a:p>
          <a:p>
            <a:pPr lvl="1"/>
            <a:r>
              <a:rPr lang="en-US" dirty="0"/>
              <a:t>NPN</a:t>
            </a:r>
          </a:p>
          <a:p>
            <a:pPr lvl="1"/>
            <a:r>
              <a:rPr lang="en-US" dirty="0"/>
              <a:t>PALS</a:t>
            </a:r>
          </a:p>
          <a:p>
            <a:pPr lvl="1"/>
            <a:r>
              <a:rPr lang="en-US" dirty="0"/>
              <a:t>Residential 5G</a:t>
            </a:r>
          </a:p>
          <a:p>
            <a:pPr lvl="1"/>
            <a:r>
              <a:rPr lang="en-US" dirty="0"/>
              <a:t>PIN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Gaps: the above do not cover required </a:t>
            </a:r>
            <a:r>
              <a:rPr lang="en-US" dirty="0" err="1">
                <a:solidFill>
                  <a:srgbClr val="0070C0"/>
                </a:solidFill>
              </a:rPr>
              <a:t>SupNet</a:t>
            </a:r>
            <a:r>
              <a:rPr lang="en-US" dirty="0">
                <a:solidFill>
                  <a:srgbClr val="0070C0"/>
                </a:solidFill>
              </a:rPr>
              <a:t> functionalities, including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Configuration, collection and reporting of Proof of coverage by authorized UEs 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Exposure and configuration between parties to provide coverage/capacity service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Security aspects, e.g. for authorization of </a:t>
            </a:r>
            <a:r>
              <a:rPr lang="en-US" dirty="0" err="1">
                <a:solidFill>
                  <a:srgbClr val="0070C0"/>
                </a:solidFill>
              </a:rPr>
              <a:t>SupNet</a:t>
            </a:r>
            <a:r>
              <a:rPr lang="en-US" dirty="0">
                <a:solidFill>
                  <a:srgbClr val="0070C0"/>
                </a:solidFill>
              </a:rPr>
              <a:t> nodes/components and confidentiality of user data.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pPr lvl="1"/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20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8C25-CAA5-C284-8182-3775D708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 for SA1 – SID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F05F4-5CA9-8C9F-C46F-FD3F92C7B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0" y="1690688"/>
            <a:ext cx="10515600" cy="4699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Study use cases and requirements to support different scenarios where 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a 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“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SupNet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 provider”, which could be a network operator or 3</a:t>
            </a:r>
            <a:r>
              <a:rPr lang="en-GB" sz="2000" baseline="30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rd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 party,  manages supplemental network resources / RAN nodes (deployed by the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SupNet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 provider or an independent party) used to provide extended coverage and/or capacity services to other MNO(s) (PLMN or NPN), e.g. in indoor, hotspot or rural areas.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Aspects and functionalities to investigate should include: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Coordination and exposure between the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SupNet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provider and the served MNO(s), for the control and settings of the coverage/capacity extension service and policies;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Support of proof of coverage and/or usage </a:t>
            </a:r>
            <a:r>
              <a:rPr lang="en-GB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for network operation verification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including configuration of participating UEs / entities, reporting to the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SUPNet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provider and exposure to the MNO(s);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Security and confidentiality aspects, e.g. authorization of network nodes and user data confidentiality;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Other aspects, e.g. charging and regulatory requirements.</a:t>
            </a:r>
          </a:p>
          <a:p>
            <a:pPr marL="0" indent="0">
              <a:buNone/>
            </a:pPr>
            <a:endParaRPr lang="en-US" sz="18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6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7C08-CFE3-1ADD-8994-21CC67A8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43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/>
              <a:t>ANNEX</a:t>
            </a:r>
            <a:br>
              <a:rPr lang="en-US" sz="5400" dirty="0"/>
            </a:br>
            <a:br>
              <a:rPr lang="en-US" sz="5400" dirty="0"/>
            </a:br>
            <a:r>
              <a:rPr lang="en-US" sz="4900" dirty="0"/>
              <a:t>Extra slides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88810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5617C-287B-483E-A09F-34E61A87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956" y="510254"/>
            <a:ext cx="11187112" cy="413639"/>
          </a:xfrm>
        </p:spPr>
        <p:txBody>
          <a:bodyPr>
            <a:noAutofit/>
          </a:bodyPr>
          <a:lstStyle/>
          <a:p>
            <a:r>
              <a:rPr lang="en-US" dirty="0"/>
              <a:t>Business drivers (examples)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25FD05B-A41A-4EAC-A0B4-4A0260F989A2}"/>
              </a:ext>
            </a:extLst>
          </p:cNvPr>
          <p:cNvSpPr/>
          <p:nvPr/>
        </p:nvSpPr>
        <p:spPr>
          <a:xfrm>
            <a:off x="2561111" y="1586255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MNO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18C8D15-3026-4708-B342-3B21ECB5940A}"/>
              </a:ext>
            </a:extLst>
          </p:cNvPr>
          <p:cNvSpPr/>
          <p:nvPr/>
        </p:nvSpPr>
        <p:spPr>
          <a:xfrm>
            <a:off x="2561111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NW/UE vendor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DF444EE-0E6D-43F3-A726-0EF1A821A887}"/>
              </a:ext>
            </a:extLst>
          </p:cNvPr>
          <p:cNvSpPr/>
          <p:nvPr/>
        </p:nvSpPr>
        <p:spPr>
          <a:xfrm>
            <a:off x="6581920" y="1600200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Provider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53CDFFB4-6C40-464A-A91D-B2A4EDE9D5A1}"/>
              </a:ext>
            </a:extLst>
          </p:cNvPr>
          <p:cNvSpPr/>
          <p:nvPr/>
        </p:nvSpPr>
        <p:spPr>
          <a:xfrm>
            <a:off x="4542227" y="2362212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3CEE05-77A8-4C05-9051-FC5FA76FE998}"/>
              </a:ext>
            </a:extLst>
          </p:cNvPr>
          <p:cNvSpPr/>
          <p:nvPr/>
        </p:nvSpPr>
        <p:spPr>
          <a:xfrm>
            <a:off x="6597888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Network Participant</a:t>
            </a: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owner, Users)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06724-AE6D-4180-94AD-80E443585C06}"/>
              </a:ext>
            </a:extLst>
          </p:cNvPr>
          <p:cNvSpPr txBox="1"/>
          <p:nvPr/>
        </p:nvSpPr>
        <p:spPr>
          <a:xfrm>
            <a:off x="278545" y="1826980"/>
            <a:ext cx="2114281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Reduced cost for Coverage/Capacity extension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B0664E-1759-4DE3-98C5-D786E5EF2E9B}"/>
              </a:ext>
            </a:extLst>
          </p:cNvPr>
          <p:cNvSpPr txBox="1"/>
          <p:nvPr/>
        </p:nvSpPr>
        <p:spPr>
          <a:xfrm>
            <a:off x="8579004" y="1826980"/>
            <a:ext cx="3410463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Coverage/capacity Service fee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5013ED-7758-48B3-AB47-D73C4A6EF600}"/>
              </a:ext>
            </a:extLst>
          </p:cNvPr>
          <p:cNvSpPr txBox="1"/>
          <p:nvPr/>
        </p:nvSpPr>
        <p:spPr>
          <a:xfrm>
            <a:off x="278545" y="4593452"/>
            <a:ext cx="2449870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Selling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node, PoC devices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2A39E6-0BD5-4FCD-8A7D-212E84A65DD8}"/>
              </a:ext>
            </a:extLst>
          </p:cNvPr>
          <p:cNvSpPr txBox="1"/>
          <p:nvPr/>
        </p:nvSpPr>
        <p:spPr>
          <a:xfrm>
            <a:off x="8524863" y="4593452"/>
            <a:ext cx="3302179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Reward for participating in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Data offloading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Proof of Coverage / Usage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4E73AA99-6582-4E5E-A977-AA26DEF76B3F}"/>
              </a:ext>
            </a:extLst>
          </p:cNvPr>
          <p:cNvSpPr/>
          <p:nvPr/>
        </p:nvSpPr>
        <p:spPr>
          <a:xfrm rot="5400000">
            <a:off x="7082517" y="3792175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20" name="Arrow: Left-Right 19">
            <a:extLst>
              <a:ext uri="{FF2B5EF4-FFF2-40B4-BE49-F238E27FC236}">
                <a16:creationId xmlns:a16="http://schemas.microsoft.com/office/drawing/2014/main" id="{A26F37A6-289A-4117-9DEA-EBA6C14B6949}"/>
              </a:ext>
            </a:extLst>
          </p:cNvPr>
          <p:cNvSpPr/>
          <p:nvPr/>
        </p:nvSpPr>
        <p:spPr>
          <a:xfrm>
            <a:off x="4542227" y="5173126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F5875D21-A5C6-9880-D8C0-572C6E3C0ACC}"/>
              </a:ext>
            </a:extLst>
          </p:cNvPr>
          <p:cNvSpPr/>
          <p:nvPr/>
        </p:nvSpPr>
        <p:spPr>
          <a:xfrm rot="5400000">
            <a:off x="3043046" y="3733583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8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3AA47-1E63-14E3-580D-FF74F8B97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62B22-4D43-171B-FC9A-0FFD81C13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9175"/>
          </a:xfrm>
        </p:spPr>
        <p:txBody>
          <a:bodyPr>
            <a:normAutofit lnSpcReduction="10000"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Setup/Config of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(how/by who)? 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Anyone who buys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becomes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owner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owner selects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and enrolls.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manages the enrolled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node, and provides incentives for contributing coverage/capacity extension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owner can change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at will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authorization </a:t>
            </a: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(how/by who)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A-UE: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 needs to enroll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to participate Proof-of-coverage program. 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 is authorized by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incentivizes A-UE according to its Proof-of-coverage record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accessing to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endParaRPr lang="en-US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a normal UE (if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serves MNO frequency band) or roaming UE (if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serves CBRS, or if </a:t>
            </a:r>
            <a:r>
              <a:rPr lang="en-US" sz="16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serves PLMN with roaming agreement). No specific handling of authorization is needed.</a:t>
            </a:r>
          </a:p>
          <a:p>
            <a:pPr marL="342900" indent="-342900">
              <a:spcBef>
                <a:spcPts val="0"/>
              </a:spcBef>
              <a:tabLst>
                <a:tab pos="457200" algn="l"/>
              </a:tabLst>
            </a:pPr>
            <a:endParaRPr lang="en-US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what CN functions can be managed by </a:t>
            </a:r>
            <a:r>
              <a:rPr lang="en-US" sz="16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depends on deployment scenarios. 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 CN (e.g., only providing gateway to access to MNO’s CN), or 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 CN feature e.g., only providing local data offloading (Session management to establish PDU session for local DN), or basic access and mobility management (if needed)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full CN if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SupNet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provider is private network provider.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540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1305</Words>
  <Application>Microsoft Office PowerPoint</Application>
  <PresentationFormat>Widescreen</PresentationFormat>
  <Paragraphs>147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-apple-system</vt:lpstr>
      <vt:lpstr>Arial</vt:lpstr>
      <vt:lpstr>Calibri</vt:lpstr>
      <vt:lpstr>Calibri Light</vt:lpstr>
      <vt:lpstr>Microsoft Sans Serif</vt:lpstr>
      <vt:lpstr>Times New Roman</vt:lpstr>
      <vt:lpstr>Office Theme</vt:lpstr>
      <vt:lpstr>Supplemental Network Extension  (SupNet)</vt:lpstr>
      <vt:lpstr>Motivations &amp; Background</vt:lpstr>
      <vt:lpstr>High-level concept</vt:lpstr>
      <vt:lpstr>Service Scenarios &amp; Flow</vt:lpstr>
      <vt:lpstr>Potential SA1 Gaps</vt:lpstr>
      <vt:lpstr>Proposal for SA1 – SID Objectives</vt:lpstr>
      <vt:lpstr>ANNEX  Extra slides</vt:lpstr>
      <vt:lpstr>Business drivers (examples)</vt:lpstr>
      <vt:lpstr>Clarifications (1/2)</vt:lpstr>
      <vt:lpstr>Clarifications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Supplemental NW Extension (SUPNet)</dc:title>
  <dc:creator>Qualcomm2</dc:creator>
  <cp:lastModifiedBy>Qualcomm</cp:lastModifiedBy>
  <cp:revision>9</cp:revision>
  <dcterms:created xsi:type="dcterms:W3CDTF">2023-11-30T17:35:22Z</dcterms:created>
  <dcterms:modified xsi:type="dcterms:W3CDTF">2024-05-17T16:55:43Z</dcterms:modified>
</cp:coreProperties>
</file>