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8" r:id="rId4"/>
  </p:sldMasterIdLst>
  <p:notesMasterIdLst>
    <p:notesMasterId r:id="rId13"/>
  </p:notesMasterIdLst>
  <p:sldIdLst>
    <p:sldId id="256" r:id="rId5"/>
    <p:sldId id="1237" r:id="rId6"/>
    <p:sldId id="1231" r:id="rId7"/>
    <p:sldId id="1235" r:id="rId8"/>
    <p:sldId id="1233" r:id="rId9"/>
    <p:sldId id="263" r:id="rId10"/>
    <p:sldId id="261" r:id="rId11"/>
    <p:sldId id="1227" r:id="rId12"/>
  </p:sldIdLst>
  <p:sldSz cx="10969625" cy="6170613"/>
  <p:notesSz cx="6858000" cy="9144000"/>
  <p:custDataLst>
    <p:tags r:id="rId14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1pPr>
    <a:lvl2pPr marL="41113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2pPr>
    <a:lvl3pPr marL="8222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3pPr>
    <a:lvl4pPr marL="123341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4pPr>
    <a:lvl5pPr marL="164454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5pPr>
    <a:lvl6pPr marL="2055686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6pPr>
    <a:lvl7pPr marL="2466823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7pPr>
    <a:lvl8pPr marL="2877960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8pPr>
    <a:lvl9pPr marL="3289097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FBE4519-F276-4373-9C4A-521C2F7981D0}">
          <p14:sldIdLst>
            <p14:sldId id="256"/>
            <p14:sldId id="1237"/>
            <p14:sldId id="1231"/>
            <p14:sldId id="1235"/>
            <p14:sldId id="1233"/>
            <p14:sldId id="263"/>
            <p14:sldId id="261"/>
            <p14:sldId id="122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CEF0"/>
    <a:srgbClr val="007BC0"/>
    <a:srgbClr val="92D6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88D090-8B29-4CF6-ADE8-4DF3BBECB235}" v="3" dt="2024-05-16T11:45:28.9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598" autoAdjust="0"/>
  </p:normalViewPr>
  <p:slideViewPr>
    <p:cSldViewPr snapToGrid="0">
      <p:cViewPr varScale="1">
        <p:scale>
          <a:sx n="81" d="100"/>
          <a:sy n="81" d="100"/>
        </p:scale>
        <p:origin x="42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7911F-CEAF-4F0B-98BD-EFB38C6572AA}" type="datetimeFigureOut">
              <a:rPr lang="de-DE" smtClean="0"/>
              <a:t>16.05.2024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D48B2-9EB0-4B37-9B35-FC11E2EA535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3153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3483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038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9836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BF558F48-F6D6-4568-8DA6-55FAE81CC26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7200" y="2602898"/>
            <a:ext cx="9268637" cy="1507549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7B0DFCC-F037-4745-849A-E2902A32AC76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547200" y="4241130"/>
            <a:ext cx="9268637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4" name="SuperGraphic">
            <a:extLst>
              <a:ext uri="{FF2B5EF4-FFF2-40B4-BE49-F238E27FC236}">
                <a16:creationId xmlns:a16="http://schemas.microsoft.com/office/drawing/2014/main" id="{862C2846-F73C-4F37-B810-57D2567D11EB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969200" cy="205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848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8" userDrawn="1">
          <p15:clr>
            <a:srgbClr val="FBAE40"/>
          </p15:clr>
        </p15:guide>
        <p15:guide id="2" pos="6185" userDrawn="1">
          <p15:clr>
            <a:srgbClr val="FBAE40"/>
          </p15:clr>
        </p15:guide>
        <p15:guide id="3" orient="horz" pos="1290" userDrawn="1">
          <p15:clr>
            <a:srgbClr val="FBAE40"/>
          </p15:clr>
        </p15:guide>
        <p15:guide id="4" orient="horz" pos="2590" userDrawn="1">
          <p15:clr>
            <a:srgbClr val="FBAE40"/>
          </p15:clr>
        </p15:guide>
        <p15:guide id="5" orient="horz" pos="2664" userDrawn="1">
          <p15:clr>
            <a:srgbClr val="FBAE40"/>
          </p15:clr>
        </p15:guide>
        <p15:guide id="6" orient="horz" pos="347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E29BFEC5-7639-4AE9-A818-5EB7EC3C9C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E99B80D-00FD-40C8-B929-FA71A2E035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5853600" y="1295999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0193DB20-8E77-4A05-AA77-554F32E8990F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6EE88F-E97F-46A3-8AB7-354C833CF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787601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3225" userDrawn="1">
          <p15:clr>
            <a:srgbClr val="FBAE40"/>
          </p15:clr>
        </p15:guide>
        <p15:guide id="9" pos="3687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hapter_titleonly">
            <a:extLst>
              <a:ext uri="{FF2B5EF4-FFF2-40B4-BE49-F238E27FC236}">
                <a16:creationId xmlns:a16="http://schemas.microsoft.com/office/drawing/2014/main" id="{7CCAFAD8-87FF-4E8A-B13E-2709A28399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13B860-B040-4AA5-BCCF-91A137076F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3F3E027D-9EE5-4C12-9974-36EA025C350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9006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7596000" y="1295999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3" name="AttachmentRemark">
            <a:extLst>
              <a:ext uri="{FF2B5EF4-FFF2-40B4-BE49-F238E27FC236}">
                <a16:creationId xmlns:a16="http://schemas.microsoft.com/office/drawing/2014/main" id="{79759149-285E-4F0E-938E-7199B34084BE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F85651-AA1F-4EE5-A69C-0361B9A97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0052008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5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85E4898A-B45B-416F-8A7F-E57751056E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33F6F31-B924-4EAD-BDA8-332AAD2C41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8776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55500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82224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3A9A741C-7644-4810-ABAF-465822FC0D7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68EDC3-D46C-4E18-BC78-B9478A7BD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763114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1731" userDrawn="1">
          <p15:clr>
            <a:srgbClr val="FBAE40"/>
          </p15:clr>
        </p15:guide>
        <p15:guide id="9" pos="1810" userDrawn="1">
          <p15:clr>
            <a:srgbClr val="FBAE40"/>
          </p15:clr>
        </p15:guide>
        <p15:guide id="10" pos="3417" userDrawn="1">
          <p15:clr>
            <a:srgbClr val="FBAE40"/>
          </p15:clr>
        </p15:guide>
        <p15:guide id="11" pos="3495" userDrawn="1">
          <p15:clr>
            <a:srgbClr val="FBAE40"/>
          </p15:clr>
        </p15:guide>
        <p15:guide id="12" pos="5098" userDrawn="1">
          <p15:clr>
            <a:srgbClr val="FBAE40"/>
          </p15:clr>
        </p15:guide>
        <p15:guide id="13" pos="51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Horizont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9398DDFA-1939-498B-8921-7DDB40481F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B79D08E-37B8-49BA-9E18-ED577CD99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2E7C0809-54C2-4B00-97B9-AEB55C54DF3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37342F-2EB7-4EB1-963F-314A664F0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956372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90C8652B-1F43-4467-AC53-668A8D3D47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DBB36D-E1FF-4336-B805-B8B7F4B25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5850000" y="1295999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58500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43F0E5D0-784C-433E-AAB0-40D43C1BCBA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5D5130-F453-4F60-9091-CC67A951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51935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3225" userDrawn="1">
          <p15:clr>
            <a:srgbClr val="FBAE40"/>
          </p15:clr>
        </p15:guide>
        <p15:guide id="11" pos="3683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hapter_titleonly">
            <a:extLst>
              <a:ext uri="{FF2B5EF4-FFF2-40B4-BE49-F238E27FC236}">
                <a16:creationId xmlns:a16="http://schemas.microsoft.com/office/drawing/2014/main" id="{FEDBFC76-9F59-4A18-8E8B-EDDF9CC208B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26D581-60F4-440B-A410-F6582BC0DC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39006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5" hasCustomPrompt="1"/>
          </p:nvPr>
        </p:nvSpPr>
        <p:spPr>
          <a:xfrm>
            <a:off x="75960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5"/>
          <p:cNvSpPr>
            <a:spLocks noGrp="1"/>
          </p:cNvSpPr>
          <p:nvPr>
            <p:ph sz="half" idx="4" hasCustomPrompt="1"/>
          </p:nvPr>
        </p:nvSpPr>
        <p:spPr>
          <a:xfrm>
            <a:off x="39006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half" idx="6" hasCustomPrompt="1"/>
          </p:nvPr>
        </p:nvSpPr>
        <p:spPr>
          <a:xfrm>
            <a:off x="75960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6" name="AttachmentRemark">
            <a:extLst>
              <a:ext uri="{FF2B5EF4-FFF2-40B4-BE49-F238E27FC236}">
                <a16:creationId xmlns:a16="http://schemas.microsoft.com/office/drawing/2014/main" id="{C680F8C7-4715-4E6C-829A-E87F16C03BB3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C4D98D-B6D0-4EAC-B595-B1B3F34F7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482577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7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  <p15:guide id="12" orient="horz" pos="2113" userDrawn="1">
          <p15:clr>
            <a:srgbClr val="FBAE40"/>
          </p15:clr>
        </p15:guide>
        <p15:guide id="13" orient="horz" pos="219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hapter_titleonly">
            <a:extLst>
              <a:ext uri="{FF2B5EF4-FFF2-40B4-BE49-F238E27FC236}">
                <a16:creationId xmlns:a16="http://schemas.microsoft.com/office/drawing/2014/main" id="{20D581F7-7281-48B4-B67B-7228F84F39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7544615-D17B-4350-B517-7E469AC91A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28776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58468F8D-277D-4F1A-84A1-62122010643F}"/>
              </a:ext>
            </a:extLst>
          </p:cNvPr>
          <p:cNvSpPr>
            <a:spLocks noGrp="1"/>
          </p:cNvSpPr>
          <p:nvPr>
            <p:ph sz="half" idx="5" hasCustomPrompt="1"/>
          </p:nvPr>
        </p:nvSpPr>
        <p:spPr>
          <a:xfrm>
            <a:off x="55500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sz="half" idx="7" hasCustomPrompt="1"/>
          </p:nvPr>
        </p:nvSpPr>
        <p:spPr>
          <a:xfrm>
            <a:off x="82224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6"/>
          <p:cNvSpPr>
            <a:spLocks noGrp="1"/>
          </p:cNvSpPr>
          <p:nvPr>
            <p:ph sz="half" idx="4" hasCustomPrompt="1"/>
          </p:nvPr>
        </p:nvSpPr>
        <p:spPr>
          <a:xfrm>
            <a:off x="28776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B143799E-2832-49D7-9953-45BACACA7549}"/>
              </a:ext>
            </a:extLst>
          </p:cNvPr>
          <p:cNvSpPr>
            <a:spLocks noGrp="1"/>
          </p:cNvSpPr>
          <p:nvPr>
            <p:ph sz="half" idx="6" hasCustomPrompt="1"/>
          </p:nvPr>
        </p:nvSpPr>
        <p:spPr>
          <a:xfrm>
            <a:off x="55500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half" idx="8" hasCustomPrompt="1"/>
          </p:nvPr>
        </p:nvSpPr>
        <p:spPr>
          <a:xfrm>
            <a:off x="82224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1" name="AttachmentRemark">
            <a:extLst>
              <a:ext uri="{FF2B5EF4-FFF2-40B4-BE49-F238E27FC236}">
                <a16:creationId xmlns:a16="http://schemas.microsoft.com/office/drawing/2014/main" id="{60F530EA-2EFB-4DC6-BA26-465D18FD265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E2449-86F7-413D-AD74-17B8BDC57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3714214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1731" userDrawn="1">
          <p15:clr>
            <a:srgbClr val="FBAE40"/>
          </p15:clr>
        </p15:guide>
        <p15:guide id="11" pos="1810" userDrawn="1">
          <p15:clr>
            <a:srgbClr val="FBAE40"/>
          </p15:clr>
        </p15:guide>
        <p15:guide id="12" pos="3416" userDrawn="1">
          <p15:clr>
            <a:srgbClr val="FBAE40"/>
          </p15:clr>
        </p15:guide>
        <p15:guide id="13" pos="3497" userDrawn="1">
          <p15:clr>
            <a:srgbClr val="FBAE40"/>
          </p15:clr>
        </p15:guide>
        <p15:guide id="14" pos="5098" userDrawn="1">
          <p15:clr>
            <a:srgbClr val="FBAE40"/>
          </p15:clr>
        </p15:guide>
        <p15:guide id="15" pos="5177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nly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pter_titleonly"/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C74776-286D-45CF-B42A-A491ED08BE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4A29A7-9E35-4523-8421-38341F67C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8222744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ttachmentRemark">
            <a:extLst>
              <a:ext uri="{FF2B5EF4-FFF2-40B4-BE49-F238E27FC236}">
                <a16:creationId xmlns:a16="http://schemas.microsoft.com/office/drawing/2014/main" id="{C868D9BE-A299-4D0B-87AF-B491FAE5FD28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0A8589-A8D2-4132-B89B-2FADFC125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074551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43858496-C239-47F8-BDF4-1C95D89182D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89593" y="1152144"/>
            <a:ext cx="7132831" cy="2044365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5C2B86F-C1CA-4E64-9221-A99B4E89D289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3289593" y="3327191"/>
            <a:ext cx="7132831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3" name="SuperGraphic">
            <a:extLst>
              <a:ext uri="{FF2B5EF4-FFF2-40B4-BE49-F238E27FC236}">
                <a16:creationId xmlns:a16="http://schemas.microsoft.com/office/drawing/2014/main" id="{8E3B306C-041F-4487-8C98-1BF9B6BE172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2494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30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3" userDrawn="1">
          <p15:clr>
            <a:srgbClr val="FBAE40"/>
          </p15:clr>
        </p15:guide>
        <p15:guide id="2" pos="6491" userDrawn="1">
          <p15:clr>
            <a:srgbClr val="FBAE40"/>
          </p15:clr>
        </p15:guide>
        <p15:guide id="3" orient="horz" pos="2088" userDrawn="1">
          <p15:clr>
            <a:srgbClr val="FBAE40"/>
          </p15:clr>
        </p15:guide>
        <p15:guide id="4" orient="horz" pos="2014" userDrawn="1">
          <p15:clr>
            <a:srgbClr val="FBAE40"/>
          </p15:clr>
        </p15:guide>
        <p15:guide id="5" orient="horz" pos="347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E881C9CD-D10B-4CDB-B44D-3FBD5D07A516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7200" y="2602896"/>
            <a:ext cx="9268637" cy="2892602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0" y="99"/>
            <a:ext cx="10969625" cy="20556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5781" y="98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093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2" userDrawn="1">
          <p15:clr>
            <a:srgbClr val="FBAE40"/>
          </p15:clr>
        </p15:guide>
        <p15:guide id="2" pos="6165" userDrawn="1">
          <p15:clr>
            <a:srgbClr val="FBAE40"/>
          </p15:clr>
        </p15:guide>
        <p15:guide id="3" orient="horz" pos="1557" userDrawn="1">
          <p15:clr>
            <a:srgbClr val="FBAE40"/>
          </p15:clr>
        </p15:guide>
        <p15:guide id="4" orient="horz" pos="281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E5083679-3829-4F0B-9E1A-B4E6F314AFD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79831" y="1200075"/>
            <a:ext cx="7072741" cy="3142785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-1" y="99"/>
            <a:ext cx="2739600" cy="6170514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4400" y="99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5" name="SuperGraphic">
            <a:extLst>
              <a:ext uri="{FF2B5EF4-FFF2-40B4-BE49-F238E27FC236}">
                <a16:creationId xmlns:a16="http://schemas.microsoft.com/office/drawing/2014/main" id="{B93399BE-B0B2-44B3-8FAE-18A968B3CDA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0814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64" userDrawn="1">
          <p15:clr>
            <a:srgbClr val="FBAE40"/>
          </p15:clr>
        </p15:guide>
        <p15:guide id="2" pos="6165" userDrawn="1">
          <p15:clr>
            <a:srgbClr val="FBAE40"/>
          </p15:clr>
        </p15:guide>
        <p15:guide id="3" orient="horz" pos="754" userDrawn="1">
          <p15:clr>
            <a:srgbClr val="FBAE40"/>
          </p15:clr>
        </p15:guide>
        <p15:guide id="4" orient="horz" pos="2738" userDrawn="1">
          <p15:clr>
            <a:srgbClr val="FBAE40"/>
          </p15:clr>
        </p15:guide>
        <p15:guide id="5" pos="29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out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926F8EF2-FFD9-4D48-A076-77C0B811BAB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</p:spTree>
    <p:extLst>
      <p:ext uri="{BB962C8B-B14F-4D97-AF65-F5344CB8AC3E}">
        <p14:creationId xmlns:p14="http://schemas.microsoft.com/office/powerpoint/2010/main" val="7658009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B77066FA-8AE8-47E2-8A79-1355389EE47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E3AE72B7-66D7-4755-9A92-9BAA3A80886F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46B548-69AA-497B-BD64-E14E4F9EA5F6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406800" y="1036800"/>
            <a:ext cx="3780000" cy="2484000"/>
          </a:xfrm>
          <a:solidFill>
            <a:schemeClr val="bg1"/>
          </a:solidFill>
        </p:spPr>
        <p:txBody>
          <a:bodyPr lIns="252000" tIns="216000" rIns="252000" bIns="21600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7648965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1630DC1C-C3C8-477E-AC19-4DC706EB499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30852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90CB4FC-C276-4DB5-A6E3-49DD9BC66B63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205199" y="3495705"/>
            <a:ext cx="10558800" cy="2041094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8320614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949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orient="horz" pos="220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FD4E5E48-387B-4CE0-80BE-1097F697DAD5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5486400" cy="6170400"/>
          </a:xfr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6647D1E-89E9-4244-B52F-555902731C7A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5895302" y="410492"/>
            <a:ext cx="4596486" cy="5126308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  <p:pic>
        <p:nvPicPr>
          <p:cNvPr id="6" name="SuperGraphic">
            <a:extLst>
              <a:ext uri="{FF2B5EF4-FFF2-40B4-BE49-F238E27FC236}">
                <a16:creationId xmlns:a16="http://schemas.microsoft.com/office/drawing/2014/main" id="{2D38AACD-EB97-4B81-ACAA-2074E22BBC0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7005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6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250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pos="3713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 Conten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DE43D273-A15E-4B64-AFD2-1388D749B6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15" name="Chapter_titleonly">
            <a:extLst>
              <a:ext uri="{FF2B5EF4-FFF2-40B4-BE49-F238E27FC236}">
                <a16:creationId xmlns:a16="http://schemas.microsoft.com/office/drawing/2014/main" id="{5B281E01-A653-4813-BC65-8900B31D11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4D46C5CB-CB38-4AD2-99D2-34C738DF30C0}"/>
              </a:ext>
            </a:extLst>
          </p:cNvPr>
          <p:cNvSpPr>
            <a:spLocks noGrp="1"/>
          </p:cNvSpPr>
          <p:nvPr>
            <p:ph sz="quarter" idx="1" hasCustomPrompt="1"/>
          </p:nvPr>
        </p:nvSpPr>
        <p:spPr>
          <a:xfrm>
            <a:off x="205200" y="1296000"/>
            <a:ext cx="105588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3261F3-E57F-4170-BD7E-F44931BED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8977382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Logo">
            <a:extLst>
              <a:ext uri="{FF2B5EF4-FFF2-40B4-BE49-F238E27FC236}">
                <a16:creationId xmlns:a16="http://schemas.microsoft.com/office/drawing/2014/main" id="{F38A617B-35DF-43CE-B5F7-67FA9A7F247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200" y="648000"/>
            <a:ext cx="10558800" cy="388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1"/>
              <a:t>Add Slide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200" y="1296000"/>
            <a:ext cx="10558800" cy="4240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rgbClr val="999FA6"/>
                </a:solidFill>
                <a:latin typeface="+mn-lt"/>
              </a:defRPr>
            </a:lvl1pPr>
          </a:lstStyle>
          <a:p>
            <a:fld id="{4898AEC0-503E-4FA4-859C-D0F72D6E3F79}" type="slidenum">
              <a:rPr lang="en-US" noProof="1" dirty="0" smtClean="0"/>
              <a:pPr/>
              <a:t>‹#›</a:t>
            </a:fld>
            <a:endParaRPr lang="en-US" noProof="1"/>
          </a:p>
        </p:txBody>
      </p:sp>
      <p:sp>
        <p:nvSpPr>
          <p:cNvPr id="15" name="Bosch_footer_1" hidden="1">
            <a:extLst>
              <a:ext uri="{FF2B5EF4-FFF2-40B4-BE49-F238E27FC236}">
                <a16:creationId xmlns:a16="http://schemas.microsoft.com/office/drawing/2014/main" id="{DB0BF576-A4BE-4521-98AB-F28795DF7BD0}"/>
              </a:ext>
            </a:extLst>
          </p:cNvPr>
          <p:cNvSpPr txBox="1"/>
          <p:nvPr userDrawn="1"/>
        </p:nvSpPr>
        <p:spPr>
          <a:xfrm>
            <a:off x="816069" y="5383543"/>
            <a:ext cx="9154800" cy="10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sz="600" b="1" kern="0" baseline="0" noProof="1">
                <a:solidFill>
                  <a:srgbClr val="D70012"/>
                </a:solidFill>
              </a:rPr>
              <a:t>%confidentiality%</a:t>
            </a:r>
            <a:r>
              <a:rPr lang="en-US" sz="600" kern="0" baseline="0" noProof="1">
                <a:solidFill>
                  <a:schemeClr val="tx1"/>
                </a:solidFill>
              </a:rPr>
              <a:t>%businessunit%%departmentshort%%dateformat%</a:t>
            </a:r>
          </a:p>
        </p:txBody>
      </p:sp>
      <p:sp>
        <p:nvSpPr>
          <p:cNvPr id="9" name="Bosch_footer_2" hidden="1">
            <a:extLst>
              <a:ext uri="{FF2B5EF4-FFF2-40B4-BE49-F238E27FC236}">
                <a16:creationId xmlns:a16="http://schemas.microsoft.com/office/drawing/2014/main" id="{E897C98A-4665-443F-B1CF-E9B71E9916EC}"/>
              </a:ext>
            </a:extLst>
          </p:cNvPr>
          <p:cNvSpPr txBox="1"/>
          <p:nvPr userDrawn="1"/>
        </p:nvSpPr>
        <p:spPr>
          <a:xfrm>
            <a:off x="593090" y="5748656"/>
            <a:ext cx="915289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chemeClr val="tx1"/>
                </a:solidFill>
              </a:rPr>
              <a:t>%repositoryremark%</a:t>
            </a:r>
            <a:r>
              <a:rPr lang="en-US" sz="600" kern="0" baseline="0" noProof="1">
                <a:solidFill>
                  <a:srgbClr val="B2B3B5"/>
                </a:solidFill>
              </a:rPr>
              <a:t>%copyright%</a:t>
            </a:r>
          </a:p>
        </p:txBody>
      </p:sp>
      <p:sp>
        <p:nvSpPr>
          <p:cNvPr id="13" name="AttachmentRemark" hidden="1">
            <a:extLst>
              <a:ext uri="{FF2B5EF4-FFF2-40B4-BE49-F238E27FC236}">
                <a16:creationId xmlns:a16="http://schemas.microsoft.com/office/drawing/2014/main" id="{F41551A9-D6BA-431A-8DBF-55BA472D9657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%attachmentremark% </a:t>
            </a:r>
          </a:p>
        </p:txBody>
      </p:sp>
      <p:pic>
        <p:nvPicPr>
          <p:cNvPr id="12" name="SuperGraphic">
            <a:extLst>
              <a:ext uri="{FF2B5EF4-FFF2-40B4-BE49-F238E27FC236}">
                <a16:creationId xmlns:a16="http://schemas.microsoft.com/office/drawing/2014/main" id="{1E0562BC-DD12-4C96-A115-D2D70EC1366D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4" name="Bosch_footer_2">
            <a:extLst>
              <a:ext uri="{FF2B5EF4-FFF2-40B4-BE49-F238E27FC236}">
                <a16:creationId xmlns:a16="http://schemas.microsoft.com/office/drawing/2014/main" id="{62B93631-3500-B89A-1953-AF3C87981E48}"/>
              </a:ext>
            </a:extLst>
          </p:cNvPr>
          <p:cNvSpPr txBox="1"/>
          <p:nvPr userDrawn="1"/>
        </p:nvSpPr>
        <p:spPr>
          <a:xfrm>
            <a:off x="523347" y="5785944"/>
            <a:ext cx="912600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800" kern="0" baseline="0" noProof="1">
                <a:solidFill>
                  <a:schemeClr val="tx1"/>
                </a:solidFill>
                <a:latin typeface="+mn-lt"/>
              </a:rPr>
              <a:t>© Robert Bosch GmbH 2024</a:t>
            </a:r>
          </a:p>
        </p:txBody>
      </p:sp>
    </p:spTree>
    <p:extLst>
      <p:ext uri="{BB962C8B-B14F-4D97-AF65-F5344CB8AC3E}">
        <p14:creationId xmlns:p14="http://schemas.microsoft.com/office/powerpoint/2010/main" val="85155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10" r:id="rId2"/>
    <p:sldLayoutId id="2147483713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46" r:id="rId9"/>
    <p:sldLayoutId id="2147483744" r:id="rId10"/>
    <p:sldLayoutId id="2147483724" r:id="rId11"/>
    <p:sldLayoutId id="2147483726" r:id="rId12"/>
    <p:sldLayoutId id="2147483727" r:id="rId13"/>
    <p:sldLayoutId id="2147483728" r:id="rId14"/>
    <p:sldLayoutId id="2147483729" r:id="rId15"/>
    <p:sldLayoutId id="2147483745" r:id="rId16"/>
    <p:sldLayoutId id="2147483723" r:id="rId17"/>
    <p:sldLayoutId id="2147483734" r:id="rId18"/>
  </p:sldLayoutIdLst>
  <p:hf hdr="0" ftr="0" dt="0"/>
  <p:txStyles>
    <p:titleStyle>
      <a:lvl1pPr algn="l" defTabSz="914333" rtl="0" eaLnBrk="1" latinLnBrk="0" hangingPunct="1">
        <a:lnSpc>
          <a:spcPct val="89000"/>
        </a:lnSpc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30400" indent="-230400" algn="l" defTabSz="914333" rtl="0" eaLnBrk="1" latinLnBrk="0" hangingPunct="1">
        <a:lnSpc>
          <a:spcPct val="107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7600" indent="-230400" algn="l" defTabSz="914333" rtl="0" eaLnBrk="1" latinLnBrk="0" hangingPunct="1">
        <a:lnSpc>
          <a:spcPct val="103000"/>
        </a:lnSpc>
        <a:spcBef>
          <a:spcPts val="5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800" indent="-230400" algn="l" defTabSz="914333" rtl="0" eaLnBrk="1" latinLnBrk="0" hangingPunct="1">
        <a:lnSpc>
          <a:spcPct val="102000"/>
        </a:lnSpc>
        <a:spcBef>
          <a:spcPts val="500"/>
        </a:spcBef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3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9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8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sv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svg"/><Relationship Id="rId3" Type="http://schemas.openxmlformats.org/officeDocument/2006/relationships/image" Target="../media/image12.svg"/><Relationship Id="rId7" Type="http://schemas.openxmlformats.org/officeDocument/2006/relationships/image" Target="../media/image34.svg"/><Relationship Id="rId12" Type="http://schemas.openxmlformats.org/officeDocument/2006/relationships/image" Target="../media/image3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3.png"/><Relationship Id="rId11" Type="http://schemas.openxmlformats.org/officeDocument/2006/relationships/image" Target="../media/image38.svg"/><Relationship Id="rId5" Type="http://schemas.openxmlformats.org/officeDocument/2006/relationships/image" Target="../media/image32.sv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svg"/><Relationship Id="rId18" Type="http://schemas.openxmlformats.org/officeDocument/2006/relationships/image" Target="../media/image54.png"/><Relationship Id="rId26" Type="http://schemas.openxmlformats.org/officeDocument/2006/relationships/image" Target="../media/image32.svg"/><Relationship Id="rId3" Type="http://schemas.openxmlformats.org/officeDocument/2006/relationships/image" Target="../media/image41.png"/><Relationship Id="rId21" Type="http://schemas.openxmlformats.org/officeDocument/2006/relationships/image" Target="../media/image57.svg"/><Relationship Id="rId7" Type="http://schemas.openxmlformats.org/officeDocument/2006/relationships/image" Target="../media/image45.svg"/><Relationship Id="rId12" Type="http://schemas.openxmlformats.org/officeDocument/2006/relationships/image" Target="../media/image50.png"/><Relationship Id="rId17" Type="http://schemas.openxmlformats.org/officeDocument/2006/relationships/image" Target="../media/image53.svg"/><Relationship Id="rId25" Type="http://schemas.openxmlformats.org/officeDocument/2006/relationships/image" Target="../media/image31.png"/><Relationship Id="rId2" Type="http://schemas.microsoft.com/office/2017/06/relationships/model3d" Target="../media/model3d1.glb"/><Relationship Id="rId16" Type="http://schemas.openxmlformats.org/officeDocument/2006/relationships/image" Target="../media/image52.png"/><Relationship Id="rId20" Type="http://schemas.openxmlformats.org/officeDocument/2006/relationships/image" Target="../media/image5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4.png"/><Relationship Id="rId11" Type="http://schemas.openxmlformats.org/officeDocument/2006/relationships/image" Target="../media/image49.svg"/><Relationship Id="rId24" Type="http://schemas.openxmlformats.org/officeDocument/2006/relationships/image" Target="../media/image60.png"/><Relationship Id="rId5" Type="http://schemas.openxmlformats.org/officeDocument/2006/relationships/image" Target="../media/image43.svg"/><Relationship Id="rId15" Type="http://schemas.openxmlformats.org/officeDocument/2006/relationships/image" Target="../media/image34.svg"/><Relationship Id="rId23" Type="http://schemas.openxmlformats.org/officeDocument/2006/relationships/image" Target="../media/image59.svg"/><Relationship Id="rId10" Type="http://schemas.openxmlformats.org/officeDocument/2006/relationships/image" Target="../media/image48.png"/><Relationship Id="rId19" Type="http://schemas.openxmlformats.org/officeDocument/2006/relationships/image" Target="../media/image55.svg"/><Relationship Id="rId4" Type="http://schemas.openxmlformats.org/officeDocument/2006/relationships/image" Target="../media/image42.png"/><Relationship Id="rId9" Type="http://schemas.openxmlformats.org/officeDocument/2006/relationships/image" Target="../media/image47.svg"/><Relationship Id="rId14" Type="http://schemas.openxmlformats.org/officeDocument/2006/relationships/image" Target="../media/image33.png"/><Relationship Id="rId22" Type="http://schemas.openxmlformats.org/officeDocument/2006/relationships/image" Target="../media/image5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B89E0-89D9-4425-AE04-BF03119740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200" y="2602898"/>
            <a:ext cx="9268637" cy="2544835"/>
          </a:xfrm>
        </p:spPr>
        <p:txBody>
          <a:bodyPr>
            <a:normAutofit fontScale="90000"/>
          </a:bodyPr>
          <a:lstStyle/>
          <a:p>
            <a:r>
              <a:rPr lang="en-US" dirty="0"/>
              <a:t>Vertical’s view on 6G: 3GPP Subnetworks</a:t>
            </a:r>
            <a:br>
              <a:rPr lang="en-US" dirty="0"/>
            </a:br>
            <a:br>
              <a:rPr lang="en-US" sz="3000" dirty="0"/>
            </a:br>
            <a:r>
              <a:rPr lang="en-US" sz="3000" b="0" dirty="0"/>
              <a:t>Bosch, Siemens, Continental, GE Aerospace, Fraunhofer IIS, NICT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139839-FCEA-4EC2-AD64-E9A6C386964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547200" y="5510464"/>
            <a:ext cx="9268637" cy="378067"/>
          </a:xfrm>
        </p:spPr>
        <p:txBody>
          <a:bodyPr/>
          <a:lstStyle/>
          <a:p>
            <a:r>
              <a:rPr lang="en-US" dirty="0"/>
              <a:t>S1- 241069</a:t>
            </a:r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8530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285CD7-F457-DCDD-018A-35FC34071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Usage</a:t>
            </a:r>
            <a:r>
              <a:rPr lang="de-DE" dirty="0"/>
              <a:t> Scenarios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B4C921-192B-A882-0255-8470251D96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IMT-2030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119ED0-29C7-83F8-A67A-871B5616B912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05200" y="1138943"/>
            <a:ext cx="10558800" cy="4240800"/>
          </a:xfrm>
        </p:spPr>
        <p:txBody>
          <a:bodyPr vert="horz" lIns="0" tIns="0" rIns="0" bIns="0" rtlCol="0" anchor="t">
            <a:noAutofit/>
          </a:bodyPr>
          <a:lstStyle/>
          <a:p>
            <a:pPr marL="229870" indent="-229870"/>
            <a:r>
              <a:rPr lang="de-DE" dirty="0"/>
              <a:t>Massive </a:t>
            </a:r>
            <a:r>
              <a:rPr lang="de-DE" dirty="0" err="1"/>
              <a:t>communication</a:t>
            </a:r>
            <a:endParaRPr lang="de-DE" dirty="0"/>
          </a:p>
          <a:p>
            <a:pPr marL="687070" lvl="1" indent="-229870"/>
            <a:r>
              <a:rPr lang="de-DE" dirty="0" err="1"/>
              <a:t>Increased</a:t>
            </a:r>
            <a:r>
              <a:rPr lang="de-DE" dirty="0"/>
              <a:t> </a:t>
            </a:r>
            <a:r>
              <a:rPr lang="de-DE" dirty="0" err="1"/>
              <a:t>number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connected</a:t>
            </a:r>
            <a:r>
              <a:rPr lang="de-DE" dirty="0"/>
              <a:t> </a:t>
            </a:r>
            <a:r>
              <a:rPr lang="de-DE" dirty="0" err="1"/>
              <a:t>devices</a:t>
            </a:r>
            <a:r>
              <a:rPr lang="de-DE" dirty="0"/>
              <a:t>/</a:t>
            </a:r>
            <a:r>
              <a:rPr lang="de-DE" dirty="0" err="1"/>
              <a:t>systems</a:t>
            </a:r>
            <a:endParaRPr lang="de-DE" dirty="0"/>
          </a:p>
          <a:p>
            <a:pPr marL="687070" lvl="1" indent="-229870"/>
            <a:r>
              <a:rPr lang="de-DE" dirty="0" err="1"/>
              <a:t>Local</a:t>
            </a:r>
            <a:r>
              <a:rPr lang="de-DE" dirty="0"/>
              <a:t> </a:t>
            </a:r>
            <a:r>
              <a:rPr lang="de-DE" dirty="0" err="1"/>
              <a:t>communication</a:t>
            </a:r>
            <a:r>
              <a:rPr lang="de-DE" dirty="0"/>
              <a:t> </a:t>
            </a:r>
            <a:r>
              <a:rPr lang="de-DE" dirty="0" err="1"/>
              <a:t>within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systems</a:t>
            </a:r>
            <a:endParaRPr lang="de-DE" dirty="0"/>
          </a:p>
          <a:p>
            <a:pPr marL="687070" lvl="1" indent="-229870"/>
            <a:r>
              <a:rPr lang="de-DE" dirty="0"/>
              <a:t>Use </a:t>
            </a:r>
            <a:r>
              <a:rPr lang="de-DE" dirty="0" err="1"/>
              <a:t>case</a:t>
            </a:r>
            <a:r>
              <a:rPr lang="de-DE" dirty="0"/>
              <a:t> </a:t>
            </a:r>
            <a:r>
              <a:rPr lang="de-DE" dirty="0" err="1"/>
              <a:t>specific</a:t>
            </a:r>
            <a:r>
              <a:rPr lang="de-DE" dirty="0"/>
              <a:t> </a:t>
            </a:r>
            <a:r>
              <a:rPr lang="de-DE" dirty="0" err="1"/>
              <a:t>local</a:t>
            </a:r>
            <a:r>
              <a:rPr lang="de-DE" dirty="0"/>
              <a:t> </a:t>
            </a:r>
            <a:r>
              <a:rPr lang="de-DE" dirty="0" err="1"/>
              <a:t>networks</a:t>
            </a:r>
            <a:endParaRPr lang="de-DE" dirty="0"/>
          </a:p>
          <a:p>
            <a:pPr marL="229870" indent="-229870"/>
            <a:r>
              <a:rPr lang="de-DE" dirty="0" err="1"/>
              <a:t>Ubiquitous</a:t>
            </a:r>
            <a:r>
              <a:rPr lang="de-DE" dirty="0"/>
              <a:t> </a:t>
            </a:r>
            <a:r>
              <a:rPr lang="de-DE" dirty="0" err="1"/>
              <a:t>connectivity</a:t>
            </a:r>
          </a:p>
          <a:p>
            <a:pPr marL="687070" lvl="1" indent="-229870"/>
            <a:r>
              <a:rPr lang="de-DE" dirty="0" err="1"/>
              <a:t>Possibility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uninterrupted</a:t>
            </a:r>
            <a:r>
              <a:rPr lang="de-DE" dirty="0"/>
              <a:t> </a:t>
            </a:r>
            <a:r>
              <a:rPr lang="de-DE" dirty="0" err="1"/>
              <a:t>local</a:t>
            </a:r>
            <a:r>
              <a:rPr lang="de-DE" dirty="0"/>
              <a:t> </a:t>
            </a:r>
            <a:r>
              <a:rPr lang="de-DE" dirty="0" err="1"/>
              <a:t>communication</a:t>
            </a:r>
          </a:p>
          <a:p>
            <a:pPr marL="687070" lvl="1" indent="-229870"/>
            <a:r>
              <a:rPr lang="de-DE" dirty="0" err="1"/>
              <a:t>Local</a:t>
            </a:r>
            <a:r>
              <a:rPr lang="de-DE" dirty="0"/>
              <a:t> </a:t>
            </a:r>
            <a:r>
              <a:rPr lang="de-DE" dirty="0" err="1"/>
              <a:t>communication</a:t>
            </a:r>
            <a:r>
              <a:rPr lang="de-DE" dirty="0"/>
              <a:t> in out-</a:t>
            </a:r>
            <a:r>
              <a:rPr lang="de-DE" dirty="0" err="1"/>
              <a:t>of</a:t>
            </a:r>
            <a:r>
              <a:rPr lang="de-DE" dirty="0"/>
              <a:t>-</a:t>
            </a:r>
            <a:r>
              <a:rPr lang="de-DE" dirty="0" err="1"/>
              <a:t>coverage</a:t>
            </a:r>
            <a:r>
              <a:rPr lang="de-DE" dirty="0"/>
              <a:t> </a:t>
            </a:r>
            <a:r>
              <a:rPr lang="de-DE" dirty="0" err="1"/>
              <a:t>scenarios</a:t>
            </a:r>
            <a:r>
              <a:rPr lang="de-DE" dirty="0"/>
              <a:t> 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5C12AF-730E-99C3-75F5-1B2B76985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2</a:t>
            </a:fld>
            <a:endParaRPr lang="en-US" noProof="1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4CFF490-5A3F-452B-C834-0AC8ED0F1D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36"/>
          <a:stretch/>
        </p:blipFill>
        <p:spPr bwMode="auto">
          <a:xfrm>
            <a:off x="6219766" y="349511"/>
            <a:ext cx="4749859" cy="41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3A93094E-BB2F-0CA0-004E-DEA5EEE0D7B4}"/>
              </a:ext>
            </a:extLst>
          </p:cNvPr>
          <p:cNvSpPr txBox="1">
            <a:spLocks/>
          </p:cNvSpPr>
          <p:nvPr/>
        </p:nvSpPr>
        <p:spPr>
          <a:xfrm>
            <a:off x="165840" y="1336447"/>
            <a:ext cx="10325437" cy="83541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9870" indent="-229870" fontAlgn="auto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1EB8812-5F8B-B0FC-2583-6966C61039DF}"/>
              </a:ext>
            </a:extLst>
          </p:cNvPr>
          <p:cNvCxnSpPr>
            <a:cxnSpLocks/>
          </p:cNvCxnSpPr>
          <p:nvPr/>
        </p:nvCxnSpPr>
        <p:spPr>
          <a:xfrm>
            <a:off x="4619296" y="2120081"/>
            <a:ext cx="2356945" cy="591588"/>
          </a:xfrm>
          <a:prstGeom prst="straightConnector1">
            <a:avLst/>
          </a:prstGeom>
          <a:ln w="38100">
            <a:solidFill>
              <a:srgbClr val="ED000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6B02403-3216-BD7F-5226-145970ACE401}"/>
              </a:ext>
            </a:extLst>
          </p:cNvPr>
          <p:cNvCxnSpPr>
            <a:cxnSpLocks/>
          </p:cNvCxnSpPr>
          <p:nvPr/>
        </p:nvCxnSpPr>
        <p:spPr>
          <a:xfrm>
            <a:off x="5484600" y="2908221"/>
            <a:ext cx="2540048" cy="587082"/>
          </a:xfrm>
          <a:prstGeom prst="straightConnector1">
            <a:avLst/>
          </a:prstGeom>
          <a:ln w="38100">
            <a:solidFill>
              <a:srgbClr val="ED000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047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73DE14-128D-D9B9-721C-A20988589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Motivation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4D4AD55-DDBC-BC8B-B34A-AB06250BDA3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3GPP Subnetworks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2CE748E-E847-DEA6-D19B-7309F106DC66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05199" y="1129131"/>
            <a:ext cx="10558800" cy="4314539"/>
          </a:xfrm>
        </p:spPr>
        <p:txBody>
          <a:bodyPr vert="horz" lIns="0" tIns="0" rIns="0" bIns="0" rtlCol="0" anchor="t">
            <a:noAutofit/>
          </a:bodyPr>
          <a:lstStyle/>
          <a:p>
            <a:pPr marL="229870" indent="-229870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Many vertical use cases require </a:t>
            </a:r>
            <a:r>
              <a:rPr lang="en-US" sz="1600" b="1" dirty="0">
                <a:solidFill>
                  <a:schemeClr val="accent1"/>
                </a:solidFill>
              </a:rPr>
              <a:t>highly localized communication within sub-systems.</a:t>
            </a:r>
            <a:endParaRPr lang="en-US" sz="1600" dirty="0"/>
          </a:p>
          <a:p>
            <a:pPr marL="687070" lvl="1" indent="-229870">
              <a:spcBef>
                <a:spcPts val="0"/>
              </a:spcBef>
              <a:spcAft>
                <a:spcPts val="300"/>
              </a:spcAft>
            </a:pPr>
            <a:r>
              <a:rPr lang="en-US" dirty="0"/>
              <a:t>e.g., within a vehicle, or a machine tool to partially replace existing communication technologies e.g., Ethernet, CAN, </a:t>
            </a:r>
            <a:r>
              <a:rPr lang="en-US" dirty="0" err="1"/>
              <a:t>Profinet</a:t>
            </a:r>
            <a:endParaRPr lang="en-US" b="1" dirty="0">
              <a:solidFill>
                <a:schemeClr val="accent1"/>
              </a:solidFill>
            </a:endParaRPr>
          </a:p>
          <a:p>
            <a:pPr marL="687070" lvl="1" indent="-229870">
              <a:spcBef>
                <a:spcPts val="0"/>
              </a:spcBef>
              <a:spcAft>
                <a:spcPts val="300"/>
              </a:spcAft>
            </a:pPr>
            <a:r>
              <a:rPr lang="en-US" dirty="0"/>
              <a:t>Wireless subnetworks may bring many benefits, such as lower complexity, higher flexibility and lower costs e.g., by simplifying the wiring harness in a car.</a:t>
            </a:r>
          </a:p>
          <a:p>
            <a:pPr marL="687070" lvl="1" indent="-229870">
              <a:spcBef>
                <a:spcPts val="0"/>
              </a:spcBef>
              <a:spcAft>
                <a:spcPts val="300"/>
              </a:spcAft>
            </a:pPr>
            <a:r>
              <a:rPr lang="en-US" dirty="0"/>
              <a:t>Will address </a:t>
            </a:r>
            <a:r>
              <a:rPr lang="en-US" b="1" dirty="0"/>
              <a:t>Massive communication </a:t>
            </a:r>
            <a:r>
              <a:rPr lang="en-US" dirty="0"/>
              <a:t>and</a:t>
            </a:r>
            <a:r>
              <a:rPr lang="en-US" b="1" dirty="0"/>
              <a:t> </a:t>
            </a:r>
            <a:r>
              <a:rPr lang="de-DE" b="1" dirty="0" err="1"/>
              <a:t>Ubiquitous</a:t>
            </a:r>
            <a:r>
              <a:rPr lang="en-US" b="1" dirty="0"/>
              <a:t> communication</a:t>
            </a:r>
            <a:r>
              <a:rPr lang="en-US" dirty="0"/>
              <a:t> scenarios of </a:t>
            </a:r>
            <a:r>
              <a:rPr lang="en-US" dirty="0">
                <a:solidFill>
                  <a:schemeClr val="accent1"/>
                </a:solidFill>
              </a:rPr>
              <a:t>IMT-2030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dirty="0"/>
          </a:p>
          <a:p>
            <a:pPr marL="229870" indent="-22987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solidFill>
                  <a:schemeClr val="accent1"/>
                </a:solidFill>
              </a:rPr>
              <a:t>Existing 3GPP communication modes/topologies are not optimal </a:t>
            </a:r>
            <a:r>
              <a:rPr lang="en-US" sz="1600" dirty="0"/>
              <a:t>for</a:t>
            </a:r>
            <a:r>
              <a:rPr lang="en-US" sz="1600" b="1" dirty="0">
                <a:solidFill>
                  <a:schemeClr val="accent1"/>
                </a:solidFill>
              </a:rPr>
              <a:t> </a:t>
            </a:r>
            <a:r>
              <a:rPr lang="en-US" sz="1600" dirty="0"/>
              <a:t>such localized communication requirements since:</a:t>
            </a:r>
          </a:p>
          <a:p>
            <a:pPr marL="687070" lvl="1" indent="-229870">
              <a:spcBef>
                <a:spcPts val="0"/>
              </a:spcBef>
              <a:spcAft>
                <a:spcPts val="300"/>
              </a:spcAft>
            </a:pPr>
            <a:r>
              <a:rPr lang="en-US" b="1" dirty="0">
                <a:solidFill>
                  <a:schemeClr val="accent1"/>
                </a:solidFill>
              </a:rPr>
              <a:t>Integration and operation</a:t>
            </a:r>
            <a:r>
              <a:rPr lang="en-US" dirty="0"/>
              <a:t> of all sub-system devices through the 3GPP infrastructure can be cumbersome.</a:t>
            </a:r>
          </a:p>
          <a:p>
            <a:pPr marL="687070" lvl="1" indent="-229870">
              <a:spcBef>
                <a:spcPts val="0"/>
              </a:spcBef>
              <a:spcAft>
                <a:spcPts val="300"/>
              </a:spcAft>
            </a:pPr>
            <a:r>
              <a:rPr lang="en-US" b="1" dirty="0">
                <a:solidFill>
                  <a:schemeClr val="accent1"/>
                </a:solidFill>
              </a:rPr>
              <a:t>Loss of the connection </a:t>
            </a:r>
            <a:r>
              <a:rPr lang="en-US" dirty="0"/>
              <a:t>to the 3GPP network may lead to an outage of the sub-system, which is not tolerable for such sub-systems e.g., a car.</a:t>
            </a:r>
          </a:p>
          <a:p>
            <a:pPr marL="687070" lvl="1" indent="-229870">
              <a:spcBef>
                <a:spcPts val="0"/>
              </a:spcBef>
              <a:spcAft>
                <a:spcPts val="300"/>
              </a:spcAft>
            </a:pPr>
            <a:r>
              <a:rPr lang="en-US" b="1" dirty="0">
                <a:solidFill>
                  <a:schemeClr val="accent1"/>
                </a:solidFill>
              </a:rPr>
              <a:t>Routing </a:t>
            </a:r>
            <a:r>
              <a:rPr lang="en-US" dirty="0"/>
              <a:t>of sub-system traffic and management functions through public mobile networks leads to unnecessarily high latency and network load.</a:t>
            </a:r>
          </a:p>
          <a:p>
            <a:pPr marL="687070" lvl="1" indent="-229870">
              <a:spcBef>
                <a:spcPts val="0"/>
              </a:spcBef>
              <a:spcAft>
                <a:spcPts val="300"/>
              </a:spcAft>
            </a:pPr>
            <a:endParaRPr lang="en-US" dirty="0"/>
          </a:p>
          <a:p>
            <a:pPr marL="229870" indent="-229870" algn="just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  <a:p>
            <a:pPr marL="687070" lvl="1" indent="-229870">
              <a:spcBef>
                <a:spcPts val="0"/>
              </a:spcBef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1A283B-B3E1-4FCD-0BE5-B0C61CE7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3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66963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85483-DD19-88CC-9860-CD3F9B126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 and </a:t>
            </a:r>
            <a:r>
              <a:rPr lang="en-US"/>
              <a:t>Example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DDC4CB-F4C0-A14E-A0F7-2EE533C4AA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3GPP Subnetworks</a:t>
            </a:r>
          </a:p>
        </p:txBody>
      </p:sp>
      <p:pic>
        <p:nvPicPr>
          <p:cNvPr id="6" name="Graphic 5" descr="Cell Tower with solid fill">
            <a:extLst>
              <a:ext uri="{FF2B5EF4-FFF2-40B4-BE49-F238E27FC236}">
                <a16:creationId xmlns:a16="http://schemas.microsoft.com/office/drawing/2014/main" id="{CBFBE41F-987D-5D9A-4F14-DEE38EA89F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92044" y="2244436"/>
            <a:ext cx="914400" cy="914400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96F19F8-FF16-2038-23D0-EE4EB1D62CF5}"/>
              </a:ext>
            </a:extLst>
          </p:cNvPr>
          <p:cNvCxnSpPr>
            <a:cxnSpLocks/>
            <a:endCxn id="22" idx="7"/>
          </p:cNvCxnSpPr>
          <p:nvPr/>
        </p:nvCxnSpPr>
        <p:spPr>
          <a:xfrm flipH="1">
            <a:off x="1250674" y="3026416"/>
            <a:ext cx="1179313" cy="69086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hteck 27">
            <a:extLst>
              <a:ext uri="{FF2B5EF4-FFF2-40B4-BE49-F238E27FC236}">
                <a16:creationId xmlns:a16="http://schemas.microsoft.com/office/drawing/2014/main" id="{8FA32935-8E2A-C2AC-74F5-E2354CDC7E37}"/>
              </a:ext>
            </a:extLst>
          </p:cNvPr>
          <p:cNvSpPr/>
          <p:nvPr/>
        </p:nvSpPr>
        <p:spPr>
          <a:xfrm>
            <a:off x="2995289" y="2610794"/>
            <a:ext cx="1305050" cy="25897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Parent network</a:t>
            </a:r>
            <a:endParaRPr kumimoji="0" lang="de-DE" sz="1200" b="1" i="0" u="none" strike="noStrike" kern="0" cap="none" spc="0" normalizeH="0" baseline="30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9" name="Rechteck 27">
            <a:extLst>
              <a:ext uri="{FF2B5EF4-FFF2-40B4-BE49-F238E27FC236}">
                <a16:creationId xmlns:a16="http://schemas.microsoft.com/office/drawing/2014/main" id="{FAE0A893-B330-443C-90B8-969627CF9B36}"/>
              </a:ext>
            </a:extLst>
          </p:cNvPr>
          <p:cNvSpPr/>
          <p:nvPr/>
        </p:nvSpPr>
        <p:spPr>
          <a:xfrm>
            <a:off x="321711" y="5127582"/>
            <a:ext cx="4411154" cy="283001"/>
          </a:xfrm>
          <a:prstGeom prst="rect">
            <a:avLst/>
          </a:prstGeom>
          <a:solidFill>
            <a:srgbClr val="92D6F3"/>
          </a:solidFill>
          <a:ln w="9525" cap="flat" cmpd="sng" algn="ctr">
            <a:solidFill>
              <a:srgbClr val="7FCEF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Subnetworks</a:t>
            </a:r>
            <a:endParaRPr kumimoji="0" lang="de-DE" sz="1200" b="1" i="0" u="none" strike="noStrike" kern="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16DE5C7-0984-6E01-26C5-73B18B9CE763}"/>
              </a:ext>
            </a:extLst>
          </p:cNvPr>
          <p:cNvGrpSpPr/>
          <p:nvPr/>
        </p:nvGrpSpPr>
        <p:grpSpPr>
          <a:xfrm>
            <a:off x="1796678" y="3717318"/>
            <a:ext cx="1296497" cy="1254853"/>
            <a:chOff x="741817" y="4135277"/>
            <a:chExt cx="1296497" cy="1254853"/>
          </a:xfrm>
        </p:grpSpPr>
        <p:pic>
          <p:nvPicPr>
            <p:cNvPr id="11" name="Grafik 33">
              <a:extLst>
                <a:ext uri="{FF2B5EF4-FFF2-40B4-BE49-F238E27FC236}">
                  <a16:creationId xmlns:a16="http://schemas.microsoft.com/office/drawing/2014/main" id="{148047D0-8E5A-ADA6-3039-20042A4352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99354" y="4710711"/>
              <a:ext cx="226348" cy="226348"/>
            </a:xfrm>
            <a:prstGeom prst="rect">
              <a:avLst/>
            </a:prstGeom>
          </p:spPr>
        </p:pic>
        <p:pic>
          <p:nvPicPr>
            <p:cNvPr id="12" name="Grafik 34">
              <a:extLst>
                <a:ext uri="{FF2B5EF4-FFF2-40B4-BE49-F238E27FC236}">
                  <a16:creationId xmlns:a16="http://schemas.microsoft.com/office/drawing/2014/main" id="{EF45D05F-6C13-171B-A1DD-C75A78037B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474275" y="4404449"/>
              <a:ext cx="226348" cy="226348"/>
            </a:xfrm>
            <a:prstGeom prst="rect">
              <a:avLst/>
            </a:prstGeom>
          </p:spPr>
        </p:pic>
        <p:pic>
          <p:nvPicPr>
            <p:cNvPr id="13" name="Grafik 35">
              <a:extLst>
                <a:ext uri="{FF2B5EF4-FFF2-40B4-BE49-F238E27FC236}">
                  <a16:creationId xmlns:a16="http://schemas.microsoft.com/office/drawing/2014/main" id="{C5500D53-242B-D04D-712D-A9C27CBECD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446311" y="4891883"/>
              <a:ext cx="226348" cy="226348"/>
            </a:xfrm>
            <a:prstGeom prst="rect">
              <a:avLst/>
            </a:prstGeom>
          </p:spPr>
        </p:pic>
        <p:pic>
          <p:nvPicPr>
            <p:cNvPr id="14" name="Grafik 32">
              <a:extLst>
                <a:ext uri="{FF2B5EF4-FFF2-40B4-BE49-F238E27FC236}">
                  <a16:creationId xmlns:a16="http://schemas.microsoft.com/office/drawing/2014/main" id="{560EB1E0-DAC1-4433-8D8C-C2B2CF4CBF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81184" y="4283401"/>
              <a:ext cx="1017764" cy="1017764"/>
            </a:xfrm>
            <a:prstGeom prst="rect">
              <a:avLst/>
            </a:prstGeom>
          </p:spPr>
        </p:pic>
        <p:sp>
          <p:nvSpPr>
            <p:cNvPr id="15" name="Octagon 14">
              <a:extLst>
                <a:ext uri="{FF2B5EF4-FFF2-40B4-BE49-F238E27FC236}">
                  <a16:creationId xmlns:a16="http://schemas.microsoft.com/office/drawing/2014/main" id="{E2175A60-CFA5-2F0D-A498-0A8B58683488}"/>
                </a:ext>
              </a:extLst>
            </p:cNvPr>
            <p:cNvSpPr/>
            <p:nvPr/>
          </p:nvSpPr>
          <p:spPr>
            <a:xfrm>
              <a:off x="741817" y="4135277"/>
              <a:ext cx="1296497" cy="1254853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 dirty="0">
                <a:solidFill>
                  <a:srgbClr val="000000"/>
                </a:solidFill>
                <a:latin typeface="Bosch Office Sans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C3D0ECC-A882-DE8A-18A8-624B7A6C9A6F}"/>
              </a:ext>
            </a:extLst>
          </p:cNvPr>
          <p:cNvGrpSpPr/>
          <p:nvPr/>
        </p:nvGrpSpPr>
        <p:grpSpPr>
          <a:xfrm>
            <a:off x="321711" y="3717276"/>
            <a:ext cx="1296497" cy="1254853"/>
            <a:chOff x="2787425" y="3997920"/>
            <a:chExt cx="1296497" cy="1254853"/>
          </a:xfrm>
        </p:grpSpPr>
        <p:pic>
          <p:nvPicPr>
            <p:cNvPr id="17" name="Grafik 21">
              <a:extLst>
                <a:ext uri="{FF2B5EF4-FFF2-40B4-BE49-F238E27FC236}">
                  <a16:creationId xmlns:a16="http://schemas.microsoft.com/office/drawing/2014/main" id="{76DD0C75-7F92-CF24-5710-61A933B9B38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944062" y="4135277"/>
              <a:ext cx="980141" cy="980141"/>
            </a:xfrm>
            <a:prstGeom prst="rect">
              <a:avLst/>
            </a:prstGeom>
          </p:spPr>
        </p:pic>
        <p:pic>
          <p:nvPicPr>
            <p:cNvPr id="18" name="Grafik 22">
              <a:extLst>
                <a:ext uri="{FF2B5EF4-FFF2-40B4-BE49-F238E27FC236}">
                  <a16:creationId xmlns:a16="http://schemas.microsoft.com/office/drawing/2014/main" id="{5DA2D74A-445F-B7C6-371C-C80A4E6CE8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240016" y="4353150"/>
              <a:ext cx="226348" cy="226348"/>
            </a:xfrm>
            <a:prstGeom prst="rect">
              <a:avLst/>
            </a:prstGeom>
          </p:spPr>
        </p:pic>
        <p:pic>
          <p:nvPicPr>
            <p:cNvPr id="19" name="Grafik 23">
              <a:extLst>
                <a:ext uri="{FF2B5EF4-FFF2-40B4-BE49-F238E27FC236}">
                  <a16:creationId xmlns:a16="http://schemas.microsoft.com/office/drawing/2014/main" id="{DBA7F2E6-A050-C930-D1E9-A24CBD4AD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434132" y="4579498"/>
              <a:ext cx="226348" cy="226348"/>
            </a:xfrm>
            <a:prstGeom prst="rect">
              <a:avLst/>
            </a:prstGeom>
          </p:spPr>
        </p:pic>
        <p:pic>
          <p:nvPicPr>
            <p:cNvPr id="20" name="Grafik 24">
              <a:extLst>
                <a:ext uri="{FF2B5EF4-FFF2-40B4-BE49-F238E27FC236}">
                  <a16:creationId xmlns:a16="http://schemas.microsoft.com/office/drawing/2014/main" id="{3D6FD72B-A8D1-57F8-E53E-338D2455D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029314" y="4692672"/>
              <a:ext cx="226348" cy="226348"/>
            </a:xfrm>
            <a:prstGeom prst="rect">
              <a:avLst/>
            </a:prstGeom>
          </p:spPr>
        </p:pic>
        <p:pic>
          <p:nvPicPr>
            <p:cNvPr id="21" name="Grafik 25">
              <a:extLst>
                <a:ext uri="{FF2B5EF4-FFF2-40B4-BE49-F238E27FC236}">
                  <a16:creationId xmlns:a16="http://schemas.microsoft.com/office/drawing/2014/main" id="{EE528D4A-7F2D-7B61-C207-C2A59150E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617938" y="4428771"/>
              <a:ext cx="226348" cy="226348"/>
            </a:xfrm>
            <a:prstGeom prst="rect">
              <a:avLst/>
            </a:prstGeom>
          </p:spPr>
        </p:pic>
        <p:sp>
          <p:nvSpPr>
            <p:cNvPr id="22" name="Octagon 21">
              <a:extLst>
                <a:ext uri="{FF2B5EF4-FFF2-40B4-BE49-F238E27FC236}">
                  <a16:creationId xmlns:a16="http://schemas.microsoft.com/office/drawing/2014/main" id="{C9852AF2-C798-5FAF-5952-689054927BFD}"/>
                </a:ext>
              </a:extLst>
            </p:cNvPr>
            <p:cNvSpPr/>
            <p:nvPr/>
          </p:nvSpPr>
          <p:spPr>
            <a:xfrm>
              <a:off x="2787425" y="3997920"/>
              <a:ext cx="1296497" cy="1254853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 dirty="0">
                <a:solidFill>
                  <a:srgbClr val="000000"/>
                </a:solidFill>
                <a:latin typeface="Bosch Office Sans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FB6BEE9-4B5F-04C5-6407-F13324DA3A5A}"/>
              </a:ext>
            </a:extLst>
          </p:cNvPr>
          <p:cNvGrpSpPr/>
          <p:nvPr/>
        </p:nvGrpSpPr>
        <p:grpSpPr>
          <a:xfrm>
            <a:off x="3313784" y="3713617"/>
            <a:ext cx="1296497" cy="1254853"/>
            <a:chOff x="4952658" y="3890196"/>
            <a:chExt cx="1296497" cy="1254853"/>
          </a:xfrm>
        </p:grpSpPr>
        <p:pic>
          <p:nvPicPr>
            <p:cNvPr id="24" name="Grafik 8">
              <a:extLst>
                <a:ext uri="{FF2B5EF4-FFF2-40B4-BE49-F238E27FC236}">
                  <a16:creationId xmlns:a16="http://schemas.microsoft.com/office/drawing/2014/main" id="{124E15DA-516C-F875-90B1-E1D06F4675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146310" y="4206856"/>
              <a:ext cx="857468" cy="857468"/>
            </a:xfrm>
            <a:prstGeom prst="rect">
              <a:avLst/>
            </a:prstGeom>
          </p:spPr>
        </p:pic>
        <p:pic>
          <p:nvPicPr>
            <p:cNvPr id="25" name="Grafik 13">
              <a:extLst>
                <a:ext uri="{FF2B5EF4-FFF2-40B4-BE49-F238E27FC236}">
                  <a16:creationId xmlns:a16="http://schemas.microsoft.com/office/drawing/2014/main" id="{1D91BC1B-EAF9-0454-9960-330BA25F77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177135" y="4559969"/>
              <a:ext cx="226348" cy="226348"/>
            </a:xfrm>
            <a:prstGeom prst="rect">
              <a:avLst/>
            </a:prstGeom>
          </p:spPr>
        </p:pic>
        <p:pic>
          <p:nvPicPr>
            <p:cNvPr id="26" name="Grafik 14">
              <a:extLst>
                <a:ext uri="{FF2B5EF4-FFF2-40B4-BE49-F238E27FC236}">
                  <a16:creationId xmlns:a16="http://schemas.microsoft.com/office/drawing/2014/main" id="{CCCFAAC5-DB05-B963-5A78-BEA4959A1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798331" y="4559969"/>
              <a:ext cx="226348" cy="226348"/>
            </a:xfrm>
            <a:prstGeom prst="rect">
              <a:avLst/>
            </a:prstGeom>
          </p:spPr>
        </p:pic>
        <p:pic>
          <p:nvPicPr>
            <p:cNvPr id="27" name="Grafik 15">
              <a:extLst>
                <a:ext uri="{FF2B5EF4-FFF2-40B4-BE49-F238E27FC236}">
                  <a16:creationId xmlns:a16="http://schemas.microsoft.com/office/drawing/2014/main" id="{FF3B5346-7258-74C3-5F25-A6E8E9D273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87733" y="4333621"/>
              <a:ext cx="226348" cy="226348"/>
            </a:xfrm>
            <a:prstGeom prst="rect">
              <a:avLst/>
            </a:prstGeom>
          </p:spPr>
        </p:pic>
        <p:sp>
          <p:nvSpPr>
            <p:cNvPr id="28" name="Octagon 27">
              <a:extLst>
                <a:ext uri="{FF2B5EF4-FFF2-40B4-BE49-F238E27FC236}">
                  <a16:creationId xmlns:a16="http://schemas.microsoft.com/office/drawing/2014/main" id="{B464244A-CD07-836F-8D19-09AF61DD22B8}"/>
                </a:ext>
              </a:extLst>
            </p:cNvPr>
            <p:cNvSpPr/>
            <p:nvPr/>
          </p:nvSpPr>
          <p:spPr>
            <a:xfrm>
              <a:off x="4952658" y="3890196"/>
              <a:ext cx="1296497" cy="1254853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 dirty="0">
                <a:solidFill>
                  <a:srgbClr val="000000"/>
                </a:solidFill>
                <a:latin typeface="Bosch Office Sans"/>
              </a:endParaRPr>
            </a:p>
          </p:txBody>
        </p:sp>
      </p:grp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5BE91E6-1663-AAAE-494A-2AE96E32C83E}"/>
              </a:ext>
            </a:extLst>
          </p:cNvPr>
          <p:cNvCxnSpPr>
            <a:cxnSpLocks/>
          </p:cNvCxnSpPr>
          <p:nvPr/>
        </p:nvCxnSpPr>
        <p:spPr>
          <a:xfrm>
            <a:off x="2888182" y="4309972"/>
            <a:ext cx="552573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CB37A39-42EC-3897-EFE4-B726988966D9}"/>
              </a:ext>
            </a:extLst>
          </p:cNvPr>
          <p:cNvCxnSpPr>
            <a:cxnSpLocks/>
          </p:cNvCxnSpPr>
          <p:nvPr/>
        </p:nvCxnSpPr>
        <p:spPr>
          <a:xfrm>
            <a:off x="530044" y="5509757"/>
            <a:ext cx="47593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DA9803DD-5360-87F5-D2F9-8DFD8A0383C8}"/>
              </a:ext>
            </a:extLst>
          </p:cNvPr>
          <p:cNvSpPr txBox="1"/>
          <p:nvPr/>
        </p:nvSpPr>
        <p:spPr>
          <a:xfrm>
            <a:off x="1067181" y="5433759"/>
            <a:ext cx="914400" cy="2459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Subnetwork config/control</a:t>
            </a:r>
            <a:endParaRPr kumimoji="0" lang="de-DE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C40C39C4-52C4-40EA-15AE-181AC001675C}"/>
              </a:ext>
            </a:extLst>
          </p:cNvPr>
          <p:cNvCxnSpPr>
            <a:cxnSpLocks/>
          </p:cNvCxnSpPr>
          <p:nvPr/>
        </p:nvCxnSpPr>
        <p:spPr>
          <a:xfrm>
            <a:off x="2623670" y="5512729"/>
            <a:ext cx="475935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BF3A83D2-AB5E-DBDF-D3AC-21DEC6A808D0}"/>
              </a:ext>
            </a:extLst>
          </p:cNvPr>
          <p:cNvSpPr txBox="1"/>
          <p:nvPr/>
        </p:nvSpPr>
        <p:spPr>
          <a:xfrm>
            <a:off x="3160807" y="5436731"/>
            <a:ext cx="914400" cy="2459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Inter-subnetwork comm.</a:t>
            </a:r>
            <a:endParaRPr kumimoji="0" lang="de-DE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B3D42A9-4050-EB84-BB0A-BD7FF21776A6}"/>
              </a:ext>
            </a:extLst>
          </p:cNvPr>
          <p:cNvCxnSpPr>
            <a:cxnSpLocks/>
          </p:cNvCxnSpPr>
          <p:nvPr/>
        </p:nvCxnSpPr>
        <p:spPr>
          <a:xfrm flipH="1">
            <a:off x="2444926" y="3116501"/>
            <a:ext cx="4318" cy="56409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C56A48F5-918F-F118-B00A-154298AD847C}"/>
              </a:ext>
            </a:extLst>
          </p:cNvPr>
          <p:cNvCxnSpPr>
            <a:cxnSpLocks/>
            <a:endCxn id="28" idx="6"/>
          </p:cNvCxnSpPr>
          <p:nvPr/>
        </p:nvCxnSpPr>
        <p:spPr>
          <a:xfrm>
            <a:off x="2464183" y="3026416"/>
            <a:ext cx="1217135" cy="68720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7F62E800-B614-7308-16D4-4DCDCD606BB0}"/>
              </a:ext>
            </a:extLst>
          </p:cNvPr>
          <p:cNvSpPr/>
          <p:nvPr/>
        </p:nvSpPr>
        <p:spPr>
          <a:xfrm>
            <a:off x="1718910" y="3570527"/>
            <a:ext cx="3013955" cy="1486943"/>
          </a:xfrm>
          <a:prstGeom prst="rect">
            <a:avLst/>
          </a:prstGeom>
          <a:noFill/>
          <a:ln w="12700" cap="flat" cmpd="sng" algn="ctr">
            <a:solidFill>
              <a:srgbClr val="019FE3"/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kern="0" dirty="0">
              <a:solidFill>
                <a:srgbClr val="000000"/>
              </a:solidFill>
              <a:latin typeface="Bosch Office San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91DC9D4-C8A6-09EE-45A0-6F68B5DE8FB8}"/>
              </a:ext>
            </a:extLst>
          </p:cNvPr>
          <p:cNvSpPr txBox="1"/>
          <p:nvPr/>
        </p:nvSpPr>
        <p:spPr>
          <a:xfrm>
            <a:off x="5906834" y="2137507"/>
            <a:ext cx="4673288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Bosch Office Sans"/>
                <a:ea typeface="+mn-ea"/>
                <a:cs typeface="+mn-cs"/>
              </a:rPr>
              <a:t>Parent network (E.g. PLMN </a:t>
            </a:r>
            <a:r>
              <a:rPr kumimoji="0" lang="de-DE" sz="16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Bosch Office Sans"/>
                <a:ea typeface="+mn-ea"/>
                <a:cs typeface="+mn-cs"/>
              </a:rPr>
              <a:t>or</a:t>
            </a: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Bosch Office Sans"/>
                <a:ea typeface="+mn-ea"/>
                <a:cs typeface="+mn-cs"/>
              </a:rPr>
              <a:t> NPN)</a:t>
            </a:r>
            <a:endParaRPr lang="de-DE" sz="1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dirty="0" err="1"/>
              <a:t>Enable</a:t>
            </a:r>
            <a:r>
              <a:rPr lang="de-DE" sz="1400" dirty="0"/>
              <a:t> </a:t>
            </a:r>
            <a:r>
              <a:rPr lang="de-DE" sz="1400" dirty="0" err="1"/>
              <a:t>subnetwork</a:t>
            </a:r>
            <a:r>
              <a:rPr lang="de-DE" sz="1400" dirty="0"/>
              <a:t> external </a:t>
            </a:r>
            <a:r>
              <a:rPr lang="de-DE" sz="1400" dirty="0" err="1"/>
              <a:t>connectivity</a:t>
            </a:r>
            <a:r>
              <a:rPr lang="de-DE" sz="1400" dirty="0"/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dirty="0"/>
              <a:t>Main </a:t>
            </a:r>
            <a:r>
              <a:rPr lang="de-DE" sz="1400" dirty="0" err="1"/>
              <a:t>security</a:t>
            </a:r>
            <a:r>
              <a:rPr lang="de-DE" sz="1400" dirty="0"/>
              <a:t> </a:t>
            </a:r>
            <a:r>
              <a:rPr lang="de-DE" sz="1400" dirty="0" err="1"/>
              <a:t>anchor</a:t>
            </a:r>
            <a:r>
              <a:rPr lang="de-DE" sz="1400" dirty="0"/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dirty="0" err="1"/>
              <a:t>If</a:t>
            </a:r>
            <a:r>
              <a:rPr lang="de-DE" sz="1400" dirty="0"/>
              <a:t> </a:t>
            </a:r>
            <a:r>
              <a:rPr lang="de-DE" sz="1400" dirty="0" err="1"/>
              <a:t>needed</a:t>
            </a:r>
            <a:r>
              <a:rPr lang="de-DE" sz="1400" dirty="0"/>
              <a:t>, </a:t>
            </a:r>
            <a:r>
              <a:rPr lang="de-DE" sz="1400" dirty="0" err="1"/>
              <a:t>charging</a:t>
            </a:r>
            <a:r>
              <a:rPr lang="de-DE" sz="1400" dirty="0"/>
              <a:t> &amp; </a:t>
            </a:r>
            <a:r>
              <a:rPr lang="de-DE" sz="1400" dirty="0" err="1"/>
              <a:t>billing</a:t>
            </a:r>
            <a:r>
              <a:rPr lang="de-DE" sz="1400" dirty="0"/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dirty="0"/>
              <a:t>Grant </a:t>
            </a:r>
            <a:r>
              <a:rPr lang="de-DE" sz="1400" dirty="0" err="1"/>
              <a:t>bulk</a:t>
            </a:r>
            <a:r>
              <a:rPr lang="de-DE" sz="1400" dirty="0"/>
              <a:t> </a:t>
            </a:r>
            <a:r>
              <a:rPr lang="de-DE" sz="1400" dirty="0" err="1"/>
              <a:t>communication</a:t>
            </a:r>
            <a:r>
              <a:rPr lang="de-DE" sz="1400" dirty="0"/>
              <a:t> </a:t>
            </a:r>
            <a:r>
              <a:rPr lang="de-DE" sz="1400" dirty="0" err="1"/>
              <a:t>resources</a:t>
            </a:r>
            <a:r>
              <a:rPr lang="de-DE" sz="1400" dirty="0"/>
              <a:t> </a:t>
            </a:r>
            <a:r>
              <a:rPr lang="de-DE" sz="1400" dirty="0" err="1"/>
              <a:t>to</a:t>
            </a:r>
            <a:r>
              <a:rPr lang="de-DE" sz="1400" dirty="0"/>
              <a:t> </a:t>
            </a:r>
            <a:r>
              <a:rPr lang="de-DE" sz="1400" dirty="0" err="1"/>
              <a:t>subnetworks</a:t>
            </a:r>
            <a:r>
              <a:rPr lang="de-DE" sz="1400" dirty="0"/>
              <a:t>.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CD0159DC-FE48-FA86-E3F8-52F935333951}"/>
              </a:ext>
            </a:extLst>
          </p:cNvPr>
          <p:cNvCxnSpPr>
            <a:cxnSpLocks/>
            <a:stCxn id="8" idx="3"/>
            <a:endCxn id="37" idx="1"/>
          </p:cNvCxnSpPr>
          <p:nvPr/>
        </p:nvCxnSpPr>
        <p:spPr>
          <a:xfrm flipV="1">
            <a:off x="4300339" y="2737672"/>
            <a:ext cx="1606495" cy="26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39">
            <a:extLst>
              <a:ext uri="{FF2B5EF4-FFF2-40B4-BE49-F238E27FC236}">
                <a16:creationId xmlns:a16="http://schemas.microsoft.com/office/drawing/2014/main" id="{538CE935-6D86-CD3F-B46B-F82FE54FC716}"/>
              </a:ext>
            </a:extLst>
          </p:cNvPr>
          <p:cNvSpPr txBox="1"/>
          <p:nvPr/>
        </p:nvSpPr>
        <p:spPr>
          <a:xfrm>
            <a:off x="5906833" y="3713617"/>
            <a:ext cx="4673288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 anchor="t">
            <a:spAutoFit/>
          </a:bodyPr>
          <a:lstStyle/>
          <a:p>
            <a:r>
              <a:rPr lang="de-DE" sz="1600" b="1" kern="0">
                <a:latin typeface="Bosch Office Sans"/>
              </a:rPr>
              <a:t>Subnetworks</a:t>
            </a:r>
            <a:r>
              <a:rPr lang="de-DE" sz="1600" b="1" kern="0" dirty="0">
                <a:latin typeface="Bosch Office Sans"/>
              </a:rPr>
              <a:t> </a:t>
            </a:r>
            <a:r>
              <a:rPr lang="de-DE" sz="1600" kern="0" dirty="0">
                <a:latin typeface="Bosch Office Sans"/>
              </a:rPr>
              <a:t>(</a:t>
            </a:r>
            <a:r>
              <a:rPr lang="de-DE" sz="1600" kern="0" dirty="0" err="1">
                <a:latin typeface="Bosch Office Sans"/>
              </a:rPr>
              <a:t>can</a:t>
            </a:r>
            <a:r>
              <a:rPr lang="de-DE" sz="1600" kern="0" dirty="0">
                <a:latin typeface="Bosch Office Sans"/>
              </a:rPr>
              <a:t> </a:t>
            </a:r>
            <a:r>
              <a:rPr lang="de-DE" sz="1600" kern="0" dirty="0" err="1">
                <a:latin typeface="Bosch Office Sans"/>
              </a:rPr>
              <a:t>be</a:t>
            </a:r>
            <a:r>
              <a:rPr lang="de-DE" sz="1600" kern="0" dirty="0">
                <a:latin typeface="Bosch Office Sans"/>
              </a:rPr>
              <a:t> </a:t>
            </a:r>
            <a:r>
              <a:rPr lang="de-DE" sz="1600" kern="0" dirty="0" err="1">
                <a:latin typeface="Bosch Office Sans"/>
              </a:rPr>
              <a:t>nested</a:t>
            </a:r>
            <a:r>
              <a:rPr lang="de-DE" sz="1600" kern="0" dirty="0">
                <a:latin typeface="Bosch Office Sans"/>
              </a:rPr>
              <a:t>)</a:t>
            </a:r>
            <a:endParaRPr lang="de-DE" sz="1600" b="1" kern="0" dirty="0">
              <a:latin typeface="Bosch Office Sans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>
                <a:latin typeface="Bosch Office Sans"/>
              </a:rPr>
              <a:t>Manage </a:t>
            </a:r>
            <a:r>
              <a:rPr lang="de-DE" sz="1400" err="1">
                <a:latin typeface="Bosch Office Sans"/>
              </a:rPr>
              <a:t>granted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resources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within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subnetworks</a:t>
            </a:r>
            <a:r>
              <a:rPr lang="de-DE" sz="1400">
                <a:latin typeface="Bosch Office Sans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>
                <a:latin typeface="Bosch Office Sans"/>
              </a:rPr>
              <a:t>Route internal </a:t>
            </a:r>
            <a:r>
              <a:rPr lang="de-DE" sz="1400" err="1">
                <a:latin typeface="Bosch Office Sans"/>
              </a:rPr>
              <a:t>traffic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of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subnetworks</a:t>
            </a:r>
            <a:r>
              <a:rPr lang="de-DE" sz="1400">
                <a:latin typeface="Bosch Office Sans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>
                <a:latin typeface="Bosch Office Sans"/>
              </a:rPr>
              <a:t>Limited </a:t>
            </a:r>
            <a:r>
              <a:rPr lang="de-DE" sz="1400" err="1">
                <a:latin typeface="Bosch Office Sans"/>
              </a:rPr>
              <a:t>core</a:t>
            </a:r>
            <a:r>
              <a:rPr lang="de-DE" sz="1400">
                <a:latin typeface="Bosch Office Sans"/>
              </a:rPr>
              <a:t> network </a:t>
            </a:r>
            <a:r>
              <a:rPr lang="de-DE" sz="1400" err="1">
                <a:latin typeface="Bosch Office Sans"/>
              </a:rPr>
              <a:t>functionalities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for</a:t>
            </a:r>
            <a:r>
              <a:rPr lang="de-DE" sz="1400">
                <a:latin typeface="Bosch Office Sans"/>
              </a:rPr>
              <a:t> partial </a:t>
            </a:r>
            <a:r>
              <a:rPr lang="de-DE" sz="1400" err="1">
                <a:latin typeface="Bosch Office Sans"/>
              </a:rPr>
              <a:t>autonomy</a:t>
            </a:r>
            <a:r>
              <a:rPr lang="de-DE" sz="1400">
                <a:latin typeface="Bosch Office Sans"/>
              </a:rPr>
              <a:t> (e.g. </a:t>
            </a:r>
            <a:r>
              <a:rPr lang="de-DE" sz="1400" err="1">
                <a:latin typeface="Bosch Office Sans"/>
              </a:rPr>
              <a:t>during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loss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of</a:t>
            </a:r>
            <a:r>
              <a:rPr lang="de-DE" sz="1400">
                <a:latin typeface="Bosch Office Sans"/>
              </a:rPr>
              <a:t> </a:t>
            </a:r>
            <a:r>
              <a:rPr lang="de-DE" sz="1400" err="1">
                <a:latin typeface="Bosch Office Sans"/>
              </a:rPr>
              <a:t>connectivity</a:t>
            </a:r>
            <a:r>
              <a:rPr lang="de-DE" sz="1400">
                <a:latin typeface="Bosch Office Sans"/>
              </a:rPr>
              <a:t>).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7BB7E08E-E4AB-C1ED-E492-237C204CDFD3}"/>
              </a:ext>
            </a:extLst>
          </p:cNvPr>
          <p:cNvCxnSpPr>
            <a:cxnSpLocks/>
            <a:stCxn id="36" idx="3"/>
            <a:endCxn id="39" idx="1"/>
          </p:cNvCxnSpPr>
          <p:nvPr/>
        </p:nvCxnSpPr>
        <p:spPr>
          <a:xfrm flipV="1">
            <a:off x="4732865" y="4313782"/>
            <a:ext cx="1173968" cy="2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Content Placeholder 4">
            <a:extLst>
              <a:ext uri="{FF2B5EF4-FFF2-40B4-BE49-F238E27FC236}">
                <a16:creationId xmlns:a16="http://schemas.microsoft.com/office/drawing/2014/main" id="{ABBE4A74-3BA3-64BB-445C-2C6F86C72A95}"/>
              </a:ext>
            </a:extLst>
          </p:cNvPr>
          <p:cNvSpPr txBox="1">
            <a:spLocks/>
          </p:cNvSpPr>
          <p:nvPr/>
        </p:nvSpPr>
        <p:spPr>
          <a:xfrm>
            <a:off x="165840" y="1336447"/>
            <a:ext cx="10325437" cy="83541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9870" indent="-229870"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u="sng" dirty="0"/>
              <a:t>3GPP Subnetworks</a:t>
            </a:r>
            <a:r>
              <a:rPr lang="en-US" sz="1600" dirty="0"/>
              <a:t>: </a:t>
            </a:r>
            <a:r>
              <a:rPr lang="en-US" sz="1600" b="1" dirty="0">
                <a:solidFill>
                  <a:srgbClr val="00884A"/>
                </a:solidFill>
              </a:rPr>
              <a:t>use-case-centric local wireless networks</a:t>
            </a:r>
            <a:r>
              <a:rPr lang="en-US" sz="1600" dirty="0"/>
              <a:t>, which are </a:t>
            </a:r>
            <a:r>
              <a:rPr lang="en-US" sz="1600" b="1" dirty="0">
                <a:solidFill>
                  <a:srgbClr val="00884A"/>
                </a:solidFill>
              </a:rPr>
              <a:t>attached to a parent mobile network </a:t>
            </a:r>
            <a:r>
              <a:rPr lang="en-US" sz="1600" dirty="0"/>
              <a:t>(e.g., PLMN or NPN), having </a:t>
            </a:r>
            <a:r>
              <a:rPr lang="en-US" sz="1600" b="1" dirty="0">
                <a:solidFill>
                  <a:srgbClr val="00884A"/>
                </a:solidFill>
              </a:rPr>
              <a:t>partial autonomy to survive.</a:t>
            </a:r>
            <a:r>
              <a:rPr lang="en-US" sz="1600" dirty="0"/>
              <a:t> </a:t>
            </a:r>
          </a:p>
          <a:p>
            <a:pPr marL="687070" lvl="1" indent="-229870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E.g., survival in case of a temporary loss of connection to the parent network.</a:t>
            </a:r>
          </a:p>
        </p:txBody>
      </p:sp>
      <p:sp>
        <p:nvSpPr>
          <p:cNvPr id="55" name="Slide Number Placeholder 54">
            <a:extLst>
              <a:ext uri="{FF2B5EF4-FFF2-40B4-BE49-F238E27FC236}">
                <a16:creationId xmlns:a16="http://schemas.microsoft.com/office/drawing/2014/main" id="{D9A33834-FC21-A182-0667-E124A1643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4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4047016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73DE14-128D-D9B9-721C-A20988589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Alternative 3GPP Topologies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4D4AD55-DDBC-BC8B-B34A-AB06250BDA3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/>
              <a:t>3GPP Subnetworks</a:t>
            </a: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8D3ACDD3-23CB-8D4E-9130-A39FA54CB19A}"/>
              </a:ext>
            </a:extLst>
          </p:cNvPr>
          <p:cNvSpPr/>
          <p:nvPr/>
        </p:nvSpPr>
        <p:spPr>
          <a:xfrm>
            <a:off x="2021593" y="1601462"/>
            <a:ext cx="1560542" cy="7562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6E339B4E-D883-755A-0CD5-1E0D3D49EC00}"/>
              </a:ext>
            </a:extLst>
          </p:cNvPr>
          <p:cNvSpPr/>
          <p:nvPr/>
        </p:nvSpPr>
        <p:spPr>
          <a:xfrm>
            <a:off x="3693841" y="1601462"/>
            <a:ext cx="1560542" cy="7562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ADD660F0-EEB4-C7EF-BE2F-D71724635AD1}"/>
              </a:ext>
            </a:extLst>
          </p:cNvPr>
          <p:cNvSpPr/>
          <p:nvPr/>
        </p:nvSpPr>
        <p:spPr>
          <a:xfrm>
            <a:off x="5366088" y="1601462"/>
            <a:ext cx="1560542" cy="7562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1FD53FF7-9663-F659-21C1-078D97E92397}"/>
              </a:ext>
            </a:extLst>
          </p:cNvPr>
          <p:cNvSpPr/>
          <p:nvPr/>
        </p:nvSpPr>
        <p:spPr>
          <a:xfrm>
            <a:off x="7038336" y="1601462"/>
            <a:ext cx="1560542" cy="7562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C97C3745-61F5-E081-8425-506D43D95246}"/>
              </a:ext>
            </a:extLst>
          </p:cNvPr>
          <p:cNvSpPr/>
          <p:nvPr/>
        </p:nvSpPr>
        <p:spPr>
          <a:xfrm>
            <a:off x="2021593" y="1107392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Non-</a:t>
            </a: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Terrestrial</a:t>
            </a: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Networks</a:t>
            </a:r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4A7793EC-3271-79DB-17B2-3C808C76BE99}"/>
              </a:ext>
            </a:extLst>
          </p:cNvPr>
          <p:cNvSpPr/>
          <p:nvPr/>
        </p:nvSpPr>
        <p:spPr>
          <a:xfrm>
            <a:off x="3693841" y="1107392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PLMN</a:t>
            </a:r>
            <a:r>
              <a:rPr kumimoji="0" lang="de-DE" sz="1200" b="1" i="0" u="none" strike="noStrike" kern="0" cap="none" spc="0" normalizeH="0" baseline="3000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1</a:t>
            </a: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76A0D464-B059-6C20-17AB-071B2616E57E}"/>
              </a:ext>
            </a:extLst>
          </p:cNvPr>
          <p:cNvSpPr/>
          <p:nvPr/>
        </p:nvSpPr>
        <p:spPr>
          <a:xfrm>
            <a:off x="5366088" y="1107392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200" b="1" kern="0">
                <a:solidFill>
                  <a:schemeClr val="bg1"/>
                </a:solidFill>
                <a:latin typeface="Bosch Office Sans"/>
              </a:rPr>
              <a:t>Non-Public</a:t>
            </a: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Networks</a:t>
            </a: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FFFA6675-006D-DDBF-1245-A38BC7A7B127}"/>
              </a:ext>
            </a:extLst>
          </p:cNvPr>
          <p:cNvSpPr/>
          <p:nvPr/>
        </p:nvSpPr>
        <p:spPr>
          <a:xfrm>
            <a:off x="7038336" y="1107392"/>
            <a:ext cx="1560542" cy="431800"/>
          </a:xfrm>
          <a:prstGeom prst="rect">
            <a:avLst/>
          </a:prstGeom>
          <a:solidFill>
            <a:srgbClr val="00884A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Subnetworks</a:t>
            </a:r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B3FEC9A7-7599-22D6-7E53-1C859B99E486}"/>
              </a:ext>
            </a:extLst>
          </p:cNvPr>
          <p:cNvSpPr/>
          <p:nvPr/>
        </p:nvSpPr>
        <p:spPr>
          <a:xfrm>
            <a:off x="2021593" y="2941764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Satellite</a:t>
            </a: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Operator</a:t>
            </a: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8C163D15-6B95-7669-4EA6-F71DD7488910}"/>
              </a:ext>
            </a:extLst>
          </p:cNvPr>
          <p:cNvSpPr/>
          <p:nvPr/>
        </p:nvSpPr>
        <p:spPr>
          <a:xfrm>
            <a:off x="3693841" y="2941764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MNO</a:t>
            </a:r>
            <a:r>
              <a:rPr lang="de-DE" sz="1200" b="1" kern="0" baseline="30000" dirty="0">
                <a:solidFill>
                  <a:schemeClr val="accent2"/>
                </a:solidFill>
                <a:latin typeface="Bosch Office Sans"/>
              </a:rPr>
              <a:t>2</a:t>
            </a:r>
            <a:endParaRPr kumimoji="0" lang="de-DE" sz="1200" b="1" i="0" u="none" strike="noStrike" kern="0" cap="none" spc="0" normalizeH="0" baseline="3000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5738592E-2493-7332-5888-0AAF107BB021}"/>
              </a:ext>
            </a:extLst>
          </p:cNvPr>
          <p:cNvSpPr/>
          <p:nvPr/>
        </p:nvSpPr>
        <p:spPr>
          <a:xfrm>
            <a:off x="5366088" y="2941764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Enterprise</a:t>
            </a:r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7947E93C-3863-DFC8-978F-1ED1FD077E3A}"/>
              </a:ext>
            </a:extLst>
          </p:cNvPr>
          <p:cNvSpPr/>
          <p:nvPr/>
        </p:nvSpPr>
        <p:spPr>
          <a:xfrm>
            <a:off x="7038336" y="2941764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Use Case</a:t>
            </a:r>
          </a:p>
        </p:txBody>
      </p:sp>
      <p:sp>
        <p:nvSpPr>
          <p:cNvPr id="56" name="Rechteck 55">
            <a:extLst>
              <a:ext uri="{FF2B5EF4-FFF2-40B4-BE49-F238E27FC236}">
                <a16:creationId xmlns:a16="http://schemas.microsoft.com/office/drawing/2014/main" id="{71DCDB40-7BC7-02D6-CE8A-9D9EB9F1130F}"/>
              </a:ext>
            </a:extLst>
          </p:cNvPr>
          <p:cNvSpPr/>
          <p:nvPr/>
        </p:nvSpPr>
        <p:spPr>
          <a:xfrm>
            <a:off x="349345" y="2941764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Centricity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pic>
        <p:nvPicPr>
          <p:cNvPr id="57" name="Grafik 56">
            <a:extLst>
              <a:ext uri="{FF2B5EF4-FFF2-40B4-BE49-F238E27FC236}">
                <a16:creationId xmlns:a16="http://schemas.microsoft.com/office/drawing/2014/main" id="{41CF0178-9475-7F1B-C90C-97698F8D6B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66650" y="1678683"/>
            <a:ext cx="670427" cy="670427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01260B78-0B67-27CC-12FB-223F979DC8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96214" y="1718283"/>
            <a:ext cx="555796" cy="555796"/>
          </a:xfrm>
          <a:prstGeom prst="rect">
            <a:avLst/>
          </a:prstGeom>
        </p:spPr>
      </p:pic>
      <p:pic>
        <p:nvPicPr>
          <p:cNvPr id="59" name="Grafik 58">
            <a:extLst>
              <a:ext uri="{FF2B5EF4-FFF2-40B4-BE49-F238E27FC236}">
                <a16:creationId xmlns:a16="http://schemas.microsoft.com/office/drawing/2014/main" id="{8D523C73-689D-AD3C-B641-66B4B3DDC5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817059" y="1692657"/>
            <a:ext cx="648000" cy="648000"/>
          </a:xfrm>
          <a:prstGeom prst="rect">
            <a:avLst/>
          </a:prstGeom>
        </p:spPr>
      </p:pic>
      <p:sp>
        <p:nvSpPr>
          <p:cNvPr id="63" name="Rechteck 62">
            <a:extLst>
              <a:ext uri="{FF2B5EF4-FFF2-40B4-BE49-F238E27FC236}">
                <a16:creationId xmlns:a16="http://schemas.microsoft.com/office/drawing/2014/main" id="{C3E334F1-436A-FB33-2A90-44FF3440B6C0}"/>
              </a:ext>
            </a:extLst>
          </p:cNvPr>
          <p:cNvSpPr/>
          <p:nvPr/>
        </p:nvSpPr>
        <p:spPr>
          <a:xfrm>
            <a:off x="2021593" y="2419967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Worldwide</a:t>
            </a: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634CB98E-E6DB-C50D-0C34-0D3A9306F3F7}"/>
              </a:ext>
            </a:extLst>
          </p:cNvPr>
          <p:cNvSpPr/>
          <p:nvPr/>
        </p:nvSpPr>
        <p:spPr>
          <a:xfrm>
            <a:off x="3693841" y="2419967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Country</a:t>
            </a: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AB63F8FF-5AF5-0A38-BA12-03E605540B13}"/>
              </a:ext>
            </a:extLst>
          </p:cNvPr>
          <p:cNvSpPr/>
          <p:nvPr/>
        </p:nvSpPr>
        <p:spPr>
          <a:xfrm>
            <a:off x="5366088" y="2419967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Building, Campus</a:t>
            </a: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22616657-5A9A-C036-9B5C-22D32A7105B9}"/>
              </a:ext>
            </a:extLst>
          </p:cNvPr>
          <p:cNvSpPr/>
          <p:nvPr/>
        </p:nvSpPr>
        <p:spPr>
          <a:xfrm>
            <a:off x="7038336" y="2419967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200" b="1" kern="0">
                <a:solidFill>
                  <a:schemeClr val="accent2"/>
                </a:solidFill>
                <a:latin typeface="Bosch Office Sans"/>
              </a:rPr>
              <a:t>(Sub-)System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84D88956-AFA9-E33E-9171-3F1F41965898}"/>
              </a:ext>
            </a:extLst>
          </p:cNvPr>
          <p:cNvSpPr/>
          <p:nvPr/>
        </p:nvSpPr>
        <p:spPr>
          <a:xfrm>
            <a:off x="349345" y="2419967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Typical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</a:t>
            </a:r>
          </a:p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Coverage Area</a:t>
            </a: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31849C9D-DD45-A2A4-F08A-8BD61E7C15BF}"/>
              </a:ext>
            </a:extLst>
          </p:cNvPr>
          <p:cNvSpPr/>
          <p:nvPr/>
        </p:nvSpPr>
        <p:spPr>
          <a:xfrm>
            <a:off x="2021593" y="3984986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200" b="1" kern="0" dirty="0">
                <a:solidFill>
                  <a:schemeClr val="accent2"/>
                </a:solidFill>
                <a:latin typeface="Bosch Office Sans"/>
              </a:rPr>
              <a:t>M</a:t>
            </a: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illions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4819280E-2DE3-B882-888C-0CCAEC41DD5F}"/>
              </a:ext>
            </a:extLst>
          </p:cNvPr>
          <p:cNvSpPr/>
          <p:nvPr/>
        </p:nvSpPr>
        <p:spPr>
          <a:xfrm>
            <a:off x="3693841" y="3984986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Millions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4351D4BB-2A66-6509-1F83-EE0B98C06D4F}"/>
              </a:ext>
            </a:extLst>
          </p:cNvPr>
          <p:cNvSpPr/>
          <p:nvPr/>
        </p:nvSpPr>
        <p:spPr>
          <a:xfrm>
            <a:off x="5366088" y="3984986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Thousands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F208402A-69D0-7374-D6DE-9F4AD7D26F58}"/>
              </a:ext>
            </a:extLst>
          </p:cNvPr>
          <p:cNvSpPr/>
          <p:nvPr/>
        </p:nvSpPr>
        <p:spPr>
          <a:xfrm>
            <a:off x="7038336" y="3984986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Tens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C04D7E70-DA43-8AE6-35E3-A839237444BF}"/>
              </a:ext>
            </a:extLst>
          </p:cNvPr>
          <p:cNvSpPr/>
          <p:nvPr/>
        </p:nvSpPr>
        <p:spPr>
          <a:xfrm>
            <a:off x="349345" y="3984986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Typical</a:t>
            </a: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Size </a:t>
            </a:r>
            <a:r>
              <a:rPr kumimoji="0" lang="de-DE" sz="120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(#devices)</a:t>
            </a:r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7544487B-ADB0-9509-40F2-D61F087F1910}"/>
              </a:ext>
            </a:extLst>
          </p:cNvPr>
          <p:cNvSpPr/>
          <p:nvPr/>
        </p:nvSpPr>
        <p:spPr>
          <a:xfrm>
            <a:off x="2021593" y="3463189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Partial</a:t>
            </a:r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5FC384B0-8D3B-1182-31E8-F3B46C0230CA}"/>
              </a:ext>
            </a:extLst>
          </p:cNvPr>
          <p:cNvSpPr/>
          <p:nvPr/>
        </p:nvSpPr>
        <p:spPr>
          <a:xfrm>
            <a:off x="3693841" y="3463189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No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77" name="Rechteck 76">
            <a:extLst>
              <a:ext uri="{FF2B5EF4-FFF2-40B4-BE49-F238E27FC236}">
                <a16:creationId xmlns:a16="http://schemas.microsoft.com/office/drawing/2014/main" id="{909F12DC-298E-6E36-1CAE-0BFA625F05B6}"/>
              </a:ext>
            </a:extLst>
          </p:cNvPr>
          <p:cNvSpPr/>
          <p:nvPr/>
        </p:nvSpPr>
        <p:spPr>
          <a:xfrm>
            <a:off x="5366088" y="3463189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No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, </a:t>
            </a: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nomadic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78" name="Rechteck 77">
            <a:extLst>
              <a:ext uri="{FF2B5EF4-FFF2-40B4-BE49-F238E27FC236}">
                <a16:creationId xmlns:a16="http://schemas.microsoft.com/office/drawing/2014/main" id="{65371823-E535-00B2-C620-1F8CB4D456B9}"/>
              </a:ext>
            </a:extLst>
          </p:cNvPr>
          <p:cNvSpPr/>
          <p:nvPr/>
        </p:nvSpPr>
        <p:spPr>
          <a:xfrm>
            <a:off x="7038336" y="3463189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Yes</a:t>
            </a:r>
          </a:p>
        </p:txBody>
      </p:sp>
      <p:sp>
        <p:nvSpPr>
          <p:cNvPr id="80" name="Rechteck 79">
            <a:extLst>
              <a:ext uri="{FF2B5EF4-FFF2-40B4-BE49-F238E27FC236}">
                <a16:creationId xmlns:a16="http://schemas.microsoft.com/office/drawing/2014/main" id="{739FF8DA-6E72-803C-FAFE-4E966A3144F2}"/>
              </a:ext>
            </a:extLst>
          </p:cNvPr>
          <p:cNvSpPr/>
          <p:nvPr/>
        </p:nvSpPr>
        <p:spPr>
          <a:xfrm>
            <a:off x="349345" y="3463189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Mobility </a:t>
            </a: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of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</a:t>
            </a: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the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network</a:t>
            </a:r>
            <a:endParaRPr lang="de-DE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</a:endParaRPr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E39574BA-026D-17F1-4396-680BF64D592A}"/>
              </a:ext>
            </a:extLst>
          </p:cNvPr>
          <p:cNvSpPr/>
          <p:nvPr/>
        </p:nvSpPr>
        <p:spPr>
          <a:xfrm>
            <a:off x="2021593" y="4506783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200" b="1" kern="0" dirty="0" err="1">
                <a:solidFill>
                  <a:schemeClr val="accent2"/>
                </a:solidFill>
                <a:latin typeface="Bosch Office Sans"/>
              </a:rPr>
              <a:t>No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84" name="Rechteck 83">
            <a:extLst>
              <a:ext uri="{FF2B5EF4-FFF2-40B4-BE49-F238E27FC236}">
                <a16:creationId xmlns:a16="http://schemas.microsoft.com/office/drawing/2014/main" id="{07E18FCB-E08C-DB98-3898-CF7D70FEE86A}"/>
              </a:ext>
            </a:extLst>
          </p:cNvPr>
          <p:cNvSpPr/>
          <p:nvPr/>
        </p:nvSpPr>
        <p:spPr>
          <a:xfrm>
            <a:off x="3693841" y="4506783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Yes</a:t>
            </a:r>
          </a:p>
        </p:txBody>
      </p:sp>
      <p:sp>
        <p:nvSpPr>
          <p:cNvPr id="85" name="Rechteck 84">
            <a:extLst>
              <a:ext uri="{FF2B5EF4-FFF2-40B4-BE49-F238E27FC236}">
                <a16:creationId xmlns:a16="http://schemas.microsoft.com/office/drawing/2014/main" id="{DC2FAC63-1CAB-C8A9-D905-1B49D34E90E9}"/>
              </a:ext>
            </a:extLst>
          </p:cNvPr>
          <p:cNvSpPr/>
          <p:nvPr/>
        </p:nvSpPr>
        <p:spPr>
          <a:xfrm>
            <a:off x="5366088" y="4506783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Yes</a:t>
            </a:r>
            <a:endParaRPr kumimoji="0" lang="de-DE" sz="1200" b="1" i="0" u="none" strike="noStrike" kern="0" cap="none" spc="0" normalizeH="0" baseline="3000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86" name="Rechteck 85">
            <a:extLst>
              <a:ext uri="{FF2B5EF4-FFF2-40B4-BE49-F238E27FC236}">
                <a16:creationId xmlns:a16="http://schemas.microsoft.com/office/drawing/2014/main" id="{B74FEE69-E59E-18EB-D5D5-66B530536D87}"/>
              </a:ext>
            </a:extLst>
          </p:cNvPr>
          <p:cNvSpPr/>
          <p:nvPr/>
        </p:nvSpPr>
        <p:spPr>
          <a:xfrm>
            <a:off x="7038336" y="4506783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0" rIns="0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200" b="1" kern="0" dirty="0">
                <a:solidFill>
                  <a:schemeClr val="accent2"/>
                </a:solidFill>
                <a:latin typeface="Bosch Office Sans"/>
              </a:rPr>
              <a:t>Partial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88" name="Rechteck 87">
            <a:extLst>
              <a:ext uri="{FF2B5EF4-FFF2-40B4-BE49-F238E27FC236}">
                <a16:creationId xmlns:a16="http://schemas.microsoft.com/office/drawing/2014/main" id="{7EBC4C83-31B5-B39C-874F-F110D4026B13}"/>
              </a:ext>
            </a:extLst>
          </p:cNvPr>
          <p:cNvSpPr/>
          <p:nvPr/>
        </p:nvSpPr>
        <p:spPr>
          <a:xfrm>
            <a:off x="349345" y="4506783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Core network </a:t>
            </a: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functionality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pic>
        <p:nvPicPr>
          <p:cNvPr id="89" name="Grafik 88">
            <a:extLst>
              <a:ext uri="{FF2B5EF4-FFF2-40B4-BE49-F238E27FC236}">
                <a16:creationId xmlns:a16="http://schemas.microsoft.com/office/drawing/2014/main" id="{265F8701-0F62-CD68-4E84-4FAC8206BC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274110" y="1678958"/>
            <a:ext cx="583027" cy="583027"/>
          </a:xfrm>
          <a:prstGeom prst="rect">
            <a:avLst/>
          </a:prstGeom>
        </p:spPr>
      </p:pic>
      <p:pic>
        <p:nvPicPr>
          <p:cNvPr id="90" name="Grafik 89">
            <a:extLst>
              <a:ext uri="{FF2B5EF4-FFF2-40B4-BE49-F238E27FC236}">
                <a16:creationId xmlns:a16="http://schemas.microsoft.com/office/drawing/2014/main" id="{E663B51D-3D12-E930-F760-6C7C7E7AFF6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7799182" y="1778887"/>
            <a:ext cx="470018" cy="470018"/>
          </a:xfrm>
          <a:prstGeom prst="rect">
            <a:avLst/>
          </a:prstGeom>
        </p:spPr>
      </p:pic>
      <p:sp>
        <p:nvSpPr>
          <p:cNvPr id="93" name="Pfeil: nach unten 92">
            <a:extLst>
              <a:ext uri="{FF2B5EF4-FFF2-40B4-BE49-F238E27FC236}">
                <a16:creationId xmlns:a16="http://schemas.microsoft.com/office/drawing/2014/main" id="{6BC67823-9807-5C5C-AE9E-26A33AE4FBCF}"/>
              </a:ext>
            </a:extLst>
          </p:cNvPr>
          <p:cNvSpPr/>
          <p:nvPr/>
        </p:nvSpPr>
        <p:spPr>
          <a:xfrm>
            <a:off x="7370366" y="381690"/>
            <a:ext cx="857632" cy="712381"/>
          </a:xfrm>
          <a:prstGeom prst="downArrow">
            <a:avLst/>
          </a:prstGeom>
          <a:solidFill>
            <a:srgbClr val="00884A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94" name="Textfeld 93">
            <a:extLst>
              <a:ext uri="{FF2B5EF4-FFF2-40B4-BE49-F238E27FC236}">
                <a16:creationId xmlns:a16="http://schemas.microsoft.com/office/drawing/2014/main" id="{CBEDEEDB-2374-2DE8-ED4F-9CBD3270FE14}"/>
              </a:ext>
            </a:extLst>
          </p:cNvPr>
          <p:cNvSpPr txBox="1"/>
          <p:nvPr/>
        </p:nvSpPr>
        <p:spPr>
          <a:xfrm>
            <a:off x="2169165" y="5573475"/>
            <a:ext cx="744041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aseline="30000" dirty="0"/>
              <a:t>1</a:t>
            </a:r>
            <a:r>
              <a:rPr lang="en-US" sz="800" dirty="0"/>
              <a:t>Public Land Mobile Networks   </a:t>
            </a:r>
            <a:r>
              <a:rPr lang="en-US" sz="800" baseline="30000" dirty="0"/>
              <a:t>2</a:t>
            </a:r>
            <a:r>
              <a:rPr lang="en-US" sz="800" dirty="0"/>
              <a:t>Mobile Network Operator  </a:t>
            </a:r>
            <a:r>
              <a:rPr lang="en-US" sz="800" baseline="30000" dirty="0"/>
              <a:t>3</a:t>
            </a:r>
            <a:r>
              <a:rPr lang="en-US" sz="800" dirty="0"/>
              <a:t>Programme-making &amp; special events  * Only in unicast, more UEs in groupcast/broadcast </a:t>
            </a:r>
            <a:endParaRPr lang="de-DE" sz="800" dirty="0"/>
          </a:p>
        </p:txBody>
      </p:sp>
      <p:sp>
        <p:nvSpPr>
          <p:cNvPr id="2" name="Rechteck 44">
            <a:extLst>
              <a:ext uri="{FF2B5EF4-FFF2-40B4-BE49-F238E27FC236}">
                <a16:creationId xmlns:a16="http://schemas.microsoft.com/office/drawing/2014/main" id="{E604FA4D-07A6-DBC3-18EB-74518E85E234}"/>
              </a:ext>
            </a:extLst>
          </p:cNvPr>
          <p:cNvSpPr/>
          <p:nvPr/>
        </p:nvSpPr>
        <p:spPr>
          <a:xfrm>
            <a:off x="8710584" y="1601462"/>
            <a:ext cx="1560542" cy="7562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3" name="Rechteck 49">
            <a:extLst>
              <a:ext uri="{FF2B5EF4-FFF2-40B4-BE49-F238E27FC236}">
                <a16:creationId xmlns:a16="http://schemas.microsoft.com/office/drawing/2014/main" id="{9890474A-15A2-AEB6-8796-021535CB9974}"/>
              </a:ext>
            </a:extLst>
          </p:cNvPr>
          <p:cNvSpPr/>
          <p:nvPr/>
        </p:nvSpPr>
        <p:spPr>
          <a:xfrm>
            <a:off x="8710584" y="1107392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Sidelink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5" name="Rechteck 54">
            <a:extLst>
              <a:ext uri="{FF2B5EF4-FFF2-40B4-BE49-F238E27FC236}">
                <a16:creationId xmlns:a16="http://schemas.microsoft.com/office/drawing/2014/main" id="{7AC18569-67D5-779D-56FF-1884784DA55D}"/>
              </a:ext>
            </a:extLst>
          </p:cNvPr>
          <p:cNvSpPr/>
          <p:nvPr/>
        </p:nvSpPr>
        <p:spPr>
          <a:xfrm>
            <a:off x="8710584" y="2941764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rgbClr val="004975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Link</a:t>
            </a:r>
          </a:p>
        </p:txBody>
      </p:sp>
      <p:pic>
        <p:nvPicPr>
          <p:cNvPr id="7" name="Grafik 59">
            <a:extLst>
              <a:ext uri="{FF2B5EF4-FFF2-40B4-BE49-F238E27FC236}">
                <a16:creationId xmlns:a16="http://schemas.microsoft.com/office/drawing/2014/main" id="{E7C0D91B-FECF-4050-3E1C-1C591FFA0C6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673667" y="1739467"/>
            <a:ext cx="528267" cy="528267"/>
          </a:xfrm>
          <a:prstGeom prst="rect">
            <a:avLst/>
          </a:prstGeom>
        </p:spPr>
      </p:pic>
      <p:pic>
        <p:nvPicPr>
          <p:cNvPr id="8" name="Grafik 60">
            <a:extLst>
              <a:ext uri="{FF2B5EF4-FFF2-40B4-BE49-F238E27FC236}">
                <a16:creationId xmlns:a16="http://schemas.microsoft.com/office/drawing/2014/main" id="{7937F421-1197-7A8B-E3A2-74B1E5B5A0C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732652" y="1739466"/>
            <a:ext cx="528267" cy="528267"/>
          </a:xfrm>
          <a:prstGeom prst="rect">
            <a:avLst/>
          </a:prstGeom>
        </p:spPr>
      </p:pic>
      <p:cxnSp>
        <p:nvCxnSpPr>
          <p:cNvPr id="9" name="Gerade Verbindung mit Pfeil 61">
            <a:extLst>
              <a:ext uri="{FF2B5EF4-FFF2-40B4-BE49-F238E27FC236}">
                <a16:creationId xmlns:a16="http://schemas.microsoft.com/office/drawing/2014/main" id="{3A035BF2-056D-A4CB-AF6D-3D501435B222}"/>
              </a:ext>
            </a:extLst>
          </p:cNvPr>
          <p:cNvCxnSpPr>
            <a:cxnSpLocks/>
          </p:cNvCxnSpPr>
          <p:nvPr/>
        </p:nvCxnSpPr>
        <p:spPr>
          <a:xfrm>
            <a:off x="9293611" y="2015717"/>
            <a:ext cx="380056" cy="0"/>
          </a:xfrm>
          <a:prstGeom prst="straightConnector1">
            <a:avLst/>
          </a:prstGeom>
          <a:ln w="1905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66">
            <a:extLst>
              <a:ext uri="{FF2B5EF4-FFF2-40B4-BE49-F238E27FC236}">
                <a16:creationId xmlns:a16="http://schemas.microsoft.com/office/drawing/2014/main" id="{45F5C00C-AA96-1858-02CA-9391D42ABCDE}"/>
              </a:ext>
            </a:extLst>
          </p:cNvPr>
          <p:cNvSpPr/>
          <p:nvPr/>
        </p:nvSpPr>
        <p:spPr>
          <a:xfrm>
            <a:off x="8710584" y="2419967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rgbClr val="004975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Link</a:t>
            </a:r>
          </a:p>
        </p:txBody>
      </p:sp>
      <p:sp>
        <p:nvSpPr>
          <p:cNvPr id="11" name="Rechteck 72">
            <a:extLst>
              <a:ext uri="{FF2B5EF4-FFF2-40B4-BE49-F238E27FC236}">
                <a16:creationId xmlns:a16="http://schemas.microsoft.com/office/drawing/2014/main" id="{EBD8A948-0346-0696-E7D0-C1EF7D1C9D83}"/>
              </a:ext>
            </a:extLst>
          </p:cNvPr>
          <p:cNvSpPr/>
          <p:nvPr/>
        </p:nvSpPr>
        <p:spPr>
          <a:xfrm>
            <a:off x="8710584" y="3984986"/>
            <a:ext cx="1560542" cy="431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rgbClr val="004975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Two</a:t>
            </a: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rgbClr val="004975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*</a:t>
            </a:r>
          </a:p>
        </p:txBody>
      </p:sp>
      <p:sp>
        <p:nvSpPr>
          <p:cNvPr id="12" name="Rechteck 78">
            <a:extLst>
              <a:ext uri="{FF2B5EF4-FFF2-40B4-BE49-F238E27FC236}">
                <a16:creationId xmlns:a16="http://schemas.microsoft.com/office/drawing/2014/main" id="{BE1445A8-07C7-CB3E-2110-97514987F400}"/>
              </a:ext>
            </a:extLst>
          </p:cNvPr>
          <p:cNvSpPr/>
          <p:nvPr/>
        </p:nvSpPr>
        <p:spPr>
          <a:xfrm>
            <a:off x="8710584" y="3463189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rgbClr val="004975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Yes</a:t>
            </a:r>
          </a:p>
        </p:txBody>
      </p:sp>
      <p:sp>
        <p:nvSpPr>
          <p:cNvPr id="13" name="Rechteck 86">
            <a:extLst>
              <a:ext uri="{FF2B5EF4-FFF2-40B4-BE49-F238E27FC236}">
                <a16:creationId xmlns:a16="http://schemas.microsoft.com/office/drawing/2014/main" id="{F136248B-DF38-18CD-0572-703F8D69510A}"/>
              </a:ext>
            </a:extLst>
          </p:cNvPr>
          <p:cNvSpPr/>
          <p:nvPr/>
        </p:nvSpPr>
        <p:spPr>
          <a:xfrm>
            <a:off x="8710584" y="4506783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 err="1">
                <a:ln>
                  <a:noFill/>
                </a:ln>
                <a:solidFill>
                  <a:srgbClr val="004975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No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004975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BFF0FD50-AA34-F54C-4690-CE24308B4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5</a:t>
            </a:fld>
            <a:endParaRPr lang="en-US" noProof="1"/>
          </a:p>
        </p:txBody>
      </p:sp>
      <p:sp>
        <p:nvSpPr>
          <p:cNvPr id="15" name="Rechteck 82">
            <a:extLst>
              <a:ext uri="{FF2B5EF4-FFF2-40B4-BE49-F238E27FC236}">
                <a16:creationId xmlns:a16="http://schemas.microsoft.com/office/drawing/2014/main" id="{6F588A48-77A1-EB9F-54FB-41E19590CF28}"/>
              </a:ext>
            </a:extLst>
          </p:cNvPr>
          <p:cNvSpPr/>
          <p:nvPr/>
        </p:nvSpPr>
        <p:spPr>
          <a:xfrm>
            <a:off x="2021593" y="5015596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DE" sz="1200" b="1" kern="0" err="1">
                <a:solidFill>
                  <a:schemeClr val="accent2"/>
                </a:solidFill>
                <a:latin typeface="Bosch Office Sans"/>
              </a:rPr>
              <a:t>Logistics</a:t>
            </a:r>
            <a:r>
              <a:rPr lang="de-DE" sz="1200" b="1" kern="0">
                <a:solidFill>
                  <a:schemeClr val="accent2"/>
                </a:solidFill>
                <a:latin typeface="Bosch Office Sans"/>
              </a:rPr>
              <a:t>, V2X, Consumer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6" name="Rechteck 83">
            <a:extLst>
              <a:ext uri="{FF2B5EF4-FFF2-40B4-BE49-F238E27FC236}">
                <a16:creationId xmlns:a16="http://schemas.microsoft.com/office/drawing/2014/main" id="{FA730189-0390-2EC8-5F71-C27F23C5EC8D}"/>
              </a:ext>
            </a:extLst>
          </p:cNvPr>
          <p:cNvSpPr/>
          <p:nvPr/>
        </p:nvSpPr>
        <p:spPr>
          <a:xfrm>
            <a:off x="3693841" y="5015596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Consumer, V2X</a:t>
            </a:r>
          </a:p>
        </p:txBody>
      </p:sp>
      <p:sp>
        <p:nvSpPr>
          <p:cNvPr id="17" name="Rechteck 84">
            <a:extLst>
              <a:ext uri="{FF2B5EF4-FFF2-40B4-BE49-F238E27FC236}">
                <a16:creationId xmlns:a16="http://schemas.microsoft.com/office/drawing/2014/main" id="{BC58F433-EF01-07B0-BDA8-B9D81D256F67}"/>
              </a:ext>
            </a:extLst>
          </p:cNvPr>
          <p:cNvSpPr/>
          <p:nvPr/>
        </p:nvSpPr>
        <p:spPr>
          <a:xfrm>
            <a:off x="5366088" y="5015596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Manufacturing, Ports, PMSE</a:t>
            </a:r>
            <a:r>
              <a:rPr lang="de-DE" sz="1200" b="1" kern="0" baseline="30000" dirty="0">
                <a:solidFill>
                  <a:schemeClr val="accent2"/>
                </a:solidFill>
                <a:latin typeface="Bosch Office Sans"/>
              </a:rPr>
              <a:t>3</a:t>
            </a:r>
            <a:endParaRPr kumimoji="0" lang="de-DE" sz="1200" b="1" i="0" u="none" strike="noStrike" kern="0" cap="none" spc="0" normalizeH="0" baseline="3000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8" name="Rechteck 85">
            <a:extLst>
              <a:ext uri="{FF2B5EF4-FFF2-40B4-BE49-F238E27FC236}">
                <a16:creationId xmlns:a16="http://schemas.microsoft.com/office/drawing/2014/main" id="{1ABE1231-5D41-8B71-3361-E35852252B16}"/>
              </a:ext>
            </a:extLst>
          </p:cNvPr>
          <p:cNvSpPr/>
          <p:nvPr/>
        </p:nvSpPr>
        <p:spPr>
          <a:xfrm>
            <a:off x="7038336" y="5015596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0" tIns="45720" rIns="0" bIns="4572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de-DE" sz="1100" b="1" kern="0" dirty="0">
                <a:solidFill>
                  <a:schemeClr val="accent2"/>
                </a:solidFill>
                <a:latin typeface="Bosch Office Sans"/>
              </a:rPr>
              <a:t>In-Car, </a:t>
            </a:r>
            <a:r>
              <a:rPr lang="de-DE" sz="1100" b="1" kern="0" dirty="0" err="1">
                <a:solidFill>
                  <a:schemeClr val="accent2"/>
                </a:solidFill>
                <a:latin typeface="Bosch Office Sans"/>
              </a:rPr>
              <a:t>Factories</a:t>
            </a:r>
            <a:r>
              <a:rPr lang="de-DE" sz="1100" b="1" kern="0" dirty="0">
                <a:solidFill>
                  <a:schemeClr val="accent2"/>
                </a:solidFill>
                <a:latin typeface="Bosch Office Sans"/>
              </a:rPr>
              <a:t>, Collaborative </a:t>
            </a:r>
            <a:r>
              <a:rPr lang="de-DE" sz="1100" b="1" kern="0" dirty="0" err="1">
                <a:solidFill>
                  <a:schemeClr val="accent2"/>
                </a:solidFill>
                <a:latin typeface="Bosch Office Sans"/>
              </a:rPr>
              <a:t>robots</a:t>
            </a:r>
            <a:endParaRPr kumimoji="0" lang="de-DE" sz="11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9" name="Rechteck 87">
            <a:extLst>
              <a:ext uri="{FF2B5EF4-FFF2-40B4-BE49-F238E27FC236}">
                <a16:creationId xmlns:a16="http://schemas.microsoft.com/office/drawing/2014/main" id="{CC42AC31-8698-12EE-EE92-961F56E18A06}"/>
              </a:ext>
            </a:extLst>
          </p:cNvPr>
          <p:cNvSpPr/>
          <p:nvPr/>
        </p:nvSpPr>
        <p:spPr>
          <a:xfrm>
            <a:off x="349345" y="5015596"/>
            <a:ext cx="1560542" cy="4318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Examplary</a:t>
            </a: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 </a:t>
            </a:r>
            <a:r>
              <a:rPr kumimoji="0" lang="de-DE" sz="1200" b="1" i="0" u="none" strike="noStrike" kern="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Applications</a:t>
            </a:r>
            <a:endParaRPr kumimoji="0" lang="de-DE" sz="12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20" name="Rechteck 86">
            <a:extLst>
              <a:ext uri="{FF2B5EF4-FFF2-40B4-BE49-F238E27FC236}">
                <a16:creationId xmlns:a16="http://schemas.microsoft.com/office/drawing/2014/main" id="{B2BAA461-B3F2-5A73-840D-EA72894EA5D5}"/>
              </a:ext>
            </a:extLst>
          </p:cNvPr>
          <p:cNvSpPr/>
          <p:nvPr/>
        </p:nvSpPr>
        <p:spPr>
          <a:xfrm>
            <a:off x="8710584" y="5015596"/>
            <a:ext cx="1560542" cy="431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srgbClr val="004975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V2V</a:t>
            </a:r>
          </a:p>
        </p:txBody>
      </p:sp>
    </p:spTree>
    <p:extLst>
      <p:ext uri="{BB962C8B-B14F-4D97-AF65-F5344CB8AC3E}">
        <p14:creationId xmlns:p14="http://schemas.microsoft.com/office/powerpoint/2010/main" val="4202817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73DE14-128D-D9B9-721C-A20988589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Characteristics</a:t>
            </a:r>
            <a:r>
              <a:rPr lang="de-DE" dirty="0"/>
              <a:t>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4D4AD55-DDBC-BC8B-B34A-AB06250BDA3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3GPP Subnetworks</a:t>
            </a: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780A66C1-77BE-5A68-5DA5-203132AC9F3C}"/>
              </a:ext>
            </a:extLst>
          </p:cNvPr>
          <p:cNvSpPr txBox="1">
            <a:spLocks/>
          </p:cNvSpPr>
          <p:nvPr/>
        </p:nvSpPr>
        <p:spPr>
          <a:xfrm>
            <a:off x="165840" y="1109943"/>
            <a:ext cx="5918323" cy="204444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9870" indent="-229870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A </a:t>
            </a:r>
            <a:r>
              <a:rPr lang="en-US" sz="1600" b="1" dirty="0"/>
              <a:t>Subnetwork management entity </a:t>
            </a:r>
            <a:r>
              <a:rPr lang="en-US" sz="1600" dirty="0"/>
              <a:t>may exist within/outside the subnetwork, which can share the required configuration and management functions with the parent (traditional) network to control the subnetwork. </a:t>
            </a:r>
          </a:p>
          <a:p>
            <a:pPr marL="687070" lvl="1" indent="-229870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The subnetwork management entity can be configured to take care of control/RRM functions by the parent network to maintain QoS requirements within the subnetwork.</a:t>
            </a:r>
          </a:p>
          <a:p>
            <a:pPr marL="229870" indent="-229870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Subnetworks can be configured with partial autonomy from the parent network, e.g. to sustain at least limited operation during loss of connectivity (based on network policies).</a:t>
            </a:r>
            <a:endParaRPr lang="en-US" sz="1400" dirty="0"/>
          </a:p>
          <a:p>
            <a:pPr marL="229870" indent="-229870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Subnetworks may be nested, to enable formation of subnetworks within subnetworks i.e., network of networks.</a:t>
            </a:r>
          </a:p>
          <a:p>
            <a:pPr marL="687070" lvl="1" indent="-229870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Subnetwork devices maybe configured to be part of more than one subnetwork, also accounting for mobility between networks.</a:t>
            </a:r>
          </a:p>
          <a:p>
            <a:pPr marL="229870" indent="-229870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Potentially comprising of subnetwork devices with heterogenous capabilities, as well as Radio Access Technologies (3GPP-based and/or non-3GPP-based).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F2FCB31-0068-A826-B2AD-D00461EEA644}"/>
              </a:ext>
            </a:extLst>
          </p:cNvPr>
          <p:cNvGrpSpPr/>
          <p:nvPr/>
        </p:nvGrpSpPr>
        <p:grpSpPr>
          <a:xfrm>
            <a:off x="6274527" y="1581089"/>
            <a:ext cx="4204741" cy="3510016"/>
            <a:chOff x="6276938" y="1538925"/>
            <a:chExt cx="4204741" cy="3510016"/>
          </a:xfrm>
        </p:grpSpPr>
        <p:sp>
          <p:nvSpPr>
            <p:cNvPr id="16" name="Rechteck 27">
              <a:extLst>
                <a:ext uri="{FF2B5EF4-FFF2-40B4-BE49-F238E27FC236}">
                  <a16:creationId xmlns:a16="http://schemas.microsoft.com/office/drawing/2014/main" id="{0336AFD4-FBAC-30AC-4283-9B5E22CFD708}"/>
                </a:ext>
              </a:extLst>
            </p:cNvPr>
            <p:cNvSpPr/>
            <p:nvPr/>
          </p:nvSpPr>
          <p:spPr>
            <a:xfrm>
              <a:off x="8707648" y="1839692"/>
              <a:ext cx="1305050" cy="25897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de-DE" sz="1200" b="1" kern="0" dirty="0">
                  <a:solidFill>
                    <a:schemeClr val="bg1"/>
                  </a:solidFill>
                  <a:latin typeface="Bosch Office Sans"/>
                </a:rPr>
                <a:t>Parent network</a:t>
              </a:r>
              <a:endParaRPr kumimoji="0" lang="de-DE" sz="1200" b="1" i="0" u="none" strike="noStrike" kern="0" cap="none" spc="0" normalizeH="0" baseline="30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7" name="Rechteck 27">
              <a:extLst>
                <a:ext uri="{FF2B5EF4-FFF2-40B4-BE49-F238E27FC236}">
                  <a16:creationId xmlns:a16="http://schemas.microsoft.com/office/drawing/2014/main" id="{AB305D8C-842E-241E-EE15-4708E08E4960}"/>
                </a:ext>
              </a:extLst>
            </p:cNvPr>
            <p:cNvSpPr/>
            <p:nvPr/>
          </p:nvSpPr>
          <p:spPr>
            <a:xfrm>
              <a:off x="8719557" y="4254236"/>
              <a:ext cx="1305050" cy="258970"/>
            </a:xfrm>
            <a:prstGeom prst="rect">
              <a:avLst/>
            </a:prstGeom>
            <a:solidFill>
              <a:srgbClr val="92D6F3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de-DE" sz="1200" b="1" kern="0" dirty="0">
                  <a:latin typeface="Bosch Office Sans"/>
                </a:rPr>
                <a:t>Subnetworks</a:t>
              </a:r>
              <a:endParaRPr kumimoji="0" lang="de-DE" sz="1200" b="1" i="0" u="none" strike="noStrike" kern="0" cap="none" spc="0" normalizeH="0" baseline="30000" noProof="0" dirty="0">
                <a:ln>
                  <a:noFill/>
                </a:ln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9" name="Octagon 18">
              <a:extLst>
                <a:ext uri="{FF2B5EF4-FFF2-40B4-BE49-F238E27FC236}">
                  <a16:creationId xmlns:a16="http://schemas.microsoft.com/office/drawing/2014/main" id="{A68CD513-D35B-EE70-0852-7FC76FA05E2F}"/>
                </a:ext>
              </a:extLst>
            </p:cNvPr>
            <p:cNvSpPr/>
            <p:nvPr/>
          </p:nvSpPr>
          <p:spPr>
            <a:xfrm>
              <a:off x="8303728" y="2927165"/>
              <a:ext cx="902545" cy="902545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 dirty="0">
                <a:solidFill>
                  <a:srgbClr val="000000"/>
                </a:solidFill>
                <a:latin typeface="Bosch Office Sans"/>
              </a:endParaRPr>
            </a:p>
          </p:txBody>
        </p:sp>
        <p:sp>
          <p:nvSpPr>
            <p:cNvPr id="20" name="Octagon 19">
              <a:extLst>
                <a:ext uri="{FF2B5EF4-FFF2-40B4-BE49-F238E27FC236}">
                  <a16:creationId xmlns:a16="http://schemas.microsoft.com/office/drawing/2014/main" id="{CA2AFCCC-B90F-76F9-37F2-C3CA0D72B0F2}"/>
                </a:ext>
              </a:extLst>
            </p:cNvPr>
            <p:cNvSpPr/>
            <p:nvPr/>
          </p:nvSpPr>
          <p:spPr>
            <a:xfrm>
              <a:off x="8908901" y="3294629"/>
              <a:ext cx="902545" cy="902545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 dirty="0">
                <a:solidFill>
                  <a:srgbClr val="000000"/>
                </a:solidFill>
                <a:latin typeface="Bosch Office Sans"/>
              </a:endParaRPr>
            </a:p>
          </p:txBody>
        </p:sp>
        <p:sp>
          <p:nvSpPr>
            <p:cNvPr id="21" name="Octagon 20">
              <a:extLst>
                <a:ext uri="{FF2B5EF4-FFF2-40B4-BE49-F238E27FC236}">
                  <a16:creationId xmlns:a16="http://schemas.microsoft.com/office/drawing/2014/main" id="{03D91759-C0CE-3DBE-07BC-0063B21690E1}"/>
                </a:ext>
              </a:extLst>
            </p:cNvPr>
            <p:cNvSpPr/>
            <p:nvPr/>
          </p:nvSpPr>
          <p:spPr>
            <a:xfrm>
              <a:off x="9505913" y="2927164"/>
              <a:ext cx="902545" cy="902545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 dirty="0">
                <a:solidFill>
                  <a:srgbClr val="000000"/>
                </a:solidFill>
                <a:latin typeface="Bosch Office Sans"/>
              </a:endParaRP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ABA9E282-3AD5-4BC5-63DF-4246EB62C9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97116" y="2155724"/>
              <a:ext cx="534121" cy="121156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8CBF6988-91E7-B551-42F4-E90447D128A5}"/>
                </a:ext>
              </a:extLst>
            </p:cNvPr>
            <p:cNvCxnSpPr>
              <a:cxnSpLocks/>
            </p:cNvCxnSpPr>
            <p:nvPr/>
          </p:nvCxnSpPr>
          <p:spPr>
            <a:xfrm>
              <a:off x="9386324" y="2148460"/>
              <a:ext cx="626374" cy="1218824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36AFF648-3430-8A0D-5CFB-B58B54A35EB3}"/>
                </a:ext>
              </a:extLst>
            </p:cNvPr>
            <p:cNvCxnSpPr>
              <a:cxnSpLocks/>
            </p:cNvCxnSpPr>
            <p:nvPr/>
          </p:nvCxnSpPr>
          <p:spPr>
            <a:xfrm>
              <a:off x="8797116" y="3454756"/>
              <a:ext cx="563057" cy="318444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9A4F8C52-1793-AF7F-880C-CBED6C59584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360173" y="3438299"/>
              <a:ext cx="617388" cy="334901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A9432BD-DE3C-8655-AFC9-B273304FED84}"/>
                </a:ext>
              </a:extLst>
            </p:cNvPr>
            <p:cNvSpPr/>
            <p:nvPr/>
          </p:nvSpPr>
          <p:spPr>
            <a:xfrm>
              <a:off x="6276938" y="1549273"/>
              <a:ext cx="4204741" cy="3207895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pic>
          <p:nvPicPr>
            <p:cNvPr id="28" name="Graphic 27" descr="Cell Tower with solid fill">
              <a:extLst>
                <a:ext uri="{FF2B5EF4-FFF2-40B4-BE49-F238E27FC236}">
                  <a16:creationId xmlns:a16="http://schemas.microsoft.com/office/drawing/2014/main" id="{D68C7EFE-F880-A04B-BAD7-4255335B2F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30208" y="1538925"/>
              <a:ext cx="914400" cy="914400"/>
            </a:xfrm>
            <a:prstGeom prst="rect">
              <a:avLst/>
            </a:prstGeom>
          </p:spPr>
        </p:pic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1EDA1CBB-C198-2973-9369-DD92706215A4}"/>
                </a:ext>
              </a:extLst>
            </p:cNvPr>
            <p:cNvGrpSpPr/>
            <p:nvPr/>
          </p:nvGrpSpPr>
          <p:grpSpPr>
            <a:xfrm>
              <a:off x="6436375" y="3219283"/>
              <a:ext cx="513860" cy="613528"/>
              <a:chOff x="8012853" y="4225589"/>
              <a:chExt cx="513860" cy="613528"/>
            </a:xfrm>
          </p:grpSpPr>
          <p:pic>
            <p:nvPicPr>
              <p:cNvPr id="32" name="Graphic 31">
                <a:extLst>
                  <a:ext uri="{FF2B5EF4-FFF2-40B4-BE49-F238E27FC236}">
                    <a16:creationId xmlns:a16="http://schemas.microsoft.com/office/drawing/2014/main" id="{024E7342-4625-4692-C08C-4F6F99B370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15957" y="4328361"/>
                <a:ext cx="510756" cy="510756"/>
              </a:xfrm>
              <a:prstGeom prst="rect">
                <a:avLst/>
              </a:prstGeom>
            </p:spPr>
          </p:pic>
          <p:pic>
            <p:nvPicPr>
              <p:cNvPr id="34" name="Graphic 33">
                <a:extLst>
                  <a:ext uri="{FF2B5EF4-FFF2-40B4-BE49-F238E27FC236}">
                    <a16:creationId xmlns:a16="http://schemas.microsoft.com/office/drawing/2014/main" id="{657D8151-D6B3-1669-B021-5B7F5919DC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rot="20122937">
                <a:off x="8012853" y="4225589"/>
                <a:ext cx="265842" cy="265842"/>
              </a:xfrm>
              <a:prstGeom prst="rect">
                <a:avLst/>
              </a:prstGeom>
            </p:spPr>
          </p:pic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D2C50F92-853C-B143-95CF-01D7086892A9}"/>
                </a:ext>
              </a:extLst>
            </p:cNvPr>
            <p:cNvGrpSpPr/>
            <p:nvPr/>
          </p:nvGrpSpPr>
          <p:grpSpPr>
            <a:xfrm flipH="1">
              <a:off x="6637585" y="3750452"/>
              <a:ext cx="605728" cy="613528"/>
              <a:chOff x="8012853" y="4225589"/>
              <a:chExt cx="513860" cy="613528"/>
            </a:xfrm>
          </p:grpSpPr>
          <p:pic>
            <p:nvPicPr>
              <p:cNvPr id="38" name="Graphic 37">
                <a:extLst>
                  <a:ext uri="{FF2B5EF4-FFF2-40B4-BE49-F238E27FC236}">
                    <a16:creationId xmlns:a16="http://schemas.microsoft.com/office/drawing/2014/main" id="{15259A07-2DB7-7E0E-FE62-ABCBD160BB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15957" y="4328361"/>
                <a:ext cx="510756" cy="510756"/>
              </a:xfrm>
              <a:prstGeom prst="rect">
                <a:avLst/>
              </a:prstGeom>
            </p:spPr>
          </p:pic>
          <p:pic>
            <p:nvPicPr>
              <p:cNvPr id="40" name="Graphic 39">
                <a:extLst>
                  <a:ext uri="{FF2B5EF4-FFF2-40B4-BE49-F238E27FC236}">
                    <a16:creationId xmlns:a16="http://schemas.microsoft.com/office/drawing/2014/main" id="{067AA047-6FEE-CB29-FE61-F952B03C0B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rot="20122937">
                <a:off x="8012853" y="4225589"/>
                <a:ext cx="265842" cy="265842"/>
              </a:xfrm>
              <a:prstGeom prst="rect">
                <a:avLst/>
              </a:prstGeom>
            </p:spPr>
          </p:pic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586D7261-5873-E243-A232-6DCA53D77B56}"/>
                </a:ext>
              </a:extLst>
            </p:cNvPr>
            <p:cNvGrpSpPr/>
            <p:nvPr/>
          </p:nvGrpSpPr>
          <p:grpSpPr>
            <a:xfrm flipH="1">
              <a:off x="7284442" y="3734718"/>
              <a:ext cx="602069" cy="613528"/>
              <a:chOff x="8012853" y="4225589"/>
              <a:chExt cx="513860" cy="613528"/>
            </a:xfrm>
          </p:grpSpPr>
          <p:pic>
            <p:nvPicPr>
              <p:cNvPr id="42" name="Graphic 41">
                <a:extLst>
                  <a:ext uri="{FF2B5EF4-FFF2-40B4-BE49-F238E27FC236}">
                    <a16:creationId xmlns:a16="http://schemas.microsoft.com/office/drawing/2014/main" id="{FB124794-A465-A6D2-318D-0329674D5B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15957" y="4328361"/>
                <a:ext cx="510756" cy="510756"/>
              </a:xfrm>
              <a:prstGeom prst="rect">
                <a:avLst/>
              </a:prstGeom>
            </p:spPr>
          </p:pic>
          <p:pic>
            <p:nvPicPr>
              <p:cNvPr id="43" name="Graphic 42">
                <a:extLst>
                  <a:ext uri="{FF2B5EF4-FFF2-40B4-BE49-F238E27FC236}">
                    <a16:creationId xmlns:a16="http://schemas.microsoft.com/office/drawing/2014/main" id="{7F58B0CE-9C8A-103F-0856-9198784BA3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rot="20122937">
                <a:off x="8012853" y="4225589"/>
                <a:ext cx="265842" cy="265842"/>
              </a:xfrm>
              <a:prstGeom prst="rect">
                <a:avLst/>
              </a:prstGeom>
            </p:spPr>
          </p:pic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3E15F2B-3DBC-F2AB-F6EF-8262CE4E6BBC}"/>
                </a:ext>
              </a:extLst>
            </p:cNvPr>
            <p:cNvGrpSpPr/>
            <p:nvPr/>
          </p:nvGrpSpPr>
          <p:grpSpPr>
            <a:xfrm>
              <a:off x="7066313" y="3393126"/>
              <a:ext cx="558776" cy="561792"/>
              <a:chOff x="9086266" y="4929826"/>
              <a:chExt cx="558776" cy="561792"/>
            </a:xfrm>
          </p:grpSpPr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E78F81AC-D4EE-2BA1-3076-BA3D46C3027E}"/>
                  </a:ext>
                </a:extLst>
              </p:cNvPr>
              <p:cNvGrpSpPr/>
              <p:nvPr/>
            </p:nvGrpSpPr>
            <p:grpSpPr>
              <a:xfrm>
                <a:off x="9086266" y="4929826"/>
                <a:ext cx="558776" cy="561792"/>
                <a:chOff x="9086266" y="4929826"/>
                <a:chExt cx="558776" cy="561792"/>
              </a:xfrm>
            </p:grpSpPr>
            <p:pic>
              <p:nvPicPr>
                <p:cNvPr id="47" name="Graphic 46" descr="Walk with solid fill">
                  <a:extLst>
                    <a:ext uri="{FF2B5EF4-FFF2-40B4-BE49-F238E27FC236}">
                      <a16:creationId xmlns:a16="http://schemas.microsoft.com/office/drawing/2014/main" id="{286A4108-A532-17D5-7BE4-F579AFD0520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086266" y="5074525"/>
                  <a:ext cx="417093" cy="417093"/>
                </a:xfrm>
                <a:prstGeom prst="rect">
                  <a:avLst/>
                </a:prstGeom>
              </p:spPr>
            </p:pic>
            <p:pic>
              <p:nvPicPr>
                <p:cNvPr id="67" name="Graphic 66">
                  <a:extLst>
                    <a:ext uri="{FF2B5EF4-FFF2-40B4-BE49-F238E27FC236}">
                      <a16:creationId xmlns:a16="http://schemas.microsoft.com/office/drawing/2014/main" id="{5E3AA8D0-100A-E250-F93C-10F65206986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 rot="1477063" flipH="1">
                  <a:off x="9333566" y="4929826"/>
                  <a:ext cx="311476" cy="265842"/>
                </a:xfrm>
                <a:prstGeom prst="rect">
                  <a:avLst/>
                </a:prstGeom>
              </p:spPr>
            </p:pic>
          </p:grpSp>
          <p:pic>
            <p:nvPicPr>
              <p:cNvPr id="46" name="Graphic 45" descr="Smart Phone with solid fill">
                <a:extLst>
                  <a:ext uri="{FF2B5EF4-FFF2-40B4-BE49-F238E27FC236}">
                    <a16:creationId xmlns:a16="http://schemas.microsoft.com/office/drawing/2014/main" id="{D58B31D1-DDAE-1E35-F04B-CB03D8F1CF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9363155" y="5165165"/>
                <a:ext cx="142058" cy="142058"/>
              </a:xfrm>
              <a:prstGeom prst="rect">
                <a:avLst/>
              </a:prstGeom>
            </p:spPr>
          </p:pic>
        </p:grpSp>
        <p:pic>
          <p:nvPicPr>
            <p:cNvPr id="68" name="Graphic 67">
              <a:extLst>
                <a:ext uri="{FF2B5EF4-FFF2-40B4-BE49-F238E27FC236}">
                  <a16:creationId xmlns:a16="http://schemas.microsoft.com/office/drawing/2014/main" id="{B3727A3A-A4D3-827B-3244-DCC6EFF51E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7103564" y="2681566"/>
              <a:ext cx="353480" cy="353480"/>
            </a:xfrm>
            <a:prstGeom prst="rect">
              <a:avLst/>
            </a:prstGeom>
          </p:spPr>
        </p:pic>
        <p:sp>
          <p:nvSpPr>
            <p:cNvPr id="69" name="Octagon 68">
              <a:extLst>
                <a:ext uri="{FF2B5EF4-FFF2-40B4-BE49-F238E27FC236}">
                  <a16:creationId xmlns:a16="http://schemas.microsoft.com/office/drawing/2014/main" id="{3D70779A-EEB3-67BD-A7ED-247E813E3E25}"/>
                </a:ext>
              </a:extLst>
            </p:cNvPr>
            <p:cNvSpPr/>
            <p:nvPr/>
          </p:nvSpPr>
          <p:spPr>
            <a:xfrm>
              <a:off x="6407182" y="2713419"/>
              <a:ext cx="1728790" cy="1734627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 dirty="0">
                <a:solidFill>
                  <a:srgbClr val="000000"/>
                </a:solidFill>
                <a:latin typeface="Bosch Office Sans"/>
              </a:endParaRPr>
            </a:p>
          </p:txBody>
        </p: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29871BD1-F070-8FBB-E1A8-AB61F31F4CF8}"/>
                </a:ext>
              </a:extLst>
            </p:cNvPr>
            <p:cNvCxnSpPr>
              <a:cxnSpLocks/>
            </p:cNvCxnSpPr>
            <p:nvPr/>
          </p:nvCxnSpPr>
          <p:spPr>
            <a:xfrm>
              <a:off x="7287408" y="2308262"/>
              <a:ext cx="0" cy="405676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A81AAD70-B0B3-DACF-4F8D-51DE9B4FF08E}"/>
                </a:ext>
              </a:extLst>
            </p:cNvPr>
            <p:cNvCxnSpPr>
              <a:cxnSpLocks/>
            </p:cNvCxnSpPr>
            <p:nvPr/>
          </p:nvCxnSpPr>
          <p:spPr>
            <a:xfrm>
              <a:off x="6354273" y="4648234"/>
              <a:ext cx="475935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0278E671-E52C-52E2-F7AB-CA306FE24E40}"/>
                </a:ext>
              </a:extLst>
            </p:cNvPr>
            <p:cNvSpPr txBox="1"/>
            <p:nvPr/>
          </p:nvSpPr>
          <p:spPr>
            <a:xfrm>
              <a:off x="6891410" y="4572236"/>
              <a:ext cx="914400" cy="2459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R="0" algn="l" defTabSz="914400" eaLnBrk="1" fontAlgn="auto" latinLnBrk="0" hangingPunct="1"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Subnetwork config/control</a:t>
              </a:r>
              <a:endParaRPr kumimoji="0" lang="de-DE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81" name="Straight Arrow Connector 80">
              <a:extLst>
                <a:ext uri="{FF2B5EF4-FFF2-40B4-BE49-F238E27FC236}">
                  <a16:creationId xmlns:a16="http://schemas.microsoft.com/office/drawing/2014/main" id="{68C1E343-8EC0-47A9-FD18-B1E4ED6008AB}"/>
                </a:ext>
              </a:extLst>
            </p:cNvPr>
            <p:cNvCxnSpPr>
              <a:cxnSpLocks/>
            </p:cNvCxnSpPr>
            <p:nvPr/>
          </p:nvCxnSpPr>
          <p:spPr>
            <a:xfrm>
              <a:off x="8447899" y="4651206"/>
              <a:ext cx="475935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281088E5-B500-7035-80B6-CAD864F54D18}"/>
                </a:ext>
              </a:extLst>
            </p:cNvPr>
            <p:cNvSpPr txBox="1"/>
            <p:nvPr/>
          </p:nvSpPr>
          <p:spPr>
            <a:xfrm>
              <a:off x="8985036" y="4575208"/>
              <a:ext cx="914400" cy="2459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R="0" algn="l" defTabSz="914400" eaLnBrk="1" fontAlgn="auto" latinLnBrk="0" hangingPunct="1"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Inter-subnetwork comm.</a:t>
              </a:r>
              <a:endParaRPr kumimoji="0" lang="de-DE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7A4D0575-9339-6A12-40F3-17148FFDAA55}"/>
                </a:ext>
              </a:extLst>
            </p:cNvPr>
            <p:cNvSpPr txBox="1"/>
            <p:nvPr/>
          </p:nvSpPr>
          <p:spPr>
            <a:xfrm>
              <a:off x="6717002" y="2972796"/>
              <a:ext cx="1133669" cy="2459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R="0" algn="ctr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7BC0"/>
                  </a:solidFill>
                  <a:effectLst/>
                  <a:uLnTx/>
                  <a:uFillTx/>
                </a:rPr>
                <a:t>Subnet </a:t>
              </a:r>
            </a:p>
            <a:p>
              <a:pPr marR="0" algn="ctr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7BC0"/>
                  </a:solidFill>
                  <a:effectLst/>
                  <a:uLnTx/>
                  <a:uFillTx/>
                </a:rPr>
                <a:t>management entity</a:t>
              </a:r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7C521CA6-66C2-5DA2-AB2A-EB4E295004F3}"/>
                </a:ext>
              </a:extLst>
            </p:cNvPr>
            <p:cNvGrpSpPr/>
            <p:nvPr/>
          </p:nvGrpSpPr>
          <p:grpSpPr>
            <a:xfrm>
              <a:off x="7613023" y="3250971"/>
              <a:ext cx="513860" cy="613528"/>
              <a:chOff x="8012853" y="4225589"/>
              <a:chExt cx="513860" cy="613528"/>
            </a:xfrm>
          </p:grpSpPr>
          <p:pic>
            <p:nvPicPr>
              <p:cNvPr id="85" name="Graphic 84">
                <a:extLst>
                  <a:ext uri="{FF2B5EF4-FFF2-40B4-BE49-F238E27FC236}">
                    <a16:creationId xmlns:a16="http://schemas.microsoft.com/office/drawing/2014/main" id="{CB1C6589-4C57-4EAE-4608-85C2EB87D6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015957" y="4328361"/>
                <a:ext cx="510756" cy="510756"/>
              </a:xfrm>
              <a:prstGeom prst="rect">
                <a:avLst/>
              </a:prstGeom>
            </p:spPr>
          </p:pic>
          <p:pic>
            <p:nvPicPr>
              <p:cNvPr id="86" name="Graphic 85">
                <a:extLst>
                  <a:ext uri="{FF2B5EF4-FFF2-40B4-BE49-F238E27FC236}">
                    <a16:creationId xmlns:a16="http://schemas.microsoft.com/office/drawing/2014/main" id="{978CEA72-1052-6ACB-2043-9D16B7FD65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rot="20122937">
                <a:off x="8012853" y="4225589"/>
                <a:ext cx="265842" cy="265842"/>
              </a:xfrm>
              <a:prstGeom prst="rect">
                <a:avLst/>
              </a:prstGeom>
            </p:spPr>
          </p:pic>
        </p:grp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283682EC-C09D-7C0F-A322-C8439192FE38}"/>
                </a:ext>
              </a:extLst>
            </p:cNvPr>
            <p:cNvSpPr txBox="1"/>
            <p:nvPr/>
          </p:nvSpPr>
          <p:spPr>
            <a:xfrm>
              <a:off x="8040035" y="4802965"/>
              <a:ext cx="914400" cy="2459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R="0" algn="ctr" defTabSz="914400" eaLnBrk="1" fontAlgn="auto" latinLnBrk="0" hangingPunct="1"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General example for Subnetworks</a:t>
              </a:r>
              <a:endPara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08D4C0-A4AC-970D-8C41-BC14D6AC9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6</a:t>
            </a:fld>
            <a:endParaRPr lang="en-US" noProof="1"/>
          </a:p>
        </p:txBody>
      </p: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40CE3C2B-7C1A-356D-8AD7-E0D196435C77}"/>
              </a:ext>
            </a:extLst>
          </p:cNvPr>
          <p:cNvCxnSpPr>
            <a:cxnSpLocks/>
          </p:cNvCxnSpPr>
          <p:nvPr/>
        </p:nvCxnSpPr>
        <p:spPr>
          <a:xfrm>
            <a:off x="9360503" y="2248097"/>
            <a:ext cx="0" cy="147599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5500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3" name="3D Model 22" descr="Justice car wheel front">
                <a:extLst>
                  <a:ext uri="{FF2B5EF4-FFF2-40B4-BE49-F238E27FC236}">
                    <a16:creationId xmlns:a16="http://schemas.microsoft.com/office/drawing/2014/main" id="{C0BFD04C-8DCB-AE38-1689-209D816B1B5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91201288"/>
                  </p:ext>
                </p:extLst>
              </p:nvPr>
            </p:nvGraphicFramePr>
            <p:xfrm rot="5400000">
              <a:off x="6179375" y="2873122"/>
              <a:ext cx="393401" cy="861418"/>
            </p:xfrm>
            <a:graphic>
              <a:graphicData uri="http://schemas.microsoft.com/office/drawing/2017/model3d">
                <am3d:model3d r:embed="rId2">
                  <am3d:spPr>
                    <a:xfrm rot="5400000">
                      <a:off x="0" y="0"/>
                      <a:ext cx="393401" cy="86141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>
                      <a:outerShdw blurRad="50800" dist="50800" dir="5400000" algn="ctr" rotWithShape="0">
                        <a:srgbClr val="000000">
                          <a:alpha val="0"/>
                        </a:srgbClr>
                      </a:outerShdw>
                      <a:reflection stA="0" endPos="65000" dist="50800" dir="5400000" sy="-100000" algn="bl" rotWithShape="0"/>
                    </a:effectLst>
                  </am3d:spPr>
                  <am3d:camera>
                    <am3d:pos x="0" y="0" z="6862110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81882613" d="1000000"/>
                    <am3d:preTrans dx="-46735874" dy="7" dz="-73632697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0800000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18326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3" name="3D Model 22" descr="Justice car wheel front">
                <a:extLst>
                  <a:ext uri="{FF2B5EF4-FFF2-40B4-BE49-F238E27FC236}">
                    <a16:creationId xmlns:a16="http://schemas.microsoft.com/office/drawing/2014/main" id="{C0BFD04C-8DCB-AE38-1689-209D816B1B5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>
                <a:off x="6179375" y="2873122"/>
                <a:ext cx="393401" cy="861418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50800" dir="5400000" algn="ctr" rotWithShape="0">
                  <a:srgbClr val="000000">
                    <a:alpha val="0"/>
                  </a:srgbClr>
                </a:outerShdw>
                <a:reflection stA="0" endPos="65000" dist="50800" dir="5400000" sy="-100000" algn="bl" rotWithShape="0"/>
              </a:effectLst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6" name="3D Model 65" descr="Justice car wheel front">
                <a:extLst>
                  <a:ext uri="{FF2B5EF4-FFF2-40B4-BE49-F238E27FC236}">
                    <a16:creationId xmlns:a16="http://schemas.microsoft.com/office/drawing/2014/main" id="{919BA891-0FC2-0B92-E4A4-0158112D617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9347870"/>
                  </p:ext>
                </p:extLst>
              </p:nvPr>
            </p:nvGraphicFramePr>
            <p:xfrm rot="5400000">
              <a:off x="8626578" y="1016509"/>
              <a:ext cx="393401" cy="861418"/>
            </p:xfrm>
            <a:graphic>
              <a:graphicData uri="http://schemas.microsoft.com/office/drawing/2017/model3d">
                <am3d:model3d r:embed="rId2">
                  <am3d:spPr>
                    <a:xfrm rot="5400000">
                      <a:off x="0" y="0"/>
                      <a:ext cx="393401" cy="86141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>
                      <a:outerShdw blurRad="50800" dist="50800" dir="5400000" algn="ctr" rotWithShape="0">
                        <a:srgbClr val="000000">
                          <a:alpha val="0"/>
                        </a:srgbClr>
                      </a:outerShdw>
                      <a:reflection stA="0" endPos="65000" dist="50800" dir="5400000" sy="-100000" algn="bl" rotWithShape="0"/>
                    </a:effectLst>
                  </am3d:spPr>
                  <am3d:camera>
                    <am3d:pos x="0" y="0" z="6862110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81882613" d="1000000"/>
                    <am3d:preTrans dx="-46735874" dy="7" dz="-73632697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0800000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18326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6" name="3D Model 65" descr="Justice car wheel front">
                <a:extLst>
                  <a:ext uri="{FF2B5EF4-FFF2-40B4-BE49-F238E27FC236}">
                    <a16:creationId xmlns:a16="http://schemas.microsoft.com/office/drawing/2014/main" id="{919BA891-0FC2-0B92-E4A4-0158112D617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>
                <a:off x="8626578" y="1016509"/>
                <a:ext cx="393401" cy="861418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50800" dir="5400000" algn="ctr" rotWithShape="0">
                  <a:srgbClr val="000000">
                    <a:alpha val="0"/>
                  </a:srgbClr>
                </a:outerShdw>
                <a:reflection stA="0" endPos="65000" dist="50800" dir="5400000" sy="-100000" algn="bl" rotWithShape="0"/>
              </a:effectLst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38" name="3D Model 137" descr="Justice car wheel front">
                <a:extLst>
                  <a:ext uri="{FF2B5EF4-FFF2-40B4-BE49-F238E27FC236}">
                    <a16:creationId xmlns:a16="http://schemas.microsoft.com/office/drawing/2014/main" id="{BAA73622-DDE4-B348-F701-610A7E7F880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0801334"/>
                  </p:ext>
                </p:extLst>
              </p:nvPr>
            </p:nvGraphicFramePr>
            <p:xfrm rot="5400000">
              <a:off x="8591565" y="2868041"/>
              <a:ext cx="393401" cy="861418"/>
            </p:xfrm>
            <a:graphic>
              <a:graphicData uri="http://schemas.microsoft.com/office/drawing/2017/model3d">
                <am3d:model3d r:embed="rId2">
                  <am3d:spPr>
                    <a:xfrm rot="5400000">
                      <a:off x="0" y="0"/>
                      <a:ext cx="393401" cy="86141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>
                      <a:outerShdw blurRad="50800" dist="50800" dir="5400000" algn="ctr" rotWithShape="0">
                        <a:srgbClr val="000000">
                          <a:alpha val="0"/>
                        </a:srgbClr>
                      </a:outerShdw>
                      <a:reflection stA="0" endPos="65000" dist="50800" dir="5400000" sy="-100000" algn="bl" rotWithShape="0"/>
                    </a:effectLst>
                  </am3d:spPr>
                  <am3d:camera>
                    <am3d:pos x="0" y="0" z="6862110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81882613" d="1000000"/>
                    <am3d:preTrans dx="-46735874" dy="7" dz="-73632697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0800000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18326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38" name="3D Model 137" descr="Justice car wheel front">
                <a:extLst>
                  <a:ext uri="{FF2B5EF4-FFF2-40B4-BE49-F238E27FC236}">
                    <a16:creationId xmlns:a16="http://schemas.microsoft.com/office/drawing/2014/main" id="{BAA73622-DDE4-B348-F701-610A7E7F880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>
                <a:off x="8591565" y="2868041"/>
                <a:ext cx="393401" cy="861418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50800" dir="5400000" algn="ctr" rotWithShape="0">
                  <a:srgbClr val="000000">
                    <a:alpha val="0"/>
                  </a:srgbClr>
                </a:outerShdw>
                <a:reflection stA="0" endPos="65000" dist="50800" dir="5400000" sy="-100000" algn="bl" rotWithShape="0"/>
              </a:effectLst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0" name="3D Model 9" descr="Justice car wheel front">
                <a:extLst>
                  <a:ext uri="{FF2B5EF4-FFF2-40B4-BE49-F238E27FC236}">
                    <a16:creationId xmlns:a16="http://schemas.microsoft.com/office/drawing/2014/main" id="{9D2C4304-3B5C-4F3E-8085-56A75850ECB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47921433"/>
                  </p:ext>
                </p:extLst>
              </p:nvPr>
            </p:nvGraphicFramePr>
            <p:xfrm rot="5400000">
              <a:off x="6214388" y="1021590"/>
              <a:ext cx="393401" cy="861418"/>
            </p:xfrm>
            <a:graphic>
              <a:graphicData uri="http://schemas.microsoft.com/office/drawing/2017/model3d">
                <am3d:model3d r:embed="rId2">
                  <am3d:spPr>
                    <a:xfrm rot="5400000">
                      <a:off x="0" y="0"/>
                      <a:ext cx="393401" cy="86141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>
                      <a:outerShdw blurRad="50800" dist="50800" dir="5400000" algn="ctr" rotWithShape="0">
                        <a:srgbClr val="000000">
                          <a:alpha val="0"/>
                        </a:srgbClr>
                      </a:outerShdw>
                      <a:reflection stA="0" endPos="65000" dist="50800" dir="5400000" sy="-100000" algn="bl" rotWithShape="0"/>
                    </a:effectLst>
                  </am3d:spPr>
                  <am3d:camera>
                    <am3d:pos x="0" y="0" z="6862110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81882613" d="1000000"/>
                    <am3d:preTrans dx="-46735874" dy="7" dz="-73632697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0800000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18326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0" name="3D Model 9" descr="Justice car wheel front">
                <a:extLst>
                  <a:ext uri="{FF2B5EF4-FFF2-40B4-BE49-F238E27FC236}">
                    <a16:creationId xmlns:a16="http://schemas.microsoft.com/office/drawing/2014/main" id="{9D2C4304-3B5C-4F3E-8085-56A75850ECB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>
                <a:off x="6214388" y="1021590"/>
                <a:ext cx="393401" cy="861418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50800" dir="5400000" algn="ctr" rotWithShape="0">
                  <a:srgbClr val="000000">
                    <a:alpha val="0"/>
                  </a:srgbClr>
                </a:outerShdw>
                <a:reflection stA="0" endPos="65000" dist="50800" dir="5400000" sy="-100000" algn="bl" rotWithShape="0"/>
              </a:effectLst>
            </p:spPr>
          </p:pic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id="{9573DE14-128D-D9B9-721C-A20988589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Use Case </a:t>
            </a:r>
            <a:r>
              <a:rPr lang="en-US"/>
              <a:t>Examples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4D4AD55-DDBC-BC8B-B34A-AB06250BDA3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/>
              <a:t>3GPP Subnetworks</a:t>
            </a:r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8741A189-3EB0-6A58-D079-CFB7DD57E4A1}"/>
              </a:ext>
            </a:extLst>
          </p:cNvPr>
          <p:cNvSpPr txBox="1">
            <a:spLocks/>
          </p:cNvSpPr>
          <p:nvPr/>
        </p:nvSpPr>
        <p:spPr>
          <a:xfrm>
            <a:off x="241417" y="4417865"/>
            <a:ext cx="4869622" cy="99111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1400" dirty="0"/>
              <a:t>Subnetwork allows simple integration of in-machine components and workpieces (plug-and-play).</a:t>
            </a:r>
          </a:p>
          <a:p>
            <a:pPr lvl="1" fontAlgn="auto">
              <a:spcAft>
                <a:spcPts val="0"/>
              </a:spcAft>
            </a:pPr>
            <a:r>
              <a:rPr lang="en-US" sz="1200" dirty="0"/>
              <a:t>Other subnetwork entities, such as HMIs or transport vehicle might join the subnetwork on-demand.</a:t>
            </a:r>
            <a:endParaRPr lang="de-DE" sz="1200" dirty="0"/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863BF37E-7B3F-C0CD-CF4E-FBFC25E3327D}"/>
              </a:ext>
            </a:extLst>
          </p:cNvPr>
          <p:cNvSpPr/>
          <p:nvPr/>
        </p:nvSpPr>
        <p:spPr>
          <a:xfrm>
            <a:off x="9635258" y="1989500"/>
            <a:ext cx="109554" cy="122493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45B67290-8234-7E1C-E768-EEA2E475658F}"/>
              </a:ext>
            </a:extLst>
          </p:cNvPr>
          <p:cNvSpPr/>
          <p:nvPr/>
        </p:nvSpPr>
        <p:spPr>
          <a:xfrm>
            <a:off x="9634373" y="2204940"/>
            <a:ext cx="109554" cy="12249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D74CA532-B029-E1EB-1F9A-7AAEDEFD455B}"/>
              </a:ext>
            </a:extLst>
          </p:cNvPr>
          <p:cNvSpPr/>
          <p:nvPr/>
        </p:nvSpPr>
        <p:spPr>
          <a:xfrm>
            <a:off x="9632926" y="2430875"/>
            <a:ext cx="108984" cy="10917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2E11A9FC-425E-9D9B-F511-8DE1A501A983}"/>
              </a:ext>
            </a:extLst>
          </p:cNvPr>
          <p:cNvSpPr txBox="1"/>
          <p:nvPr/>
        </p:nvSpPr>
        <p:spPr>
          <a:xfrm>
            <a:off x="9780429" y="1998568"/>
            <a:ext cx="1135205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>
                <a:latin typeface="+mn-lt"/>
              </a:rPr>
              <a:t>Sensor / Actuator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C1A44E6B-1C12-5E38-F494-1213ACA27438}"/>
              </a:ext>
            </a:extLst>
          </p:cNvPr>
          <p:cNvSpPr txBox="1"/>
          <p:nvPr/>
        </p:nvSpPr>
        <p:spPr>
          <a:xfrm>
            <a:off x="9780430" y="2212835"/>
            <a:ext cx="1135205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>
                <a:latin typeface="+mn-lt"/>
              </a:rPr>
              <a:t>ECU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8C4815EF-55F3-29BD-6FA7-D9AE5EA0528C}"/>
              </a:ext>
            </a:extLst>
          </p:cNvPr>
          <p:cNvSpPr txBox="1"/>
          <p:nvPr/>
        </p:nvSpPr>
        <p:spPr>
          <a:xfrm>
            <a:off x="9782696" y="2438940"/>
            <a:ext cx="1135205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/>
              <a:t>Zonal Controller</a:t>
            </a:r>
            <a:endParaRPr lang="en-US" sz="900">
              <a:latin typeface="+mn-lt"/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07627A92-CE4C-A3A8-8741-D9EEDF6B4E74}"/>
              </a:ext>
            </a:extLst>
          </p:cNvPr>
          <p:cNvSpPr/>
          <p:nvPr/>
        </p:nvSpPr>
        <p:spPr>
          <a:xfrm>
            <a:off x="9636784" y="2645865"/>
            <a:ext cx="108984" cy="109174"/>
          </a:xfrm>
          <a:prstGeom prst="rect">
            <a:avLst/>
          </a:prstGeom>
          <a:solidFill>
            <a:srgbClr val="0E316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CBB52FEA-295E-E36A-169C-2B43F7A11AEE}"/>
              </a:ext>
            </a:extLst>
          </p:cNvPr>
          <p:cNvSpPr txBox="1"/>
          <p:nvPr/>
        </p:nvSpPr>
        <p:spPr>
          <a:xfrm>
            <a:off x="9790607" y="2641132"/>
            <a:ext cx="113520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/>
              <a:t>Centralized generic compute platform</a:t>
            </a:r>
            <a:endParaRPr lang="en-US" sz="900">
              <a:latin typeface="+mn-lt"/>
            </a:endParaRP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EC5228E4-4965-C7C1-B6FC-AD675DC3EB34}"/>
              </a:ext>
            </a:extLst>
          </p:cNvPr>
          <p:cNvGrpSpPr/>
          <p:nvPr/>
        </p:nvGrpSpPr>
        <p:grpSpPr>
          <a:xfrm>
            <a:off x="5579850" y="1400808"/>
            <a:ext cx="3895154" cy="1923057"/>
            <a:chOff x="2761468" y="2414994"/>
            <a:chExt cx="4242367" cy="1648918"/>
          </a:xfrm>
        </p:grpSpPr>
        <p:sp>
          <p:nvSpPr>
            <p:cNvPr id="161" name="Rectangle: Rounded Corners 160">
              <a:extLst>
                <a:ext uri="{FF2B5EF4-FFF2-40B4-BE49-F238E27FC236}">
                  <a16:creationId xmlns:a16="http://schemas.microsoft.com/office/drawing/2014/main" id="{46847B6C-BC5C-0A8D-EC81-031A69BD2531}"/>
                </a:ext>
              </a:extLst>
            </p:cNvPr>
            <p:cNvSpPr/>
            <p:nvPr/>
          </p:nvSpPr>
          <p:spPr>
            <a:xfrm>
              <a:off x="5569285" y="2414994"/>
              <a:ext cx="1434550" cy="1642752"/>
            </a:xfrm>
            <a:prstGeom prst="roundRect">
              <a:avLst>
                <a:gd name="adj" fmla="val 28394"/>
              </a:avLst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srgbClr val="000000"/>
                </a:solidFill>
                <a:latin typeface="Bosch Office Sans"/>
              </a:endParaRPr>
            </a:p>
          </p:txBody>
        </p:sp>
        <p:sp>
          <p:nvSpPr>
            <p:cNvPr id="162" name="Rectangle: Rounded Corners 161">
              <a:extLst>
                <a:ext uri="{FF2B5EF4-FFF2-40B4-BE49-F238E27FC236}">
                  <a16:creationId xmlns:a16="http://schemas.microsoft.com/office/drawing/2014/main" id="{CCBA32E1-2242-4BE3-BF70-8C411746A82C}"/>
                </a:ext>
              </a:extLst>
            </p:cNvPr>
            <p:cNvSpPr/>
            <p:nvPr/>
          </p:nvSpPr>
          <p:spPr>
            <a:xfrm>
              <a:off x="2761468" y="2414995"/>
              <a:ext cx="1658467" cy="1642751"/>
            </a:xfrm>
            <a:prstGeom prst="roundRect">
              <a:avLst>
                <a:gd name="adj" fmla="val 33033"/>
              </a:avLst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srgbClr val="000000"/>
                </a:solidFill>
                <a:latin typeface="Bosch Office Sans"/>
              </a:endParaRPr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67406332-1BF9-69C1-FF0F-A63170CAAE8A}"/>
                </a:ext>
              </a:extLst>
            </p:cNvPr>
            <p:cNvSpPr/>
            <p:nvPr/>
          </p:nvSpPr>
          <p:spPr>
            <a:xfrm>
              <a:off x="2812760" y="2421161"/>
              <a:ext cx="4139783" cy="1642751"/>
            </a:xfrm>
            <a:custGeom>
              <a:avLst/>
              <a:gdLst>
                <a:gd name="connsiteX0" fmla="*/ 544654 w 4139783"/>
                <a:gd name="connsiteY0" fmla="*/ 0 h 1648918"/>
                <a:gd name="connsiteX1" fmla="*/ 727028 w 4139783"/>
                <a:gd name="connsiteY1" fmla="*/ 0 h 1648918"/>
                <a:gd name="connsiteX2" fmla="*/ 1409076 w 4139783"/>
                <a:gd name="connsiteY2" fmla="*/ 0 h 1648918"/>
                <a:gd name="connsiteX3" fmla="*/ 1419370 w 4139783"/>
                <a:gd name="connsiteY3" fmla="*/ 45719 h 1648918"/>
                <a:gd name="connsiteX4" fmla="*/ 2815352 w 4139783"/>
                <a:gd name="connsiteY4" fmla="*/ 45719 h 1648918"/>
                <a:gd name="connsiteX5" fmla="*/ 2825646 w 4139783"/>
                <a:gd name="connsiteY5" fmla="*/ 0 h 1648918"/>
                <a:gd name="connsiteX6" fmla="*/ 3225372 w 4139783"/>
                <a:gd name="connsiteY6" fmla="*/ 0 h 1648918"/>
                <a:gd name="connsiteX7" fmla="*/ 3782512 w 4139783"/>
                <a:gd name="connsiteY7" fmla="*/ 0 h 1648918"/>
                <a:gd name="connsiteX8" fmla="*/ 4139783 w 4139783"/>
                <a:gd name="connsiteY8" fmla="*/ 357271 h 1648918"/>
                <a:gd name="connsiteX9" fmla="*/ 4139783 w 4139783"/>
                <a:gd name="connsiteY9" fmla="*/ 1291647 h 1648918"/>
                <a:gd name="connsiteX10" fmla="*/ 3782512 w 4139783"/>
                <a:gd name="connsiteY10" fmla="*/ 1648918 h 1648918"/>
                <a:gd name="connsiteX11" fmla="*/ 3225372 w 4139783"/>
                <a:gd name="connsiteY11" fmla="*/ 1648918 h 1648918"/>
                <a:gd name="connsiteX12" fmla="*/ 2824396 w 4139783"/>
                <a:gd name="connsiteY12" fmla="*/ 1648918 h 1648918"/>
                <a:gd name="connsiteX13" fmla="*/ 2814102 w 4139783"/>
                <a:gd name="connsiteY13" fmla="*/ 1603199 h 1648918"/>
                <a:gd name="connsiteX14" fmla="*/ 1418120 w 4139783"/>
                <a:gd name="connsiteY14" fmla="*/ 1603199 h 1648918"/>
                <a:gd name="connsiteX15" fmla="*/ 1407826 w 4139783"/>
                <a:gd name="connsiteY15" fmla="*/ 1648918 h 1648918"/>
                <a:gd name="connsiteX16" fmla="*/ 727028 w 4139783"/>
                <a:gd name="connsiteY16" fmla="*/ 1648918 h 1648918"/>
                <a:gd name="connsiteX17" fmla="*/ 544654 w 4139783"/>
                <a:gd name="connsiteY17" fmla="*/ 1648918 h 1648918"/>
                <a:gd name="connsiteX18" fmla="*/ 0 w 4139783"/>
                <a:gd name="connsiteY18" fmla="*/ 1104264 h 1648918"/>
                <a:gd name="connsiteX19" fmla="*/ 0 w 4139783"/>
                <a:gd name="connsiteY19" fmla="*/ 544654 h 1648918"/>
                <a:gd name="connsiteX20" fmla="*/ 544654 w 4139783"/>
                <a:gd name="connsiteY20" fmla="*/ 0 h 1648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39783" h="1648918">
                  <a:moveTo>
                    <a:pt x="544654" y="0"/>
                  </a:moveTo>
                  <a:lnTo>
                    <a:pt x="727028" y="0"/>
                  </a:lnTo>
                  <a:lnTo>
                    <a:pt x="1409076" y="0"/>
                  </a:lnTo>
                  <a:lnTo>
                    <a:pt x="1419370" y="45719"/>
                  </a:lnTo>
                  <a:lnTo>
                    <a:pt x="2815352" y="45719"/>
                  </a:lnTo>
                  <a:lnTo>
                    <a:pt x="2825646" y="0"/>
                  </a:lnTo>
                  <a:lnTo>
                    <a:pt x="3225372" y="0"/>
                  </a:lnTo>
                  <a:lnTo>
                    <a:pt x="3782512" y="0"/>
                  </a:lnTo>
                  <a:cubicBezTo>
                    <a:pt x="3979827" y="0"/>
                    <a:pt x="4139783" y="159956"/>
                    <a:pt x="4139783" y="357271"/>
                  </a:cubicBezTo>
                  <a:lnTo>
                    <a:pt x="4139783" y="1291647"/>
                  </a:lnTo>
                  <a:cubicBezTo>
                    <a:pt x="4139783" y="1488962"/>
                    <a:pt x="3979827" y="1648918"/>
                    <a:pt x="3782512" y="1648918"/>
                  </a:cubicBezTo>
                  <a:lnTo>
                    <a:pt x="3225372" y="1648918"/>
                  </a:lnTo>
                  <a:lnTo>
                    <a:pt x="2824396" y="1648918"/>
                  </a:lnTo>
                  <a:lnTo>
                    <a:pt x="2814102" y="1603199"/>
                  </a:lnTo>
                  <a:lnTo>
                    <a:pt x="1418120" y="1603199"/>
                  </a:lnTo>
                  <a:lnTo>
                    <a:pt x="1407826" y="1648918"/>
                  </a:lnTo>
                  <a:lnTo>
                    <a:pt x="727028" y="1648918"/>
                  </a:lnTo>
                  <a:lnTo>
                    <a:pt x="544654" y="1648918"/>
                  </a:lnTo>
                  <a:cubicBezTo>
                    <a:pt x="243850" y="1648918"/>
                    <a:pt x="0" y="1405068"/>
                    <a:pt x="0" y="1104264"/>
                  </a:cubicBezTo>
                  <a:lnTo>
                    <a:pt x="0" y="544654"/>
                  </a:lnTo>
                  <a:cubicBezTo>
                    <a:pt x="0" y="243850"/>
                    <a:pt x="243850" y="0"/>
                    <a:pt x="544654" y="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srgbClr val="000000"/>
                </a:solidFill>
                <a:latin typeface="Bosch Office Sans"/>
              </a:endParaRPr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3F50064C-D412-A2B5-3A00-93E1E3B4F32A}"/>
                </a:ext>
              </a:extLst>
            </p:cNvPr>
            <p:cNvSpPr/>
            <p:nvPr/>
          </p:nvSpPr>
          <p:spPr>
            <a:xfrm>
              <a:off x="2808623" y="2591052"/>
              <a:ext cx="152400" cy="385762"/>
            </a:xfrm>
            <a:custGeom>
              <a:avLst/>
              <a:gdLst>
                <a:gd name="connsiteX0" fmla="*/ 152400 w 152400"/>
                <a:gd name="connsiteY0" fmla="*/ 0 h 385762"/>
                <a:gd name="connsiteX1" fmla="*/ 114300 w 152400"/>
                <a:gd name="connsiteY1" fmla="*/ 223837 h 385762"/>
                <a:gd name="connsiteX2" fmla="*/ 0 w 152400"/>
                <a:gd name="connsiteY2" fmla="*/ 385762 h 38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385762">
                  <a:moveTo>
                    <a:pt x="152400" y="0"/>
                  </a:moveTo>
                  <a:cubicBezTo>
                    <a:pt x="146050" y="79771"/>
                    <a:pt x="139700" y="159543"/>
                    <a:pt x="114300" y="223837"/>
                  </a:cubicBezTo>
                  <a:cubicBezTo>
                    <a:pt x="88900" y="288131"/>
                    <a:pt x="44450" y="336946"/>
                    <a:pt x="0" y="385762"/>
                  </a:cubicBezTo>
                </a:path>
              </a:pathLst>
            </a:cu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srgbClr val="000000"/>
                </a:solidFill>
                <a:latin typeface="Bosch Office Sans"/>
              </a:endParaRPr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DEAF6C03-DEB0-159D-DB3F-6CD2AD9B1BAE}"/>
                </a:ext>
              </a:extLst>
            </p:cNvPr>
            <p:cNvSpPr/>
            <p:nvPr/>
          </p:nvSpPr>
          <p:spPr>
            <a:xfrm flipV="1">
              <a:off x="2818140" y="3516565"/>
              <a:ext cx="152400" cy="385762"/>
            </a:xfrm>
            <a:custGeom>
              <a:avLst/>
              <a:gdLst>
                <a:gd name="connsiteX0" fmla="*/ 152400 w 152400"/>
                <a:gd name="connsiteY0" fmla="*/ 0 h 385762"/>
                <a:gd name="connsiteX1" fmla="*/ 114300 w 152400"/>
                <a:gd name="connsiteY1" fmla="*/ 223837 h 385762"/>
                <a:gd name="connsiteX2" fmla="*/ 0 w 152400"/>
                <a:gd name="connsiteY2" fmla="*/ 385762 h 38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385762">
                  <a:moveTo>
                    <a:pt x="152400" y="0"/>
                  </a:moveTo>
                  <a:cubicBezTo>
                    <a:pt x="146050" y="79771"/>
                    <a:pt x="139700" y="159543"/>
                    <a:pt x="114300" y="223837"/>
                  </a:cubicBezTo>
                  <a:cubicBezTo>
                    <a:pt x="88900" y="288131"/>
                    <a:pt x="44450" y="336946"/>
                    <a:pt x="0" y="385762"/>
                  </a:cubicBezTo>
                </a:path>
              </a:pathLst>
            </a:cu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srgbClr val="000000"/>
                </a:solidFill>
                <a:latin typeface="Bosch Office Sans"/>
              </a:endParaRPr>
            </a:p>
          </p:txBody>
        </p:sp>
      </p:grpSp>
      <p:sp>
        <p:nvSpPr>
          <p:cNvPr id="69" name="Rectangle 68">
            <a:extLst>
              <a:ext uri="{FF2B5EF4-FFF2-40B4-BE49-F238E27FC236}">
                <a16:creationId xmlns:a16="http://schemas.microsoft.com/office/drawing/2014/main" id="{F7C8C4B6-C072-D3B8-D9DB-65C1B862C1C8}"/>
              </a:ext>
            </a:extLst>
          </p:cNvPr>
          <p:cNvSpPr/>
          <p:nvPr/>
        </p:nvSpPr>
        <p:spPr>
          <a:xfrm>
            <a:off x="6365627" y="2301388"/>
            <a:ext cx="325892" cy="23361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BEDDF5B-2255-5255-2FFC-6FE0DAD90DAB}"/>
              </a:ext>
            </a:extLst>
          </p:cNvPr>
          <p:cNvSpPr/>
          <p:nvPr/>
        </p:nvSpPr>
        <p:spPr>
          <a:xfrm>
            <a:off x="5987174" y="2022834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910CA1EA-6D05-B696-9E26-DF04BF160A41}"/>
              </a:ext>
            </a:extLst>
          </p:cNvPr>
          <p:cNvSpPr/>
          <p:nvPr/>
        </p:nvSpPr>
        <p:spPr>
          <a:xfrm>
            <a:off x="5987174" y="1784568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6331FE33-6F9F-491E-BA4F-BC5663784761}"/>
              </a:ext>
            </a:extLst>
          </p:cNvPr>
          <p:cNvSpPr/>
          <p:nvPr/>
        </p:nvSpPr>
        <p:spPr>
          <a:xfrm>
            <a:off x="8470168" y="2234008"/>
            <a:ext cx="325892" cy="23361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6122DBA-C5E4-149D-F477-631F3B42D7AD}"/>
              </a:ext>
            </a:extLst>
          </p:cNvPr>
          <p:cNvSpPr/>
          <p:nvPr/>
        </p:nvSpPr>
        <p:spPr>
          <a:xfrm>
            <a:off x="5993469" y="2236846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4661AC9E-3EA3-07C7-9ADB-3AD49EB8132F}"/>
              </a:ext>
            </a:extLst>
          </p:cNvPr>
          <p:cNvSpPr/>
          <p:nvPr/>
        </p:nvSpPr>
        <p:spPr>
          <a:xfrm>
            <a:off x="5993469" y="2742807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16F94A14-39B4-AB56-1984-6F2D725753F5}"/>
              </a:ext>
            </a:extLst>
          </p:cNvPr>
          <p:cNvSpPr/>
          <p:nvPr/>
        </p:nvSpPr>
        <p:spPr>
          <a:xfrm>
            <a:off x="5993469" y="2937470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E01AD27-FCB5-43A7-28CA-96FEFD5F2872}"/>
              </a:ext>
            </a:extLst>
          </p:cNvPr>
          <p:cNvSpPr/>
          <p:nvPr/>
        </p:nvSpPr>
        <p:spPr>
          <a:xfrm>
            <a:off x="8669365" y="1816767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A5DB3591-0C91-7EE8-A32E-E288C931E763}"/>
              </a:ext>
            </a:extLst>
          </p:cNvPr>
          <p:cNvSpPr/>
          <p:nvPr/>
        </p:nvSpPr>
        <p:spPr>
          <a:xfrm>
            <a:off x="8912331" y="1816767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B62EFC92-CF9D-985C-FDD1-E2EBD8C93E0C}"/>
              </a:ext>
            </a:extLst>
          </p:cNvPr>
          <p:cNvSpPr/>
          <p:nvPr/>
        </p:nvSpPr>
        <p:spPr>
          <a:xfrm>
            <a:off x="8884802" y="2936887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E16E72A1-2B34-22D8-F519-EC9FCF0774E0}"/>
              </a:ext>
            </a:extLst>
          </p:cNvPr>
          <p:cNvSpPr/>
          <p:nvPr/>
        </p:nvSpPr>
        <p:spPr>
          <a:xfrm>
            <a:off x="8876612" y="2706855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782AD09E-B390-FDB1-356A-451055652283}"/>
              </a:ext>
            </a:extLst>
          </p:cNvPr>
          <p:cNvGrpSpPr/>
          <p:nvPr/>
        </p:nvGrpSpPr>
        <p:grpSpPr>
          <a:xfrm>
            <a:off x="6904629" y="2672488"/>
            <a:ext cx="333924" cy="367654"/>
            <a:chOff x="1588960" y="5464968"/>
            <a:chExt cx="578106" cy="589153"/>
          </a:xfrm>
        </p:grpSpPr>
        <p:sp>
          <p:nvSpPr>
            <p:cNvPr id="157" name="Rectangle: Rounded Corners 156">
              <a:extLst>
                <a:ext uri="{FF2B5EF4-FFF2-40B4-BE49-F238E27FC236}">
                  <a16:creationId xmlns:a16="http://schemas.microsoft.com/office/drawing/2014/main" id="{8579DFCD-121A-6711-D5F7-30A63FC8EF49}"/>
                </a:ext>
              </a:extLst>
            </p:cNvPr>
            <p:cNvSpPr/>
            <p:nvPr/>
          </p:nvSpPr>
          <p:spPr>
            <a:xfrm>
              <a:off x="1588960" y="5541169"/>
              <a:ext cx="538291" cy="439860"/>
            </a:xfrm>
            <a:prstGeom prst="roundRect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8" name="Rectangle: Rounded Corners 157">
              <a:extLst>
                <a:ext uri="{FF2B5EF4-FFF2-40B4-BE49-F238E27FC236}">
                  <a16:creationId xmlns:a16="http://schemas.microsoft.com/office/drawing/2014/main" id="{02FF9688-775B-2FC8-5933-ABCCCCF90D47}"/>
                </a:ext>
              </a:extLst>
            </p:cNvPr>
            <p:cNvSpPr/>
            <p:nvPr/>
          </p:nvSpPr>
          <p:spPr>
            <a:xfrm>
              <a:off x="1588960" y="5464968"/>
              <a:ext cx="538290" cy="589152"/>
            </a:xfrm>
            <a:prstGeom prst="roundRect">
              <a:avLst>
                <a:gd name="adj" fmla="val 25382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417BA267-3E28-C8EC-448B-B87A64656680}"/>
                </a:ext>
              </a:extLst>
            </p:cNvPr>
            <p:cNvSpPr/>
            <p:nvPr/>
          </p:nvSpPr>
          <p:spPr>
            <a:xfrm>
              <a:off x="1983014" y="5464968"/>
              <a:ext cx="184052" cy="589153"/>
            </a:xfrm>
            <a:custGeom>
              <a:avLst/>
              <a:gdLst>
                <a:gd name="connsiteX0" fmla="*/ 92026 w 184052"/>
                <a:gd name="connsiteY0" fmla="*/ 0 h 589153"/>
                <a:gd name="connsiteX1" fmla="*/ 99598 w 184052"/>
                <a:gd name="connsiteY1" fmla="*/ 1529 h 589153"/>
                <a:gd name="connsiteX2" fmla="*/ 103288 w 184052"/>
                <a:gd name="connsiteY2" fmla="*/ 0 h 589153"/>
                <a:gd name="connsiteX3" fmla="*/ 160704 w 184052"/>
                <a:gd name="connsiteY3" fmla="*/ 0 h 589153"/>
                <a:gd name="connsiteX4" fmla="*/ 184050 w 184052"/>
                <a:gd name="connsiteY4" fmla="*/ 23346 h 589153"/>
                <a:gd name="connsiteX5" fmla="*/ 184050 w 184052"/>
                <a:gd name="connsiteY5" fmla="*/ 92016 h 589153"/>
                <a:gd name="connsiteX6" fmla="*/ 184052 w 184052"/>
                <a:gd name="connsiteY6" fmla="*/ 92026 h 589153"/>
                <a:gd name="connsiteX7" fmla="*/ 184051 w 184052"/>
                <a:gd name="connsiteY7" fmla="*/ 497127 h 589153"/>
                <a:gd name="connsiteX8" fmla="*/ 184050 w 184052"/>
                <a:gd name="connsiteY8" fmla="*/ 497132 h 589153"/>
                <a:gd name="connsiteX9" fmla="*/ 184050 w 184052"/>
                <a:gd name="connsiteY9" fmla="*/ 565806 h 589153"/>
                <a:gd name="connsiteX10" fmla="*/ 160704 w 184052"/>
                <a:gd name="connsiteY10" fmla="*/ 589152 h 589153"/>
                <a:gd name="connsiteX11" fmla="*/ 103288 w 184052"/>
                <a:gd name="connsiteY11" fmla="*/ 589152 h 589153"/>
                <a:gd name="connsiteX12" fmla="*/ 99599 w 184052"/>
                <a:gd name="connsiteY12" fmla="*/ 587624 h 589153"/>
                <a:gd name="connsiteX13" fmla="*/ 92025 w 184052"/>
                <a:gd name="connsiteY13" fmla="*/ 589153 h 589153"/>
                <a:gd name="connsiteX14" fmla="*/ 92026 w 184052"/>
                <a:gd name="connsiteY14" fmla="*/ 589152 h 589153"/>
                <a:gd name="connsiteX15" fmla="*/ 0 w 184052"/>
                <a:gd name="connsiteY15" fmla="*/ 497126 h 589153"/>
                <a:gd name="connsiteX16" fmla="*/ 0 w 184052"/>
                <a:gd name="connsiteY16" fmla="*/ 92026 h 589153"/>
                <a:gd name="connsiteX17" fmla="*/ 92026 w 184052"/>
                <a:gd name="connsiteY17" fmla="*/ 0 h 58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4052" h="589153">
                  <a:moveTo>
                    <a:pt x="92026" y="0"/>
                  </a:moveTo>
                  <a:lnTo>
                    <a:pt x="99598" y="1529"/>
                  </a:lnTo>
                  <a:lnTo>
                    <a:pt x="103288" y="0"/>
                  </a:lnTo>
                  <a:lnTo>
                    <a:pt x="160704" y="0"/>
                  </a:lnTo>
                  <a:cubicBezTo>
                    <a:pt x="173598" y="0"/>
                    <a:pt x="184050" y="10452"/>
                    <a:pt x="184050" y="23346"/>
                  </a:cubicBezTo>
                  <a:lnTo>
                    <a:pt x="184050" y="92016"/>
                  </a:lnTo>
                  <a:lnTo>
                    <a:pt x="184052" y="92026"/>
                  </a:lnTo>
                  <a:cubicBezTo>
                    <a:pt x="184052" y="227060"/>
                    <a:pt x="184051" y="362093"/>
                    <a:pt x="184051" y="497127"/>
                  </a:cubicBezTo>
                  <a:lnTo>
                    <a:pt x="184050" y="497132"/>
                  </a:lnTo>
                  <a:lnTo>
                    <a:pt x="184050" y="565806"/>
                  </a:lnTo>
                  <a:cubicBezTo>
                    <a:pt x="184050" y="578700"/>
                    <a:pt x="173598" y="589152"/>
                    <a:pt x="160704" y="589152"/>
                  </a:cubicBezTo>
                  <a:lnTo>
                    <a:pt x="103288" y="589152"/>
                  </a:lnTo>
                  <a:lnTo>
                    <a:pt x="99599" y="587624"/>
                  </a:lnTo>
                  <a:lnTo>
                    <a:pt x="92025" y="589153"/>
                  </a:lnTo>
                  <a:lnTo>
                    <a:pt x="92026" y="589152"/>
                  </a:lnTo>
                  <a:cubicBezTo>
                    <a:pt x="41201" y="589152"/>
                    <a:pt x="0" y="547951"/>
                    <a:pt x="0" y="497126"/>
                  </a:cubicBezTo>
                  <a:lnTo>
                    <a:pt x="0" y="92026"/>
                  </a:lnTo>
                  <a:cubicBezTo>
                    <a:pt x="0" y="41201"/>
                    <a:pt x="41201" y="0"/>
                    <a:pt x="92026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60" name="Rectangle: Rounded Corners 159">
              <a:extLst>
                <a:ext uri="{FF2B5EF4-FFF2-40B4-BE49-F238E27FC236}">
                  <a16:creationId xmlns:a16="http://schemas.microsoft.com/office/drawing/2014/main" id="{29BABF78-96B2-3572-C265-216320B3CF5C}"/>
                </a:ext>
              </a:extLst>
            </p:cNvPr>
            <p:cNvSpPr/>
            <p:nvPr/>
          </p:nvSpPr>
          <p:spPr>
            <a:xfrm>
              <a:off x="2015331" y="5656554"/>
              <a:ext cx="151735" cy="205979"/>
            </a:xfrm>
            <a:prstGeom prst="roundRect">
              <a:avLst>
                <a:gd name="adj" fmla="val 34007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F4163A73-7F0B-9226-06A0-D7862FE20DA2}"/>
              </a:ext>
            </a:extLst>
          </p:cNvPr>
          <p:cNvGrpSpPr/>
          <p:nvPr/>
        </p:nvGrpSpPr>
        <p:grpSpPr>
          <a:xfrm>
            <a:off x="7964373" y="1671856"/>
            <a:ext cx="333924" cy="367654"/>
            <a:chOff x="1588960" y="5217318"/>
            <a:chExt cx="578106" cy="589153"/>
          </a:xfrm>
        </p:grpSpPr>
        <p:sp>
          <p:nvSpPr>
            <p:cNvPr id="153" name="Rectangle: Rounded Corners 152">
              <a:extLst>
                <a:ext uri="{FF2B5EF4-FFF2-40B4-BE49-F238E27FC236}">
                  <a16:creationId xmlns:a16="http://schemas.microsoft.com/office/drawing/2014/main" id="{D84934D8-04C6-8776-4FA9-CDC8B93B3BB0}"/>
                </a:ext>
              </a:extLst>
            </p:cNvPr>
            <p:cNvSpPr/>
            <p:nvPr/>
          </p:nvSpPr>
          <p:spPr>
            <a:xfrm>
              <a:off x="1588960" y="5293519"/>
              <a:ext cx="538291" cy="439860"/>
            </a:xfrm>
            <a:prstGeom prst="roundRect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4" name="Rectangle: Rounded Corners 153">
              <a:extLst>
                <a:ext uri="{FF2B5EF4-FFF2-40B4-BE49-F238E27FC236}">
                  <a16:creationId xmlns:a16="http://schemas.microsoft.com/office/drawing/2014/main" id="{EFAA8ED0-3497-F9B5-6A97-1081701ED837}"/>
                </a:ext>
              </a:extLst>
            </p:cNvPr>
            <p:cNvSpPr/>
            <p:nvPr/>
          </p:nvSpPr>
          <p:spPr>
            <a:xfrm>
              <a:off x="1588960" y="5217318"/>
              <a:ext cx="538290" cy="589152"/>
            </a:xfrm>
            <a:prstGeom prst="roundRect">
              <a:avLst>
                <a:gd name="adj" fmla="val 25382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5149C2DB-B7CD-7042-797F-9EF75A4483F5}"/>
                </a:ext>
              </a:extLst>
            </p:cNvPr>
            <p:cNvSpPr/>
            <p:nvPr/>
          </p:nvSpPr>
          <p:spPr>
            <a:xfrm>
              <a:off x="1983014" y="5217318"/>
              <a:ext cx="184052" cy="589153"/>
            </a:xfrm>
            <a:custGeom>
              <a:avLst/>
              <a:gdLst>
                <a:gd name="connsiteX0" fmla="*/ 92026 w 184052"/>
                <a:gd name="connsiteY0" fmla="*/ 0 h 589153"/>
                <a:gd name="connsiteX1" fmla="*/ 99598 w 184052"/>
                <a:gd name="connsiteY1" fmla="*/ 1529 h 589153"/>
                <a:gd name="connsiteX2" fmla="*/ 103288 w 184052"/>
                <a:gd name="connsiteY2" fmla="*/ 0 h 589153"/>
                <a:gd name="connsiteX3" fmla="*/ 160704 w 184052"/>
                <a:gd name="connsiteY3" fmla="*/ 0 h 589153"/>
                <a:gd name="connsiteX4" fmla="*/ 184050 w 184052"/>
                <a:gd name="connsiteY4" fmla="*/ 23346 h 589153"/>
                <a:gd name="connsiteX5" fmla="*/ 184050 w 184052"/>
                <a:gd name="connsiteY5" fmla="*/ 92016 h 589153"/>
                <a:gd name="connsiteX6" fmla="*/ 184052 w 184052"/>
                <a:gd name="connsiteY6" fmla="*/ 92026 h 589153"/>
                <a:gd name="connsiteX7" fmla="*/ 184051 w 184052"/>
                <a:gd name="connsiteY7" fmla="*/ 497127 h 589153"/>
                <a:gd name="connsiteX8" fmla="*/ 184050 w 184052"/>
                <a:gd name="connsiteY8" fmla="*/ 497132 h 589153"/>
                <a:gd name="connsiteX9" fmla="*/ 184050 w 184052"/>
                <a:gd name="connsiteY9" fmla="*/ 565806 h 589153"/>
                <a:gd name="connsiteX10" fmla="*/ 160704 w 184052"/>
                <a:gd name="connsiteY10" fmla="*/ 589152 h 589153"/>
                <a:gd name="connsiteX11" fmla="*/ 103288 w 184052"/>
                <a:gd name="connsiteY11" fmla="*/ 589152 h 589153"/>
                <a:gd name="connsiteX12" fmla="*/ 99599 w 184052"/>
                <a:gd name="connsiteY12" fmla="*/ 587624 h 589153"/>
                <a:gd name="connsiteX13" fmla="*/ 92025 w 184052"/>
                <a:gd name="connsiteY13" fmla="*/ 589153 h 589153"/>
                <a:gd name="connsiteX14" fmla="*/ 92026 w 184052"/>
                <a:gd name="connsiteY14" fmla="*/ 589152 h 589153"/>
                <a:gd name="connsiteX15" fmla="*/ 0 w 184052"/>
                <a:gd name="connsiteY15" fmla="*/ 497126 h 589153"/>
                <a:gd name="connsiteX16" fmla="*/ 0 w 184052"/>
                <a:gd name="connsiteY16" fmla="*/ 92026 h 589153"/>
                <a:gd name="connsiteX17" fmla="*/ 92026 w 184052"/>
                <a:gd name="connsiteY17" fmla="*/ 0 h 58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4052" h="589153">
                  <a:moveTo>
                    <a:pt x="92026" y="0"/>
                  </a:moveTo>
                  <a:lnTo>
                    <a:pt x="99598" y="1529"/>
                  </a:lnTo>
                  <a:lnTo>
                    <a:pt x="103288" y="0"/>
                  </a:lnTo>
                  <a:lnTo>
                    <a:pt x="160704" y="0"/>
                  </a:lnTo>
                  <a:cubicBezTo>
                    <a:pt x="173598" y="0"/>
                    <a:pt x="184050" y="10452"/>
                    <a:pt x="184050" y="23346"/>
                  </a:cubicBezTo>
                  <a:lnTo>
                    <a:pt x="184050" y="92016"/>
                  </a:lnTo>
                  <a:lnTo>
                    <a:pt x="184052" y="92026"/>
                  </a:lnTo>
                  <a:cubicBezTo>
                    <a:pt x="184052" y="227060"/>
                    <a:pt x="184051" y="362093"/>
                    <a:pt x="184051" y="497127"/>
                  </a:cubicBezTo>
                  <a:lnTo>
                    <a:pt x="184050" y="497132"/>
                  </a:lnTo>
                  <a:lnTo>
                    <a:pt x="184050" y="565806"/>
                  </a:lnTo>
                  <a:cubicBezTo>
                    <a:pt x="184050" y="578700"/>
                    <a:pt x="173598" y="589152"/>
                    <a:pt x="160704" y="589152"/>
                  </a:cubicBezTo>
                  <a:lnTo>
                    <a:pt x="103288" y="589152"/>
                  </a:lnTo>
                  <a:lnTo>
                    <a:pt x="99599" y="587624"/>
                  </a:lnTo>
                  <a:lnTo>
                    <a:pt x="92025" y="589153"/>
                  </a:lnTo>
                  <a:lnTo>
                    <a:pt x="92026" y="589152"/>
                  </a:lnTo>
                  <a:cubicBezTo>
                    <a:pt x="41201" y="589152"/>
                    <a:pt x="0" y="547951"/>
                    <a:pt x="0" y="497126"/>
                  </a:cubicBezTo>
                  <a:lnTo>
                    <a:pt x="0" y="92026"/>
                  </a:lnTo>
                  <a:cubicBezTo>
                    <a:pt x="0" y="41201"/>
                    <a:pt x="41201" y="0"/>
                    <a:pt x="92026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6" name="Rectangle: Rounded Corners 155">
              <a:extLst>
                <a:ext uri="{FF2B5EF4-FFF2-40B4-BE49-F238E27FC236}">
                  <a16:creationId xmlns:a16="http://schemas.microsoft.com/office/drawing/2014/main" id="{47452F2E-FCAF-6DCB-3E99-D3223B68390D}"/>
                </a:ext>
              </a:extLst>
            </p:cNvPr>
            <p:cNvSpPr/>
            <p:nvPr/>
          </p:nvSpPr>
          <p:spPr>
            <a:xfrm>
              <a:off x="2015331" y="5408904"/>
              <a:ext cx="151735" cy="205979"/>
            </a:xfrm>
            <a:prstGeom prst="roundRect">
              <a:avLst>
                <a:gd name="adj" fmla="val 34007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80A2DCFA-6CE4-410C-7A98-3BAA897B67DE}"/>
              </a:ext>
            </a:extLst>
          </p:cNvPr>
          <p:cNvGrpSpPr/>
          <p:nvPr/>
        </p:nvGrpSpPr>
        <p:grpSpPr>
          <a:xfrm>
            <a:off x="7967903" y="2724542"/>
            <a:ext cx="333924" cy="367654"/>
            <a:chOff x="1588960" y="5464968"/>
            <a:chExt cx="578106" cy="589153"/>
          </a:xfrm>
        </p:grpSpPr>
        <p:sp>
          <p:nvSpPr>
            <p:cNvPr id="149" name="Rectangle: Rounded Corners 148">
              <a:extLst>
                <a:ext uri="{FF2B5EF4-FFF2-40B4-BE49-F238E27FC236}">
                  <a16:creationId xmlns:a16="http://schemas.microsoft.com/office/drawing/2014/main" id="{3720A221-A1CD-FE6E-9141-A4800612D28E}"/>
                </a:ext>
              </a:extLst>
            </p:cNvPr>
            <p:cNvSpPr/>
            <p:nvPr/>
          </p:nvSpPr>
          <p:spPr>
            <a:xfrm>
              <a:off x="1588960" y="5541169"/>
              <a:ext cx="538291" cy="439860"/>
            </a:xfrm>
            <a:prstGeom prst="roundRect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0" name="Rectangle: Rounded Corners 149">
              <a:extLst>
                <a:ext uri="{FF2B5EF4-FFF2-40B4-BE49-F238E27FC236}">
                  <a16:creationId xmlns:a16="http://schemas.microsoft.com/office/drawing/2014/main" id="{2F0633C2-7594-F2AB-7D1B-8251B82669B3}"/>
                </a:ext>
              </a:extLst>
            </p:cNvPr>
            <p:cNvSpPr/>
            <p:nvPr/>
          </p:nvSpPr>
          <p:spPr>
            <a:xfrm>
              <a:off x="1588960" y="5464968"/>
              <a:ext cx="538290" cy="589152"/>
            </a:xfrm>
            <a:prstGeom prst="roundRect">
              <a:avLst>
                <a:gd name="adj" fmla="val 25382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A774B8EB-FE5D-3DE8-B403-A6880E30213E}"/>
                </a:ext>
              </a:extLst>
            </p:cNvPr>
            <p:cNvSpPr/>
            <p:nvPr/>
          </p:nvSpPr>
          <p:spPr>
            <a:xfrm>
              <a:off x="1983014" y="5464968"/>
              <a:ext cx="184052" cy="589153"/>
            </a:xfrm>
            <a:custGeom>
              <a:avLst/>
              <a:gdLst>
                <a:gd name="connsiteX0" fmla="*/ 92026 w 184052"/>
                <a:gd name="connsiteY0" fmla="*/ 0 h 589153"/>
                <a:gd name="connsiteX1" fmla="*/ 99598 w 184052"/>
                <a:gd name="connsiteY1" fmla="*/ 1529 h 589153"/>
                <a:gd name="connsiteX2" fmla="*/ 103288 w 184052"/>
                <a:gd name="connsiteY2" fmla="*/ 0 h 589153"/>
                <a:gd name="connsiteX3" fmla="*/ 160704 w 184052"/>
                <a:gd name="connsiteY3" fmla="*/ 0 h 589153"/>
                <a:gd name="connsiteX4" fmla="*/ 184050 w 184052"/>
                <a:gd name="connsiteY4" fmla="*/ 23346 h 589153"/>
                <a:gd name="connsiteX5" fmla="*/ 184050 w 184052"/>
                <a:gd name="connsiteY5" fmla="*/ 92016 h 589153"/>
                <a:gd name="connsiteX6" fmla="*/ 184052 w 184052"/>
                <a:gd name="connsiteY6" fmla="*/ 92026 h 589153"/>
                <a:gd name="connsiteX7" fmla="*/ 184051 w 184052"/>
                <a:gd name="connsiteY7" fmla="*/ 497127 h 589153"/>
                <a:gd name="connsiteX8" fmla="*/ 184050 w 184052"/>
                <a:gd name="connsiteY8" fmla="*/ 497132 h 589153"/>
                <a:gd name="connsiteX9" fmla="*/ 184050 w 184052"/>
                <a:gd name="connsiteY9" fmla="*/ 565806 h 589153"/>
                <a:gd name="connsiteX10" fmla="*/ 160704 w 184052"/>
                <a:gd name="connsiteY10" fmla="*/ 589152 h 589153"/>
                <a:gd name="connsiteX11" fmla="*/ 103288 w 184052"/>
                <a:gd name="connsiteY11" fmla="*/ 589152 h 589153"/>
                <a:gd name="connsiteX12" fmla="*/ 99599 w 184052"/>
                <a:gd name="connsiteY12" fmla="*/ 587624 h 589153"/>
                <a:gd name="connsiteX13" fmla="*/ 92025 w 184052"/>
                <a:gd name="connsiteY13" fmla="*/ 589153 h 589153"/>
                <a:gd name="connsiteX14" fmla="*/ 92026 w 184052"/>
                <a:gd name="connsiteY14" fmla="*/ 589152 h 589153"/>
                <a:gd name="connsiteX15" fmla="*/ 0 w 184052"/>
                <a:gd name="connsiteY15" fmla="*/ 497126 h 589153"/>
                <a:gd name="connsiteX16" fmla="*/ 0 w 184052"/>
                <a:gd name="connsiteY16" fmla="*/ 92026 h 589153"/>
                <a:gd name="connsiteX17" fmla="*/ 92026 w 184052"/>
                <a:gd name="connsiteY17" fmla="*/ 0 h 58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4052" h="589153">
                  <a:moveTo>
                    <a:pt x="92026" y="0"/>
                  </a:moveTo>
                  <a:lnTo>
                    <a:pt x="99598" y="1529"/>
                  </a:lnTo>
                  <a:lnTo>
                    <a:pt x="103288" y="0"/>
                  </a:lnTo>
                  <a:lnTo>
                    <a:pt x="160704" y="0"/>
                  </a:lnTo>
                  <a:cubicBezTo>
                    <a:pt x="173598" y="0"/>
                    <a:pt x="184050" y="10452"/>
                    <a:pt x="184050" y="23346"/>
                  </a:cubicBezTo>
                  <a:lnTo>
                    <a:pt x="184050" y="92016"/>
                  </a:lnTo>
                  <a:lnTo>
                    <a:pt x="184052" y="92026"/>
                  </a:lnTo>
                  <a:cubicBezTo>
                    <a:pt x="184052" y="227060"/>
                    <a:pt x="184051" y="362093"/>
                    <a:pt x="184051" y="497127"/>
                  </a:cubicBezTo>
                  <a:lnTo>
                    <a:pt x="184050" y="497132"/>
                  </a:lnTo>
                  <a:lnTo>
                    <a:pt x="184050" y="565806"/>
                  </a:lnTo>
                  <a:cubicBezTo>
                    <a:pt x="184050" y="578700"/>
                    <a:pt x="173598" y="589152"/>
                    <a:pt x="160704" y="589152"/>
                  </a:cubicBezTo>
                  <a:lnTo>
                    <a:pt x="103288" y="589152"/>
                  </a:lnTo>
                  <a:lnTo>
                    <a:pt x="99599" y="587624"/>
                  </a:lnTo>
                  <a:lnTo>
                    <a:pt x="92025" y="589153"/>
                  </a:lnTo>
                  <a:lnTo>
                    <a:pt x="92026" y="589152"/>
                  </a:lnTo>
                  <a:cubicBezTo>
                    <a:pt x="41201" y="589152"/>
                    <a:pt x="0" y="547951"/>
                    <a:pt x="0" y="497126"/>
                  </a:cubicBezTo>
                  <a:lnTo>
                    <a:pt x="0" y="92026"/>
                  </a:lnTo>
                  <a:cubicBezTo>
                    <a:pt x="0" y="41201"/>
                    <a:pt x="41201" y="0"/>
                    <a:pt x="92026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52" name="Rectangle: Rounded Corners 151">
              <a:extLst>
                <a:ext uri="{FF2B5EF4-FFF2-40B4-BE49-F238E27FC236}">
                  <a16:creationId xmlns:a16="http://schemas.microsoft.com/office/drawing/2014/main" id="{A0AABB93-1E44-EBAA-AB68-3F5AB7F35EA2}"/>
                </a:ext>
              </a:extLst>
            </p:cNvPr>
            <p:cNvSpPr/>
            <p:nvPr/>
          </p:nvSpPr>
          <p:spPr>
            <a:xfrm>
              <a:off x="2015331" y="5656554"/>
              <a:ext cx="151735" cy="205979"/>
            </a:xfrm>
            <a:prstGeom prst="roundRect">
              <a:avLst>
                <a:gd name="adj" fmla="val 34007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60E4E6AF-2EC8-60A1-5EF1-AEAF267738E4}"/>
              </a:ext>
            </a:extLst>
          </p:cNvPr>
          <p:cNvGrpSpPr/>
          <p:nvPr/>
        </p:nvGrpSpPr>
        <p:grpSpPr>
          <a:xfrm>
            <a:off x="6878100" y="1654811"/>
            <a:ext cx="333924" cy="367654"/>
            <a:chOff x="1588960" y="5198266"/>
            <a:chExt cx="578106" cy="589153"/>
          </a:xfrm>
        </p:grpSpPr>
        <p:sp>
          <p:nvSpPr>
            <p:cNvPr id="145" name="Rectangle: Rounded Corners 144">
              <a:extLst>
                <a:ext uri="{FF2B5EF4-FFF2-40B4-BE49-F238E27FC236}">
                  <a16:creationId xmlns:a16="http://schemas.microsoft.com/office/drawing/2014/main" id="{F290F9FC-73E7-7D61-3471-0DD2BD0BFE4A}"/>
                </a:ext>
              </a:extLst>
            </p:cNvPr>
            <p:cNvSpPr/>
            <p:nvPr/>
          </p:nvSpPr>
          <p:spPr>
            <a:xfrm>
              <a:off x="1588960" y="5274467"/>
              <a:ext cx="538291" cy="439860"/>
            </a:xfrm>
            <a:prstGeom prst="roundRect">
              <a:avLst/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46" name="Rectangle: Rounded Corners 145">
              <a:extLst>
                <a:ext uri="{FF2B5EF4-FFF2-40B4-BE49-F238E27FC236}">
                  <a16:creationId xmlns:a16="http://schemas.microsoft.com/office/drawing/2014/main" id="{54FE880B-447D-CE6B-CCFF-BC0A6D311ECD}"/>
                </a:ext>
              </a:extLst>
            </p:cNvPr>
            <p:cNvSpPr/>
            <p:nvPr/>
          </p:nvSpPr>
          <p:spPr>
            <a:xfrm>
              <a:off x="1588960" y="5198266"/>
              <a:ext cx="538290" cy="589152"/>
            </a:xfrm>
            <a:prstGeom prst="roundRect">
              <a:avLst>
                <a:gd name="adj" fmla="val 25382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BF9C7D76-627D-EF41-7B74-9E2A251713B7}"/>
                </a:ext>
              </a:extLst>
            </p:cNvPr>
            <p:cNvSpPr/>
            <p:nvPr/>
          </p:nvSpPr>
          <p:spPr>
            <a:xfrm>
              <a:off x="1983014" y="5198266"/>
              <a:ext cx="184052" cy="589153"/>
            </a:xfrm>
            <a:custGeom>
              <a:avLst/>
              <a:gdLst>
                <a:gd name="connsiteX0" fmla="*/ 92026 w 184052"/>
                <a:gd name="connsiteY0" fmla="*/ 0 h 589153"/>
                <a:gd name="connsiteX1" fmla="*/ 99598 w 184052"/>
                <a:gd name="connsiteY1" fmla="*/ 1529 h 589153"/>
                <a:gd name="connsiteX2" fmla="*/ 103288 w 184052"/>
                <a:gd name="connsiteY2" fmla="*/ 0 h 589153"/>
                <a:gd name="connsiteX3" fmla="*/ 160704 w 184052"/>
                <a:gd name="connsiteY3" fmla="*/ 0 h 589153"/>
                <a:gd name="connsiteX4" fmla="*/ 184050 w 184052"/>
                <a:gd name="connsiteY4" fmla="*/ 23346 h 589153"/>
                <a:gd name="connsiteX5" fmla="*/ 184050 w 184052"/>
                <a:gd name="connsiteY5" fmla="*/ 92016 h 589153"/>
                <a:gd name="connsiteX6" fmla="*/ 184052 w 184052"/>
                <a:gd name="connsiteY6" fmla="*/ 92026 h 589153"/>
                <a:gd name="connsiteX7" fmla="*/ 184051 w 184052"/>
                <a:gd name="connsiteY7" fmla="*/ 497127 h 589153"/>
                <a:gd name="connsiteX8" fmla="*/ 184050 w 184052"/>
                <a:gd name="connsiteY8" fmla="*/ 497132 h 589153"/>
                <a:gd name="connsiteX9" fmla="*/ 184050 w 184052"/>
                <a:gd name="connsiteY9" fmla="*/ 565806 h 589153"/>
                <a:gd name="connsiteX10" fmla="*/ 160704 w 184052"/>
                <a:gd name="connsiteY10" fmla="*/ 589152 h 589153"/>
                <a:gd name="connsiteX11" fmla="*/ 103288 w 184052"/>
                <a:gd name="connsiteY11" fmla="*/ 589152 h 589153"/>
                <a:gd name="connsiteX12" fmla="*/ 99599 w 184052"/>
                <a:gd name="connsiteY12" fmla="*/ 587624 h 589153"/>
                <a:gd name="connsiteX13" fmla="*/ 92025 w 184052"/>
                <a:gd name="connsiteY13" fmla="*/ 589153 h 589153"/>
                <a:gd name="connsiteX14" fmla="*/ 92026 w 184052"/>
                <a:gd name="connsiteY14" fmla="*/ 589152 h 589153"/>
                <a:gd name="connsiteX15" fmla="*/ 0 w 184052"/>
                <a:gd name="connsiteY15" fmla="*/ 497126 h 589153"/>
                <a:gd name="connsiteX16" fmla="*/ 0 w 184052"/>
                <a:gd name="connsiteY16" fmla="*/ 92026 h 589153"/>
                <a:gd name="connsiteX17" fmla="*/ 92026 w 184052"/>
                <a:gd name="connsiteY17" fmla="*/ 0 h 58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4052" h="589153">
                  <a:moveTo>
                    <a:pt x="92026" y="0"/>
                  </a:moveTo>
                  <a:lnTo>
                    <a:pt x="99598" y="1529"/>
                  </a:lnTo>
                  <a:lnTo>
                    <a:pt x="103288" y="0"/>
                  </a:lnTo>
                  <a:lnTo>
                    <a:pt x="160704" y="0"/>
                  </a:lnTo>
                  <a:cubicBezTo>
                    <a:pt x="173598" y="0"/>
                    <a:pt x="184050" y="10452"/>
                    <a:pt x="184050" y="23346"/>
                  </a:cubicBezTo>
                  <a:lnTo>
                    <a:pt x="184050" y="92016"/>
                  </a:lnTo>
                  <a:lnTo>
                    <a:pt x="184052" y="92026"/>
                  </a:lnTo>
                  <a:cubicBezTo>
                    <a:pt x="184052" y="227060"/>
                    <a:pt x="184051" y="362093"/>
                    <a:pt x="184051" y="497127"/>
                  </a:cubicBezTo>
                  <a:lnTo>
                    <a:pt x="184050" y="497132"/>
                  </a:lnTo>
                  <a:lnTo>
                    <a:pt x="184050" y="565806"/>
                  </a:lnTo>
                  <a:cubicBezTo>
                    <a:pt x="184050" y="578700"/>
                    <a:pt x="173598" y="589152"/>
                    <a:pt x="160704" y="589152"/>
                  </a:cubicBezTo>
                  <a:lnTo>
                    <a:pt x="103288" y="589152"/>
                  </a:lnTo>
                  <a:lnTo>
                    <a:pt x="99599" y="587624"/>
                  </a:lnTo>
                  <a:lnTo>
                    <a:pt x="92025" y="589153"/>
                  </a:lnTo>
                  <a:lnTo>
                    <a:pt x="92026" y="589152"/>
                  </a:lnTo>
                  <a:cubicBezTo>
                    <a:pt x="41201" y="589152"/>
                    <a:pt x="0" y="547951"/>
                    <a:pt x="0" y="497126"/>
                  </a:cubicBezTo>
                  <a:lnTo>
                    <a:pt x="0" y="92026"/>
                  </a:lnTo>
                  <a:cubicBezTo>
                    <a:pt x="0" y="41201"/>
                    <a:pt x="41201" y="0"/>
                    <a:pt x="92026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48" name="Rectangle: Rounded Corners 147">
              <a:extLst>
                <a:ext uri="{FF2B5EF4-FFF2-40B4-BE49-F238E27FC236}">
                  <a16:creationId xmlns:a16="http://schemas.microsoft.com/office/drawing/2014/main" id="{90F1B002-1BF2-8939-4E57-957F11382BB5}"/>
                </a:ext>
              </a:extLst>
            </p:cNvPr>
            <p:cNvSpPr/>
            <p:nvPr/>
          </p:nvSpPr>
          <p:spPr>
            <a:xfrm>
              <a:off x="2015331" y="5389852"/>
              <a:ext cx="151735" cy="205979"/>
            </a:xfrm>
            <a:prstGeom prst="roundRect">
              <a:avLst>
                <a:gd name="adj" fmla="val 34007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id="{BB4BDA4D-983D-E63A-3D1D-FEE596F1EF18}"/>
              </a:ext>
            </a:extLst>
          </p:cNvPr>
          <p:cNvSpPr/>
          <p:nvPr/>
        </p:nvSpPr>
        <p:spPr>
          <a:xfrm>
            <a:off x="5688987" y="2041955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B602BE5F-B636-3EE6-73CD-2CFDBB8F861E}"/>
              </a:ext>
            </a:extLst>
          </p:cNvPr>
          <p:cNvSpPr/>
          <p:nvPr/>
        </p:nvSpPr>
        <p:spPr>
          <a:xfrm>
            <a:off x="5836452" y="1542739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B6EA9726-F5B0-2EA8-1296-01FE4736E646}"/>
              </a:ext>
            </a:extLst>
          </p:cNvPr>
          <p:cNvSpPr/>
          <p:nvPr/>
        </p:nvSpPr>
        <p:spPr>
          <a:xfrm>
            <a:off x="5686176" y="2255967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5086CC00-ACBC-083F-D356-BAF9073A5AC2}"/>
              </a:ext>
            </a:extLst>
          </p:cNvPr>
          <p:cNvSpPr/>
          <p:nvPr/>
        </p:nvSpPr>
        <p:spPr>
          <a:xfrm>
            <a:off x="6347375" y="1439448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8888449-F367-00EA-2B3D-967D1C1CB33B}"/>
              </a:ext>
            </a:extLst>
          </p:cNvPr>
          <p:cNvSpPr/>
          <p:nvPr/>
        </p:nvSpPr>
        <p:spPr>
          <a:xfrm>
            <a:off x="5688504" y="2625049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pic>
        <p:nvPicPr>
          <p:cNvPr id="89" name="Graphic 88">
            <a:extLst>
              <a:ext uri="{FF2B5EF4-FFF2-40B4-BE49-F238E27FC236}">
                <a16:creationId xmlns:a16="http://schemas.microsoft.com/office/drawing/2014/main" id="{923BF7B1-48E0-1575-A7DF-30B006A966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12852" y="2931096"/>
            <a:ext cx="340306" cy="367654"/>
          </a:xfrm>
          <a:prstGeom prst="rect">
            <a:avLst/>
          </a:prstGeom>
        </p:spPr>
      </p:pic>
      <p:pic>
        <p:nvPicPr>
          <p:cNvPr id="90" name="Graphic 89">
            <a:extLst>
              <a:ext uri="{FF2B5EF4-FFF2-40B4-BE49-F238E27FC236}">
                <a16:creationId xmlns:a16="http://schemas.microsoft.com/office/drawing/2014/main" id="{9B347599-87A0-53DD-2D46-7936F4EFFB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34930" y="2957106"/>
            <a:ext cx="241278" cy="260668"/>
          </a:xfrm>
          <a:prstGeom prst="rect">
            <a:avLst/>
          </a:prstGeom>
        </p:spPr>
      </p:pic>
      <p:pic>
        <p:nvPicPr>
          <p:cNvPr id="91" name="Graphic 90">
            <a:extLst>
              <a:ext uri="{FF2B5EF4-FFF2-40B4-BE49-F238E27FC236}">
                <a16:creationId xmlns:a16="http://schemas.microsoft.com/office/drawing/2014/main" id="{EBE25322-624B-A9F0-B320-9C7986FAA2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07849" y="2613391"/>
            <a:ext cx="238810" cy="258002"/>
          </a:xfrm>
          <a:prstGeom prst="rect">
            <a:avLst/>
          </a:prstGeom>
        </p:spPr>
      </p:pic>
      <p:grpSp>
        <p:nvGrpSpPr>
          <p:cNvPr id="92" name="Group 91">
            <a:extLst>
              <a:ext uri="{FF2B5EF4-FFF2-40B4-BE49-F238E27FC236}">
                <a16:creationId xmlns:a16="http://schemas.microsoft.com/office/drawing/2014/main" id="{8480C27A-E8DC-ED1F-2C17-FCB30FAFE51F}"/>
              </a:ext>
            </a:extLst>
          </p:cNvPr>
          <p:cNvGrpSpPr/>
          <p:nvPr/>
        </p:nvGrpSpPr>
        <p:grpSpPr>
          <a:xfrm>
            <a:off x="7532473" y="2672488"/>
            <a:ext cx="276078" cy="282625"/>
            <a:chOff x="370256" y="1860116"/>
            <a:chExt cx="1828800" cy="1828800"/>
          </a:xfrm>
        </p:grpSpPr>
        <p:pic>
          <p:nvPicPr>
            <p:cNvPr id="143" name="Graphic 142">
              <a:extLst>
                <a:ext uri="{FF2B5EF4-FFF2-40B4-BE49-F238E27FC236}">
                  <a16:creationId xmlns:a16="http://schemas.microsoft.com/office/drawing/2014/main" id="{5FADFD50-BF68-052C-EDEE-2659AE82A1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70256" y="1860116"/>
              <a:ext cx="1828800" cy="1828800"/>
            </a:xfrm>
            <a:prstGeom prst="rect">
              <a:avLst/>
            </a:prstGeom>
          </p:spPr>
        </p:pic>
        <p:pic>
          <p:nvPicPr>
            <p:cNvPr id="144" name="Graphic 143">
              <a:extLst>
                <a:ext uri="{FF2B5EF4-FFF2-40B4-BE49-F238E27FC236}">
                  <a16:creationId xmlns:a16="http://schemas.microsoft.com/office/drawing/2014/main" id="{EAED35B9-768A-8891-333E-6F74480A04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587744" y="2262284"/>
              <a:ext cx="729543" cy="729543"/>
            </a:xfrm>
            <a:prstGeom prst="rect">
              <a:avLst/>
            </a:prstGeom>
          </p:spPr>
        </p:pic>
      </p:grpSp>
      <p:sp>
        <p:nvSpPr>
          <p:cNvPr id="93" name="Oval 92">
            <a:extLst>
              <a:ext uri="{FF2B5EF4-FFF2-40B4-BE49-F238E27FC236}">
                <a16:creationId xmlns:a16="http://schemas.microsoft.com/office/drawing/2014/main" id="{EB0F1AFD-821A-8911-A141-7E4B0D41D0D5}"/>
              </a:ext>
            </a:extLst>
          </p:cNvPr>
          <p:cNvSpPr/>
          <p:nvPr/>
        </p:nvSpPr>
        <p:spPr>
          <a:xfrm>
            <a:off x="7344969" y="2253366"/>
            <a:ext cx="1095280" cy="1076844"/>
          </a:xfrm>
          <a:prstGeom prst="ellipse">
            <a:avLst/>
          </a:prstGeom>
          <a:noFill/>
          <a:ln w="12700" cap="flat" cmpd="sng" algn="ctr">
            <a:solidFill>
              <a:srgbClr val="019FE3"/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kern="0">
              <a:solidFill>
                <a:srgbClr val="000000"/>
              </a:solidFill>
              <a:latin typeface="Bosch Office Sans"/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D60E0B80-AD6F-2E95-B586-5AA749EB9883}"/>
              </a:ext>
            </a:extLst>
          </p:cNvPr>
          <p:cNvGrpSpPr/>
          <p:nvPr/>
        </p:nvGrpSpPr>
        <p:grpSpPr>
          <a:xfrm>
            <a:off x="7007138" y="2228459"/>
            <a:ext cx="385824" cy="307557"/>
            <a:chOff x="5278176" y="3555260"/>
            <a:chExt cx="667956" cy="492849"/>
          </a:xfrm>
        </p:grpSpPr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CB05A86A-00A8-B4C6-9118-90D300B8054B}"/>
                </a:ext>
              </a:extLst>
            </p:cNvPr>
            <p:cNvSpPr/>
            <p:nvPr/>
          </p:nvSpPr>
          <p:spPr>
            <a:xfrm>
              <a:off x="5381931" y="3555260"/>
              <a:ext cx="564201" cy="374353"/>
            </a:xfrm>
            <a:prstGeom prst="rect">
              <a:avLst/>
            </a:prstGeom>
            <a:solidFill>
              <a:srgbClr val="0E316D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CFD6147C-8EF7-0FD6-D586-8D96C9337CB7}"/>
                </a:ext>
              </a:extLst>
            </p:cNvPr>
            <p:cNvSpPr/>
            <p:nvPr/>
          </p:nvSpPr>
          <p:spPr>
            <a:xfrm>
              <a:off x="5278176" y="3673756"/>
              <a:ext cx="564201" cy="374353"/>
            </a:xfrm>
            <a:prstGeom prst="rect">
              <a:avLst/>
            </a:prstGeom>
            <a:solidFill>
              <a:srgbClr val="0E316D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chemeClr val="accent4"/>
                </a:solidFill>
              </a:endParaRPr>
            </a:p>
          </p:txBody>
        </p:sp>
      </p:grp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E47F9013-360E-8938-0538-E3B1C6DF306E}"/>
              </a:ext>
            </a:extLst>
          </p:cNvPr>
          <p:cNvCxnSpPr>
            <a:cxnSpLocks/>
            <a:stCxn id="69" idx="3"/>
            <a:endCxn id="142" idx="1"/>
          </p:cNvCxnSpPr>
          <p:nvPr/>
        </p:nvCxnSpPr>
        <p:spPr>
          <a:xfrm>
            <a:off x="6691520" y="2418193"/>
            <a:ext cx="315617" cy="1017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55FF9E5E-91BD-BAF1-50D2-A95B68B28BD9}"/>
              </a:ext>
            </a:extLst>
          </p:cNvPr>
          <p:cNvCxnSpPr>
            <a:cxnSpLocks/>
            <a:stCxn id="141" idx="3"/>
            <a:endCxn id="72" idx="1"/>
          </p:cNvCxnSpPr>
          <p:nvPr/>
        </p:nvCxnSpPr>
        <p:spPr>
          <a:xfrm>
            <a:off x="7392961" y="2345265"/>
            <a:ext cx="1077206" cy="554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3C8CB7C3-7E6F-6AE7-EDF5-3B51A6EADD45}"/>
              </a:ext>
            </a:extLst>
          </p:cNvPr>
          <p:cNvCxnSpPr>
            <a:cxnSpLocks/>
          </p:cNvCxnSpPr>
          <p:nvPr/>
        </p:nvCxnSpPr>
        <p:spPr>
          <a:xfrm flipV="1">
            <a:off x="7746051" y="2342010"/>
            <a:ext cx="0" cy="60922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8" name="Connector: Elbow 97">
            <a:extLst>
              <a:ext uri="{FF2B5EF4-FFF2-40B4-BE49-F238E27FC236}">
                <a16:creationId xmlns:a16="http://schemas.microsoft.com/office/drawing/2014/main" id="{0256BC4C-FC3E-8934-9A28-A1D60FDF31A0}"/>
              </a:ext>
            </a:extLst>
          </p:cNvPr>
          <p:cNvCxnSpPr>
            <a:cxnSpLocks/>
            <a:stCxn id="69" idx="1"/>
            <a:endCxn id="73" idx="3"/>
          </p:cNvCxnSpPr>
          <p:nvPr/>
        </p:nvCxnSpPr>
        <p:spPr>
          <a:xfrm rot="10800000">
            <a:off x="6183270" y="2312859"/>
            <a:ext cx="182358" cy="105334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9" name="Connector: Elbow 98">
            <a:extLst>
              <a:ext uri="{FF2B5EF4-FFF2-40B4-BE49-F238E27FC236}">
                <a16:creationId xmlns:a16="http://schemas.microsoft.com/office/drawing/2014/main" id="{21465C7B-4E50-AA2E-D78F-82F2D70AEB67}"/>
              </a:ext>
            </a:extLst>
          </p:cNvPr>
          <p:cNvCxnSpPr>
            <a:cxnSpLocks/>
            <a:stCxn id="69" idx="0"/>
            <a:endCxn id="70" idx="3"/>
          </p:cNvCxnSpPr>
          <p:nvPr/>
        </p:nvCxnSpPr>
        <p:spPr>
          <a:xfrm rot="16200000" flipV="1">
            <a:off x="6251505" y="2024317"/>
            <a:ext cx="202541" cy="351600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0" name="Connector: Elbow 99">
            <a:extLst>
              <a:ext uri="{FF2B5EF4-FFF2-40B4-BE49-F238E27FC236}">
                <a16:creationId xmlns:a16="http://schemas.microsoft.com/office/drawing/2014/main" id="{2A635217-3683-21EC-2FD8-EF6F12EB4FAC}"/>
              </a:ext>
            </a:extLst>
          </p:cNvPr>
          <p:cNvCxnSpPr>
            <a:cxnSpLocks/>
            <a:stCxn id="69" idx="2"/>
            <a:endCxn id="74" idx="3"/>
          </p:cNvCxnSpPr>
          <p:nvPr/>
        </p:nvCxnSpPr>
        <p:spPr>
          <a:xfrm rot="5400000">
            <a:off x="6214011" y="2504258"/>
            <a:ext cx="283822" cy="345304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1" name="Connector: Elbow 100">
            <a:extLst>
              <a:ext uri="{FF2B5EF4-FFF2-40B4-BE49-F238E27FC236}">
                <a16:creationId xmlns:a16="http://schemas.microsoft.com/office/drawing/2014/main" id="{21B86CFD-64CE-35CE-EF5B-0DC022BEDCF4}"/>
              </a:ext>
            </a:extLst>
          </p:cNvPr>
          <p:cNvCxnSpPr>
            <a:cxnSpLocks/>
          </p:cNvCxnSpPr>
          <p:nvPr/>
        </p:nvCxnSpPr>
        <p:spPr>
          <a:xfrm rot="5400000">
            <a:off x="6116681" y="2601588"/>
            <a:ext cx="478483" cy="345304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2" name="Connector: Elbow 101">
            <a:extLst>
              <a:ext uri="{FF2B5EF4-FFF2-40B4-BE49-F238E27FC236}">
                <a16:creationId xmlns:a16="http://schemas.microsoft.com/office/drawing/2014/main" id="{D28DC9E8-4338-9E43-338A-EA688D7E4B28}"/>
              </a:ext>
            </a:extLst>
          </p:cNvPr>
          <p:cNvCxnSpPr>
            <a:cxnSpLocks/>
            <a:stCxn id="74" idx="1"/>
            <a:endCxn id="88" idx="3"/>
          </p:cNvCxnSpPr>
          <p:nvPr/>
        </p:nvCxnSpPr>
        <p:spPr>
          <a:xfrm rot="10800000">
            <a:off x="5787615" y="2681942"/>
            <a:ext cx="205854" cy="136879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3" name="Connector: Elbow 102">
            <a:extLst>
              <a:ext uri="{FF2B5EF4-FFF2-40B4-BE49-F238E27FC236}">
                <a16:creationId xmlns:a16="http://schemas.microsoft.com/office/drawing/2014/main" id="{4443C67C-658E-40C1-9A7C-B122DBC9B425}"/>
              </a:ext>
            </a:extLst>
          </p:cNvPr>
          <p:cNvCxnSpPr>
            <a:cxnSpLocks/>
            <a:stCxn id="71" idx="1"/>
            <a:endCxn id="85" idx="2"/>
          </p:cNvCxnSpPr>
          <p:nvPr/>
        </p:nvCxnSpPr>
        <p:spPr>
          <a:xfrm rot="10800000">
            <a:off x="5886007" y="1656524"/>
            <a:ext cx="101167" cy="204057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04" name="Graphic 103">
            <a:extLst>
              <a:ext uri="{FF2B5EF4-FFF2-40B4-BE49-F238E27FC236}">
                <a16:creationId xmlns:a16="http://schemas.microsoft.com/office/drawing/2014/main" id="{A3D5BBFC-39A2-8747-C3E2-7B53DE20A40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568918" y="2169840"/>
            <a:ext cx="156063" cy="168605"/>
          </a:xfrm>
          <a:prstGeom prst="rect">
            <a:avLst/>
          </a:prstGeom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FA10F95E-C278-23A8-F017-9D82DD23D02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5400000">
            <a:off x="6148183" y="1782195"/>
            <a:ext cx="160435" cy="148500"/>
          </a:xfrm>
          <a:prstGeom prst="rect">
            <a:avLst/>
          </a:prstGeom>
        </p:spPr>
      </p:pic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AFBF2D11-D8B7-657A-A31F-926FE2229CEF}"/>
              </a:ext>
            </a:extLst>
          </p:cNvPr>
          <p:cNvCxnSpPr>
            <a:stCxn id="84" idx="3"/>
            <a:endCxn id="70" idx="1"/>
          </p:cNvCxnSpPr>
          <p:nvPr/>
        </p:nvCxnSpPr>
        <p:spPr>
          <a:xfrm>
            <a:off x="5788096" y="2098847"/>
            <a:ext cx="19907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7" name="Rectangle 106">
            <a:extLst>
              <a:ext uri="{FF2B5EF4-FFF2-40B4-BE49-F238E27FC236}">
                <a16:creationId xmlns:a16="http://schemas.microsoft.com/office/drawing/2014/main" id="{9D3742B9-865B-1719-3089-FE41E05EF7D1}"/>
              </a:ext>
            </a:extLst>
          </p:cNvPr>
          <p:cNvSpPr/>
          <p:nvPr/>
        </p:nvSpPr>
        <p:spPr>
          <a:xfrm>
            <a:off x="5686074" y="2394101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cxnSp>
        <p:nvCxnSpPr>
          <p:cNvPr id="108" name="Connector: Elbow 107">
            <a:extLst>
              <a:ext uri="{FF2B5EF4-FFF2-40B4-BE49-F238E27FC236}">
                <a16:creationId xmlns:a16="http://schemas.microsoft.com/office/drawing/2014/main" id="{1E9872C0-154D-CF0B-735E-23AAA2779757}"/>
              </a:ext>
            </a:extLst>
          </p:cNvPr>
          <p:cNvCxnSpPr>
            <a:cxnSpLocks/>
            <a:stCxn id="73" idx="1"/>
            <a:endCxn id="107" idx="3"/>
          </p:cNvCxnSpPr>
          <p:nvPr/>
        </p:nvCxnSpPr>
        <p:spPr>
          <a:xfrm rot="10800000" flipV="1">
            <a:off x="5785183" y="2312859"/>
            <a:ext cx="208286" cy="138135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0B233597-578A-9EC7-BA47-B906DCD1FF7F}"/>
              </a:ext>
            </a:extLst>
          </p:cNvPr>
          <p:cNvCxnSpPr>
            <a:cxnSpLocks/>
            <a:stCxn id="86" idx="3"/>
            <a:endCxn id="73" idx="1"/>
          </p:cNvCxnSpPr>
          <p:nvPr/>
        </p:nvCxnSpPr>
        <p:spPr>
          <a:xfrm>
            <a:off x="5785287" y="2312859"/>
            <a:ext cx="208182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10" name="Graphic 109">
            <a:extLst>
              <a:ext uri="{FF2B5EF4-FFF2-40B4-BE49-F238E27FC236}">
                <a16:creationId xmlns:a16="http://schemas.microsoft.com/office/drawing/2014/main" id="{6011E91A-A773-D67F-0B22-C049B17FB08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0800000">
            <a:off x="6357079" y="1542096"/>
            <a:ext cx="148500" cy="160435"/>
          </a:xfrm>
          <a:prstGeom prst="rect">
            <a:avLst/>
          </a:prstGeom>
        </p:spPr>
      </p:pic>
      <p:sp>
        <p:nvSpPr>
          <p:cNvPr id="111" name="Oval 110">
            <a:extLst>
              <a:ext uri="{FF2B5EF4-FFF2-40B4-BE49-F238E27FC236}">
                <a16:creationId xmlns:a16="http://schemas.microsoft.com/office/drawing/2014/main" id="{2FCA25B0-2AEB-3BB6-0A9B-DD2C45050828}"/>
              </a:ext>
            </a:extLst>
          </p:cNvPr>
          <p:cNvSpPr/>
          <p:nvPr/>
        </p:nvSpPr>
        <p:spPr>
          <a:xfrm>
            <a:off x="6053451" y="1486370"/>
            <a:ext cx="1120061" cy="1076844"/>
          </a:xfrm>
          <a:prstGeom prst="ellipse">
            <a:avLst/>
          </a:prstGeom>
          <a:noFill/>
          <a:ln w="12700" cap="flat" cmpd="sng" algn="ctr">
            <a:solidFill>
              <a:srgbClr val="019FE3"/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kern="0">
              <a:solidFill>
                <a:srgbClr val="000000"/>
              </a:solidFill>
              <a:latin typeface="Bosch Office Sans"/>
            </a:endParaRPr>
          </a:p>
        </p:txBody>
      </p:sp>
      <p:cxnSp>
        <p:nvCxnSpPr>
          <p:cNvPr id="112" name="Connector: Elbow 111">
            <a:extLst>
              <a:ext uri="{FF2B5EF4-FFF2-40B4-BE49-F238E27FC236}">
                <a16:creationId xmlns:a16="http://schemas.microsoft.com/office/drawing/2014/main" id="{8F037D2B-D91E-7961-FF2F-0D3539AE5D80}"/>
              </a:ext>
            </a:extLst>
          </p:cNvPr>
          <p:cNvCxnSpPr>
            <a:cxnSpLocks/>
            <a:stCxn id="72" idx="0"/>
            <a:endCxn id="76" idx="2"/>
          </p:cNvCxnSpPr>
          <p:nvPr/>
        </p:nvCxnSpPr>
        <p:spPr>
          <a:xfrm rot="5400000" flipH="1" flipV="1">
            <a:off x="8566082" y="2035826"/>
            <a:ext cx="265216" cy="131151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3" name="Connector: Elbow 112">
            <a:extLst>
              <a:ext uri="{FF2B5EF4-FFF2-40B4-BE49-F238E27FC236}">
                <a16:creationId xmlns:a16="http://schemas.microsoft.com/office/drawing/2014/main" id="{E769D024-F682-279D-EC44-44354B5F1A46}"/>
              </a:ext>
            </a:extLst>
          </p:cNvPr>
          <p:cNvCxnSpPr>
            <a:cxnSpLocks/>
            <a:stCxn id="72" idx="0"/>
            <a:endCxn id="77" idx="2"/>
          </p:cNvCxnSpPr>
          <p:nvPr/>
        </p:nvCxnSpPr>
        <p:spPr>
          <a:xfrm rot="5400000" flipH="1" flipV="1">
            <a:off x="8687565" y="1914342"/>
            <a:ext cx="265216" cy="374117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4" name="Connector: Elbow 113">
            <a:extLst>
              <a:ext uri="{FF2B5EF4-FFF2-40B4-BE49-F238E27FC236}">
                <a16:creationId xmlns:a16="http://schemas.microsoft.com/office/drawing/2014/main" id="{F51644B5-60C3-C6A9-6F0B-D3DCEFF75AA0}"/>
              </a:ext>
            </a:extLst>
          </p:cNvPr>
          <p:cNvCxnSpPr>
            <a:cxnSpLocks/>
            <a:stCxn id="72" idx="2"/>
            <a:endCxn id="79" idx="1"/>
          </p:cNvCxnSpPr>
          <p:nvPr/>
        </p:nvCxnSpPr>
        <p:spPr>
          <a:xfrm rot="16200000" flipH="1">
            <a:off x="8597239" y="2503495"/>
            <a:ext cx="315249" cy="243497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5" name="Connector: Elbow 114">
            <a:extLst>
              <a:ext uri="{FF2B5EF4-FFF2-40B4-BE49-F238E27FC236}">
                <a16:creationId xmlns:a16="http://schemas.microsoft.com/office/drawing/2014/main" id="{5535BE62-0F52-A947-C025-E838A06F2FB3}"/>
              </a:ext>
            </a:extLst>
          </p:cNvPr>
          <p:cNvCxnSpPr>
            <a:cxnSpLocks/>
            <a:stCxn id="72" idx="2"/>
            <a:endCxn id="78" idx="1"/>
          </p:cNvCxnSpPr>
          <p:nvPr/>
        </p:nvCxnSpPr>
        <p:spPr>
          <a:xfrm rot="16200000" flipH="1">
            <a:off x="8486318" y="2614416"/>
            <a:ext cx="545281" cy="251687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16" name="Rectangle 115">
            <a:extLst>
              <a:ext uri="{FF2B5EF4-FFF2-40B4-BE49-F238E27FC236}">
                <a16:creationId xmlns:a16="http://schemas.microsoft.com/office/drawing/2014/main" id="{309D4751-3EE0-8F13-6FB7-71D9C0710DB6}"/>
              </a:ext>
            </a:extLst>
          </p:cNvPr>
          <p:cNvSpPr/>
          <p:nvPr/>
        </p:nvSpPr>
        <p:spPr>
          <a:xfrm>
            <a:off x="9077034" y="1538231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04FD208D-6330-AB69-B3C9-1D33B3BFC0F3}"/>
              </a:ext>
            </a:extLst>
          </p:cNvPr>
          <p:cNvSpPr/>
          <p:nvPr/>
        </p:nvSpPr>
        <p:spPr>
          <a:xfrm>
            <a:off x="8921109" y="1538231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902F7EC7-C72D-5145-7E4A-E8ED5364BA38}"/>
              </a:ext>
            </a:extLst>
          </p:cNvPr>
          <p:cNvSpPr/>
          <p:nvPr/>
        </p:nvSpPr>
        <p:spPr>
          <a:xfrm>
            <a:off x="9205151" y="2727054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cxnSp>
        <p:nvCxnSpPr>
          <p:cNvPr id="119" name="Connector: Elbow 118">
            <a:extLst>
              <a:ext uri="{FF2B5EF4-FFF2-40B4-BE49-F238E27FC236}">
                <a16:creationId xmlns:a16="http://schemas.microsoft.com/office/drawing/2014/main" id="{5C81677C-51F1-203D-4B8B-E5C65FA4CD07}"/>
              </a:ext>
            </a:extLst>
          </p:cNvPr>
          <p:cNvCxnSpPr>
            <a:cxnSpLocks/>
            <a:stCxn id="77" idx="0"/>
            <a:endCxn id="116" idx="2"/>
          </p:cNvCxnSpPr>
          <p:nvPr/>
        </p:nvCxnSpPr>
        <p:spPr>
          <a:xfrm rot="5400000" flipH="1" flipV="1">
            <a:off x="8984534" y="1674712"/>
            <a:ext cx="164751" cy="119358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0" name="Connector: Elbow 119">
            <a:extLst>
              <a:ext uri="{FF2B5EF4-FFF2-40B4-BE49-F238E27FC236}">
                <a16:creationId xmlns:a16="http://schemas.microsoft.com/office/drawing/2014/main" id="{C4497FA6-39C1-AB11-058C-44043D81C87D}"/>
              </a:ext>
            </a:extLst>
          </p:cNvPr>
          <p:cNvCxnSpPr>
            <a:cxnSpLocks/>
            <a:stCxn id="77" idx="0"/>
            <a:endCxn id="117" idx="2"/>
          </p:cNvCxnSpPr>
          <p:nvPr/>
        </p:nvCxnSpPr>
        <p:spPr>
          <a:xfrm rot="16200000" flipV="1">
            <a:off x="8906572" y="1716108"/>
            <a:ext cx="164751" cy="36568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9307C31C-C3DA-278E-A666-A9FEA6A885CD}"/>
              </a:ext>
            </a:extLst>
          </p:cNvPr>
          <p:cNvCxnSpPr>
            <a:cxnSpLocks/>
            <a:stCxn id="79" idx="3"/>
            <a:endCxn id="118" idx="1"/>
          </p:cNvCxnSpPr>
          <p:nvPr/>
        </p:nvCxnSpPr>
        <p:spPr>
          <a:xfrm>
            <a:off x="9066413" y="2782868"/>
            <a:ext cx="138738" cy="1078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22" name="TextBox 121">
            <a:extLst>
              <a:ext uri="{FF2B5EF4-FFF2-40B4-BE49-F238E27FC236}">
                <a16:creationId xmlns:a16="http://schemas.microsoft.com/office/drawing/2014/main" id="{64FD944A-34AB-46F6-987F-8742AB041420}"/>
              </a:ext>
            </a:extLst>
          </p:cNvPr>
          <p:cNvSpPr txBox="1"/>
          <p:nvPr/>
        </p:nvSpPr>
        <p:spPr>
          <a:xfrm>
            <a:off x="7728651" y="3375055"/>
            <a:ext cx="1242012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>
                <a:latin typeface="+mn-lt"/>
              </a:rPr>
              <a:t>Passenger Entertainment </a:t>
            </a:r>
          </a:p>
          <a:p>
            <a:r>
              <a:rPr lang="en-US" sz="900">
                <a:latin typeface="+mn-lt"/>
              </a:rPr>
              <a:t>Subnetwork</a:t>
            </a:r>
          </a:p>
        </p:txBody>
      </p:sp>
      <p:pic>
        <p:nvPicPr>
          <p:cNvPr id="132" name="Graphic 131">
            <a:extLst>
              <a:ext uri="{FF2B5EF4-FFF2-40B4-BE49-F238E27FC236}">
                <a16:creationId xmlns:a16="http://schemas.microsoft.com/office/drawing/2014/main" id="{7E6776DA-E75E-23B6-A51F-9E43663C512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0646483">
            <a:off x="7513577" y="2534048"/>
            <a:ext cx="156063" cy="168605"/>
          </a:xfrm>
          <a:prstGeom prst="rect">
            <a:avLst/>
          </a:prstGeom>
        </p:spPr>
      </p:pic>
      <p:pic>
        <p:nvPicPr>
          <p:cNvPr id="133" name="Graphic 132">
            <a:extLst>
              <a:ext uri="{FF2B5EF4-FFF2-40B4-BE49-F238E27FC236}">
                <a16:creationId xmlns:a16="http://schemas.microsoft.com/office/drawing/2014/main" id="{1C1CB0B0-2157-9857-4231-697D626F9E0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939921" y="2140561"/>
            <a:ext cx="156063" cy="168605"/>
          </a:xfrm>
          <a:prstGeom prst="rect">
            <a:avLst/>
          </a:prstGeom>
        </p:spPr>
      </p:pic>
      <p:sp>
        <p:nvSpPr>
          <p:cNvPr id="134" name="Rectangle 133">
            <a:extLst>
              <a:ext uri="{FF2B5EF4-FFF2-40B4-BE49-F238E27FC236}">
                <a16:creationId xmlns:a16="http://schemas.microsoft.com/office/drawing/2014/main" id="{A49EB25A-5ED2-7ED0-E6ED-D796B61DF8E1}"/>
              </a:ext>
            </a:extLst>
          </p:cNvPr>
          <p:cNvSpPr/>
          <p:nvPr/>
        </p:nvSpPr>
        <p:spPr>
          <a:xfrm>
            <a:off x="6690914" y="1430762"/>
            <a:ext cx="99110" cy="1137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B6475FE3-D68B-5581-B6F5-81FC56F38DBB}"/>
              </a:ext>
            </a:extLst>
          </p:cNvPr>
          <p:cNvSpPr/>
          <p:nvPr/>
        </p:nvSpPr>
        <p:spPr>
          <a:xfrm>
            <a:off x="6571638" y="1783230"/>
            <a:ext cx="189801" cy="1520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cxnSp>
        <p:nvCxnSpPr>
          <p:cNvPr id="136" name="Connector: Elbow 135">
            <a:extLst>
              <a:ext uri="{FF2B5EF4-FFF2-40B4-BE49-F238E27FC236}">
                <a16:creationId xmlns:a16="http://schemas.microsoft.com/office/drawing/2014/main" id="{AC622C18-AB80-3D87-ADE0-F29ED11F6B47}"/>
              </a:ext>
            </a:extLst>
          </p:cNvPr>
          <p:cNvCxnSpPr>
            <a:cxnSpLocks/>
            <a:stCxn id="135" idx="0"/>
            <a:endCxn id="134" idx="2"/>
          </p:cNvCxnSpPr>
          <p:nvPr/>
        </p:nvCxnSpPr>
        <p:spPr>
          <a:xfrm rot="5400000" flipH="1" flipV="1">
            <a:off x="6584163" y="1626924"/>
            <a:ext cx="238682" cy="73928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37" name="Graphic 136">
            <a:extLst>
              <a:ext uri="{FF2B5EF4-FFF2-40B4-BE49-F238E27FC236}">
                <a16:creationId xmlns:a16="http://schemas.microsoft.com/office/drawing/2014/main" id="{EAFE1086-0EB4-DF34-D582-FBE68055444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0800000">
            <a:off x="6541274" y="1906488"/>
            <a:ext cx="148500" cy="160435"/>
          </a:xfrm>
          <a:prstGeom prst="rect">
            <a:avLst/>
          </a:prstGeom>
        </p:spPr>
      </p:pic>
      <p:sp>
        <p:nvSpPr>
          <p:cNvPr id="68" name="Oval 67">
            <a:extLst>
              <a:ext uri="{FF2B5EF4-FFF2-40B4-BE49-F238E27FC236}">
                <a16:creationId xmlns:a16="http://schemas.microsoft.com/office/drawing/2014/main" id="{833FD48E-6EDD-932E-309E-E01E6ED4A5EF}"/>
              </a:ext>
            </a:extLst>
          </p:cNvPr>
          <p:cNvSpPr/>
          <p:nvPr/>
        </p:nvSpPr>
        <p:spPr>
          <a:xfrm>
            <a:off x="7469106" y="2372781"/>
            <a:ext cx="889315" cy="210058"/>
          </a:xfrm>
          <a:prstGeom prst="ellipse">
            <a:avLst/>
          </a:prstGeom>
          <a:solidFill>
            <a:srgbClr val="0E316D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900">
                <a:solidFill>
                  <a:schemeClr val="bg1"/>
                </a:solidFill>
              </a:rPr>
              <a:t>Infotainment</a:t>
            </a:r>
          </a:p>
        </p:txBody>
      </p:sp>
      <p:pic>
        <p:nvPicPr>
          <p:cNvPr id="176" name="Graphic 175">
            <a:extLst>
              <a:ext uri="{FF2B5EF4-FFF2-40B4-BE49-F238E27FC236}">
                <a16:creationId xmlns:a16="http://schemas.microsoft.com/office/drawing/2014/main" id="{AB092B4E-1126-0EFB-2BE9-B0C4D47E385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005775" y="1284136"/>
            <a:ext cx="353480" cy="35348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841EDF1-4D7A-1059-8281-29D8A71A296D}"/>
              </a:ext>
            </a:extLst>
          </p:cNvPr>
          <p:cNvSpPr/>
          <p:nvPr/>
        </p:nvSpPr>
        <p:spPr>
          <a:xfrm>
            <a:off x="576583" y="1575776"/>
            <a:ext cx="3591916" cy="2257688"/>
          </a:xfrm>
          <a:prstGeom prst="rect">
            <a:avLst/>
          </a:prstGeom>
          <a:solidFill>
            <a:srgbClr val="F2F2F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16D3FF-5ED1-7C25-4A77-6159D91F85CD}"/>
              </a:ext>
            </a:extLst>
          </p:cNvPr>
          <p:cNvSpPr/>
          <p:nvPr/>
        </p:nvSpPr>
        <p:spPr>
          <a:xfrm>
            <a:off x="469168" y="1575776"/>
            <a:ext cx="112470" cy="2257688"/>
          </a:xfrm>
          <a:prstGeom prst="rect">
            <a:avLst/>
          </a:prstGeom>
          <a:solidFill>
            <a:srgbClr val="7D8389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479A2A-8EB7-6CBE-BD10-BED27A08F867}"/>
              </a:ext>
            </a:extLst>
          </p:cNvPr>
          <p:cNvSpPr/>
          <p:nvPr/>
        </p:nvSpPr>
        <p:spPr>
          <a:xfrm flipH="1">
            <a:off x="576579" y="1868953"/>
            <a:ext cx="508433" cy="1099416"/>
          </a:xfrm>
          <a:prstGeom prst="rect">
            <a:avLst/>
          </a:prstGeom>
          <a:solidFill>
            <a:srgbClr val="A4ABB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7CC7122-9B06-798C-C3CE-53810E5F3E67}"/>
              </a:ext>
            </a:extLst>
          </p:cNvPr>
          <p:cNvSpPr/>
          <p:nvPr/>
        </p:nvSpPr>
        <p:spPr>
          <a:xfrm flipH="1">
            <a:off x="1085015" y="1868954"/>
            <a:ext cx="2934528" cy="939500"/>
          </a:xfrm>
          <a:prstGeom prst="rect">
            <a:avLst/>
          </a:prstGeom>
          <a:solidFill>
            <a:srgbClr val="D0D4D8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14D319A-1DB9-AA91-FE03-DB29743D3677}"/>
              </a:ext>
            </a:extLst>
          </p:cNvPr>
          <p:cNvSpPr/>
          <p:nvPr/>
        </p:nvSpPr>
        <p:spPr>
          <a:xfrm>
            <a:off x="1483905" y="1868954"/>
            <a:ext cx="297183" cy="226546"/>
          </a:xfrm>
          <a:prstGeom prst="rect">
            <a:avLst/>
          </a:prstGeom>
          <a:solidFill>
            <a:srgbClr val="003E64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91BEC35-F95F-1BBF-5D3C-D06DA256C479}"/>
              </a:ext>
            </a:extLst>
          </p:cNvPr>
          <p:cNvSpPr/>
          <p:nvPr/>
        </p:nvSpPr>
        <p:spPr>
          <a:xfrm>
            <a:off x="1587740" y="2095500"/>
            <a:ext cx="78771" cy="159915"/>
          </a:xfrm>
          <a:prstGeom prst="rect">
            <a:avLst/>
          </a:prstGeom>
          <a:solidFill>
            <a:srgbClr val="1B72A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F6D7902-E801-C9B7-EE62-E7D38ECAF2A9}"/>
              </a:ext>
            </a:extLst>
          </p:cNvPr>
          <p:cNvSpPr/>
          <p:nvPr/>
        </p:nvSpPr>
        <p:spPr>
          <a:xfrm>
            <a:off x="1085014" y="2808454"/>
            <a:ext cx="1006126" cy="159915"/>
          </a:xfrm>
          <a:prstGeom prst="rect">
            <a:avLst/>
          </a:prstGeom>
          <a:solidFill>
            <a:srgbClr val="003E64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B898085-F749-7B48-3713-BCD2B6AB3CA5}"/>
              </a:ext>
            </a:extLst>
          </p:cNvPr>
          <p:cNvCxnSpPr>
            <a:cxnSpLocks/>
            <a:stCxn id="13" idx="2"/>
          </p:cNvCxnSpPr>
          <p:nvPr/>
        </p:nvCxnSpPr>
        <p:spPr>
          <a:xfrm flipH="1">
            <a:off x="1621025" y="2255415"/>
            <a:ext cx="6101" cy="362347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880443C8-41DE-39C8-D852-15B1B949F6F5}"/>
              </a:ext>
            </a:extLst>
          </p:cNvPr>
          <p:cNvSpPr/>
          <p:nvPr/>
        </p:nvSpPr>
        <p:spPr>
          <a:xfrm flipH="1">
            <a:off x="730544" y="1982227"/>
            <a:ext cx="279280" cy="6663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FC2E4E3-5D0E-93BB-80A3-51927B0ED7E9}"/>
              </a:ext>
            </a:extLst>
          </p:cNvPr>
          <p:cNvSpPr/>
          <p:nvPr/>
        </p:nvSpPr>
        <p:spPr>
          <a:xfrm flipH="1">
            <a:off x="728753" y="1728396"/>
            <a:ext cx="279280" cy="66631"/>
          </a:xfrm>
          <a:prstGeom prst="rect">
            <a:avLst/>
          </a:prstGeom>
          <a:solidFill>
            <a:srgbClr val="ED0000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82942BF-EDB1-ABE9-F102-E3DF92C34E1A}"/>
              </a:ext>
            </a:extLst>
          </p:cNvPr>
          <p:cNvGrpSpPr/>
          <p:nvPr/>
        </p:nvGrpSpPr>
        <p:grpSpPr>
          <a:xfrm rot="20764611">
            <a:off x="3087927" y="1894796"/>
            <a:ext cx="782967" cy="320273"/>
            <a:chOff x="7812168" y="3926043"/>
            <a:chExt cx="833148" cy="366267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B7F21B5-670E-137D-3DEB-8C3AF1215F5B}"/>
                </a:ext>
              </a:extLst>
            </p:cNvPr>
            <p:cNvSpPr/>
            <p:nvPr/>
          </p:nvSpPr>
          <p:spPr>
            <a:xfrm rot="14729457" flipH="1">
              <a:off x="7881110" y="4066437"/>
              <a:ext cx="58185" cy="196070"/>
            </a:xfrm>
            <a:prstGeom prst="rect">
              <a:avLst/>
            </a:prstGeom>
            <a:solidFill>
              <a:srgbClr val="003E64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5C574B14-689C-E7F4-A75B-2DF2D46D25B8}"/>
                </a:ext>
              </a:extLst>
            </p:cNvPr>
            <p:cNvSpPr/>
            <p:nvPr/>
          </p:nvSpPr>
          <p:spPr>
            <a:xfrm rot="14729457" flipH="1">
              <a:off x="7913466" y="4038399"/>
              <a:ext cx="119811" cy="196070"/>
            </a:xfrm>
            <a:prstGeom prst="rect">
              <a:avLst/>
            </a:prstGeom>
            <a:solidFill>
              <a:srgbClr val="D1E4FF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BC9BCE72-5F19-D903-BA71-5C95C7FDC439}"/>
                </a:ext>
              </a:extLst>
            </p:cNvPr>
            <p:cNvSpPr/>
            <p:nvPr/>
          </p:nvSpPr>
          <p:spPr>
            <a:xfrm rot="14729457" flipH="1">
              <a:off x="8009468" y="3987818"/>
              <a:ext cx="155379" cy="196070"/>
            </a:xfrm>
            <a:prstGeom prst="rect">
              <a:avLst/>
            </a:prstGeom>
            <a:solidFill>
              <a:srgbClr val="005587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1C75B8C4-84CB-EBB0-3F5A-4B370F4A3BBE}"/>
                </a:ext>
              </a:extLst>
            </p:cNvPr>
            <p:cNvSpPr/>
            <p:nvPr/>
          </p:nvSpPr>
          <p:spPr>
            <a:xfrm rot="18503510" flipH="1">
              <a:off x="8312677" y="3959671"/>
              <a:ext cx="175259" cy="490019"/>
            </a:xfrm>
            <a:prstGeom prst="rect">
              <a:avLst/>
            </a:prstGeom>
            <a:solidFill>
              <a:srgbClr val="005587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6EE1C42F-502F-4CCB-21C0-C7E66D043461}"/>
                </a:ext>
              </a:extLst>
            </p:cNvPr>
            <p:cNvSpPr/>
            <p:nvPr/>
          </p:nvSpPr>
          <p:spPr>
            <a:xfrm rot="20129457" flipH="1">
              <a:off x="8076968" y="3926043"/>
              <a:ext cx="226163" cy="224790"/>
            </a:xfrm>
            <a:prstGeom prst="ellipse">
              <a:avLst/>
            </a:prstGeom>
            <a:solidFill>
              <a:srgbClr val="D1E4FF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D750C17C-A402-BB99-B11C-6FECEDA2DCFB}"/>
              </a:ext>
            </a:extLst>
          </p:cNvPr>
          <p:cNvSpPr/>
          <p:nvPr/>
        </p:nvSpPr>
        <p:spPr>
          <a:xfrm rot="20913846" flipH="1">
            <a:off x="3752783" y="2144016"/>
            <a:ext cx="235168" cy="516276"/>
          </a:xfrm>
          <a:prstGeom prst="rect">
            <a:avLst/>
          </a:prstGeom>
          <a:solidFill>
            <a:srgbClr val="00558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F1FBBB5-05A4-6DA1-91A0-9CB6BA96AB78}"/>
              </a:ext>
            </a:extLst>
          </p:cNvPr>
          <p:cNvSpPr/>
          <p:nvPr/>
        </p:nvSpPr>
        <p:spPr>
          <a:xfrm flipH="1">
            <a:off x="3731019" y="2563821"/>
            <a:ext cx="437479" cy="226546"/>
          </a:xfrm>
          <a:prstGeom prst="rect">
            <a:avLst/>
          </a:prstGeom>
          <a:solidFill>
            <a:srgbClr val="003E64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7FA2399-210E-1716-E776-425ED85C61A3}"/>
              </a:ext>
            </a:extLst>
          </p:cNvPr>
          <p:cNvSpPr/>
          <p:nvPr/>
        </p:nvSpPr>
        <p:spPr>
          <a:xfrm flipH="1">
            <a:off x="3702680" y="2027615"/>
            <a:ext cx="212541" cy="196562"/>
          </a:xfrm>
          <a:prstGeom prst="ellipse">
            <a:avLst/>
          </a:prstGeom>
          <a:solidFill>
            <a:srgbClr val="D1E4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759F15A5-BF14-8985-3FC2-B115109D944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369328" y="2449303"/>
            <a:ext cx="434039" cy="403859"/>
          </a:xfrm>
          <a:prstGeom prst="rect">
            <a:avLst/>
          </a:prstGeom>
        </p:spPr>
      </p:pic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2F2ED9D6-406A-94F2-C366-ADCB73AE6A0D}"/>
              </a:ext>
            </a:extLst>
          </p:cNvPr>
          <p:cNvSpPr/>
          <p:nvPr/>
        </p:nvSpPr>
        <p:spPr>
          <a:xfrm flipH="1">
            <a:off x="2270966" y="2808454"/>
            <a:ext cx="1190547" cy="159915"/>
          </a:xfrm>
          <a:custGeom>
            <a:avLst/>
            <a:gdLst>
              <a:gd name="connsiteX0" fmla="*/ 1189324 w 1266850"/>
              <a:gd name="connsiteY0" fmla="*/ 0 h 182880"/>
              <a:gd name="connsiteX1" fmla="*/ 1171587 w 1266850"/>
              <a:gd name="connsiteY1" fmla="*/ 0 h 182880"/>
              <a:gd name="connsiteX2" fmla="*/ 95263 w 1266850"/>
              <a:gd name="connsiteY2" fmla="*/ 0 h 182880"/>
              <a:gd name="connsiteX3" fmla="*/ 0 w 1266850"/>
              <a:gd name="connsiteY3" fmla="*/ 91440 h 182880"/>
              <a:gd name="connsiteX4" fmla="*/ 95263 w 1266850"/>
              <a:gd name="connsiteY4" fmla="*/ 182880 h 182880"/>
              <a:gd name="connsiteX5" fmla="*/ 1171587 w 1266850"/>
              <a:gd name="connsiteY5" fmla="*/ 182880 h 182880"/>
              <a:gd name="connsiteX6" fmla="*/ 1189324 w 1266850"/>
              <a:gd name="connsiteY6" fmla="*/ 182880 h 182880"/>
              <a:gd name="connsiteX7" fmla="*/ 1189324 w 1266850"/>
              <a:gd name="connsiteY7" fmla="*/ 179443 h 182880"/>
              <a:gd name="connsiteX8" fmla="*/ 1208668 w 1266850"/>
              <a:gd name="connsiteY8" fmla="*/ 175694 h 182880"/>
              <a:gd name="connsiteX9" fmla="*/ 1266850 w 1266850"/>
              <a:gd name="connsiteY9" fmla="*/ 91440 h 182880"/>
              <a:gd name="connsiteX10" fmla="*/ 1208668 w 1266850"/>
              <a:gd name="connsiteY10" fmla="*/ 7186 h 182880"/>
              <a:gd name="connsiteX11" fmla="*/ 1189324 w 1266850"/>
              <a:gd name="connsiteY11" fmla="*/ 3437 h 1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66850" h="182880">
                <a:moveTo>
                  <a:pt x="1189324" y="0"/>
                </a:moveTo>
                <a:lnTo>
                  <a:pt x="1171587" y="0"/>
                </a:lnTo>
                <a:lnTo>
                  <a:pt x="95263" y="0"/>
                </a:lnTo>
                <a:cubicBezTo>
                  <a:pt x="42651" y="0"/>
                  <a:pt x="0" y="40939"/>
                  <a:pt x="0" y="91440"/>
                </a:cubicBezTo>
                <a:cubicBezTo>
                  <a:pt x="0" y="141941"/>
                  <a:pt x="42651" y="182880"/>
                  <a:pt x="95263" y="182880"/>
                </a:cubicBezTo>
                <a:lnTo>
                  <a:pt x="1171587" y="182880"/>
                </a:lnTo>
                <a:lnTo>
                  <a:pt x="1189324" y="182880"/>
                </a:lnTo>
                <a:lnTo>
                  <a:pt x="1189324" y="179443"/>
                </a:lnTo>
                <a:lnTo>
                  <a:pt x="1208668" y="175694"/>
                </a:lnTo>
                <a:cubicBezTo>
                  <a:pt x="1242859" y="161813"/>
                  <a:pt x="1266850" y="129316"/>
                  <a:pt x="1266850" y="91440"/>
                </a:cubicBezTo>
                <a:cubicBezTo>
                  <a:pt x="1266850" y="53565"/>
                  <a:pt x="1242859" y="21067"/>
                  <a:pt x="1208668" y="7186"/>
                </a:cubicBezTo>
                <a:lnTo>
                  <a:pt x="1189324" y="3437"/>
                </a:lnTo>
                <a:close/>
              </a:path>
            </a:pathLst>
          </a:custGeom>
          <a:solidFill>
            <a:srgbClr val="003E64"/>
          </a:solidFill>
          <a:ln w="9525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6636DEC9-BD3F-3A7E-B7DB-3F9469C27821}"/>
              </a:ext>
            </a:extLst>
          </p:cNvPr>
          <p:cNvSpPr/>
          <p:nvPr/>
        </p:nvSpPr>
        <p:spPr>
          <a:xfrm flipH="1">
            <a:off x="2293788" y="2826387"/>
            <a:ext cx="140995" cy="124049"/>
          </a:xfrm>
          <a:prstGeom prst="ellipse">
            <a:avLst/>
          </a:prstGeom>
          <a:solidFill>
            <a:srgbClr val="D1E4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AFEB685C-DCF4-49F4-1437-288242BE6E83}"/>
              </a:ext>
            </a:extLst>
          </p:cNvPr>
          <p:cNvSpPr/>
          <p:nvPr/>
        </p:nvSpPr>
        <p:spPr>
          <a:xfrm flipH="1">
            <a:off x="3289714" y="2830187"/>
            <a:ext cx="140995" cy="124049"/>
          </a:xfrm>
          <a:prstGeom prst="ellipse">
            <a:avLst/>
          </a:prstGeom>
          <a:solidFill>
            <a:srgbClr val="D1E4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50B8EBE8-8985-B6C2-7B93-AB5356F4FF41}"/>
              </a:ext>
            </a:extLst>
          </p:cNvPr>
          <p:cNvSpPr/>
          <p:nvPr/>
        </p:nvSpPr>
        <p:spPr>
          <a:xfrm flipH="1">
            <a:off x="2945592" y="2826386"/>
            <a:ext cx="140995" cy="124049"/>
          </a:xfrm>
          <a:prstGeom prst="ellipse">
            <a:avLst/>
          </a:prstGeom>
          <a:solidFill>
            <a:srgbClr val="D1E4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86882854-2094-3C55-CF49-57F455CA5C4A}"/>
              </a:ext>
            </a:extLst>
          </p:cNvPr>
          <p:cNvSpPr/>
          <p:nvPr/>
        </p:nvSpPr>
        <p:spPr>
          <a:xfrm flipH="1">
            <a:off x="2607764" y="2826386"/>
            <a:ext cx="140995" cy="124049"/>
          </a:xfrm>
          <a:prstGeom prst="ellipse">
            <a:avLst/>
          </a:prstGeom>
          <a:solidFill>
            <a:srgbClr val="D1E4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9FE28E5D-DDF8-F821-A2BF-AECADA5082E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346301" y="2437012"/>
            <a:ext cx="434039" cy="403859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86BB89C5-DFF3-5096-C251-7FCB4802D12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963854" y="2437012"/>
            <a:ext cx="434039" cy="403859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2220F8D1-975B-8B7B-ED7F-04CC0ADDBD4F}"/>
              </a:ext>
            </a:extLst>
          </p:cNvPr>
          <p:cNvSpPr/>
          <p:nvPr/>
        </p:nvSpPr>
        <p:spPr>
          <a:xfrm flipH="1">
            <a:off x="4019544" y="1864583"/>
            <a:ext cx="151525" cy="1103785"/>
          </a:xfrm>
          <a:prstGeom prst="rect">
            <a:avLst/>
          </a:prstGeom>
          <a:solidFill>
            <a:srgbClr val="A4ABB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5C9840F-B99A-8F04-5F6E-E058CBFFE814}"/>
              </a:ext>
            </a:extLst>
          </p:cNvPr>
          <p:cNvSpPr/>
          <p:nvPr/>
        </p:nvSpPr>
        <p:spPr>
          <a:xfrm flipH="1">
            <a:off x="574203" y="2968368"/>
            <a:ext cx="3590646" cy="281304"/>
          </a:xfrm>
          <a:prstGeom prst="rect">
            <a:avLst/>
          </a:prstGeom>
          <a:solidFill>
            <a:srgbClr val="A4ABB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60AE81C0-A20C-6588-DEB3-92B1BDF6F6F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22680" y="2636697"/>
            <a:ext cx="330497" cy="307517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FB0D6554-F762-BA9B-28D7-6B0F38F750C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9397547">
            <a:off x="2956909" y="1973852"/>
            <a:ext cx="229253" cy="213313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D3D5CBFE-779C-6F9F-7C60-B29F6DBEB9C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972420" y="2439690"/>
            <a:ext cx="153941" cy="143237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61916819-4BC4-A787-7775-22A95DFD8FC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349725" y="2440010"/>
            <a:ext cx="153941" cy="143237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D2E5DD86-6DA3-42C3-9A5D-9B5B71A043E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361480" y="2454694"/>
            <a:ext cx="153941" cy="143237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33071245-30C8-7F6D-E982-3ED27FCB2BF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6166068">
            <a:off x="1662965" y="2096487"/>
            <a:ext cx="213313" cy="229253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E9E0AFF8-BEB2-F024-651B-D1ABBA78200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486212">
            <a:off x="814109" y="2484177"/>
            <a:ext cx="229253" cy="213313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55A4A2D7-576B-6714-141C-27F4C4714BF9}"/>
              </a:ext>
            </a:extLst>
          </p:cNvPr>
          <p:cNvSpPr/>
          <p:nvPr/>
        </p:nvSpPr>
        <p:spPr>
          <a:xfrm>
            <a:off x="2494868" y="1871226"/>
            <a:ext cx="78771" cy="159915"/>
          </a:xfrm>
          <a:prstGeom prst="rect">
            <a:avLst/>
          </a:prstGeom>
          <a:solidFill>
            <a:srgbClr val="1B72A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88985BE-3C02-0BDB-4A7C-A4F138E7FC5A}"/>
              </a:ext>
            </a:extLst>
          </p:cNvPr>
          <p:cNvGrpSpPr/>
          <p:nvPr/>
        </p:nvGrpSpPr>
        <p:grpSpPr>
          <a:xfrm rot="6512320">
            <a:off x="2340729" y="2017600"/>
            <a:ext cx="294687" cy="185453"/>
            <a:chOff x="3332921" y="2584336"/>
            <a:chExt cx="337006" cy="197339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142FC55-8081-341F-F5EE-33E9CC56ADE7}"/>
                </a:ext>
              </a:extLst>
            </p:cNvPr>
            <p:cNvSpPr/>
            <p:nvPr/>
          </p:nvSpPr>
          <p:spPr>
            <a:xfrm rot="1501997">
              <a:off x="3332921" y="2584336"/>
              <a:ext cx="250629" cy="137075"/>
            </a:xfrm>
            <a:prstGeom prst="rect">
              <a:avLst/>
            </a:prstGeom>
            <a:solidFill>
              <a:srgbClr val="E0E2E5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54" name="Trapezoid 53">
              <a:extLst>
                <a:ext uri="{FF2B5EF4-FFF2-40B4-BE49-F238E27FC236}">
                  <a16:creationId xmlns:a16="http://schemas.microsoft.com/office/drawing/2014/main" id="{3FFF6229-69F8-2AFE-A008-F70368D874C0}"/>
                </a:ext>
              </a:extLst>
            </p:cNvPr>
            <p:cNvSpPr/>
            <p:nvPr/>
          </p:nvSpPr>
          <p:spPr>
            <a:xfrm rot="17798817">
              <a:off x="3583807" y="2695555"/>
              <a:ext cx="91426" cy="80814"/>
            </a:xfrm>
            <a:prstGeom prst="trapezoid">
              <a:avLst/>
            </a:prstGeom>
            <a:solidFill>
              <a:srgbClr val="2C2E3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864478B8-E71B-39A6-F59C-2FF7B1AE67BE}"/>
                </a:ext>
              </a:extLst>
            </p:cNvPr>
            <p:cNvSpPr/>
            <p:nvPr/>
          </p:nvSpPr>
          <p:spPr>
            <a:xfrm rot="1501997">
              <a:off x="3420764" y="2643728"/>
              <a:ext cx="174535" cy="67476"/>
            </a:xfrm>
            <a:prstGeom prst="rect">
              <a:avLst/>
            </a:prstGeom>
            <a:solidFill>
              <a:srgbClr val="979EA4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49516BB-CAAF-5B69-EA52-F6A1500AE85D}"/>
              </a:ext>
            </a:extLst>
          </p:cNvPr>
          <p:cNvGrpSpPr/>
          <p:nvPr/>
        </p:nvGrpSpPr>
        <p:grpSpPr>
          <a:xfrm>
            <a:off x="1584323" y="2577239"/>
            <a:ext cx="76187" cy="48635"/>
            <a:chOff x="2534887" y="3275694"/>
            <a:chExt cx="81070" cy="55619"/>
          </a:xfrm>
        </p:grpSpPr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1CC048E5-B322-DCC9-2D89-D406BEFBD64C}"/>
                </a:ext>
              </a:extLst>
            </p:cNvPr>
            <p:cNvCxnSpPr/>
            <p:nvPr/>
          </p:nvCxnSpPr>
          <p:spPr>
            <a:xfrm flipV="1">
              <a:off x="2579762" y="3301247"/>
              <a:ext cx="36195" cy="30066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D28A2B3B-BF48-2698-46E9-DF0A056511A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540603" y="3275694"/>
              <a:ext cx="31913" cy="5492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771FA384-78E8-34B4-6877-B3E1A93B917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534887" y="3322037"/>
              <a:ext cx="37629" cy="430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8" name="Graphic 37">
            <a:extLst>
              <a:ext uri="{FF2B5EF4-FFF2-40B4-BE49-F238E27FC236}">
                <a16:creationId xmlns:a16="http://schemas.microsoft.com/office/drawing/2014/main" id="{8459CAC5-C25C-08DE-FF82-883576CAA84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9659989">
            <a:off x="2286844" y="1894516"/>
            <a:ext cx="229253" cy="213313"/>
          </a:xfrm>
          <a:prstGeom prst="rect">
            <a:avLst/>
          </a:prstGeom>
        </p:spPr>
      </p:pic>
      <p:sp>
        <p:nvSpPr>
          <p:cNvPr id="39" name="Oval 38">
            <a:extLst>
              <a:ext uri="{FF2B5EF4-FFF2-40B4-BE49-F238E27FC236}">
                <a16:creationId xmlns:a16="http://schemas.microsoft.com/office/drawing/2014/main" id="{B7901925-7ADE-1EC1-2CEA-5ED0E763C5E8}"/>
              </a:ext>
            </a:extLst>
          </p:cNvPr>
          <p:cNvSpPr/>
          <p:nvPr/>
        </p:nvSpPr>
        <p:spPr>
          <a:xfrm flipH="1">
            <a:off x="630325" y="1728396"/>
            <a:ext cx="72416" cy="66631"/>
          </a:xfrm>
          <a:prstGeom prst="ellipse">
            <a:avLst/>
          </a:prstGeom>
          <a:solidFill>
            <a:srgbClr val="D0D4D8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FEB0F0FE-EF48-DA2F-9D47-7378B012C21F}"/>
              </a:ext>
            </a:extLst>
          </p:cNvPr>
          <p:cNvSpPr/>
          <p:nvPr/>
        </p:nvSpPr>
        <p:spPr>
          <a:xfrm>
            <a:off x="321027" y="1241814"/>
            <a:ext cx="4750555" cy="2120825"/>
          </a:xfrm>
          <a:prstGeom prst="roundRect">
            <a:avLst/>
          </a:prstGeom>
          <a:noFill/>
          <a:ln w="12700" cap="flat" cmpd="sng" algn="ctr">
            <a:solidFill>
              <a:srgbClr val="019FE3"/>
            </a:solidFill>
            <a:prstDash val="dash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D6C7AC2-AAFA-3EE2-ED33-7846AD6CF4C3}"/>
              </a:ext>
            </a:extLst>
          </p:cNvPr>
          <p:cNvSpPr/>
          <p:nvPr/>
        </p:nvSpPr>
        <p:spPr>
          <a:xfrm>
            <a:off x="4152975" y="1571436"/>
            <a:ext cx="89694" cy="2257687"/>
          </a:xfrm>
          <a:prstGeom prst="rect">
            <a:avLst/>
          </a:prstGeom>
          <a:solidFill>
            <a:srgbClr val="7D8389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065EBF4-1A9E-721A-C883-62C25497C98F}"/>
              </a:ext>
            </a:extLst>
          </p:cNvPr>
          <p:cNvSpPr txBox="1"/>
          <p:nvPr/>
        </p:nvSpPr>
        <p:spPr>
          <a:xfrm>
            <a:off x="675332" y="2942239"/>
            <a:ext cx="322106" cy="3497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rPr>
              <a:t>PLC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D85ACE4-FA66-735E-EF1E-9CF0C89F040D}"/>
              </a:ext>
            </a:extLst>
          </p:cNvPr>
          <p:cNvSpPr txBox="1"/>
          <p:nvPr/>
        </p:nvSpPr>
        <p:spPr>
          <a:xfrm>
            <a:off x="1250264" y="2950434"/>
            <a:ext cx="716709" cy="3497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900" kern="0"/>
              <a:t>W</a:t>
            </a:r>
            <a:r>
              <a:rPr kumimoji="0" lang="en-US" sz="900" b="0" i="0" u="none" strike="noStrike" kern="0" cap="none" spc="0" normalizeH="0" baseline="0" noProof="0" err="1">
                <a:ln>
                  <a:noFill/>
                </a:ln>
                <a:effectLst/>
                <a:uLnTx/>
                <a:uFillTx/>
              </a:rPr>
              <a:t>orkpiece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00E2005-D54E-792E-7BA5-7D6342C517F7}"/>
              </a:ext>
            </a:extLst>
          </p:cNvPr>
          <p:cNvSpPr txBox="1"/>
          <p:nvPr/>
        </p:nvSpPr>
        <p:spPr>
          <a:xfrm>
            <a:off x="1301563" y="1691277"/>
            <a:ext cx="716709" cy="2506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900" kern="0"/>
              <a:t>M</a:t>
            </a:r>
            <a:r>
              <a:rPr kumimoji="0" lang="en-US" sz="900" b="0" i="0" u="none" strike="noStrike" kern="0" cap="none" spc="0" normalizeH="0" baseline="0" noProof="0" err="1">
                <a:ln>
                  <a:noFill/>
                </a:ln>
                <a:effectLst/>
                <a:uLnTx/>
                <a:uFillTx/>
              </a:rPr>
              <a:t>achining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CADA699-2BF2-EF02-27B3-286117C90AB3}"/>
              </a:ext>
            </a:extLst>
          </p:cNvPr>
          <p:cNvSpPr txBox="1"/>
          <p:nvPr/>
        </p:nvSpPr>
        <p:spPr>
          <a:xfrm>
            <a:off x="2039779" y="1688965"/>
            <a:ext cx="716709" cy="2238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900" kern="0" dirty="0"/>
              <a:t>I</a:t>
            </a:r>
            <a:r>
              <a:rPr kumimoji="0" lang="en-US" sz="9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nspection</a:t>
            </a:r>
            <a:endParaRPr kumimoji="0" lang="en-US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C9AE9AA-8D94-BC1C-7638-D1CB4A7259AD}"/>
              </a:ext>
            </a:extLst>
          </p:cNvPr>
          <p:cNvSpPr txBox="1"/>
          <p:nvPr/>
        </p:nvSpPr>
        <p:spPr>
          <a:xfrm>
            <a:off x="3041158" y="1698404"/>
            <a:ext cx="1222391" cy="2401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rPr>
              <a:t>Moving/transport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1F320ED-2496-A415-E441-EA8AD54EBFF9}"/>
              </a:ext>
            </a:extLst>
          </p:cNvPr>
          <p:cNvSpPr/>
          <p:nvPr/>
        </p:nvSpPr>
        <p:spPr>
          <a:xfrm flipH="1">
            <a:off x="730228" y="2115488"/>
            <a:ext cx="279280" cy="6663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F4D0514-5FB4-A599-DD05-0E9BC82678A1}"/>
              </a:ext>
            </a:extLst>
          </p:cNvPr>
          <p:cNvSpPr/>
          <p:nvPr/>
        </p:nvSpPr>
        <p:spPr>
          <a:xfrm flipH="1">
            <a:off x="730228" y="2250753"/>
            <a:ext cx="279280" cy="6663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pic>
        <p:nvPicPr>
          <p:cNvPr id="175" name="Graphic 174">
            <a:extLst>
              <a:ext uri="{FF2B5EF4-FFF2-40B4-BE49-F238E27FC236}">
                <a16:creationId xmlns:a16="http://schemas.microsoft.com/office/drawing/2014/main" id="{18F37CBA-C099-5A19-BF40-5F99F152678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9742353">
            <a:off x="4360980" y="1633437"/>
            <a:ext cx="238665" cy="243874"/>
          </a:xfrm>
          <a:prstGeom prst="rect">
            <a:avLst/>
          </a:prstGeom>
        </p:spPr>
      </p:pic>
      <p:grpSp>
        <p:nvGrpSpPr>
          <p:cNvPr id="178" name="Group 177">
            <a:extLst>
              <a:ext uri="{FF2B5EF4-FFF2-40B4-BE49-F238E27FC236}">
                <a16:creationId xmlns:a16="http://schemas.microsoft.com/office/drawing/2014/main" id="{F6FBAB92-3DF6-0B9E-FCD9-55391F03D49A}"/>
              </a:ext>
            </a:extLst>
          </p:cNvPr>
          <p:cNvGrpSpPr/>
          <p:nvPr/>
        </p:nvGrpSpPr>
        <p:grpSpPr>
          <a:xfrm>
            <a:off x="4451874" y="1759300"/>
            <a:ext cx="476032" cy="593160"/>
            <a:chOff x="4487850" y="2777876"/>
            <a:chExt cx="539803" cy="658255"/>
          </a:xfrm>
        </p:grpSpPr>
        <p:pic>
          <p:nvPicPr>
            <p:cNvPr id="171" name="Picture 170">
              <a:extLst>
                <a:ext uri="{FF2B5EF4-FFF2-40B4-BE49-F238E27FC236}">
                  <a16:creationId xmlns:a16="http://schemas.microsoft.com/office/drawing/2014/main" id="{4B2A93A0-0418-6B76-88E3-54BD67883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4796" y="2777876"/>
              <a:ext cx="522857" cy="522857"/>
            </a:xfrm>
            <a:prstGeom prst="rect">
              <a:avLst/>
            </a:prstGeom>
          </p:spPr>
        </p:pic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7071DBAA-3B8B-E783-7C17-C5CE0F444414}"/>
                </a:ext>
              </a:extLst>
            </p:cNvPr>
            <p:cNvSpPr/>
            <p:nvPr/>
          </p:nvSpPr>
          <p:spPr>
            <a:xfrm>
              <a:off x="4487850" y="3190333"/>
              <a:ext cx="175357" cy="12612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2363A055-7190-490C-5B13-F7BABBAA4350}"/>
                </a:ext>
              </a:extLst>
            </p:cNvPr>
            <p:cNvSpPr txBox="1"/>
            <p:nvPr/>
          </p:nvSpPr>
          <p:spPr>
            <a:xfrm>
              <a:off x="4644973" y="3225907"/>
              <a:ext cx="288941" cy="2102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R="0" algn="l" defTabSz="914400" eaLnBrk="1" fontAlgn="auto" latinLnBrk="0" hangingPunct="1"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900" kern="0"/>
                <a:t>HMI</a:t>
              </a:r>
              <a:endParaRPr kumimoji="0" lang="en-US" sz="9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pic>
        <p:nvPicPr>
          <p:cNvPr id="181" name="Graphic 180">
            <a:extLst>
              <a:ext uri="{FF2B5EF4-FFF2-40B4-BE49-F238E27FC236}">
                <a16:creationId xmlns:a16="http://schemas.microsoft.com/office/drawing/2014/main" id="{D1696E7A-EF45-A732-363E-F4F10B5FB6DB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4430546" y="2530785"/>
            <a:ext cx="510756" cy="510756"/>
          </a:xfrm>
          <a:prstGeom prst="rect">
            <a:avLst/>
          </a:prstGeom>
        </p:spPr>
      </p:pic>
      <p:pic>
        <p:nvPicPr>
          <p:cNvPr id="182" name="Graphic 181">
            <a:extLst>
              <a:ext uri="{FF2B5EF4-FFF2-40B4-BE49-F238E27FC236}">
                <a16:creationId xmlns:a16="http://schemas.microsoft.com/office/drawing/2014/main" id="{FF275DC3-F384-83AD-B22C-80ADFA99452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20122937">
            <a:off x="4427442" y="2428013"/>
            <a:ext cx="265842" cy="265842"/>
          </a:xfrm>
          <a:prstGeom prst="rect">
            <a:avLst/>
          </a:prstGeom>
        </p:spPr>
      </p:pic>
      <p:sp>
        <p:nvSpPr>
          <p:cNvPr id="183" name="TextBox 182">
            <a:extLst>
              <a:ext uri="{FF2B5EF4-FFF2-40B4-BE49-F238E27FC236}">
                <a16:creationId xmlns:a16="http://schemas.microsoft.com/office/drawing/2014/main" id="{857B1128-6BDD-3560-8467-4A584799CFD6}"/>
              </a:ext>
            </a:extLst>
          </p:cNvPr>
          <p:cNvSpPr txBox="1"/>
          <p:nvPr/>
        </p:nvSpPr>
        <p:spPr>
          <a:xfrm>
            <a:off x="4555675" y="2978558"/>
            <a:ext cx="254806" cy="1894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900" kern="0"/>
              <a:t>AGV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991C6DEE-C602-A5A8-E8BA-700D840BE4F6}"/>
              </a:ext>
            </a:extLst>
          </p:cNvPr>
          <p:cNvSpPr txBox="1"/>
          <p:nvPr/>
        </p:nvSpPr>
        <p:spPr>
          <a:xfrm>
            <a:off x="251115" y="5482805"/>
            <a:ext cx="10635663" cy="1936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PLC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: Programmable Logic Controller   </a:t>
            </a: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HMI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: Human-Machine-Interface   </a:t>
            </a: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AGV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: Automated Guided Vehicle   </a:t>
            </a: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ECU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: Electronic Control Unit   </a:t>
            </a: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E/E Architecture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: Electrical/Electronic Architecture</a:t>
            </a:r>
          </a:p>
        </p:txBody>
      </p:sp>
      <p:sp>
        <p:nvSpPr>
          <p:cNvPr id="188" name="Content Placeholder 4">
            <a:extLst>
              <a:ext uri="{FF2B5EF4-FFF2-40B4-BE49-F238E27FC236}">
                <a16:creationId xmlns:a16="http://schemas.microsoft.com/office/drawing/2014/main" id="{366E9E7E-6AAE-C6C6-1244-F55013131641}"/>
              </a:ext>
            </a:extLst>
          </p:cNvPr>
          <p:cNvSpPr txBox="1">
            <a:spLocks/>
          </p:cNvSpPr>
          <p:nvPr/>
        </p:nvSpPr>
        <p:spPr>
          <a:xfrm>
            <a:off x="5484600" y="4051819"/>
            <a:ext cx="5088150" cy="15134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endParaRPr lang="de-DE" sz="1600"/>
          </a:p>
        </p:txBody>
      </p:sp>
      <p:sp>
        <p:nvSpPr>
          <p:cNvPr id="189" name="Content Placeholder 4">
            <a:extLst>
              <a:ext uri="{FF2B5EF4-FFF2-40B4-BE49-F238E27FC236}">
                <a16:creationId xmlns:a16="http://schemas.microsoft.com/office/drawing/2014/main" id="{A15CA76A-EA91-C37D-4290-3B06475FBA26}"/>
              </a:ext>
            </a:extLst>
          </p:cNvPr>
          <p:cNvSpPr txBox="1">
            <a:spLocks/>
          </p:cNvSpPr>
          <p:nvPr/>
        </p:nvSpPr>
        <p:spPr>
          <a:xfrm>
            <a:off x="5391135" y="4418525"/>
            <a:ext cx="5457402" cy="10550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1400" dirty="0"/>
              <a:t>Subnetwork serves as communication backbone to integrate vehicle components wirelessly in the automotive E/E architecture.</a:t>
            </a:r>
          </a:p>
          <a:p>
            <a:pPr fontAlgn="auto">
              <a:spcAft>
                <a:spcPts val="0"/>
              </a:spcAft>
            </a:pPr>
            <a:r>
              <a:rPr lang="en-US" sz="1400" dirty="0"/>
              <a:t>Multiple application and use-case-specific subnetworks can be created, e.g., with consumer devices for passenger entertainment.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5420963-D681-BC11-1E31-125E5BFC028C}"/>
              </a:ext>
            </a:extLst>
          </p:cNvPr>
          <p:cNvSpPr/>
          <p:nvPr/>
        </p:nvSpPr>
        <p:spPr>
          <a:xfrm>
            <a:off x="247423" y="1082304"/>
            <a:ext cx="4953961" cy="2830129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A40375C-5AEE-C944-F41D-14DE11DDED3A}"/>
              </a:ext>
            </a:extLst>
          </p:cNvPr>
          <p:cNvSpPr/>
          <p:nvPr/>
        </p:nvSpPr>
        <p:spPr>
          <a:xfrm>
            <a:off x="5420139" y="1082304"/>
            <a:ext cx="5402759" cy="2830129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0617AFFF-EF30-B306-58FA-36E52845992A}"/>
              </a:ext>
            </a:extLst>
          </p:cNvPr>
          <p:cNvSpPr txBox="1"/>
          <p:nvPr/>
        </p:nvSpPr>
        <p:spPr>
          <a:xfrm>
            <a:off x="953177" y="3937324"/>
            <a:ext cx="914400" cy="2459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R="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Use case 1: Subnetworks on a factory floor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1A1CCD4A-8794-37A2-943B-805CA0DD31A2}"/>
              </a:ext>
            </a:extLst>
          </p:cNvPr>
          <p:cNvSpPr txBox="1"/>
          <p:nvPr/>
        </p:nvSpPr>
        <p:spPr>
          <a:xfrm>
            <a:off x="6002037" y="3924068"/>
            <a:ext cx="4250433" cy="47474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R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Use case 2: In-vehicle subnetworks to enable an </a:t>
            </a:r>
          </a:p>
          <a:p>
            <a:pPr marR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efficient automotive E/E architecture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72" name="Oval 171">
            <a:extLst>
              <a:ext uri="{FF2B5EF4-FFF2-40B4-BE49-F238E27FC236}">
                <a16:creationId xmlns:a16="http://schemas.microsoft.com/office/drawing/2014/main" id="{90DF3A6B-0695-8022-D3E5-06C456D6563A}"/>
              </a:ext>
            </a:extLst>
          </p:cNvPr>
          <p:cNvSpPr/>
          <p:nvPr/>
        </p:nvSpPr>
        <p:spPr>
          <a:xfrm>
            <a:off x="2125507" y="1729960"/>
            <a:ext cx="1386211" cy="1362878"/>
          </a:xfrm>
          <a:prstGeom prst="ellipse">
            <a:avLst/>
          </a:prstGeom>
          <a:noFill/>
          <a:ln w="12700" cap="flat" cmpd="sng" algn="ctr">
            <a:solidFill>
              <a:srgbClr val="019FE3"/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kern="0">
              <a:solidFill>
                <a:srgbClr val="000000"/>
              </a:solidFill>
              <a:latin typeface="Bosch Office Sans"/>
            </a:endParaRPr>
          </a:p>
        </p:txBody>
      </p:sp>
      <p:sp>
        <p:nvSpPr>
          <p:cNvPr id="173" name="Oval 172">
            <a:extLst>
              <a:ext uri="{FF2B5EF4-FFF2-40B4-BE49-F238E27FC236}">
                <a16:creationId xmlns:a16="http://schemas.microsoft.com/office/drawing/2014/main" id="{63482A60-99CA-E176-2C89-34039BD00738}"/>
              </a:ext>
            </a:extLst>
          </p:cNvPr>
          <p:cNvSpPr/>
          <p:nvPr/>
        </p:nvSpPr>
        <p:spPr>
          <a:xfrm>
            <a:off x="1360837" y="1319497"/>
            <a:ext cx="1261828" cy="1240589"/>
          </a:xfrm>
          <a:prstGeom prst="ellipse">
            <a:avLst/>
          </a:prstGeom>
          <a:noFill/>
          <a:ln w="12700" cap="flat" cmpd="sng" algn="ctr">
            <a:solidFill>
              <a:srgbClr val="019FE3"/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kern="0">
              <a:solidFill>
                <a:srgbClr val="000000"/>
              </a:solidFill>
              <a:latin typeface="Bosch Office Sans"/>
            </a:endParaRP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828F57CE-F2DE-F81F-D809-B25E88F40821}"/>
              </a:ext>
            </a:extLst>
          </p:cNvPr>
          <p:cNvSpPr txBox="1"/>
          <p:nvPr/>
        </p:nvSpPr>
        <p:spPr>
          <a:xfrm>
            <a:off x="2961637" y="1275718"/>
            <a:ext cx="1133669" cy="2459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R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7BC0"/>
                </a:solidFill>
                <a:effectLst/>
                <a:uLnTx/>
                <a:uFillTx/>
              </a:rPr>
              <a:t>Subnet </a:t>
            </a:r>
          </a:p>
          <a:p>
            <a:pPr marR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7BC0"/>
                </a:solidFill>
                <a:effectLst/>
                <a:uLnTx/>
                <a:uFillTx/>
              </a:rPr>
              <a:t>management entity</a:t>
            </a:r>
          </a:p>
        </p:txBody>
      </p:sp>
      <p:sp>
        <p:nvSpPr>
          <p:cNvPr id="42" name="Slide Number Placeholder 41">
            <a:extLst>
              <a:ext uri="{FF2B5EF4-FFF2-40B4-BE49-F238E27FC236}">
                <a16:creationId xmlns:a16="http://schemas.microsoft.com/office/drawing/2014/main" id="{080A6A9A-EE35-4944-D6DE-B926E6192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7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261104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082CD-0A71-C1F2-B888-319A1A762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Required </a:t>
            </a:r>
            <a:r>
              <a:rPr lang="en-US"/>
              <a:t>Enhancements</a:t>
            </a:r>
            <a:r>
              <a:rPr lang="en-US" dirty="0"/>
              <a:t> and </a:t>
            </a:r>
            <a:r>
              <a:rPr lang="en-US"/>
              <a:t>Objectives</a:t>
            </a:r>
            <a:r>
              <a:rPr lang="en-US" dirty="0"/>
              <a:t> of the </a:t>
            </a:r>
            <a:r>
              <a:rPr lang="en-US"/>
              <a:t>Study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31945-FA6E-DE28-EA74-011C557200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3GPP Subnetworks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ABC1D3FB-35A6-0C1D-87C9-08ADA2827369}"/>
              </a:ext>
            </a:extLst>
          </p:cNvPr>
          <p:cNvSpPr txBox="1">
            <a:spLocks/>
          </p:cNvSpPr>
          <p:nvPr/>
        </p:nvSpPr>
        <p:spPr>
          <a:xfrm>
            <a:off x="235080" y="1156743"/>
            <a:ext cx="10528920" cy="120403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High-level objective: </a:t>
            </a:r>
            <a:r>
              <a:rPr lang="en-US" dirty="0"/>
              <a:t>Identification of use cases and potential requirements to enable subnetworks.</a:t>
            </a:r>
            <a:endParaRPr lang="en-US" b="1" dirty="0"/>
          </a:p>
          <a:p>
            <a:pPr marL="0" indent="0" fontAlgn="auto">
              <a:spcAft>
                <a:spcPts val="0"/>
              </a:spcAft>
              <a:buNone/>
            </a:pPr>
            <a:r>
              <a:rPr lang="en-US" b="1" dirty="0"/>
              <a:t>Study on potential new requirements to enable subnetworks </a:t>
            </a:r>
            <a:r>
              <a:rPr lang="en-US" dirty="0"/>
              <a:t>could address the following aspects:</a:t>
            </a:r>
          </a:p>
          <a:p>
            <a:pPr marL="229870" indent="-229870" fontAlgn="auto">
              <a:spcAft>
                <a:spcPts val="0"/>
              </a:spcAft>
            </a:pPr>
            <a:r>
              <a:rPr lang="en-US" sz="1600" dirty="0"/>
              <a:t>The necessary features and mechanisms to enable partial autonomy from the parent network.</a:t>
            </a:r>
          </a:p>
          <a:p>
            <a:pPr marL="687070" lvl="1" indent="-229870" fontAlgn="auto">
              <a:spcAft>
                <a:spcPts val="0"/>
              </a:spcAft>
            </a:pPr>
            <a:r>
              <a:rPr lang="en-US" sz="1400" dirty="0"/>
              <a:t>The subnetwork management entity is able to handle control (dynamic integration and RRM) for subnetwork devices and coordination with parent network.</a:t>
            </a:r>
          </a:p>
          <a:p>
            <a:pPr marL="687070" lvl="1" indent="-229870" fontAlgn="auto">
              <a:spcAft>
                <a:spcPts val="0"/>
              </a:spcAft>
            </a:pPr>
            <a:r>
              <a:rPr lang="en-US" sz="1400" dirty="0"/>
              <a:t>E.g., discovery of subnetwork devices or other subnetworks.</a:t>
            </a:r>
          </a:p>
          <a:p>
            <a:pPr marL="229870" indent="-229870" fontAlgn="auto">
              <a:spcAft>
                <a:spcPts val="0"/>
              </a:spcAft>
            </a:pPr>
            <a:r>
              <a:rPr lang="en-US" sz="1600" dirty="0"/>
              <a:t>Considerations for enabling the formation of nested local networks. </a:t>
            </a:r>
          </a:p>
          <a:p>
            <a:pPr marL="229870" indent="-229870" fontAlgn="auto">
              <a:spcAft>
                <a:spcPts val="0"/>
              </a:spcAft>
            </a:pPr>
            <a:r>
              <a:rPr lang="en-US" sz="1600" dirty="0"/>
              <a:t>Interfacing to heterogenous Radio Access Technologies (3GPP and non-3GPP).</a:t>
            </a:r>
          </a:p>
          <a:p>
            <a:pPr marL="0" indent="0" fontAlgn="auto">
              <a:spcAft>
                <a:spcPts val="0"/>
              </a:spcAft>
              <a:buNone/>
            </a:pPr>
            <a:endParaRPr lang="en-US" b="1" dirty="0"/>
          </a:p>
          <a:p>
            <a:pPr marL="0" indent="0" fontAlgn="auto">
              <a:spcAft>
                <a:spcPts val="0"/>
              </a:spcAft>
              <a:buNone/>
            </a:pPr>
            <a:r>
              <a:rPr lang="en-US" b="1" dirty="0"/>
              <a:t>Possible work tasks may include the following:</a:t>
            </a:r>
          </a:p>
          <a:p>
            <a:pPr marL="229870" indent="-229870" fontAlgn="auto">
              <a:spcAft>
                <a:spcPts val="0"/>
              </a:spcAft>
            </a:pPr>
            <a:r>
              <a:rPr lang="en-US" sz="1600" dirty="0"/>
              <a:t>Discussion of use cases, associated service/performance requirements and KPIs.</a:t>
            </a:r>
          </a:p>
          <a:p>
            <a:pPr marL="229870" indent="-229870"/>
            <a:r>
              <a:rPr lang="en-US" sz="1600" dirty="0"/>
              <a:t>Authorization, (de)activation, service provisioning, 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radio resource management,</a:t>
            </a:r>
            <a:r>
              <a:rPr lang="en-US" sz="1600" dirty="0"/>
              <a:t> and control.</a:t>
            </a:r>
          </a:p>
          <a:p>
            <a:pPr marL="687070" lvl="1" indent="-229870"/>
            <a:r>
              <a:rPr lang="en-US" dirty="0"/>
              <a:t>Based on coverage scenarios, level of subnetwork autonomy (full/partial/none), communication range, QoS requirements, RATs, etc.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98B62A-DDC4-3437-AA69-F582AC691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8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0358751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AXMLTEMPLATE" val="presentation_169"/>
  <p:tag name="SAXMLCOMPANYNAME" val="bosch"/>
  <p:tag name="MLTEMPLATEVERSION" val="2.0"/>
  <p:tag name="MLLANGUAGE" val="eng"/>
  <p:tag name="SAXCONVERSION" val="2"/>
</p:tagLst>
</file>

<file path=ppt/theme/theme1.xml><?xml version="1.0" encoding="utf-8"?>
<a:theme xmlns:a="http://schemas.openxmlformats.org/drawingml/2006/main" name="Bosch 2022">
  <a:themeElements>
    <a:clrScheme name="Bosch Blau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007BC0"/>
      </a:accent1>
      <a:accent2>
        <a:srgbClr val="004975"/>
      </a:accent2>
      <a:accent3>
        <a:srgbClr val="007BC0"/>
      </a:accent3>
      <a:accent4>
        <a:srgbClr val="004975"/>
      </a:accent4>
      <a:accent5>
        <a:srgbClr val="007BC0"/>
      </a:accent5>
      <a:accent6>
        <a:srgbClr val="004975"/>
      </a:accent6>
      <a:hlink>
        <a:srgbClr val="738CB4"/>
      </a:hlink>
      <a:folHlink>
        <a:srgbClr val="B0BBD0"/>
      </a:folHlink>
    </a:clrScheme>
    <a:fontScheme name="Bosch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algn="l" defTabSz="914400" eaLnBrk="1" fontAlgn="auto" latinLnBrk="0" hangingPunct="1">
          <a:spcBef>
            <a:spcPts val="50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custClrLst>
    <a:custClr name="Bosch Red 50">
      <a:srgbClr val="ED0007"/>
    </a:custClr>
    <a:custClr name="Bosch Purple 40">
      <a:srgbClr val="9E2896"/>
    </a:custClr>
    <a:custClr name="Bosch Purple 20">
      <a:srgbClr val="551151"/>
    </a:custClr>
    <a:custClr name="Bosch Blue 50">
      <a:srgbClr val="007BC0"/>
    </a:custClr>
    <a:custClr name="Bosch Blue 30">
      <a:srgbClr val="004975"/>
    </a:custClr>
    <a:custClr name="Bosch Turquoise 50">
      <a:srgbClr val="18837E"/>
    </a:custClr>
    <a:custClr name="Bosch Turquoise 30">
      <a:srgbClr val="0A4F4B"/>
    </a:custClr>
    <a:custClr name="Bosch Green 50">
      <a:srgbClr val="00884A"/>
    </a:custClr>
    <a:custClr name="Bosch Green 30">
      <a:srgbClr val="00512A"/>
    </a:custClr>
    <a:custClr name="Bosch Gray 50">
      <a:srgbClr val="71767C"/>
    </a:custClr>
  </a:custClrLst>
  <a:extLst>
    <a:ext uri="{05A4C25C-085E-4340-85A3-A5531E510DB2}">
      <thm15:themeFamily xmlns:thm15="http://schemas.microsoft.com/office/thememl/2012/main" name="template1.potx" id="{52924039-0E61-4818-99E1-D362E68D7D91}" vid="{B6C1A3BA-AF47-4731-9FD9-D2E65E1AD312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leanupComment xmlns="4ddc2550-78c3-46d5-a4c7-f3e3388e35c2" xsi:nil="true"/>
    <lcf76f155ced4ddcb4097134ff3c332f xmlns="4ddc2550-78c3-46d5-a4c7-f3e3388e35c2">
      <Terms xmlns="http://schemas.microsoft.com/office/infopath/2007/PartnerControls"/>
    </lcf76f155ced4ddcb4097134ff3c332f>
    <Folder_Socpe xmlns="4ddc2550-78c3-46d5-a4c7-f3e3388e35c2" xsi:nil="true"/>
    <Docupedia xmlns="4ddc2550-78c3-46d5-a4c7-f3e3388e35c2">
      <Url xsi:nil="true"/>
      <Description xsi:nil="true"/>
    </Docupedia>
    <TaxCatchAll xmlns="4c1055bd-6028-4eee-bd64-a3b880998778" xsi:nil="true"/>
    <Maintainer xmlns="4ddc2550-78c3-46d5-a4c7-f3e3388e35c2">
      <UserInfo>
        <DisplayName/>
        <AccountId xsi:nil="true"/>
        <AccountType/>
      </UserInfo>
    </Maintainer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B924C473DD7047BB6FCD9ECDA5C527" ma:contentTypeVersion="22" ma:contentTypeDescription="Ein neues Dokument erstellen." ma:contentTypeScope="" ma:versionID="21c373bd31003be50be9b98967471801">
  <xsd:schema xmlns:xsd="http://www.w3.org/2001/XMLSchema" xmlns:xs="http://www.w3.org/2001/XMLSchema" xmlns:p="http://schemas.microsoft.com/office/2006/metadata/properties" xmlns:ns2="4ddc2550-78c3-46d5-a4c7-f3e3388e35c2" xmlns:ns3="4c1055bd-6028-4eee-bd64-a3b880998778" targetNamespace="http://schemas.microsoft.com/office/2006/metadata/properties" ma:root="true" ma:fieldsID="c38a609c7999c05f6a5e7c1a85df400d" ns2:_="" ns3:_="">
    <xsd:import namespace="4ddc2550-78c3-46d5-a4c7-f3e3388e35c2"/>
    <xsd:import namespace="4c1055bd-6028-4eee-bd64-a3b8809987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aintainer" minOccurs="0"/>
                <xsd:element ref="ns2:Docupedia" minOccurs="0"/>
                <xsd:element ref="ns2:Folder_Socpe" minOccurs="0"/>
                <xsd:element ref="ns2:MediaServiceSearchProperties" minOccurs="0"/>
                <xsd:element ref="ns2:CleanupComm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dc2550-78c3-46d5-a4c7-f3e3388e35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Bildmarkierungen" ma:readOnly="false" ma:fieldId="{5cf76f15-5ced-4ddc-b409-7134ff3c332f}" ma:taxonomyMulti="true" ma:sspId="ce50c28b-242c-4b51-be91-908d422433a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aintainer" ma:index="25" nillable="true" ma:displayName="Maintainer" ma:format="Dropdown" ma:list="UserInfo" ma:SharePointGroup="0" ma:internalName="Maintai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pedia" ma:index="26" nillable="true" ma:displayName="Docupedia" ma:format="Hyperlink" ma:internalName="Docupedia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Folder_Socpe" ma:index="27" nillable="true" ma:displayName="Folder_Scope" ma:description="what information should be stored in this folder" ma:format="Dropdown" ma:internalName="Folder_Socpe">
      <xsd:simpleType>
        <xsd:restriction base="dms:Note">
          <xsd:maxLength value="255"/>
        </xsd:restriction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leanupComment" ma:index="29" nillable="true" ma:displayName="Cleanup Comment" ma:format="Dropdown" ma:internalName="CleanupComment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1055bd-6028-4eee-bd64-a3b88099877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9c2473f6-9984-469f-af72-f5b9164d0524}" ma:internalName="TaxCatchAll" ma:showField="CatchAllData" ma:web="4c1055bd-6028-4eee-bd64-a3b88099877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113D6CE-6CD9-44A3-81AE-7FE3A63F817A}">
  <ds:schemaRefs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4c1055bd-6028-4eee-bd64-a3b880998778"/>
    <ds:schemaRef ds:uri="http://schemas.openxmlformats.org/package/2006/metadata/core-properties"/>
    <ds:schemaRef ds:uri="http://schemas.microsoft.com/office/2006/documentManagement/types"/>
    <ds:schemaRef ds:uri="4ddc2550-78c3-46d5-a4c7-f3e3388e35c2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E119285-771F-49AA-9E3A-57D5A28CA74A}"/>
</file>

<file path=customXml/itemProps3.xml><?xml version="1.0" encoding="utf-8"?>
<ds:datastoreItem xmlns:ds="http://schemas.openxmlformats.org/officeDocument/2006/customXml" ds:itemID="{FA819D90-B2F8-406B-93C9-21236823E01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presentation_169_1</Template>
  <TotalTime>0</TotalTime>
  <Words>965</Words>
  <Application>Microsoft Office PowerPoint</Application>
  <PresentationFormat>Custom</PresentationFormat>
  <Paragraphs>150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Bosch Office Sans</vt:lpstr>
      <vt:lpstr>Calibri</vt:lpstr>
      <vt:lpstr>Symbol</vt:lpstr>
      <vt:lpstr>Wingdings</vt:lpstr>
      <vt:lpstr>Bosch 2022</vt:lpstr>
      <vt:lpstr>Vertical’s view on 6G: 3GPP Subnetworks  Bosch, Siemens, Continental, GE Aerospace, Fraunhofer IIS, NICT</vt:lpstr>
      <vt:lpstr>Usage Scenarios</vt:lpstr>
      <vt:lpstr>Motivation</vt:lpstr>
      <vt:lpstr>Definition and Example</vt:lpstr>
      <vt:lpstr>Alternative 3GPP Topologies</vt:lpstr>
      <vt:lpstr>Characteristics </vt:lpstr>
      <vt:lpstr>Use Case Examples</vt:lpstr>
      <vt:lpstr>Required Enhancements and Objectives of the Study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Subnetworks in Rel-20  Motivation, Use Cases, and Proposal  Bosch, Siemens, Continental, GE Aerospace, Fraunhofer IIS, NICT</dc:title>
  <dc:creator/>
  <cp:lastModifiedBy/>
  <cp:revision>16</cp:revision>
  <dcterms:created xsi:type="dcterms:W3CDTF">2024-02-16T18:49:04Z</dcterms:created>
  <dcterms:modified xsi:type="dcterms:W3CDTF">2024-05-16T13:46:02Z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0x01010028B924C473DD7047BB6FCD9ECDA5C527</vt:lpwstr>
  </property>
  <property fmtid="{D5CDD505-2E9C-101B-9397-08002B2CF9AE}" pid="3" name="MediaServiceImageTags">
    <vt:lpwstr/>
  </property>
</Properties>
</file>