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364" r:id="rId3"/>
    <p:sldId id="365" r:id="rId4"/>
    <p:sldId id="366" r:id="rId5"/>
    <p:sldId id="349" r:id="rId6"/>
    <p:sldId id="348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1" autoAdjust="0"/>
    <p:restoredTop sz="94637" autoAdjust="0"/>
  </p:normalViewPr>
  <p:slideViewPr>
    <p:cSldViewPr snapToGrid="0">
      <p:cViewPr varScale="1">
        <p:scale>
          <a:sx n="103" d="100"/>
          <a:sy n="103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069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3213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6277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 err="1"/>
              <a:t>Uu</a:t>
            </a:r>
            <a:r>
              <a:rPr lang="zh-CN" altLang="en-US" dirty="0"/>
              <a:t>口的方案需要再思考一下。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 marL="1080135" indent="-360045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97280" y="6459785"/>
            <a:ext cx="2472271" cy="365125"/>
          </a:xfrm>
        </p:spPr>
        <p:txBody>
          <a:bodyPr/>
          <a:lstStyle/>
          <a:p>
            <a:fld id="{1DE8E9BB-3773-4906-A3E7-88733CC8E239}" type="datetimeFigureOut">
              <a:rPr lang="zh-CN" altLang="en-US" smtClean="0"/>
              <a:t>2024/5/17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1312025" cy="365125"/>
          </a:xfrm>
        </p:spPr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image" Target="../media/image4.emf"/><Relationship Id="rId4" Type="http://schemas.openxmlformats.org/officeDocument/2006/relationships/tags" Target="../tags/tag5.xml"/><Relationship Id="rId9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emf"/><Relationship Id="rId3" Type="http://schemas.openxmlformats.org/officeDocument/2006/relationships/tags" Target="../tags/tag9.xml"/><Relationship Id="rId7" Type="http://schemas.openxmlformats.org/officeDocument/2006/relationships/image" Target="../media/image2.png"/><Relationship Id="rId12" Type="http://schemas.openxmlformats.org/officeDocument/2006/relationships/image" Target="../media/image9.sv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svg"/><Relationship Id="rId4" Type="http://schemas.openxmlformats.org/officeDocument/2006/relationships/tags" Target="../tags/tag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2.emf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7.svg"/><Relationship Id="rId2" Type="http://schemas.openxmlformats.org/officeDocument/2006/relationships/tags" Target="../tags/tag11.xml"/><Relationship Id="rId16" Type="http://schemas.openxmlformats.org/officeDocument/2006/relationships/image" Target="../media/image13.emf"/><Relationship Id="rId1" Type="http://schemas.openxmlformats.org/officeDocument/2006/relationships/vmlDrawing" Target="../drawings/vmlDrawing1.vml"/><Relationship Id="rId6" Type="http://schemas.openxmlformats.org/officeDocument/2006/relationships/tags" Target="../tags/tag15.xml"/><Relationship Id="rId11" Type="http://schemas.openxmlformats.org/officeDocument/2006/relationships/image" Target="../media/image6.png"/><Relationship Id="rId5" Type="http://schemas.openxmlformats.org/officeDocument/2006/relationships/tags" Target="../tags/tag14.xml"/><Relationship Id="rId15" Type="http://schemas.openxmlformats.org/officeDocument/2006/relationships/image" Target="../media/image11.emf"/><Relationship Id="rId10" Type="http://schemas.openxmlformats.org/officeDocument/2006/relationships/image" Target="../media/image4.emf"/><Relationship Id="rId4" Type="http://schemas.openxmlformats.org/officeDocument/2006/relationships/tags" Target="../tags/tag13.xml"/><Relationship Id="rId9" Type="http://schemas.openxmlformats.org/officeDocument/2006/relationships/image" Target="../media/image2.png"/><Relationship Id="rId1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-1144506" y="2178824"/>
            <a:ext cx="12573001" cy="1487169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2004060" algn="ctr" eaLnBrk="0">
              <a:lnSpc>
                <a:spcPct val="90000"/>
              </a:lnSpc>
            </a:pPr>
            <a:r>
              <a:rPr lang="en-GB" altLang="zh-CN" sz="3600" b="1" dirty="0"/>
              <a:t>Integrated Sensing and Communication </a:t>
            </a:r>
            <a:r>
              <a:rPr lang="en-US" altLang="en-GB" sz="3600" b="1" dirty="0"/>
              <a:t>Phase 2</a:t>
            </a:r>
            <a:endParaRPr lang="en-GB" altLang="zh-CN" sz="3600" b="1" dirty="0"/>
          </a:p>
          <a:p>
            <a:pPr marL="2004060" algn="ctr" eaLnBrk="0">
              <a:lnSpc>
                <a:spcPct val="90000"/>
              </a:lnSpc>
            </a:pPr>
            <a:endParaRPr lang="en-US" altLang="en-US" sz="3600" dirty="0"/>
          </a:p>
          <a:p>
            <a:pPr marL="2004060" algn="ctr" eaLnBrk="0">
              <a:lnSpc>
                <a:spcPct val="90000"/>
              </a:lnSpc>
            </a:pPr>
            <a:r>
              <a:rPr lang="en-US" altLang="zh-CN" sz="2800" b="1" dirty="0"/>
              <a:t>Xiaomi</a:t>
            </a:r>
            <a:endParaRPr lang="en-US" altLang="en-US" sz="2800" dirty="0"/>
          </a:p>
        </p:txBody>
      </p:sp>
      <p:sp>
        <p:nvSpPr>
          <p:cNvPr id="4" name="textbox 4"/>
          <p:cNvSpPr/>
          <p:nvPr/>
        </p:nvSpPr>
        <p:spPr>
          <a:xfrm>
            <a:off x="1919446" y="5191125"/>
            <a:ext cx="8465344" cy="392906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ctr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ctr" rtl="0" eaLnBrk="0">
              <a:lnSpc>
                <a:spcPct val="91000"/>
              </a:lnSpc>
            </a:pPr>
            <a:r>
              <a:rPr lang="en-US" altLang="zh-CN" sz="2700" kern="0" spc="-10" dirty="0">
                <a:solidFill>
                  <a:srgbClr val="0070C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Motivations</a:t>
            </a:r>
            <a:r>
              <a:rPr sz="2700" kern="0" spc="-10" dirty="0">
                <a:solidFill>
                  <a:srgbClr val="0070C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</a:t>
            </a:r>
            <a:r>
              <a:rPr sz="2700" kern="0" spc="320" dirty="0">
                <a:solidFill>
                  <a:srgbClr val="0070C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2700" kern="0" spc="-10" dirty="0">
                <a:solidFill>
                  <a:srgbClr val="0070C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Use cas</a:t>
            </a:r>
            <a:r>
              <a:rPr sz="2700" kern="0" spc="-10" dirty="0">
                <a:solidFill>
                  <a:srgbClr val="0070C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</a:rPr>
              <a:t>es and Proposed Objectives</a:t>
            </a:r>
          </a:p>
        </p:txBody>
      </p:sp>
      <p:sp>
        <p:nvSpPr>
          <p:cNvPr id="8" name="textbox 8"/>
          <p:cNvSpPr/>
          <p:nvPr/>
        </p:nvSpPr>
        <p:spPr>
          <a:xfrm>
            <a:off x="4687080" y="6391105"/>
            <a:ext cx="2825750" cy="332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156335" algn="l" rtl="0" eaLnBrk="0">
              <a:lnSpc>
                <a:spcPct val="75000"/>
              </a:lnSpc>
            </a:pP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XIAO</a:t>
            </a:r>
            <a:r>
              <a:rPr sz="11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MI</a:t>
            </a:r>
            <a:endParaRPr lang="en-US" altLang="en-US" sz="1100" dirty="0"/>
          </a:p>
          <a:p>
            <a:pPr marL="12700" algn="l" rtl="0" eaLnBrk="0">
              <a:lnSpc>
                <a:spcPct val="7500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COPY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RIGHT 202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4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  ALL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GHTS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RESERVED</a:t>
            </a:r>
            <a:endParaRPr lang="en-US" altLang="en-US" sz="1200" dirty="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1" y="845820"/>
            <a:ext cx="12191238" cy="381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556492" y="97535"/>
            <a:ext cx="501395" cy="61569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73FF23F-486C-42E0-A925-574A55615390}"/>
              </a:ext>
            </a:extLst>
          </p:cNvPr>
          <p:cNvSpPr/>
          <p:nvPr/>
        </p:nvSpPr>
        <p:spPr>
          <a:xfrm>
            <a:off x="244177" y="82217"/>
            <a:ext cx="113904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3GPP TSG-SA WG1 Meeting #106	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S1- 24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1064</a:t>
            </a:r>
            <a:endParaRPr lang="zh-CN" altLang="zh-CN" b="1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b="1" dirty="0" err="1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Jeju</a:t>
            </a: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, Korea, 27 - 31 May 2024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2C4622F-1D40-4B85-9307-34BB67D74C18}"/>
              </a:ext>
            </a:extLst>
          </p:cNvPr>
          <p:cNvSpPr/>
          <p:nvPr/>
        </p:nvSpPr>
        <p:spPr>
          <a:xfrm>
            <a:off x="9001805" y="469026"/>
            <a:ext cx="2426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i="1" dirty="0"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</a:rPr>
              <a:t>(revision of S1- 240044)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8859062" y="1723246"/>
            <a:ext cx="3062440" cy="28183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矩形 11"/>
          <p:cNvSpPr/>
          <p:nvPr/>
        </p:nvSpPr>
        <p:spPr>
          <a:xfrm>
            <a:off x="6925272" y="4833875"/>
            <a:ext cx="4939562" cy="9953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8"/>
          <p:cNvSpPr/>
          <p:nvPr/>
        </p:nvSpPr>
        <p:spPr>
          <a:xfrm>
            <a:off x="0" y="101762"/>
            <a:ext cx="12216765" cy="6197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lang="en-US" altLang="en-US" sz="10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12700" eaLnBrk="0">
              <a:lnSpc>
                <a:spcPct val="91000"/>
              </a:lnSpc>
              <a:tabLst>
                <a:tab pos="982980" algn="l"/>
                <a:tab pos="12203430" algn="l"/>
              </a:tabLst>
            </a:pPr>
            <a:r>
              <a:rPr lang="en-US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            </a:t>
            </a:r>
            <a:r>
              <a:rPr lang="en-US" altLang="zh-CN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Dynamic Sensing service quality (KPIs) </a:t>
            </a:r>
            <a:r>
              <a:rPr lang="en-US" sz="3900" u="sng" kern="0" spc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endParaRPr lang="en-US" altLang="en-US" sz="3900" dirty="0"/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1495693" y="97535"/>
            <a:ext cx="501395" cy="615696"/>
          </a:xfrm>
          <a:prstGeom prst="rect">
            <a:avLst/>
          </a:prstGeom>
        </p:spPr>
      </p:pic>
      <p:sp>
        <p:nvSpPr>
          <p:cNvPr id="2" name="AutoShape 2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AutoShape 4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"/>
            </p:custDataLst>
          </p:nvPr>
        </p:nvSpPr>
        <p:spPr>
          <a:xfrm>
            <a:off x="213406" y="713231"/>
            <a:ext cx="7965953" cy="580063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355600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12800" lvl="1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altLang="zh-CN" dirty="0">
                <a:ea typeface="宋体" panose="02010600030101010101" pitchFamily="2" charset="-122"/>
                <a:sym typeface="+mn-ea"/>
              </a:rPr>
              <a:t>Scenarios</a:t>
            </a:r>
          </a:p>
          <a:p>
            <a:pPr lvl="1"/>
            <a:r>
              <a:rPr lang="en-US" altLang="zh-CN" dirty="0">
                <a:ea typeface="宋体" panose="02010600030101010101" pitchFamily="2" charset="-122"/>
              </a:rPr>
              <a:t>Vehicle drive under bad weather conditions (e.g., snow, fog, rain, sand storms, dense smoke) equipped sensors, like lidar, camera, ultrasonic radar and 3GPP sensing.</a:t>
            </a:r>
          </a:p>
          <a:p>
            <a:pPr lvl="1"/>
            <a:r>
              <a:rPr lang="en-US" altLang="zh-CN" dirty="0">
                <a:ea typeface="宋体" panose="02010600030101010101" pitchFamily="2" charset="-122"/>
              </a:rPr>
              <a:t> 3GPP sensing has much better performance than lidar, camera, ultrasonic radar, but cannot reach service quality requirement for normal weather condition.</a:t>
            </a:r>
          </a:p>
          <a:p>
            <a:pPr lvl="1"/>
            <a:r>
              <a:rPr lang="en-US" altLang="zh-CN" dirty="0">
                <a:ea typeface="宋体" panose="02010600030101010101" pitchFamily="2" charset="-122"/>
              </a:rPr>
              <a:t>3GPP sensing results with decreased sensing service quality is still valuable since autonomous driving have five levels, from L1 to L5</a:t>
            </a:r>
          </a:p>
          <a:p>
            <a:pPr lvl="1"/>
            <a:r>
              <a:rPr lang="en-US" altLang="zh-CN" dirty="0">
                <a:ea typeface="宋体" panose="02010600030101010101" pitchFamily="2" charset="-122"/>
              </a:rPr>
              <a:t>3GPP sensing provide required service quality requirement after car return to normal weather conditions</a:t>
            </a:r>
          </a:p>
          <a:p>
            <a:r>
              <a:rPr lang="en-US" dirty="0">
                <a:ea typeface="宋体" panose="02010600030101010101" pitchFamily="2" charset="-122"/>
                <a:sym typeface="+mn-ea"/>
              </a:rPr>
              <a:t>Potential requirements </a:t>
            </a:r>
          </a:p>
          <a:p>
            <a:pPr lvl="1"/>
            <a:r>
              <a:rPr lang="en-US" altLang="zh-CN" sz="1800" dirty="0"/>
              <a:t>3GPP sensing should be able to handle multiple performance requirements in a single sensing service request.</a:t>
            </a:r>
          </a:p>
          <a:p>
            <a:pPr marL="469900" lvl="1" indent="0">
              <a:buNone/>
            </a:pPr>
            <a:r>
              <a:rPr lang="en-US" altLang="zh-CN" sz="1800" dirty="0"/>
              <a:t>(Even best effort is acceptable in some cases)</a:t>
            </a:r>
          </a:p>
          <a:p>
            <a:pPr lvl="1"/>
            <a:endParaRPr dirty="0"/>
          </a:p>
          <a:p>
            <a:endParaRPr lang="en-US" dirty="0"/>
          </a:p>
        </p:txBody>
      </p:sp>
      <p:cxnSp>
        <p:nvCxnSpPr>
          <p:cNvPr id="14" name="直接连接符 13"/>
          <p:cNvCxnSpPr>
            <a:endCxn id="12" idx="3"/>
          </p:cNvCxnSpPr>
          <p:nvPr/>
        </p:nvCxnSpPr>
        <p:spPr>
          <a:xfrm>
            <a:off x="6867690" y="5319830"/>
            <a:ext cx="4997144" cy="11698"/>
          </a:xfrm>
          <a:prstGeom prst="line">
            <a:avLst/>
          </a:prstGeom>
          <a:ln w="1905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1827" y="5179342"/>
            <a:ext cx="1102751" cy="61599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21243307">
            <a:off x="7519654" y="5237420"/>
            <a:ext cx="1690503" cy="486335"/>
            <a:chOff x="6065471" y="5756445"/>
            <a:chExt cx="2223826" cy="639765"/>
          </a:xfrm>
        </p:grpSpPr>
        <p:sp>
          <p:nvSpPr>
            <p:cNvPr id="28" name="椭圆 27"/>
            <p:cNvSpPr/>
            <p:nvPr>
              <p:custDataLst>
                <p:tags r:id="rId3"/>
              </p:custDataLst>
            </p:nvPr>
          </p:nvSpPr>
          <p:spPr>
            <a:xfrm rot="5140410">
              <a:off x="7076946" y="4787354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>
              <p:custDataLst>
                <p:tags r:id="rId4"/>
              </p:custDataLst>
            </p:nvPr>
          </p:nvSpPr>
          <p:spPr>
            <a:xfrm rot="5760000">
              <a:off x="7104085" y="4990151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>
              <p:custDataLst>
                <p:tags r:id="rId5"/>
              </p:custDataLst>
            </p:nvPr>
          </p:nvSpPr>
          <p:spPr>
            <a:xfrm rot="6467427">
              <a:off x="7034562" y="5210997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云形标注 15"/>
          <p:cNvSpPr/>
          <p:nvPr/>
        </p:nvSpPr>
        <p:spPr>
          <a:xfrm>
            <a:off x="6795411" y="4731629"/>
            <a:ext cx="3331240" cy="1257461"/>
          </a:xfrm>
          <a:prstGeom prst="cloudCallout">
            <a:avLst>
              <a:gd name="adj1" fmla="val -18107"/>
              <a:gd name="adj2" fmla="val 14254"/>
            </a:avLst>
          </a:prstGeom>
          <a:solidFill>
            <a:schemeClr val="bg1">
              <a:lumMod val="8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72630" y="5096805"/>
            <a:ext cx="1458246" cy="702962"/>
          </a:xfrm>
          <a:prstGeom prst="rect">
            <a:avLst/>
          </a:prstGeom>
        </p:spPr>
      </p:pic>
      <p:sp>
        <p:nvSpPr>
          <p:cNvPr id="36" name="云形标注 35"/>
          <p:cNvSpPr/>
          <p:nvPr/>
        </p:nvSpPr>
        <p:spPr>
          <a:xfrm>
            <a:off x="8870694" y="4723895"/>
            <a:ext cx="3124001" cy="1314975"/>
          </a:xfrm>
          <a:prstGeom prst="cloudCallout">
            <a:avLst>
              <a:gd name="adj1" fmla="val -18107"/>
              <a:gd name="adj2" fmla="val 14254"/>
            </a:avLst>
          </a:prstGeom>
          <a:solidFill>
            <a:schemeClr val="bg1">
              <a:lumMod val="8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8947905" y="1829639"/>
            <a:ext cx="504828" cy="505367"/>
            <a:chOff x="9663428" y="1216185"/>
            <a:chExt cx="504828" cy="505367"/>
          </a:xfrm>
        </p:grpSpPr>
        <p:sp>
          <p:nvSpPr>
            <p:cNvPr id="43" name="椭圆 42"/>
            <p:cNvSpPr/>
            <p:nvPr/>
          </p:nvSpPr>
          <p:spPr>
            <a:xfrm>
              <a:off x="9663428" y="1224314"/>
              <a:ext cx="504828" cy="497238"/>
            </a:xfrm>
            <a:prstGeom prst="ellipse">
              <a:avLst/>
            </a:prstGeom>
            <a:noFill/>
            <a:ln w="254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781029" y="1216185"/>
              <a:ext cx="269625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FF6600"/>
                  </a:solidFill>
                </a:rPr>
                <a:t>i</a:t>
              </a:r>
              <a:endParaRPr lang="en-US" sz="2400" b="1" dirty="0">
                <a:solidFill>
                  <a:srgbClr val="FF6600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859060" y="2465542"/>
            <a:ext cx="3062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6600"/>
                </a:solidFill>
              </a:rPr>
              <a:t>A stopped vehicle is detected</a:t>
            </a:r>
          </a:p>
        </p:txBody>
      </p:sp>
      <p:sp>
        <p:nvSpPr>
          <p:cNvPr id="40" name="等腰三角形 39"/>
          <p:cNvSpPr/>
          <p:nvPr/>
        </p:nvSpPr>
        <p:spPr>
          <a:xfrm rot="13731001">
            <a:off x="7849376" y="3605250"/>
            <a:ext cx="1488334" cy="2076148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28096" y="2804096"/>
            <a:ext cx="1918294" cy="924733"/>
          </a:xfrm>
          <a:prstGeom prst="rect">
            <a:avLst/>
          </a:prstGeom>
        </p:spPr>
      </p:pic>
      <p:sp>
        <p:nvSpPr>
          <p:cNvPr id="47" name="云形标注 46"/>
          <p:cNvSpPr/>
          <p:nvPr/>
        </p:nvSpPr>
        <p:spPr>
          <a:xfrm>
            <a:off x="9496336" y="2756405"/>
            <a:ext cx="2568664" cy="1062464"/>
          </a:xfrm>
          <a:prstGeom prst="cloudCallout">
            <a:avLst>
              <a:gd name="adj1" fmla="val -18107"/>
              <a:gd name="adj2" fmla="val 14254"/>
            </a:avLst>
          </a:prstGeom>
          <a:solidFill>
            <a:schemeClr val="bg1">
              <a:lumMod val="8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66"/>
          <p:cNvSpPr/>
          <p:nvPr>
            <p:custDataLst>
              <p:tags r:id="rId2"/>
            </p:custDataLst>
          </p:nvPr>
        </p:nvSpPr>
        <p:spPr>
          <a:xfrm>
            <a:off x="4687080" y="6391105"/>
            <a:ext cx="2825750" cy="332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156335" algn="l" rtl="0" eaLnBrk="0">
              <a:lnSpc>
                <a:spcPct val="75000"/>
              </a:lnSpc>
            </a:pP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XIAO</a:t>
            </a:r>
            <a:r>
              <a:rPr sz="11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MI</a:t>
            </a:r>
            <a:endParaRPr lang="en-US" altLang="en-US" sz="1100" dirty="0"/>
          </a:p>
          <a:p>
            <a:pPr marL="12700" algn="l" rtl="0" eaLnBrk="0">
              <a:lnSpc>
                <a:spcPct val="7500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COPY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RIGHT 202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4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  ALL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GHTS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RESERVED</a:t>
            </a: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1211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16835" y="5518205"/>
            <a:ext cx="7020647" cy="1057524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8"/>
          <p:cNvSpPr/>
          <p:nvPr/>
        </p:nvSpPr>
        <p:spPr>
          <a:xfrm>
            <a:off x="63500" y="101600"/>
            <a:ext cx="12216765" cy="6197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lang="en-US" altLang="en-US" sz="10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12700" eaLnBrk="0">
              <a:lnSpc>
                <a:spcPct val="91000"/>
              </a:lnSpc>
              <a:tabLst>
                <a:tab pos="982980" algn="l"/>
                <a:tab pos="12203430" algn="l"/>
              </a:tabLst>
            </a:pPr>
            <a:r>
              <a:rPr lang="en-US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          </a:t>
            </a:r>
            <a:r>
              <a:rPr lang="en-US" altLang="zh-CN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Static S</a:t>
            </a:r>
            <a:r>
              <a:rPr lang="en-US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ensing Result</a:t>
            </a:r>
            <a:r>
              <a:rPr lang="en-US" altLang="zh-CN" sz="39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 Exposure/Distribution</a:t>
            </a:r>
            <a:r>
              <a:rPr sz="3900" u="sng" kern="0" spc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endParaRPr lang="en-US" altLang="en-US" sz="3900" dirty="0"/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1495693" y="97535"/>
            <a:ext cx="501395" cy="615696"/>
          </a:xfrm>
          <a:prstGeom prst="rect">
            <a:avLst/>
          </a:prstGeom>
        </p:spPr>
      </p:pic>
      <p:sp>
        <p:nvSpPr>
          <p:cNvPr id="66" name="textbox 66"/>
          <p:cNvSpPr/>
          <p:nvPr>
            <p:custDataLst>
              <p:tags r:id="rId1"/>
            </p:custDataLst>
          </p:nvPr>
        </p:nvSpPr>
        <p:spPr>
          <a:xfrm>
            <a:off x="4687080" y="6391105"/>
            <a:ext cx="2825750" cy="332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156335" algn="l" rtl="0" eaLnBrk="0">
              <a:lnSpc>
                <a:spcPct val="75000"/>
              </a:lnSpc>
            </a:pP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XIAO</a:t>
            </a:r>
            <a:r>
              <a:rPr sz="11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MI</a:t>
            </a:r>
            <a:endParaRPr lang="en-US" altLang="en-US" sz="1100" dirty="0"/>
          </a:p>
          <a:p>
            <a:pPr marL="12700" algn="l" rtl="0" eaLnBrk="0">
              <a:lnSpc>
                <a:spcPct val="7500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COPY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RIGHT 202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4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  ALL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GHTS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RESERVED</a:t>
            </a:r>
            <a:endParaRPr lang="en-US" altLang="en-US" sz="1200" dirty="0"/>
          </a:p>
        </p:txBody>
      </p:sp>
      <p:sp>
        <p:nvSpPr>
          <p:cNvPr id="2" name="AutoShape 2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AutoShape 4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28255" y="967423"/>
            <a:ext cx="7567669" cy="580063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355600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12800" lvl="1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altLang="zh-CN" dirty="0">
                <a:ea typeface="宋体" panose="02010600030101010101" pitchFamily="2" charset="-122"/>
                <a:sym typeface="+mn-ea"/>
              </a:rPr>
              <a:t>Scenario</a:t>
            </a:r>
          </a:p>
          <a:p>
            <a:pPr marL="469900" lvl="1" indent="0">
              <a:buNone/>
            </a:pPr>
            <a:r>
              <a:rPr lang="en-US" altLang="zh-CN" sz="1800" dirty="0"/>
              <a:t>It is assumed that sensing data of a specific sensing area are static, i.e. real-time/on-demand detection is not necessary, thus can be stored for future use. One example is the 3D map of an area.</a:t>
            </a:r>
            <a:endParaRPr lang="en-US" altLang="zh-CN" dirty="0">
              <a:ea typeface="宋体" panose="02010600030101010101" pitchFamily="2" charset="-122"/>
              <a:sym typeface="+mn-ea"/>
            </a:endParaRPr>
          </a:p>
          <a:p>
            <a:pPr algn="just">
              <a:buFont typeface="Wingdings" panose="05000000000000000000" pitchFamily="2" charset="2"/>
              <a:buChar char="n"/>
            </a:pPr>
            <a:r>
              <a:rPr lang="en-US" altLang="zh-CN" dirty="0">
                <a:ea typeface="宋体" panose="02010600030101010101" pitchFamily="2" charset="-122"/>
              </a:rPr>
              <a:t>Service</a:t>
            </a:r>
            <a:r>
              <a:rPr lang="en-US" altLang="zh-CN" sz="1800" dirty="0"/>
              <a:t> flows</a:t>
            </a:r>
          </a:p>
          <a:p>
            <a:pPr marL="469900" lvl="1" indent="0" algn="just">
              <a:buNone/>
            </a:pPr>
            <a:r>
              <a:rPr lang="en-US" altLang="zh-CN" sz="1600" dirty="0"/>
              <a:t>At Time A, Alice triggers sensing service request related to Area X from her UE. The network triggers sensing detection based on the request. </a:t>
            </a:r>
          </a:p>
          <a:p>
            <a:pPr marL="469900" lvl="1" indent="0" algn="just">
              <a:buNone/>
            </a:pPr>
            <a:r>
              <a:rPr lang="en-US" altLang="zh-CN" sz="1600" dirty="0"/>
              <a:t>The detected sensing data is then transmitted to the sensing data processor for processing and the sensing result is provided to Alice’s UE and also stored in the network.</a:t>
            </a:r>
          </a:p>
          <a:p>
            <a:pPr marL="469900" lvl="1" indent="0" algn="just">
              <a:buNone/>
            </a:pPr>
            <a:r>
              <a:rPr lang="en-US" altLang="zh-CN" sz="1600" dirty="0"/>
              <a:t>At Time B, Bob triggers sensing service request related to Area X from his UE. The network checks from the stored sensing information matching the service request and finds available sensing data, and the sensing result is provided to Bob’s UE.</a:t>
            </a:r>
          </a:p>
          <a:p>
            <a:pPr marL="469900" lvl="1" indent="0" algn="just">
              <a:buNone/>
            </a:pPr>
            <a:r>
              <a:rPr lang="en-US" altLang="zh-CN" dirty="0"/>
              <a:t>Sensing Result as a Service enables the 3GPP operators to provide sensing result based on the stored sensing result matching to the service requirement.</a:t>
            </a:r>
          </a:p>
          <a:p>
            <a:pPr marL="469900" lvl="1" indent="0" algn="just">
              <a:buNone/>
            </a:pPr>
            <a:endParaRPr lang="en-US" altLang="zh-CN" dirty="0"/>
          </a:p>
          <a:p>
            <a:pPr marL="12700" indent="0">
              <a:buNone/>
            </a:pPr>
            <a:endParaRPr lang="en-US" dirty="0"/>
          </a:p>
        </p:txBody>
      </p:sp>
      <p:pic>
        <p:nvPicPr>
          <p:cNvPr id="20" name="https://photo-static-api.fotomore.com/creative/vcg/400/new/VCG41N1300885993.jpg?uid=386&amp;timestamp=1698636616&amp;sign=71f9ff01f751fc47f0596860ff56e016" descr="templates\picture_hover\&amp;pky390_sjzg_VCG41N1300885993&amp;2&amp;src_toppic_inpsrchzd1&amp;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98795" y="4680969"/>
            <a:ext cx="2087093" cy="2087093"/>
          </a:xfrm>
          <a:prstGeom prst="rect">
            <a:avLst/>
          </a:prstGeom>
          <a:solidFill>
            <a:schemeClr val="tx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4" name="矩形 3"/>
          <p:cNvSpPr/>
          <p:nvPr/>
        </p:nvSpPr>
        <p:spPr>
          <a:xfrm>
            <a:off x="8951729" y="4976044"/>
            <a:ext cx="581224" cy="7667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图片 36" descr="移动网络基站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949697" y="5367144"/>
            <a:ext cx="268714" cy="268712"/>
          </a:xfrm>
          <a:prstGeom prst="rect">
            <a:avLst/>
          </a:prstGeom>
        </p:spPr>
      </p:pic>
      <p:pic>
        <p:nvPicPr>
          <p:cNvPr id="38" name="图片 37" descr="32313533383635313b32313533383633393b625375358bdd884c8d704e2d7684753758e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9199170" y="5437276"/>
            <a:ext cx="295888" cy="295888"/>
          </a:xfrm>
          <a:prstGeom prst="rect">
            <a:avLst/>
          </a:prstGeom>
        </p:spPr>
      </p:pic>
      <p:sp>
        <p:nvSpPr>
          <p:cNvPr id="39" name="椭圆 38"/>
          <p:cNvSpPr/>
          <p:nvPr>
            <p:custDataLst>
              <p:tags r:id="rId4"/>
            </p:custDataLst>
          </p:nvPr>
        </p:nvSpPr>
        <p:spPr>
          <a:xfrm rot="6628964">
            <a:off x="9147247" y="5403007"/>
            <a:ext cx="76672" cy="243084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88000">
                <a:srgbClr val="00B0F0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37482" y="2294010"/>
            <a:ext cx="1883028" cy="1446176"/>
          </a:xfrm>
          <a:prstGeom prst="rect">
            <a:avLst/>
          </a:prstGeom>
        </p:spPr>
      </p:pic>
      <p:sp>
        <p:nvSpPr>
          <p:cNvPr id="33" name="等腰三角形 32"/>
          <p:cNvSpPr/>
          <p:nvPr/>
        </p:nvSpPr>
        <p:spPr>
          <a:xfrm rot="16200000">
            <a:off x="8343534" y="2796833"/>
            <a:ext cx="2326122" cy="387478"/>
          </a:xfrm>
          <a:prstGeom prst="triangl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700333" y="1837154"/>
          <a:ext cx="2461883" cy="2316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883">
                  <a:extLst>
                    <a:ext uri="{9D8B030D-6E8A-4147-A177-3AD203B41FA5}">
                      <a16:colId xmlns:a16="http://schemas.microsoft.com/office/drawing/2014/main" val="3414837076"/>
                    </a:ext>
                  </a:extLst>
                </a:gridCol>
              </a:tblGrid>
              <a:tr h="37472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Sensing </a:t>
                      </a:r>
                      <a:r>
                        <a:rPr lang="en-US" altLang="zh-CN" sz="1600" baseline="0" dirty="0"/>
                        <a:t>database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346442"/>
                  </a:ext>
                </a:extLst>
              </a:tr>
              <a:tr h="715383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area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730916"/>
                  </a:ext>
                </a:extLst>
              </a:tr>
              <a:tr h="40879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06403"/>
                  </a:ext>
                </a:extLst>
              </a:tr>
              <a:tr h="408790">
                <a:tc>
                  <a:txBody>
                    <a:bodyPr/>
                    <a:lstStyle/>
                    <a:p>
                      <a:r>
                        <a:rPr lang="en-US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0559688"/>
                  </a:ext>
                </a:extLst>
              </a:tr>
              <a:tr h="408790">
                <a:tc>
                  <a:txBody>
                    <a:bodyPr/>
                    <a:lstStyle/>
                    <a:p>
                      <a:r>
                        <a:rPr lang="en-US" dirty="0"/>
                        <a:t>Sensing </a:t>
                      </a:r>
                      <a:r>
                        <a:rPr lang="en-US" altLang="zh-CN" dirty="0"/>
                        <a:t>KPIs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540518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8654258" y="1128882"/>
            <a:ext cx="3507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6600"/>
                </a:solidFill>
              </a:rPr>
              <a:t>Core network checks the sensing database.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8303734" y="1285816"/>
            <a:ext cx="350524" cy="350898"/>
            <a:chOff x="9663428" y="1216185"/>
            <a:chExt cx="504828" cy="505367"/>
          </a:xfrm>
        </p:grpSpPr>
        <p:sp>
          <p:nvSpPr>
            <p:cNvPr id="44" name="椭圆 43"/>
            <p:cNvSpPr/>
            <p:nvPr/>
          </p:nvSpPr>
          <p:spPr>
            <a:xfrm>
              <a:off x="9663428" y="1224314"/>
              <a:ext cx="504828" cy="497238"/>
            </a:xfrm>
            <a:prstGeom prst="ellipse">
              <a:avLst/>
            </a:prstGeom>
            <a:noFill/>
            <a:ln w="25400"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781029" y="1216185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err="1">
                  <a:solidFill>
                    <a:srgbClr val="FF6600"/>
                  </a:solidFill>
                </a:rPr>
                <a:t>i</a:t>
              </a:r>
              <a:endParaRPr lang="en-US" sz="2400" b="1" dirty="0">
                <a:solidFill>
                  <a:srgbClr val="FF6600"/>
                </a:solidFill>
              </a:endParaRPr>
            </a:p>
          </p:txBody>
        </p:sp>
      </p:grpSp>
      <p:sp>
        <p:nvSpPr>
          <p:cNvPr id="11" name="右箭头 10"/>
          <p:cNvSpPr/>
          <p:nvPr/>
        </p:nvSpPr>
        <p:spPr>
          <a:xfrm rot="16200000">
            <a:off x="8039111" y="3846522"/>
            <a:ext cx="692555" cy="6347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8600991" y="4250783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New sensing request</a:t>
            </a:r>
          </a:p>
        </p:txBody>
      </p:sp>
    </p:spTree>
    <p:extLst>
      <p:ext uri="{BB962C8B-B14F-4D97-AF65-F5344CB8AC3E}">
        <p14:creationId xmlns:p14="http://schemas.microsoft.com/office/powerpoint/2010/main" val="220935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1495693" y="97535"/>
            <a:ext cx="501395" cy="615696"/>
          </a:xfrm>
          <a:prstGeom prst="rect">
            <a:avLst/>
          </a:prstGeom>
        </p:spPr>
      </p:pic>
      <p:sp>
        <p:nvSpPr>
          <p:cNvPr id="66" name="textbox 66"/>
          <p:cNvSpPr/>
          <p:nvPr>
            <p:custDataLst>
              <p:tags r:id="rId2"/>
            </p:custDataLst>
          </p:nvPr>
        </p:nvSpPr>
        <p:spPr>
          <a:xfrm>
            <a:off x="4687080" y="6391105"/>
            <a:ext cx="2825750" cy="332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156335" algn="l" rtl="0" eaLnBrk="0">
              <a:lnSpc>
                <a:spcPct val="75000"/>
              </a:lnSpc>
            </a:pP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XIAO</a:t>
            </a:r>
            <a:r>
              <a:rPr sz="11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1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MI</a:t>
            </a:r>
            <a:endParaRPr lang="en-US" altLang="en-US" sz="1100" dirty="0"/>
          </a:p>
          <a:p>
            <a:pPr marL="12700" algn="l" rtl="0" eaLnBrk="0">
              <a:lnSpc>
                <a:spcPct val="75000"/>
              </a:lnSpc>
              <a:spcBef>
                <a:spcPts val="35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COPY</a:t>
            </a:r>
            <a:r>
              <a:rPr sz="1200" kern="0" spc="10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RIGHT 202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4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  ALL</a:t>
            </a:r>
            <a:r>
              <a:rPr sz="1200" kern="0" spc="1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RI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GHTS</a:t>
            </a:r>
            <a:r>
              <a:rPr sz="1200" kern="0" spc="9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RESERVED</a:t>
            </a:r>
            <a:endParaRPr lang="en-US" altLang="en-US" sz="1200" dirty="0"/>
          </a:p>
        </p:txBody>
      </p:sp>
      <p:sp>
        <p:nvSpPr>
          <p:cNvPr id="2" name="AutoShape 2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AutoShape 4" descr="老年病人剪影卡通PNG图片素材下载_图片编号7855694-PNG素材网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200216" y="961034"/>
            <a:ext cx="8140386" cy="510067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>
            <a:defPPr>
              <a:defRPr lang="zh-CN"/>
            </a:defPPr>
            <a:lvl1pPr marL="355600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12800" lvl="1" indent="-342900" eaLnBrk="0">
              <a:spcBef>
                <a:spcPts val="600"/>
              </a:spcBef>
              <a:spcAft>
                <a:spcPts val="600"/>
              </a:spcAft>
              <a:buFont typeface="Wingdings" panose="05000000000000000000" charset="0"/>
              <a:buChar char="n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altLang="zh-CN" dirty="0">
                <a:ea typeface="宋体" panose="02010600030101010101" pitchFamily="2" charset="-122"/>
                <a:sym typeface="+mn-ea"/>
              </a:rPr>
              <a:t>Scenarios </a:t>
            </a:r>
          </a:p>
          <a:p>
            <a:pPr marL="469900" lvl="1" indent="0">
              <a:buNone/>
            </a:pPr>
            <a:r>
              <a:rPr lang="en-US" altLang="zh-CN" sz="1800" dirty="0"/>
              <a:t>In vehicular scenarios, multiple vehicles may request the core network to sense the same target, which leads to the core network generating a large number of identical sensing results. Moreover, the sensing result can be the point cloud with a large data size. To improve distribution efficiency, the core network distribute large amounts of identical sensing results to multiple vehicles simultaneously. </a:t>
            </a:r>
          </a:p>
          <a:p>
            <a:endParaRPr lang="en-US" altLang="zh-CN" sz="1800" dirty="0"/>
          </a:p>
          <a:p>
            <a:r>
              <a:rPr lang="en-US" altLang="zh-CN" dirty="0">
                <a:sym typeface="+mn-ea"/>
              </a:rPr>
              <a:t>S</a:t>
            </a:r>
            <a:r>
              <a:rPr lang="en-US" altLang="zh-CN" dirty="0">
                <a:ea typeface="宋体" panose="02010600030101010101" pitchFamily="2" charset="-122"/>
                <a:sym typeface="+mn-ea"/>
              </a:rPr>
              <a:t>ensing result concurrent exposure/distribute to multiple consumers</a:t>
            </a:r>
            <a:endParaRPr lang="en-US" dirty="0"/>
          </a:p>
          <a:p>
            <a:pPr marL="469900" lvl="1" indent="0">
              <a:buNone/>
            </a:pPr>
            <a:r>
              <a:rPr lang="en-US" altLang="zh-CN" sz="1800" dirty="0"/>
              <a:t>The core network should be able to distribute large amounts of identical sensing results to multiple sensing service consumers simultaneously. </a:t>
            </a:r>
            <a:endParaRPr lang="en-US" altLang="zh-CN" dirty="0"/>
          </a:p>
          <a:p>
            <a:pPr lvl="1"/>
            <a:endParaRPr dirty="0"/>
          </a:p>
          <a:p>
            <a:endParaRPr lang="en-US" dirty="0"/>
          </a:p>
        </p:txBody>
      </p:sp>
      <p:sp>
        <p:nvSpPr>
          <p:cNvPr id="36" name="矩形 35"/>
          <p:cNvSpPr/>
          <p:nvPr/>
        </p:nvSpPr>
        <p:spPr>
          <a:xfrm>
            <a:off x="6925272" y="4833875"/>
            <a:ext cx="4939562" cy="99530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914329" y="5290648"/>
            <a:ext cx="4950505" cy="0"/>
          </a:xfrm>
          <a:prstGeom prst="line">
            <a:avLst/>
          </a:prstGeom>
          <a:ln w="117475">
            <a:solidFill>
              <a:schemeClr val="bg1">
                <a:lumMod val="95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31480" y="4816058"/>
            <a:ext cx="1010086" cy="486922"/>
          </a:xfrm>
          <a:prstGeom prst="rect">
            <a:avLst/>
          </a:prstGeom>
          <a:ln w="57150" cmpd="sng">
            <a:noFill/>
            <a:prstDash val="solid"/>
          </a:ln>
        </p:spPr>
      </p:pic>
      <p:pic>
        <p:nvPicPr>
          <p:cNvPr id="302" name="图片 301" descr="移动网络基站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96141" y="3080282"/>
            <a:ext cx="1235708" cy="1235708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 rot="3606967">
            <a:off x="10257669" y="4075899"/>
            <a:ext cx="1208106" cy="486335"/>
            <a:chOff x="6065471" y="5756445"/>
            <a:chExt cx="2223826" cy="639765"/>
          </a:xfrm>
        </p:grpSpPr>
        <p:sp>
          <p:nvSpPr>
            <p:cNvPr id="313" name="椭圆 312"/>
            <p:cNvSpPr/>
            <p:nvPr>
              <p:custDataLst>
                <p:tags r:id="rId4"/>
              </p:custDataLst>
            </p:nvPr>
          </p:nvSpPr>
          <p:spPr>
            <a:xfrm rot="5140410">
              <a:off x="7076946" y="4787354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>
              <p:custDataLst>
                <p:tags r:id="rId5"/>
              </p:custDataLst>
            </p:nvPr>
          </p:nvSpPr>
          <p:spPr>
            <a:xfrm rot="5760000">
              <a:off x="7104085" y="4990151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>
              <p:custDataLst>
                <p:tags r:id="rId6"/>
              </p:custDataLst>
            </p:nvPr>
          </p:nvSpPr>
          <p:spPr>
            <a:xfrm rot="6467427">
              <a:off x="7034562" y="5210997"/>
              <a:ext cx="216122" cy="2154303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8000">
                  <a:srgbClr val="00B0F0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151754" y="5744078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Sensing service consumers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60865" y="5386776"/>
            <a:ext cx="965810" cy="41773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/>
          </p:nvPr>
        </p:nvGraphicFramePr>
        <p:xfrm>
          <a:off x="7005259" y="5349621"/>
          <a:ext cx="1794934" cy="4350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3" name="Visio" r:id="rId14" imgW="4362532" imgH="1057115" progId="Visio.Drawing.15">
                  <p:embed/>
                </p:oleObj>
              </mc:Choice>
              <mc:Fallback>
                <p:oleObj name="Visio" r:id="rId14" imgW="4362532" imgH="1057115" progId="Visio.Drawing.15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05259" y="5349621"/>
                        <a:ext cx="1794934" cy="4350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17831911">
            <a:off x="10588080" y="5143979"/>
            <a:ext cx="797676" cy="44558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006500" y="4898523"/>
            <a:ext cx="477802" cy="501168"/>
            <a:chOff x="2370667" y="5029237"/>
            <a:chExt cx="541866" cy="568365"/>
          </a:xfrm>
        </p:grpSpPr>
        <p:sp>
          <p:nvSpPr>
            <p:cNvPr id="8" name="等腰三角形 7"/>
            <p:cNvSpPr/>
            <p:nvPr/>
          </p:nvSpPr>
          <p:spPr>
            <a:xfrm>
              <a:off x="2370667" y="5029237"/>
              <a:ext cx="541866" cy="535222"/>
            </a:xfrm>
            <a:prstGeom prst="triangle">
              <a:avLst/>
            </a:prstGeom>
            <a:solidFill>
              <a:srgbClr val="FFFF00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497971" y="5135937"/>
              <a:ext cx="2872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!</a:t>
              </a:r>
              <a:endParaRPr lang="en-US" b="1" dirty="0"/>
            </a:p>
          </p:txBody>
        </p:sp>
      </p:grpSp>
      <p:cxnSp>
        <p:nvCxnSpPr>
          <p:cNvPr id="12" name="直接箭头连接符 11"/>
          <p:cNvCxnSpPr/>
          <p:nvPr/>
        </p:nvCxnSpPr>
        <p:spPr>
          <a:xfrm flipV="1">
            <a:off x="8752613" y="3793529"/>
            <a:ext cx="1193256" cy="1193256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9217156" y="4318291"/>
            <a:ext cx="1193256" cy="1193256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V="1">
            <a:off x="7700580" y="3386667"/>
            <a:ext cx="2108484" cy="2108484"/>
          </a:xfrm>
          <a:prstGeom prst="straightConnector1">
            <a:avLst/>
          </a:prstGeom>
          <a:ln w="38100">
            <a:solidFill>
              <a:srgbClr val="FF66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 rot="18900000">
            <a:off x="8006918" y="3885590"/>
            <a:ext cx="18144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Sensing request</a:t>
            </a:r>
          </a:p>
        </p:txBody>
      </p:sp>
      <p:sp>
        <p:nvSpPr>
          <p:cNvPr id="39" name="文本框 38"/>
          <p:cNvSpPr txBox="1"/>
          <p:nvPr/>
        </p:nvSpPr>
        <p:spPr>
          <a:xfrm rot="18900000">
            <a:off x="8292181" y="4216648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Sensing request</a:t>
            </a:r>
          </a:p>
        </p:txBody>
      </p:sp>
      <p:sp>
        <p:nvSpPr>
          <p:cNvPr id="42" name="文本框 41"/>
          <p:cNvSpPr txBox="1"/>
          <p:nvPr/>
        </p:nvSpPr>
        <p:spPr>
          <a:xfrm rot="18900000">
            <a:off x="8732197" y="4726930"/>
            <a:ext cx="1779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Sensing request</a:t>
            </a:r>
          </a:p>
        </p:txBody>
      </p:sp>
      <p:sp>
        <p:nvSpPr>
          <p:cNvPr id="30" name="textbox 58">
            <a:extLst>
              <a:ext uri="{FF2B5EF4-FFF2-40B4-BE49-F238E27FC236}">
                <a16:creationId xmlns:a16="http://schemas.microsoft.com/office/drawing/2014/main" id="{9D98FC33-CEE7-4091-8985-A2EC05F24BBF}"/>
              </a:ext>
            </a:extLst>
          </p:cNvPr>
          <p:cNvSpPr/>
          <p:nvPr/>
        </p:nvSpPr>
        <p:spPr>
          <a:xfrm>
            <a:off x="0" y="100943"/>
            <a:ext cx="12216765" cy="6197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lang="en-US" altLang="en-US" sz="1000" dirty="0"/>
          </a:p>
          <a:p>
            <a:pPr marL="12700" eaLnBrk="0">
              <a:lnSpc>
                <a:spcPct val="91000"/>
              </a:lnSpc>
              <a:tabLst>
                <a:tab pos="982980" algn="l"/>
                <a:tab pos="12203430" algn="l"/>
              </a:tabLst>
            </a:pPr>
            <a:r>
              <a:rPr lang="en-US" sz="32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    Sensing results concurrent </a:t>
            </a:r>
            <a:r>
              <a:rPr lang="en-US" altLang="zh-CN" sz="32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exposure/distribute</a:t>
            </a:r>
            <a:r>
              <a:rPr lang="en-US" sz="3200" u="sng" kern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 to multiple consumers</a:t>
            </a:r>
            <a:r>
              <a:rPr lang="zh-CN" altLang="en-US" sz="3900" u="sng" kern="0" spc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endParaRPr lang="en-US" altLang="en-US" sz="3900" dirty="0"/>
          </a:p>
        </p:txBody>
      </p:sp>
    </p:spTree>
    <p:extLst>
      <p:ext uri="{BB962C8B-B14F-4D97-AF65-F5344CB8AC3E}">
        <p14:creationId xmlns:p14="http://schemas.microsoft.com/office/powerpoint/2010/main" val="95339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8"/>
          <p:cNvSpPr/>
          <p:nvPr/>
        </p:nvSpPr>
        <p:spPr>
          <a:xfrm>
            <a:off x="-12065" y="34290"/>
            <a:ext cx="12216765" cy="7651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</a:pPr>
            <a:endParaRPr lang="en-US" altLang="en-US" sz="10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  <a:tabLst>
                <a:tab pos="982980" algn="l"/>
                <a:tab pos="12203430" algn="l"/>
              </a:tabLst>
            </a:pPr>
            <a:r>
              <a:rPr lang="en-US" altLang="zh-CN" sz="3900" u="sng" kern="0" spc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     Proposed Objectives</a:t>
            </a:r>
            <a:r>
              <a:rPr sz="3900" u="sng" kern="0" spc="4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      </a:t>
            </a:r>
            <a:r>
              <a:rPr sz="3900" u="sng" kern="0" spc="0" dirty="0">
                <a:solidFill>
                  <a:srgbClr val="262626">
                    <a:alpha val="100000"/>
                  </a:srgbClr>
                </a:solidFill>
                <a:uFill>
                  <a:solidFill>
                    <a:srgbClr val="ED7D31"/>
                  </a:solidFill>
                </a:uFill>
                <a:latin typeface="Calibri" panose="020F0502020204030204"/>
                <a:ea typeface="Calibri" panose="020F0502020204030204"/>
                <a:cs typeface="Calibri" panose="020F0502020204030204"/>
              </a:rPr>
              <a:t>	</a:t>
            </a:r>
            <a:endParaRPr lang="en-US" altLang="en-US" sz="3900" dirty="0"/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495693" y="97535"/>
            <a:ext cx="501395" cy="615696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1"/>
            </p:custDataLst>
          </p:nvPr>
        </p:nvSpPr>
        <p:spPr>
          <a:xfrm>
            <a:off x="522114" y="799465"/>
            <a:ext cx="10439400" cy="2970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48312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2000" dirty="0">
                <a:ea typeface="宋体" panose="02010600030101010101" pitchFamily="2" charset="-122"/>
                <a:sym typeface="+mn-ea"/>
              </a:rPr>
              <a:t> Study new use cases for e</a:t>
            </a:r>
            <a:r>
              <a:rPr lang="en-US" altLang="zh-CN" dirty="0">
                <a:sym typeface="+mn-ea"/>
              </a:rPr>
              <a:t>nhancements to 5G wireless sensing, including</a:t>
            </a:r>
          </a:p>
          <a:p>
            <a:pPr marL="1200150" lvl="2" indent="-285750">
              <a:buFontTx/>
              <a:buChar char="•"/>
            </a:pPr>
            <a:r>
              <a:rPr lang="en-US" altLang="zh-CN" dirty="0"/>
              <a:t>Providing dynamic sensing service quality (KPIs) to service consumers</a:t>
            </a:r>
          </a:p>
          <a:p>
            <a:pPr marL="1200150" lvl="2" indent="-285750">
              <a:buFontTx/>
              <a:buChar char="•"/>
            </a:pPr>
            <a:r>
              <a:rPr lang="en-US" altLang="zh-CN" dirty="0">
                <a:sym typeface="+mn-ea"/>
              </a:rPr>
              <a:t>Enhancements to sensing results exposure/distribution, e.g. static sensing result exposure/distribution, sensing result concurrent exposure/distribution to multiple consumers, etc. </a:t>
            </a:r>
          </a:p>
          <a:p>
            <a:pPr marL="285750" indent="-285750">
              <a:spcAft>
                <a:spcPts val="600"/>
              </a:spcAft>
              <a:buClr>
                <a:srgbClr val="E48312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2000" kern="0" spc="-1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等线" panose="02010600030101010101" charset="-122"/>
                <a:sym typeface="+mn-ea"/>
              </a:rPr>
              <a:t> Identify potential service requirements, KPIs and performance requirements.</a:t>
            </a:r>
          </a:p>
          <a:p>
            <a:pPr marL="285750" indent="-285750">
              <a:spcAft>
                <a:spcPts val="600"/>
              </a:spcAft>
              <a:buClr>
                <a:srgbClr val="E48312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2000" kern="0" spc="-1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Aspects related to security, privacy, regulatory requirements and charging.</a:t>
            </a:r>
            <a:endParaRPr lang="en-US" altLang="zh-CN" sz="2000" kern="0" spc="-10" dirty="0">
              <a:solidFill>
                <a:srgbClr val="000000">
                  <a:alpha val="100000"/>
                </a:srgbClr>
              </a:solidFill>
              <a:latin typeface="Arial" panose="020B0604020202020204" pitchFamily="34" charset="0"/>
              <a:ea typeface="等线" panose="02010600030101010101" charset="-122"/>
              <a:sym typeface="+mn-ea"/>
            </a:endParaRPr>
          </a:p>
          <a:p>
            <a:pPr marL="285750" indent="-285750">
              <a:spcAft>
                <a:spcPts val="600"/>
              </a:spcAft>
              <a:buClr>
                <a:srgbClr val="E48312"/>
              </a:buClr>
              <a:buFont typeface="Wingdings" panose="05000000000000000000" pitchFamily="2" charset="2"/>
              <a:buChar char="p"/>
              <a:defRPr/>
            </a:pPr>
            <a:r>
              <a:rPr lang="en-US" altLang="zh-CN" sz="2000" kern="0" spc="-10" dirty="0">
                <a:solidFill>
                  <a:srgbClr val="000000">
                    <a:alpha val="100000"/>
                  </a:srgb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 Gap analysis between the identified potential requirements and existing 5GS requirements or functionalities.</a:t>
            </a:r>
            <a:endParaRPr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977063"/>
          </a:xfrm>
          <a:prstGeom prst="rect">
            <a:avLst/>
          </a:prstGeom>
          <a:solidFill>
            <a:srgbClr val="767171">
              <a:alpha val="100000"/>
            </a:srgbClr>
          </a:solidFill>
          <a:ln w="12700" cap="flat" cmpd="sng" algn="ctr">
            <a:solidFill>
              <a:srgbClr val="AEB5C0">
                <a:alpha val="10000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2940844" y="2678907"/>
            <a:ext cx="7203281" cy="1297781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FFFF"/>
                </a:solidFill>
              </a:rPr>
              <a:t>Thanks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NiOTQ4MWUyZjg2Y2JjNDBlMDNjYTQ3ZDVmM2RlND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7515</TotalTime>
  <Words>659</Words>
  <Application>Microsoft Office PowerPoint</Application>
  <PresentationFormat>宽屏</PresentationFormat>
  <Paragraphs>74</Paragraphs>
  <Slides>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宋体</vt:lpstr>
      <vt:lpstr>Arial</vt:lpstr>
      <vt:lpstr>Arial Narrow</vt:lpstr>
      <vt:lpstr>Calibri</vt:lpstr>
      <vt:lpstr>Times New Roman</vt:lpstr>
      <vt:lpstr>Wingdings</vt:lpstr>
      <vt:lpstr>Office theme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Lei</dc:creator>
  <cp:lastModifiedBy>Chen Dong</cp:lastModifiedBy>
  <cp:revision>337</cp:revision>
  <dcterms:created xsi:type="dcterms:W3CDTF">2023-11-01T02:46:00Z</dcterms:created>
  <dcterms:modified xsi:type="dcterms:W3CDTF">2024-05-17T03:47:49Z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ICV">
    <vt:lpwstr>4FCC73755AC54EA5A591BE8F2E8423A5_12</vt:lpwstr>
  </property>
  <property fmtid="{D5CDD505-2E9C-101B-9397-08002B2CF9AE}" pid="4" name="KSOProductBuildVer">
    <vt:lpwstr>2052-12.1.0.16120</vt:lpwstr>
  </property>
  <property fmtid="{D5CDD505-2E9C-101B-9397-08002B2CF9AE}" pid="5" name="CWM3182bc8071a811ee80006b2f00006a2f">
    <vt:lpwstr>CWM6zP3/S5jXNUPHwvOUUMXYwamXJwfXYwQ9/42mRwCWiy8tO6CIKRfy6lHejjiqabG0QO9nWzacDKFDQ1pb0XyTg==</vt:lpwstr>
  </property>
  <property fmtid="{D5CDD505-2E9C-101B-9397-08002B2CF9AE}" pid="6" name="CWMd0773190786011ee8000674f0000664f">
    <vt:lpwstr>CWMjgqUKajumPO1s+Vrs5u0nuMbpdVlHn3Enc7nXWKVT/56Fw6O7snUY8AhKbeY4RueafRfJzu2cfV6hGo3vXFdxw==</vt:lpwstr>
  </property>
  <property fmtid="{D5CDD505-2E9C-101B-9397-08002B2CF9AE}" pid="7" name="CWM80699240b48011ee80001fee00001fee">
    <vt:lpwstr>CWMxMw/zS1TFziYAoOiOLBJBhumLNRFKibPN6D2iSOXkMkyeJuEVYP6GVWD9y9ujw1uHakUngBwM6QY0bEDK7sMmw==</vt:lpwstr>
  </property>
  <property fmtid="{D5CDD505-2E9C-101B-9397-08002B2CF9AE}" pid="8" name="CWM91925c10b66e11ee8000397a0000397a">
    <vt:lpwstr>CWMGjKUlWoJCFaYDZuJiCXYnXKnu1S5TjKHiGUVD+ssUIl3kF0OSevdUhzXJ2VZehIpmazVnBvfmHevD2Apx72t+w==</vt:lpwstr>
  </property>
  <property fmtid="{D5CDD505-2E9C-101B-9397-08002B2CF9AE}" pid="9" name="CWMc13f3270c03811ee800007e7000007e7">
    <vt:lpwstr>CWMxMw/zS1TFziYAoOiOLBJBhumLNRFKibPN6D2iSOXkMmuHyWmg3q/A8Krj5Y/jl1SRBDjrPf/EFaVMfsCO//YTQ==</vt:lpwstr>
  </property>
  <property fmtid="{D5CDD505-2E9C-101B-9397-08002B2CF9AE}" pid="10" name="CWM52d827f0c3c711ee800047c0000046c0">
    <vt:lpwstr>CWMPEUAKboY0/0v9a2C9HQsYCTLh+ip+B2iiQ1DsUTuVKYmghkWp9CGDFw8BcGo+nUXXBz8qKdpwW4mRUCIxXDepQ==</vt:lpwstr>
  </property>
</Properties>
</file>