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2"/>
  </p:sldMasterIdLst>
  <p:notesMasterIdLst>
    <p:notesMasterId r:id="rId15"/>
  </p:notesMasterIdLst>
  <p:handoutMasterIdLst>
    <p:handoutMasterId r:id="rId16"/>
  </p:handoutMasterIdLst>
  <p:sldIdLst>
    <p:sldId id="341" r:id="rId13"/>
    <p:sldId id="342" r:id="rId14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ED9F03-D969-55B6-3786-ACB191873F77}" name="Krister Sällberg" initials="KS" userId="S::krister.sallberg@ericsson.com::b35a71b8-ead7-4cfc-8732-3b4d0fd5976a" providerId="AD"/>
  <p188:author id="{C38E151A-8BBC-634A-2C4B-1AE2343E8F73}" name="Peter Hedman" initials="PH" userId="Peter Hedman" providerId="None"/>
  <p188:author id="{BFD01E32-D341-0500-0DDE-2F3AFA1DA647}" name="Ericsson User 1" initials="eu1" userId="Ericsson User 1" providerId="None"/>
  <p188:author id="{04006E8D-4BD0-C706-4FBE-14BF916B8040}" name="Peter Hedman" initials="PH" userId="S::peter.hedman@ericsson.com::9d7636b6-4faa-495a-bb5d-794ad338fcd7" providerId="AD"/>
  <p188:author id="{7C5FF7F6-F1D2-09A0-4B99-6BCB56A63EAA}" name="Daniel Lönnblad" initials="DL" userId="Daniel Lönnblad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59690-CAAC-4ED5-9874-D241D675D0B4}" v="1" dt="2023-11-01T11:32:07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118" d="100"/>
          <a:sy n="118" d="100"/>
        </p:scale>
        <p:origin x="16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Pudney, Vodafone" userId="a9292186-02d3-4a1b-9f06-7a4f13759ed3" providerId="ADAL" clId="{67659690-CAAC-4ED5-9874-D241D675D0B4}"/>
    <pc:docChg chg="custSel modMainMaster">
      <pc:chgData name="Chris Pudney, Vodafone" userId="a9292186-02d3-4a1b-9f06-7a4f13759ed3" providerId="ADAL" clId="{67659690-CAAC-4ED5-9874-D241D675D0B4}" dt="2023-11-01T11:32:07.990" v="1"/>
      <pc:docMkLst>
        <pc:docMk/>
      </pc:docMkLst>
      <pc:sldMasterChg chg="delSp mod">
        <pc:chgData name="Chris Pudney, Vodafone" userId="a9292186-02d3-4a1b-9f06-7a4f13759ed3" providerId="ADAL" clId="{67659690-CAAC-4ED5-9874-D241D675D0B4}" dt="2023-11-01T11:32:07.990" v="1"/>
        <pc:sldMasterMkLst>
          <pc:docMk/>
          <pc:sldMasterMk cId="0" sldId="2147485146"/>
        </pc:sldMasterMkLst>
        <pc:spChg chg="del">
          <ac:chgData name="Chris Pudney, Vodafone" userId="a9292186-02d3-4a1b-9f06-7a4f13759ed3" providerId="ADAL" clId="{67659690-CAAC-4ED5-9874-D241D675D0B4}" dt="2023-11-01T11:32:07.990" v="1"/>
          <ac:spMkLst>
            <pc:docMk/>
            <pc:sldMasterMk cId="0" sldId="2147485146"/>
            <ac:spMk id="2" creationId="{1AFCD326-8E7B-6DA8-8531-95DF85AE6899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47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88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521211"/>
            <a:ext cx="10515600" cy="465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251336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6867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2330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 1 Meeting #104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hangingPunct="0"/>
            <a:r>
              <a:rPr lang="en-GB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Chicago, USA,  13 - 17 November 2023</a:t>
            </a:r>
            <a:endParaRPr lang="aa-ET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42752" y="7956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S1-233xxx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665" y="1949115"/>
            <a:ext cx="8743950" cy="1836019"/>
          </a:xfrm>
        </p:spPr>
        <p:txBody>
          <a:bodyPr/>
          <a:lstStyle/>
          <a:p>
            <a:pPr eaLnBrk="1" hangingPunct="1"/>
            <a:r>
              <a:rPr lang="en-US" altLang="zh-CN" dirty="0"/>
              <a:t>Potential way forward</a:t>
            </a:r>
            <a:br>
              <a:rPr lang="en-US" altLang="zh-CN" dirty="0"/>
            </a:br>
            <a:r>
              <a:rPr lang="en-US" altLang="zh-CN" dirty="0"/>
              <a:t>on SA1 </a:t>
            </a:r>
            <a:r>
              <a:rPr lang="en-US" altLang="zh-CN" dirty="0" err="1"/>
              <a:t>Dualsteer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891665" y="4481580"/>
            <a:ext cx="7886700" cy="85121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sz="3200" dirty="0"/>
              <a:t>Huawei</a:t>
            </a:r>
            <a:r>
              <a:rPr lang="en-US" altLang="en-US" sz="3200" dirty="0"/>
              <a:t>,</a:t>
            </a:r>
            <a:r>
              <a:rPr lang="zh-CN" altLang="en-US" sz="3200" dirty="0"/>
              <a:t> </a:t>
            </a:r>
            <a:r>
              <a:rPr lang="en-US" altLang="zh-CN" sz="3200" dirty="0"/>
              <a:t>MediaTek</a:t>
            </a:r>
            <a:endParaRPr lang="en-GB" altLang="en-US" sz="32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592137"/>
            <a:ext cx="10521950" cy="643105"/>
          </a:xfrm>
        </p:spPr>
        <p:txBody>
          <a:bodyPr/>
          <a:lstStyle/>
          <a:p>
            <a:pPr algn="ctr"/>
            <a:r>
              <a:rPr lang="en-IE" sz="3600" b="1" dirty="0"/>
              <a:t>Proposed agreement for SA1 FS-</a:t>
            </a:r>
            <a:r>
              <a:rPr lang="en-IE" sz="3600" b="1" dirty="0" err="1"/>
              <a:t>Dualsteer</a:t>
            </a:r>
            <a:endParaRPr lang="en-US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E8E8F9E-D1C4-4C6A-B250-14307A88601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673225"/>
            <a:ext cx="11233150" cy="439261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900"/>
              </a:spcAft>
              <a:buNone/>
            </a:pPr>
            <a:r>
              <a:rPr lang="en-US" sz="2000" dirty="0">
                <a:solidFill>
                  <a:srgbClr val="C7000B"/>
                </a:solidFill>
              </a:rPr>
              <a:t>Supporting only the following scenarios in CPR/TR 22.841 and WI/CR: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Inter-PLMN TN-NTN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Inter-PLMN NTN-NTN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dirty="0">
              <a:solidFill>
                <a:srgbClr val="C7000B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900"/>
              </a:spcAft>
              <a:buNone/>
            </a:pPr>
            <a:r>
              <a:rPr lang="en-US" sz="2000" dirty="0">
                <a:solidFill>
                  <a:srgbClr val="C7000B"/>
                </a:solidFill>
              </a:rPr>
              <a:t>Supporting only the following mode of operation: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All Traffic Access Switching</a:t>
            </a:r>
            <a:endParaRPr lang="en-US" sz="1400" dirty="0"/>
          </a:p>
          <a:p>
            <a:pPr lvl="1">
              <a:spcBef>
                <a:spcPts val="600"/>
              </a:spcBef>
            </a:pPr>
            <a:r>
              <a:rPr lang="en-US" sz="1600" b="1" dirty="0"/>
              <a:t>Baseline: </a:t>
            </a:r>
            <a:r>
              <a:rPr lang="en-US" sz="1600" dirty="0"/>
              <a:t>focusing on </a:t>
            </a:r>
            <a:r>
              <a:rPr lang="en-US" sz="1600" b="1" dirty="0"/>
              <a:t>Single radio</a:t>
            </a:r>
            <a:r>
              <a:rPr lang="en-US" sz="1600" dirty="0"/>
              <a:t> capable UEs (i.e. there is no traffic running on the secondary access if there is traffic running on the primary access) → dual radio UE should not be baseline assumption</a:t>
            </a:r>
          </a:p>
          <a:p>
            <a:pPr lvl="1">
              <a:spcBef>
                <a:spcPts val="600"/>
              </a:spcBef>
            </a:pPr>
            <a:r>
              <a:rPr lang="en-US" sz="1600" b="1" dirty="0"/>
              <a:t>Network-controlled</a:t>
            </a:r>
            <a:r>
              <a:rPr lang="en-US" sz="1600" dirty="0"/>
              <a:t> switching (i.e. under the policy of the Home operator)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Only for networks as explicitly allowed by the Home operator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Switching of </a:t>
            </a:r>
            <a:r>
              <a:rPr lang="en-US" sz="1600" b="1" dirty="0"/>
              <a:t>all</a:t>
            </a:r>
            <a:r>
              <a:rPr lang="en-US" sz="1600" dirty="0"/>
              <a:t> traffic from "primary access" to "secondary access" in case of e.g. loss of connectivity to primary access (and back)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Two 3GPP accesses only</a:t>
            </a:r>
          </a:p>
          <a:p>
            <a:pPr lvl="1">
              <a:spcBef>
                <a:spcPts val="600"/>
              </a:spcBef>
            </a:pPr>
            <a:r>
              <a:rPr lang="en-US" sz="1600" u="sng" dirty="0">
                <a:solidFill>
                  <a:srgbClr val="FF0000"/>
                </a:solidFill>
              </a:rPr>
              <a:t>Each 3GPP access shall use a different IMSI/SUPI from the same HPLMN</a:t>
            </a:r>
            <a:endParaRPr lang="en-US" sz="1800" u="sng" dirty="0">
              <a:solidFill>
                <a:srgbClr val="FF0000"/>
              </a:solidFill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0377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8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BD6692E6-AFB4-4AE6-8E62-2D7692F0CE70}">
  <ds:schemaRefs>
    <ds:schemaRef ds:uri="280d8efa-eff2-4910-88d2-79ca146720c4"/>
    <ds:schemaRef ds:uri="679a257e-872f-4c98-9e8a-0a9c104f72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4823B55B-4831-4565-A2B1-022639232EC6}">
  <ds:schemaRefs/>
</ds:datastoreItem>
</file>

<file path=customXml/itemProps11.xml><?xml version="1.0" encoding="utf-8"?>
<ds:datastoreItem xmlns:ds="http://schemas.openxmlformats.org/officeDocument/2006/customXml" ds:itemID="{09782CD8-A96A-4A33-ACE2-10A5855738B7}">
  <ds:schemaRefs/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80d8efa-eff2-4910-88d2-79ca146720c4"/>
    <ds:schemaRef ds:uri="679a257e-872f-4c98-9e8a-0a9c104f72cd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FEBDDB8-DC8D-4CA8-A568-D40D6641C0EC}">
  <ds:schemaRefs/>
</ds:datastoreItem>
</file>

<file path=customXml/itemProps5.xml><?xml version="1.0" encoding="utf-8"?>
<ds:datastoreItem xmlns:ds="http://schemas.openxmlformats.org/officeDocument/2006/customXml" ds:itemID="{4B40189F-572F-4788-8AB8-09CD6DB4647C}">
  <ds:schemaRefs/>
</ds:datastoreItem>
</file>

<file path=customXml/itemProps6.xml><?xml version="1.0" encoding="utf-8"?>
<ds:datastoreItem xmlns:ds="http://schemas.openxmlformats.org/officeDocument/2006/customXml" ds:itemID="{A9ADAB25-6C81-4682-8625-B93968FB2CB8}">
  <ds:schemaRefs/>
</ds:datastoreItem>
</file>

<file path=customXml/itemProps7.xml><?xml version="1.0" encoding="utf-8"?>
<ds:datastoreItem xmlns:ds="http://schemas.openxmlformats.org/officeDocument/2006/customXml" ds:itemID="{0548115A-600A-4A8F-B439-8793FF08B189}">
  <ds:schemaRefs/>
</ds:datastoreItem>
</file>

<file path=customXml/itemProps8.xml><?xml version="1.0" encoding="utf-8"?>
<ds:datastoreItem xmlns:ds="http://schemas.openxmlformats.org/officeDocument/2006/customXml" ds:itemID="{6A2F83E0-BF70-4EE5-81C8-71C5D3276C86}">
  <ds:schemaRefs/>
</ds:datastoreItem>
</file>

<file path=customXml/itemProps9.xml><?xml version="1.0" encoding="utf-8"?>
<ds:datastoreItem xmlns:ds="http://schemas.openxmlformats.org/officeDocument/2006/customXml" ds:itemID="{6017FF21-08D1-4AE3-B33C-D788F659122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161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Times New Roman</vt:lpstr>
      <vt:lpstr>Office Theme</vt:lpstr>
      <vt:lpstr>Potential way forward on SA1 Dualsteer</vt:lpstr>
      <vt:lpstr>Proposed agreement for SA1 FS-Dualsteer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Chris Pudney 25</cp:lastModifiedBy>
  <cp:revision>629</cp:revision>
  <dcterms:created xsi:type="dcterms:W3CDTF">2010-02-05T13:52:04Z</dcterms:created>
  <dcterms:modified xsi:type="dcterms:W3CDTF">2023-11-01T11:32:12Z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MSIP_Label_17da11e7-ad83-4459-98c6-12a88e2eac78_Enabled">
    <vt:lpwstr>true</vt:lpwstr>
  </property>
  <property fmtid="{D5CDD505-2E9C-101B-9397-08002B2CF9AE}" pid="4" name="MSIP_Label_17da11e7-ad83-4459-98c6-12a88e2eac78_SetDate">
    <vt:lpwstr>2023-11-01T11:32:07Z</vt:lpwstr>
  </property>
  <property fmtid="{D5CDD505-2E9C-101B-9397-08002B2CF9AE}" pid="5" name="MSIP_Label_17da11e7-ad83-4459-98c6-12a88e2eac78_Method">
    <vt:lpwstr>Privileged</vt:lpwstr>
  </property>
  <property fmtid="{D5CDD505-2E9C-101B-9397-08002B2CF9AE}" pid="6" name="MSIP_Label_17da11e7-ad83-4459-98c6-12a88e2eac78_Name">
    <vt:lpwstr>17da11e7-ad83-4459-98c6-12a88e2eac78</vt:lpwstr>
  </property>
  <property fmtid="{D5CDD505-2E9C-101B-9397-08002B2CF9AE}" pid="7" name="MSIP_Label_17da11e7-ad83-4459-98c6-12a88e2eac78_SiteId">
    <vt:lpwstr>68283f3b-8487-4c86-adb3-a5228f18b893</vt:lpwstr>
  </property>
  <property fmtid="{D5CDD505-2E9C-101B-9397-08002B2CF9AE}" pid="8" name="MSIP_Label_17da11e7-ad83-4459-98c6-12a88e2eac78_ActionId">
    <vt:lpwstr>66bf0201-4486-4192-a330-d618a661bd4e</vt:lpwstr>
  </property>
  <property fmtid="{D5CDD505-2E9C-101B-9397-08002B2CF9AE}" pid="9" name="MSIP_Label_17da11e7-ad83-4459-98c6-12a88e2eac78_ContentBits">
    <vt:lpwstr>0</vt:lpwstr>
  </property>
</Properties>
</file>