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67" r:id="rId1"/>
  </p:sldMasterIdLst>
  <p:notesMasterIdLst>
    <p:notesMasterId r:id="rId7"/>
  </p:notesMasterIdLst>
  <p:handoutMasterIdLst>
    <p:handoutMasterId r:id="rId8"/>
  </p:handoutMasterIdLst>
  <p:sldIdLst>
    <p:sldId id="1526" r:id="rId2"/>
    <p:sldId id="1980" r:id="rId3"/>
    <p:sldId id="1981" r:id="rId4"/>
    <p:sldId id="1982" r:id="rId5"/>
    <p:sldId id="1975" r:id="rId6"/>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FFFF"/>
    <a:srgbClr val="CC00CC"/>
    <a:srgbClr val="0066FF"/>
    <a:srgbClr val="FF9933"/>
    <a:srgbClr val="DB4A41"/>
    <a:srgbClr val="EEB500"/>
    <a:srgbClr val="D6A300"/>
    <a:srgbClr val="E76965"/>
    <a:srgbClr val="1B59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09" autoAdjust="0"/>
    <p:restoredTop sz="93826" autoAdjust="0"/>
  </p:normalViewPr>
  <p:slideViewPr>
    <p:cSldViewPr>
      <p:cViewPr varScale="1">
        <p:scale>
          <a:sx n="161" d="100"/>
          <a:sy n="161" d="100"/>
        </p:scale>
        <p:origin x="600" y="96"/>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2023-11-03</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2023-11-03</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
        <p:nvSpPr>
          <p:cNvPr id="15" name="Slide Number Placeholder 2"/>
          <p:cNvSpPr>
            <a:spLocks noGrp="1"/>
          </p:cNvSpPr>
          <p:nvPr>
            <p:ph type="sldNum" sz="quarter" idx="10"/>
          </p:nvPr>
        </p:nvSpPr>
        <p:spPr>
          <a:xfrm>
            <a:off x="8474174" y="4767264"/>
            <a:ext cx="669826" cy="376236"/>
          </a:xfrm>
          <a:prstGeom prst="rect">
            <a:avLst/>
          </a:prstGeom>
        </p:spPr>
        <p:txBody>
          <a:bodyPr/>
          <a:lstStyle>
            <a:lvl1pPr>
              <a:defRPr sz="1400"/>
            </a:lvl1pPr>
          </a:lstStyle>
          <a:p>
            <a:fld id="{2EB00EA8-B249-469C-A44C-A159550CACEB}" type="slidenum">
              <a:rPr lang="en-US" smtClean="0">
                <a:solidFill>
                  <a:srgbClr val="787878"/>
                </a:solidFill>
              </a:rPr>
              <a:pPr/>
              <a:t>‹#›</a:t>
            </a:fld>
            <a:endParaRPr lang="en-US">
              <a:solidFill>
                <a:srgbClr val="787878"/>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Lst>
  <p:hf hdr="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2.sv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3239852" y="2931790"/>
            <a:ext cx="2664296" cy="504056"/>
          </a:xfrm>
          <a:prstGeom prst="rect">
            <a:avLst/>
          </a:prstGeom>
          <a:noFill/>
        </p:spPr>
        <p:txBody>
          <a:bodyPr wrap="none" rtlCol="0">
            <a:noAutofit/>
          </a:bodyPr>
          <a:lstStyle/>
          <a:p>
            <a:pPr algn="ctr" eaLnBrk="0" hangingPunct="0">
              <a:lnSpc>
                <a:spcPct val="150000"/>
              </a:lnSpc>
              <a:spcBef>
                <a:spcPct val="20000"/>
              </a:spcBef>
            </a:pPr>
            <a:r>
              <a:rPr kumimoji="1" lang="en-US" altLang="zh-CN" sz="1600" spc="100" dirty="0">
                <a:latin typeface="+mn-lt"/>
                <a:ea typeface="+mn-ea"/>
                <a:cs typeface="微软雅黑" charset="0"/>
                <a:sym typeface="Calibri" pitchFamily="34" charset="0"/>
              </a:rPr>
              <a:t>China Telecom</a:t>
            </a:r>
          </a:p>
        </p:txBody>
      </p:sp>
      <p:sp>
        <p:nvSpPr>
          <p:cNvPr id="3" name="文本框 2">
            <a:extLst>
              <a:ext uri="{FF2B5EF4-FFF2-40B4-BE49-F238E27FC236}">
                <a16:creationId xmlns:a16="http://schemas.microsoft.com/office/drawing/2014/main" id="{193DB42A-874E-4DEF-BD5A-BEED1483873C}"/>
              </a:ext>
            </a:extLst>
          </p:cNvPr>
          <p:cNvSpPr txBox="1"/>
          <p:nvPr/>
        </p:nvSpPr>
        <p:spPr>
          <a:xfrm>
            <a:off x="1583668" y="1563638"/>
            <a:ext cx="5976664" cy="972108"/>
          </a:xfrm>
          <a:prstGeom prst="rect">
            <a:avLst/>
          </a:prstGeom>
          <a:noFill/>
          <a:ln>
            <a:noFill/>
          </a:ln>
        </p:spPr>
        <p:style>
          <a:lnRef idx="0">
            <a:scrgbClr r="0" g="0" b="0"/>
          </a:lnRef>
          <a:fillRef idx="0">
            <a:scrgbClr r="0" g="0" b="0"/>
          </a:fillRef>
          <a:effectRef idx="0">
            <a:scrgbClr r="0" g="0" b="0"/>
          </a:effectRef>
          <a:fontRef idx="minor">
            <a:schemeClr val="accent3"/>
          </a:fontRef>
        </p:style>
        <p:txBody>
          <a:bodyPr wrap="square" rtlCol="0">
            <a:normAutofit fontScale="85000" lnSpcReduction="10000"/>
          </a:bodyPr>
          <a:lstStyle/>
          <a:p>
            <a:pPr algn="ctr" eaLnBrk="0" hangingPunct="0">
              <a:lnSpc>
                <a:spcPct val="120000"/>
              </a:lnSpc>
              <a:spcBef>
                <a:spcPct val="20000"/>
              </a:spcBef>
            </a:pPr>
            <a:r>
              <a:rPr kumimoji="1" lang="en-US" altLang="zh-CN" sz="3200" spc="100" dirty="0">
                <a:solidFill>
                  <a:srgbClr val="00469D"/>
                </a:solidFill>
                <a:latin typeface="+mn-lt"/>
                <a:ea typeface="+mn-ea"/>
                <a:cs typeface="微软雅黑" charset="0"/>
                <a:sym typeface="Calibri" pitchFamily="34" charset="0"/>
              </a:rPr>
              <a:t>Discussion on Slice-based </a:t>
            </a:r>
            <a:r>
              <a:rPr kumimoji="1" lang="en-US" altLang="zh-CN" sz="3200" spc="100">
                <a:solidFill>
                  <a:srgbClr val="00469D"/>
                </a:solidFill>
                <a:latin typeface="+mn-lt"/>
                <a:ea typeface="+mn-ea"/>
                <a:cs typeface="微软雅黑" charset="0"/>
                <a:sym typeface="Calibri" pitchFamily="34" charset="0"/>
              </a:rPr>
              <a:t>NPN Selection</a:t>
            </a:r>
            <a:endParaRPr kumimoji="1" lang="zh-CN" altLang="en-US" sz="3200" spc="100" dirty="0">
              <a:solidFill>
                <a:srgbClr val="00469D"/>
              </a:solidFill>
              <a:latin typeface="+mn-lt"/>
              <a:ea typeface="+mn-ea"/>
              <a:cs typeface="微软雅黑" charset="0"/>
              <a:sym typeface="Calibri" pitchFamily="34" charset="0"/>
            </a:endParaRP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2</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Background and use case</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F307FA59-4FC3-6B2E-E0CA-F2D1C4F49D5D}"/>
              </a:ext>
            </a:extLst>
          </p:cNvPr>
          <p:cNvSpPr txBox="1"/>
          <p:nvPr/>
        </p:nvSpPr>
        <p:spPr>
          <a:xfrm>
            <a:off x="323528" y="1007710"/>
            <a:ext cx="3960440" cy="379896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defPPr>
              <a:defRPr lang="zh-CN"/>
            </a:defPPr>
            <a:lvl1pPr marL="285750" marR="0" indent="-285750" defTabSz="914400" eaLnBrk="0" latinLnBrk="0" hangingPunct="0">
              <a:lnSpc>
                <a:spcPct val="100000"/>
              </a:lnSpc>
              <a:spcBef>
                <a:spcPct val="20000"/>
              </a:spcBef>
              <a:buClrTx/>
              <a:buSzTx/>
              <a:buFont typeface="Wingdings" panose="05000000000000000000" pitchFamily="2" charset="2"/>
              <a:buChar char="Ø"/>
              <a:tabLst/>
              <a:defRPr kumimoji="1" sz="1600">
                <a:latin typeface="+mn-ea"/>
                <a:cs typeface="微软雅黑" charset="0"/>
              </a:defRPr>
            </a:lvl1pPr>
          </a:lstStyle>
          <a:p>
            <a:r>
              <a:rPr lang="en-GB" altLang="zh-CN" dirty="0"/>
              <a:t>In Rel-18</a:t>
            </a:r>
            <a:r>
              <a:rPr lang="zh-CN" altLang="en-US" dirty="0"/>
              <a:t> </a:t>
            </a:r>
            <a:r>
              <a:rPr lang="en-GB" altLang="zh-CN" dirty="0"/>
              <a:t>EASNS, the slice-based PLMN selection was studied and defined. During the scenario of network slice not offered by the serving network but available in the area from other network(s), the HPLMN shall be able to provide the UE with prioritization information of the VPLMNs with which the UE may register for the network slice.</a:t>
            </a:r>
          </a:p>
          <a:p>
            <a:r>
              <a:rPr lang="en-GB" altLang="zh-CN" dirty="0"/>
              <a:t>This problem is also applicable in the NPN scenario.</a:t>
            </a:r>
          </a:p>
        </p:txBody>
      </p:sp>
      <p:sp>
        <p:nvSpPr>
          <p:cNvPr id="5" name="Oval 4">
            <a:extLst>
              <a:ext uri="{FF2B5EF4-FFF2-40B4-BE49-F238E27FC236}">
                <a16:creationId xmlns:a16="http://schemas.microsoft.com/office/drawing/2014/main" id="{8A2F1F27-A658-338E-FA1B-D57538228500}"/>
              </a:ext>
            </a:extLst>
          </p:cNvPr>
          <p:cNvSpPr/>
          <p:nvPr/>
        </p:nvSpPr>
        <p:spPr bwMode="auto">
          <a:xfrm>
            <a:off x="5985650" y="1085243"/>
            <a:ext cx="2258758" cy="372038"/>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NPN A, Slice A</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7" name="Oval 6">
            <a:extLst>
              <a:ext uri="{FF2B5EF4-FFF2-40B4-BE49-F238E27FC236}">
                <a16:creationId xmlns:a16="http://schemas.microsoft.com/office/drawing/2014/main" id="{845CAEF4-A905-4BBF-0D55-3F041629DD91}"/>
              </a:ext>
            </a:extLst>
          </p:cNvPr>
          <p:cNvSpPr/>
          <p:nvPr/>
        </p:nvSpPr>
        <p:spPr bwMode="auto">
          <a:xfrm>
            <a:off x="5940152" y="1768173"/>
            <a:ext cx="2304256" cy="372038"/>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400" dirty="0">
                <a:latin typeface="Arial" panose="020B0604020202020204" pitchFamily="34" charset="0"/>
                <a:ea typeface="宋体" panose="02010600030101010101" pitchFamily="2" charset="-122"/>
              </a:rPr>
              <a:t>NPN</a:t>
            </a:r>
            <a:r>
              <a:rPr kumimoji="0" lang="en-US" altLang="zh-CN"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 B</a:t>
            </a:r>
            <a:r>
              <a:rPr lang="en-US" altLang="zh-CN" sz="1400" dirty="0">
                <a:latin typeface="Arial" panose="020B0604020202020204" pitchFamily="34" charset="0"/>
                <a:ea typeface="宋体" panose="02010600030101010101" pitchFamily="2" charset="-122"/>
              </a:rPr>
              <a:t>,</a:t>
            </a:r>
            <a:r>
              <a:rPr lang="zh-CN" altLang="en-US" sz="1400" dirty="0">
                <a:latin typeface="Arial" panose="020B0604020202020204" pitchFamily="34" charset="0"/>
                <a:ea typeface="宋体" panose="02010600030101010101" pitchFamily="2" charset="-122"/>
              </a:rPr>
              <a:t> </a:t>
            </a:r>
            <a:r>
              <a:rPr kumimoji="0" lang="en-US" altLang="zh-CN"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Slice B</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pic>
        <p:nvPicPr>
          <p:cNvPr id="10" name="Graphic 9" descr="Smart Phone">
            <a:extLst>
              <a:ext uri="{FF2B5EF4-FFF2-40B4-BE49-F238E27FC236}">
                <a16:creationId xmlns:a16="http://schemas.microsoft.com/office/drawing/2014/main" id="{474DB3EE-229D-4CD1-C397-EA4FE158A0D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76056" y="1315885"/>
            <a:ext cx="554360" cy="554360"/>
          </a:xfrm>
          <a:prstGeom prst="rect">
            <a:avLst/>
          </a:prstGeom>
        </p:spPr>
      </p:pic>
      <p:pic>
        <p:nvPicPr>
          <p:cNvPr id="17" name="Graphic 16" descr="Smart Phone">
            <a:extLst>
              <a:ext uri="{FF2B5EF4-FFF2-40B4-BE49-F238E27FC236}">
                <a16:creationId xmlns:a16="http://schemas.microsoft.com/office/drawing/2014/main" id="{31FBEE01-5BBC-9CF3-956D-04290B0A8EBA}"/>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076056" y="3220331"/>
            <a:ext cx="554360" cy="554360"/>
          </a:xfrm>
          <a:prstGeom prst="rect">
            <a:avLst/>
          </a:prstGeom>
        </p:spPr>
      </p:pic>
      <p:sp>
        <p:nvSpPr>
          <p:cNvPr id="18" name="Oval 17">
            <a:extLst>
              <a:ext uri="{FF2B5EF4-FFF2-40B4-BE49-F238E27FC236}">
                <a16:creationId xmlns:a16="http://schemas.microsoft.com/office/drawing/2014/main" id="{8F935B9C-3744-5CB5-06DA-7A4C7F6036B4}"/>
              </a:ext>
            </a:extLst>
          </p:cNvPr>
          <p:cNvSpPr/>
          <p:nvPr/>
        </p:nvSpPr>
        <p:spPr bwMode="auto">
          <a:xfrm>
            <a:off x="5985650" y="3029460"/>
            <a:ext cx="2258758" cy="372038"/>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kumimoji="0" lang="en-US" altLang="zh-CN"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NPN A, Slice A</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9" name="Oval 18">
            <a:extLst>
              <a:ext uri="{FF2B5EF4-FFF2-40B4-BE49-F238E27FC236}">
                <a16:creationId xmlns:a16="http://schemas.microsoft.com/office/drawing/2014/main" id="{6737142C-919A-41AF-1DB8-78904155BA12}"/>
              </a:ext>
            </a:extLst>
          </p:cNvPr>
          <p:cNvSpPr/>
          <p:nvPr/>
        </p:nvSpPr>
        <p:spPr bwMode="auto">
          <a:xfrm>
            <a:off x="5940152" y="3712390"/>
            <a:ext cx="2304256" cy="372038"/>
          </a:xfrm>
          <a:prstGeom prst="ellips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400" dirty="0">
                <a:latin typeface="Arial" panose="020B0604020202020204" pitchFamily="34" charset="0"/>
                <a:ea typeface="宋体" panose="02010600030101010101" pitchFamily="2" charset="-122"/>
              </a:rPr>
              <a:t>NPN</a:t>
            </a:r>
            <a:r>
              <a:rPr kumimoji="0" lang="en-US" altLang="zh-CN"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rPr>
              <a:t> B, Slice B</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cxnSp>
        <p:nvCxnSpPr>
          <p:cNvPr id="21" name="Straight Arrow Connector 20">
            <a:extLst>
              <a:ext uri="{FF2B5EF4-FFF2-40B4-BE49-F238E27FC236}">
                <a16:creationId xmlns:a16="http://schemas.microsoft.com/office/drawing/2014/main" id="{2B421ECD-04F9-8C3C-158D-1295F309CEDE}"/>
              </a:ext>
            </a:extLst>
          </p:cNvPr>
          <p:cNvCxnSpPr>
            <a:endCxn id="5" idx="2"/>
          </p:cNvCxnSpPr>
          <p:nvPr/>
        </p:nvCxnSpPr>
        <p:spPr bwMode="auto">
          <a:xfrm flipV="1">
            <a:off x="5508104" y="1271262"/>
            <a:ext cx="477546" cy="320330"/>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3" name="TextBox 22">
            <a:extLst>
              <a:ext uri="{FF2B5EF4-FFF2-40B4-BE49-F238E27FC236}">
                <a16:creationId xmlns:a16="http://schemas.microsoft.com/office/drawing/2014/main" id="{6998EDC6-F3C8-E9DF-2FC6-CF0E06D14AB6}"/>
              </a:ext>
            </a:extLst>
          </p:cNvPr>
          <p:cNvSpPr txBox="1"/>
          <p:nvPr/>
        </p:nvSpPr>
        <p:spPr>
          <a:xfrm>
            <a:off x="4716016" y="1890672"/>
            <a:ext cx="1440160" cy="792088"/>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Autofit/>
          </a:bodyPr>
          <a:lstStyle/>
          <a:p>
            <a:pPr marR="0" defTabSz="914400" rtl="0" eaLnBrk="0" fontAlgn="base" latinLnBrk="0" hangingPunct="0">
              <a:lnSpc>
                <a:spcPct val="100000"/>
              </a:lnSpc>
              <a:spcBef>
                <a:spcPct val="20000"/>
              </a:spcBef>
              <a:spcAft>
                <a:spcPct val="0"/>
              </a:spcAft>
              <a:buClrTx/>
              <a:buSzTx/>
              <a:tabLst/>
            </a:pPr>
            <a:r>
              <a:rPr kumimoji="1" lang="zh-CN" altLang="en-US" sz="1000" dirty="0">
                <a:cs typeface="微软雅黑" charset="0"/>
                <a:sym typeface="Calibri" pitchFamily="34" charset="0"/>
              </a:rPr>
              <a:t>① </a:t>
            </a:r>
            <a:r>
              <a:rPr kumimoji="1" lang="en-US" altLang="zh-CN" sz="1000" dirty="0">
                <a:cs typeface="微软雅黑" charset="0"/>
                <a:sym typeface="Calibri" pitchFamily="34" charset="0"/>
              </a:rPr>
              <a:t>UE is in NPN A and requires service from Slice B, which is available in NPN B</a:t>
            </a:r>
            <a:endParaRPr kumimoji="1" lang="zh-CN" altLang="en-US" sz="1000" dirty="0">
              <a:latin typeface="+mn-lt"/>
              <a:ea typeface="+mn-ea"/>
              <a:cs typeface="微软雅黑" charset="0"/>
              <a:sym typeface="Calibri" pitchFamily="34" charset="0"/>
            </a:endParaRPr>
          </a:p>
        </p:txBody>
      </p:sp>
      <p:cxnSp>
        <p:nvCxnSpPr>
          <p:cNvPr id="24" name="Straight Arrow Connector 23">
            <a:extLst>
              <a:ext uri="{FF2B5EF4-FFF2-40B4-BE49-F238E27FC236}">
                <a16:creationId xmlns:a16="http://schemas.microsoft.com/office/drawing/2014/main" id="{8D5D8EFE-B0CB-2865-9C8A-EA5383D1ECA0}"/>
              </a:ext>
            </a:extLst>
          </p:cNvPr>
          <p:cNvCxnSpPr>
            <a:endCxn id="19" idx="2"/>
          </p:cNvCxnSpPr>
          <p:nvPr/>
        </p:nvCxnSpPr>
        <p:spPr bwMode="auto">
          <a:xfrm>
            <a:off x="5508104" y="3497511"/>
            <a:ext cx="432048" cy="40089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8" name="TextBox 27">
            <a:extLst>
              <a:ext uri="{FF2B5EF4-FFF2-40B4-BE49-F238E27FC236}">
                <a16:creationId xmlns:a16="http://schemas.microsoft.com/office/drawing/2014/main" id="{F385B429-BC38-B1EE-0AC0-13B63278EA85}"/>
              </a:ext>
            </a:extLst>
          </p:cNvPr>
          <p:cNvSpPr txBox="1"/>
          <p:nvPr/>
        </p:nvSpPr>
        <p:spPr>
          <a:xfrm>
            <a:off x="4716016" y="3867894"/>
            <a:ext cx="1440160" cy="792088"/>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Autofit/>
          </a:bodyPr>
          <a:lstStyle/>
          <a:p>
            <a:pPr marR="0" defTabSz="914400" rtl="0" eaLnBrk="0" fontAlgn="base" latinLnBrk="0" hangingPunct="0">
              <a:lnSpc>
                <a:spcPct val="100000"/>
              </a:lnSpc>
              <a:spcBef>
                <a:spcPct val="20000"/>
              </a:spcBef>
              <a:spcAft>
                <a:spcPct val="0"/>
              </a:spcAft>
              <a:buClrTx/>
              <a:buSzTx/>
              <a:tabLst/>
            </a:pPr>
            <a:r>
              <a:rPr kumimoji="1" lang="zh-CN" altLang="en-US" sz="1000" dirty="0">
                <a:cs typeface="微软雅黑" charset="0"/>
                <a:sym typeface="Calibri" pitchFamily="34" charset="0"/>
              </a:rPr>
              <a:t>② </a:t>
            </a:r>
            <a:r>
              <a:rPr kumimoji="1" lang="en-US" altLang="zh-CN" sz="1000" dirty="0">
                <a:cs typeface="微软雅黑" charset="0"/>
                <a:sym typeface="Calibri" pitchFamily="34" charset="0"/>
              </a:rPr>
              <a:t>NPN A provides the prioritization information and NPN B is the highest prioritized NPN</a:t>
            </a:r>
            <a:endParaRPr kumimoji="1" lang="zh-CN" altLang="en-US" sz="1000" dirty="0">
              <a:latin typeface="+mn-lt"/>
              <a:ea typeface="+mn-ea"/>
              <a:cs typeface="微软雅黑" charset="0"/>
              <a:sym typeface="Calibri" pitchFamily="34" charset="0"/>
            </a:endParaRPr>
          </a:p>
        </p:txBody>
      </p:sp>
    </p:spTree>
    <p:extLst>
      <p:ext uri="{BB962C8B-B14F-4D97-AF65-F5344CB8AC3E}">
        <p14:creationId xmlns:p14="http://schemas.microsoft.com/office/powerpoint/2010/main" val="34382748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3</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Existing requirement and observation</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10" name="文本框 9">
            <a:extLst>
              <a:ext uri="{FF2B5EF4-FFF2-40B4-BE49-F238E27FC236}">
                <a16:creationId xmlns:a16="http://schemas.microsoft.com/office/drawing/2014/main" id="{6082A7AF-0920-D16E-665B-EDF46D3A53E6}"/>
              </a:ext>
            </a:extLst>
          </p:cNvPr>
          <p:cNvSpPr txBox="1"/>
          <p:nvPr/>
        </p:nvSpPr>
        <p:spPr>
          <a:xfrm>
            <a:off x="539552" y="699542"/>
            <a:ext cx="8208912" cy="86409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p>
            <a:pPr marL="285750" marR="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pPr>
            <a:r>
              <a:rPr kumimoji="1" lang="en-US" altLang="zh-CN" sz="1600" dirty="0">
                <a:latin typeface="+mn-ea"/>
                <a:cs typeface="微软雅黑" charset="0"/>
                <a:sym typeface="Calibri" pitchFamily="34" charset="0"/>
              </a:rPr>
              <a:t>In TS 22.261, there are existing requirements on the HPLMN to provide the UE with </a:t>
            </a:r>
            <a:r>
              <a:rPr kumimoji="1" lang="en-US" altLang="zh-CN" sz="1600" b="1" dirty="0">
                <a:latin typeface="+mn-ea"/>
                <a:cs typeface="微软雅黑" charset="0"/>
                <a:sym typeface="Calibri" pitchFamily="34" charset="0"/>
              </a:rPr>
              <a:t>prioritization information of the VPLMNs</a:t>
            </a:r>
            <a:r>
              <a:rPr kumimoji="1" lang="en-US" altLang="zh-CN" sz="1600" dirty="0">
                <a:latin typeface="+mn-ea"/>
                <a:cs typeface="微软雅黑" charset="0"/>
                <a:sym typeface="Calibri" pitchFamily="34" charset="0"/>
              </a:rPr>
              <a:t> with which the UE may register for the network slice. </a:t>
            </a:r>
            <a:endParaRPr kumimoji="1" lang="zh-CN" altLang="en-US" sz="1600" dirty="0">
              <a:latin typeface="+mn-ea"/>
              <a:cs typeface="微软雅黑" charset="0"/>
              <a:sym typeface="Calibri" pitchFamily="34" charset="0"/>
            </a:endParaRPr>
          </a:p>
        </p:txBody>
      </p:sp>
      <p:sp>
        <p:nvSpPr>
          <p:cNvPr id="13" name="文本框 12">
            <a:extLst>
              <a:ext uri="{FF2B5EF4-FFF2-40B4-BE49-F238E27FC236}">
                <a16:creationId xmlns:a16="http://schemas.microsoft.com/office/drawing/2014/main" id="{7FB3EF13-2377-DEAA-3004-12F785EDBB77}"/>
              </a:ext>
            </a:extLst>
          </p:cNvPr>
          <p:cNvSpPr txBox="1"/>
          <p:nvPr/>
        </p:nvSpPr>
        <p:spPr>
          <a:xfrm>
            <a:off x="1115615" y="1566542"/>
            <a:ext cx="7056785" cy="215733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p>
            <a:pPr hangingPunct="0">
              <a:spcBef>
                <a:spcPts val="900"/>
              </a:spcBef>
              <a:spcAft>
                <a:spcPts val="900"/>
              </a:spcAft>
            </a:pPr>
            <a:r>
              <a:rPr lang="en-GB" altLang="zh-CN" sz="1400" b="1" dirty="0">
                <a:effectLst/>
                <a:latin typeface="Arial" panose="020B0604020202020204" pitchFamily="34" charset="0"/>
                <a:cs typeface="Times New Roman" panose="02020603050405020304" pitchFamily="18" charset="0"/>
              </a:rPr>
              <a:t>6.1	Network slicing</a:t>
            </a:r>
            <a:endParaRPr lang="zh-CN" altLang="zh-CN" sz="1400" b="1" dirty="0">
              <a:effectLst/>
              <a:latin typeface="Arial" panose="020B0604020202020204" pitchFamily="34" charset="0"/>
              <a:cs typeface="Times New Roman" panose="02020603050405020304" pitchFamily="18" charset="0"/>
            </a:endParaRPr>
          </a:p>
          <a:p>
            <a:pPr hangingPunct="0">
              <a:spcBef>
                <a:spcPts val="600"/>
              </a:spcBef>
              <a:spcAft>
                <a:spcPts val="900"/>
              </a:spcAft>
            </a:pPr>
            <a:r>
              <a:rPr lang="en-GB" altLang="zh-CN" sz="1400" b="1" dirty="0">
                <a:effectLst/>
                <a:latin typeface="Arial" panose="020B0604020202020204" pitchFamily="34" charset="0"/>
                <a:cs typeface="Times New Roman" panose="02020603050405020304" pitchFamily="18" charset="0"/>
              </a:rPr>
              <a:t>6.1.2	Requirements</a:t>
            </a:r>
            <a:endParaRPr lang="zh-CN" altLang="zh-CN" sz="1400" b="1" dirty="0">
              <a:effectLst/>
              <a:latin typeface="Arial" panose="020B0604020202020204" pitchFamily="34" charset="0"/>
              <a:cs typeface="Times New Roman" panose="02020603050405020304" pitchFamily="18" charset="0"/>
            </a:endParaRPr>
          </a:p>
          <a:p>
            <a:pPr marL="900430" indent="-900430" hangingPunct="0">
              <a:spcBef>
                <a:spcPts val="600"/>
              </a:spcBef>
              <a:spcAft>
                <a:spcPts val="900"/>
              </a:spcAft>
            </a:pPr>
            <a:r>
              <a:rPr lang="en-GB" altLang="zh-CN" sz="1400" b="1" dirty="0">
                <a:effectLst/>
                <a:latin typeface="Arial" panose="020B0604020202020204" pitchFamily="34" charset="0"/>
                <a:cs typeface="Times New Roman" panose="02020603050405020304" pitchFamily="18" charset="0"/>
              </a:rPr>
              <a:t>6.1.2.1	General</a:t>
            </a:r>
            <a:endParaRPr lang="zh-CN" altLang="zh-CN" sz="1400" b="1" dirty="0">
              <a:effectLst/>
              <a:latin typeface="Arial" panose="020B0604020202020204" pitchFamily="34" charset="0"/>
              <a:cs typeface="Times New Roman" panose="02020603050405020304" pitchFamily="18" charset="0"/>
            </a:endParaRPr>
          </a:p>
          <a:p>
            <a:pPr hangingPunct="0">
              <a:spcAft>
                <a:spcPts val="900"/>
              </a:spcAft>
            </a:pPr>
            <a:r>
              <a:rPr lang="en-GB" altLang="zh-CN" sz="1400" dirty="0">
                <a:effectLst/>
                <a:latin typeface="Times New Roman" panose="02020603050405020304" pitchFamily="18" charset="0"/>
                <a:ea typeface="等线" panose="02010600030101010101" pitchFamily="2" charset="-122"/>
              </a:rPr>
              <a:t>For a roaming UE activating a service/application requiring a network slice not offered by the serving network but available in the area from other network(s), the HPLMN shall be able to provide the UE with prioritization information of the VPLMNs with which the UE may register for the network slice.</a:t>
            </a:r>
            <a:endParaRPr lang="zh-CN" altLang="zh-CN" sz="1400" dirty="0">
              <a:effectLst/>
              <a:latin typeface="Times New Roman" panose="02020603050405020304" pitchFamily="18" charset="0"/>
              <a:ea typeface="等线" panose="02010600030101010101" pitchFamily="2" charset="-122"/>
            </a:endParaRPr>
          </a:p>
        </p:txBody>
      </p:sp>
      <p:sp>
        <p:nvSpPr>
          <p:cNvPr id="6" name="文本框 9">
            <a:extLst>
              <a:ext uri="{FF2B5EF4-FFF2-40B4-BE49-F238E27FC236}">
                <a16:creationId xmlns:a16="http://schemas.microsoft.com/office/drawing/2014/main" id="{64E0B3C2-11A0-8E45-2D22-EC67CE6FBC99}"/>
              </a:ext>
            </a:extLst>
          </p:cNvPr>
          <p:cNvSpPr txBox="1"/>
          <p:nvPr/>
        </p:nvSpPr>
        <p:spPr>
          <a:xfrm>
            <a:off x="539552" y="3723878"/>
            <a:ext cx="8208912" cy="864096"/>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p>
            <a:pPr marL="285750" marR="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pPr>
            <a:r>
              <a:rPr kumimoji="1" lang="en-US" altLang="zh-CN" sz="1600" b="1" dirty="0">
                <a:latin typeface="+mn-ea"/>
                <a:cs typeface="微软雅黑" charset="0"/>
                <a:sym typeface="Calibri" pitchFamily="34" charset="0"/>
              </a:rPr>
              <a:t>Observation</a:t>
            </a:r>
            <a:r>
              <a:rPr kumimoji="1" lang="en-US" altLang="zh-CN" sz="1600" dirty="0">
                <a:latin typeface="+mn-ea"/>
                <a:sym typeface="Calibri" pitchFamily="34" charset="0"/>
              </a:rPr>
              <a:t>: </a:t>
            </a:r>
            <a:r>
              <a:rPr kumimoji="1" lang="en-GB" altLang="zh-CN" sz="1600" dirty="0">
                <a:latin typeface="+mn-ea"/>
              </a:rPr>
              <a:t>This problem is also applicable in the NPN scenario. The existing requirement cannot support providing the UE with prioritization information of other NPN(s) with which the UE may register for the desired network slice.</a:t>
            </a:r>
            <a:endParaRPr kumimoji="1" lang="zh-CN" altLang="en-US" sz="1600" dirty="0">
              <a:latin typeface="+mn-ea"/>
              <a:sym typeface="Calibri" pitchFamily="34" charset="0"/>
            </a:endParaRPr>
          </a:p>
        </p:txBody>
      </p:sp>
    </p:spTree>
    <p:extLst>
      <p:ext uri="{BB962C8B-B14F-4D97-AF65-F5344CB8AC3E}">
        <p14:creationId xmlns:p14="http://schemas.microsoft.com/office/powerpoint/2010/main" val="13153423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2EB00EA8-B249-469C-A44C-A159550CACEB}" type="slidenum">
              <a:rPr lang="en-US" smtClean="0">
                <a:solidFill>
                  <a:srgbClr val="787878"/>
                </a:solidFill>
              </a:rPr>
              <a:pPr/>
              <a:t>4</a:t>
            </a:fld>
            <a:endParaRPr lang="en-US">
              <a:solidFill>
                <a:srgbClr val="787878"/>
              </a:solidFill>
            </a:endParaRPr>
          </a:p>
        </p:txBody>
      </p:sp>
      <p:sp>
        <p:nvSpPr>
          <p:cNvPr id="3" name="标题 1"/>
          <p:cNvSpPr txBox="1">
            <a:spLocks/>
          </p:cNvSpPr>
          <p:nvPr/>
        </p:nvSpPr>
        <p:spPr bwMode="auto">
          <a:xfrm>
            <a:off x="450260" y="339502"/>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Proposal</a:t>
            </a:r>
            <a:endParaRPr kumimoji="1" lang="zh-CN" altLang="en-US" sz="2000" dirty="0">
              <a:solidFill>
                <a:srgbClr val="00469E"/>
              </a:solidFill>
              <a:latin typeface="+mn-lt"/>
              <a:ea typeface="+mn-ea"/>
              <a:cs typeface="微软雅黑" charset="0"/>
              <a:sym typeface="Arial" panose="020B0604020202020204" pitchFamily="34" charset="0"/>
            </a:endParaRPr>
          </a:p>
        </p:txBody>
      </p:sp>
      <p:sp>
        <p:nvSpPr>
          <p:cNvPr id="4" name="文本框 3">
            <a:extLst>
              <a:ext uri="{FF2B5EF4-FFF2-40B4-BE49-F238E27FC236}">
                <a16:creationId xmlns:a16="http://schemas.microsoft.com/office/drawing/2014/main" id="{5E924823-E372-3C0F-A061-16EBE56FC580}"/>
              </a:ext>
            </a:extLst>
          </p:cNvPr>
          <p:cNvSpPr txBox="1"/>
          <p:nvPr/>
        </p:nvSpPr>
        <p:spPr>
          <a:xfrm>
            <a:off x="539552" y="1096316"/>
            <a:ext cx="8208912" cy="3779690"/>
          </a:xfrm>
          <a:prstGeom prst="rect">
            <a:avLst/>
          </a:prstGeom>
          <a:noFill/>
          <a:ln>
            <a:noFill/>
          </a:ln>
        </p:spPr>
        <p:style>
          <a:lnRef idx="0">
            <a:scrgbClr r="0" g="0" b="0"/>
          </a:lnRef>
          <a:fillRef idx="0">
            <a:scrgbClr r="0" g="0" b="0"/>
          </a:fillRef>
          <a:effectRef idx="0">
            <a:scrgbClr r="0" g="0" b="0"/>
          </a:effectRef>
          <a:fontRef idx="minor">
            <a:schemeClr val="dk1"/>
          </a:fontRef>
        </p:style>
        <p:txBody>
          <a:bodyPr wrap="square" rtlCol="0">
            <a:normAutofit/>
          </a:bodyPr>
          <a:lstStyle/>
          <a:p>
            <a:pPr marL="285750" marR="0" indent="-285750" algn="l" defTabSz="914400" rtl="0" eaLnBrk="0" fontAlgn="base" latinLnBrk="0" hangingPunct="0">
              <a:lnSpc>
                <a:spcPct val="100000"/>
              </a:lnSpc>
              <a:spcBef>
                <a:spcPct val="20000"/>
              </a:spcBef>
              <a:spcAft>
                <a:spcPct val="0"/>
              </a:spcAft>
              <a:buClrTx/>
              <a:buSzTx/>
              <a:buFont typeface="Wingdings" panose="05000000000000000000" pitchFamily="2" charset="2"/>
              <a:buChar char="Ø"/>
              <a:tabLst/>
            </a:pPr>
            <a:r>
              <a:rPr kumimoji="1" lang="en-US" altLang="zh-CN" sz="1600" dirty="0">
                <a:latin typeface="+mn-ea"/>
                <a:cs typeface="微软雅黑" charset="0"/>
                <a:sym typeface="Calibri" pitchFamily="34" charset="0"/>
              </a:rPr>
              <a:t>A CR is proposed with the following additional requirement to </a:t>
            </a:r>
            <a:r>
              <a:rPr kumimoji="1" lang="en-US" altLang="zh-CN" sz="1600" b="1" dirty="0">
                <a:latin typeface="+mn-ea"/>
                <a:cs typeface="微软雅黑" charset="0"/>
                <a:sym typeface="Calibri" pitchFamily="34" charset="0"/>
              </a:rPr>
              <a:t>TS 22.261 subclause 6.1.2.1</a:t>
            </a:r>
            <a:r>
              <a:rPr kumimoji="1" lang="en-US" altLang="zh-CN" sz="1600" dirty="0">
                <a:latin typeface="+mn-ea"/>
                <a:cs typeface="微软雅黑" charset="0"/>
                <a:sym typeface="Calibri" pitchFamily="34" charset="0"/>
              </a:rPr>
              <a:t>.</a:t>
            </a:r>
          </a:p>
          <a:p>
            <a:pPr marR="0" algn="l" defTabSz="914400" rtl="0" eaLnBrk="0" fontAlgn="base" latinLnBrk="0" hangingPunct="0">
              <a:lnSpc>
                <a:spcPct val="100000"/>
              </a:lnSpc>
              <a:spcBef>
                <a:spcPct val="20000"/>
              </a:spcBef>
              <a:spcAft>
                <a:spcPct val="0"/>
              </a:spcAft>
              <a:buClrTx/>
              <a:buSzTx/>
              <a:tabLst/>
            </a:pPr>
            <a:endParaRPr kumimoji="1" lang="en-US" altLang="zh-CN" sz="1600" dirty="0">
              <a:latin typeface="+mn-ea"/>
              <a:cs typeface="微软雅黑" charset="0"/>
              <a:sym typeface="Calibri" pitchFamily="34" charset="0"/>
            </a:endParaRPr>
          </a:p>
          <a:p>
            <a:pPr marR="0" algn="just" defTabSz="914400" rtl="0" eaLnBrk="0" fontAlgn="base" latinLnBrk="0" hangingPunct="0">
              <a:lnSpc>
                <a:spcPct val="100000"/>
              </a:lnSpc>
              <a:spcBef>
                <a:spcPct val="20000"/>
              </a:spcBef>
              <a:spcAft>
                <a:spcPct val="0"/>
              </a:spcAft>
              <a:buClrTx/>
              <a:buSzTx/>
              <a:tabLst/>
            </a:pPr>
            <a:r>
              <a:rPr kumimoji="1" lang="en-US" altLang="zh-CN" sz="1600" dirty="0">
                <a:latin typeface="Times New Roman" panose="02020603050405020304" pitchFamily="18" charset="0"/>
                <a:cs typeface="Times New Roman" panose="02020603050405020304" pitchFamily="18" charset="0"/>
                <a:sym typeface="Calibri" pitchFamily="34" charset="0"/>
              </a:rPr>
              <a:t>For a UE with no other active services requiring a network slice not offered by the serving NPN but available from other NPN(s), the 5G system shall be able to support the serving NPN to provide the UE with prioritization information of other NPN(s) with which the UE may register for the desired network slice. When the service/application concludes, the UE shall register to the highest prioritized available NPN.</a:t>
            </a:r>
          </a:p>
        </p:txBody>
      </p:sp>
    </p:spTree>
    <p:extLst>
      <p:ext uri="{BB962C8B-B14F-4D97-AF65-F5344CB8AC3E}">
        <p14:creationId xmlns:p14="http://schemas.microsoft.com/office/powerpoint/2010/main" val="7921683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339958568"/>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385</Words>
  <Application>Microsoft Office PowerPoint</Application>
  <PresentationFormat>On-screen Show (16:9)</PresentationFormat>
  <Paragraphs>28</Paragraphs>
  <Slides>5</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微软雅黑</vt:lpstr>
      <vt:lpstr>Arial</vt:lpstr>
      <vt:lpstr>Calibri</vt:lpstr>
      <vt:lpstr>Times New Roman</vt:lpstr>
      <vt:lpstr>Wingdings</vt:lpstr>
      <vt:lpstr>Office 主题​​</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Discussion Paper for ECCP</dc:title>
  <dc:creator/>
  <cp:lastModifiedBy/>
  <cp:revision>1</cp:revision>
  <dcterms:created xsi:type="dcterms:W3CDTF">2014-06-29T12:20:02Z</dcterms:created>
  <dcterms:modified xsi:type="dcterms:W3CDTF">2023-11-03T10:05:39Z</dcterms:modified>
</cp:coreProperties>
</file>