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6"/>
  </p:notesMasterIdLst>
  <p:handoutMasterIdLst>
    <p:handoutMasterId r:id="rId17"/>
  </p:handoutMasterIdLst>
  <p:sldIdLst>
    <p:sldId id="341" r:id="rId5"/>
    <p:sldId id="384" r:id="rId6"/>
    <p:sldId id="383" r:id="rId7"/>
    <p:sldId id="385" r:id="rId8"/>
    <p:sldId id="387" r:id="rId9"/>
    <p:sldId id="382" r:id="rId10"/>
    <p:sldId id="388" r:id="rId11"/>
    <p:sldId id="389" r:id="rId12"/>
    <p:sldId id="390" r:id="rId13"/>
    <p:sldId id="391" r:id="rId14"/>
    <p:sldId id="373" r:id="rId1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50" autoAdjust="0"/>
    <p:restoredTop sz="94558" autoAdjust="0"/>
  </p:normalViewPr>
  <p:slideViewPr>
    <p:cSldViewPr snapToGrid="0">
      <p:cViewPr varScale="1">
        <p:scale>
          <a:sx n="121" d="100"/>
          <a:sy n="121" d="100"/>
        </p:scale>
        <p:origin x="1352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266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1068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b="1" noProof="0" dirty="0">
                <a:latin typeface="Arial "/>
              </a:rPr>
              <a:t>3GPP PCG 3EF#1</a:t>
            </a:r>
          </a:p>
          <a:p>
            <a:pPr eaLnBrk="1" hangingPunct="1">
              <a:defRPr/>
            </a:pPr>
            <a:r>
              <a:rPr lang="en-US" altLang="en-US" sz="1200" b="1" noProof="0" dirty="0">
                <a:latin typeface="Arial "/>
              </a:rPr>
              <a:t>28</a:t>
            </a:r>
            <a:r>
              <a:rPr lang="en-US" altLang="en-US" sz="1200" b="1" baseline="30000" noProof="0" dirty="0">
                <a:latin typeface="Arial "/>
              </a:rPr>
              <a:t>th</a:t>
            </a:r>
            <a:r>
              <a:rPr lang="en-US" altLang="en-US" sz="1200" b="1" noProof="0" dirty="0">
                <a:latin typeface="Arial "/>
              </a:rPr>
              <a:t> January 2026</a:t>
            </a:r>
          </a:p>
          <a:p>
            <a:pPr eaLnBrk="1" hangingPunct="1">
              <a:defRPr/>
            </a:pPr>
            <a:r>
              <a:rPr lang="en-US" altLang="en-US" sz="1200" b="1" noProof="0" dirty="0">
                <a:latin typeface="Arial "/>
              </a:rPr>
              <a:t>Electronic meeting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PCG_3EF_260012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283" y="1709738"/>
            <a:ext cx="9154510" cy="2852737"/>
          </a:xfrm>
        </p:spPr>
        <p:txBody>
          <a:bodyPr/>
          <a:lstStyle/>
          <a:p>
            <a:pPr algn="ctr" eaLnBrk="1" hangingPunct="1"/>
            <a:r>
              <a:rPr lang="en-GB" altLang="en-US" sz="4800" dirty="0"/>
              <a:t>3GPP efficiency – Scope and MoO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37188" y="4589463"/>
            <a:ext cx="7886700" cy="1500187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Convenor (Balazs Bertenyi)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7767F-2182-95B6-2EC8-EBFBC074D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F4F34FB-684C-0927-960E-7A81BC931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648" y="267384"/>
            <a:ext cx="6424448" cy="1325563"/>
          </a:xfrm>
        </p:spPr>
        <p:txBody>
          <a:bodyPr/>
          <a:lstStyle/>
          <a:p>
            <a:r>
              <a:rPr lang="en-US" altLang="en-US" dirty="0"/>
              <a:t>Reduction of options</a:t>
            </a:r>
            <a:endParaRPr lang="en-GB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CBCCC2F-DA18-8AB0-D65A-96859B048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192"/>
            <a:ext cx="10515600" cy="2286439"/>
          </a:xfrm>
        </p:spPr>
        <p:txBody>
          <a:bodyPr/>
          <a:lstStyle/>
          <a:p>
            <a:r>
              <a:rPr lang="en-US" altLang="en-US" dirty="0"/>
              <a:t> </a:t>
            </a:r>
            <a:r>
              <a:rPr lang="en-GB" dirty="0"/>
              <a:t>There is an overarching desire in the 3GPP community to avoid multiple unnecessary options for the same functionality. Practical steps to achieve this will be studied. </a:t>
            </a:r>
          </a:p>
          <a:p>
            <a:pPr marL="0" indent="0">
              <a:buNone/>
            </a:pPr>
            <a:r>
              <a:rPr lang="en-GB" i="1" u="sng" dirty="0"/>
              <a:t>Convenor’s note:</a:t>
            </a:r>
            <a:br>
              <a:rPr lang="en-GB" i="1" dirty="0"/>
            </a:br>
            <a:r>
              <a:rPr lang="en-GB" i="1" dirty="0"/>
              <a:t>Statement of intent already endorsed at TSG#107. 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8E8A7-AB9D-37E3-0BB5-D279CA20387C}"/>
              </a:ext>
            </a:extLst>
          </p:cNvPr>
          <p:cNvSpPr txBox="1"/>
          <p:nvPr/>
        </p:nvSpPr>
        <p:spPr>
          <a:xfrm>
            <a:off x="626425" y="4088524"/>
            <a:ext cx="1128199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SimSun" panose="02010600030101010101" pitchFamily="2" charset="-122"/>
              </a:rPr>
              <a:t>3GPP to create </a:t>
            </a:r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lean and streamlined standards for 6G, e.g., by dimensioning an appropriate set of functionalities, </a:t>
            </a:r>
          </a:p>
          <a:p>
            <a:r>
              <a:rPr lang="en-GB" b="1" dirty="0">
                <a:latin typeface="Times New Roman" panose="02020603050405020304" pitchFamily="18" charset="0"/>
                <a:ea typeface="SimSun" panose="02010600030101010101" pitchFamily="2" charset="-122"/>
              </a:rPr>
              <a:t>minimizing the adoption of multiple options for the same functionality, avoiding excessive configurations, etc</a:t>
            </a:r>
            <a:r>
              <a:rPr lang="en-GB" dirty="0"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</a:p>
          <a:p>
            <a:r>
              <a:rPr lang="en-GB" i="1" dirty="0">
                <a:latin typeface="Times New Roman" panose="02020603050405020304" pitchFamily="18" charset="0"/>
                <a:ea typeface="SimSun" panose="02010600030101010101" pitchFamily="2" charset="-122"/>
              </a:rPr>
              <a:t>Any</a:t>
            </a:r>
            <a:r>
              <a:rPr lang="en-GB" dirty="0">
                <a:latin typeface="Times New Roman" panose="02020603050405020304" pitchFamily="18" charset="0"/>
                <a:ea typeface="SimSun" panose="02010600030101010101" pitchFamily="2" charset="-122"/>
              </a:rPr>
              <a:t> exception to the above shall be well justified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A5A3A-8FC5-CCE2-DF34-70650FB048BD}"/>
              </a:ext>
            </a:extLst>
          </p:cNvPr>
          <p:cNvSpPr txBox="1">
            <a:spLocks/>
          </p:cNvSpPr>
          <p:nvPr/>
        </p:nvSpPr>
        <p:spPr bwMode="auto">
          <a:xfrm>
            <a:off x="990600" y="5447397"/>
            <a:ext cx="10515600" cy="575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GB" i="1" dirty="0"/>
              <a:t>Further practical steps to fulfil this intent are invited to be studied.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5957550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AE381-3FC4-A858-6A71-3B7D54AA0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U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97403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FB074-8AD1-184E-863A-9E0435B02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A1CD103-6960-8B0D-5D42-AB6265BEF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973" y="228490"/>
            <a:ext cx="6918434" cy="1325563"/>
          </a:xfrm>
        </p:spPr>
        <p:txBody>
          <a:bodyPr/>
          <a:lstStyle/>
          <a:p>
            <a:r>
              <a:rPr lang="en-GB" altLang="en-US" sz="4000" dirty="0"/>
              <a:t>Outcome from kick off call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78CDD23-9643-4B6A-5A3F-562DDEEF6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0251"/>
            <a:ext cx="10515600" cy="4083708"/>
          </a:xfrm>
        </p:spPr>
        <p:txBody>
          <a:bodyPr/>
          <a:lstStyle/>
          <a:p>
            <a:r>
              <a:rPr lang="en-US" altLang="en-US" dirty="0"/>
              <a:t> </a:t>
            </a:r>
            <a:r>
              <a:rPr lang="en-GB" altLang="en-US" dirty="0"/>
              <a:t>Held on16</a:t>
            </a:r>
            <a:r>
              <a:rPr lang="en-GB" altLang="en-US" baseline="30000" dirty="0"/>
              <a:t>th</a:t>
            </a:r>
            <a:r>
              <a:rPr lang="en-GB" altLang="en-US" dirty="0"/>
              <a:t> December 13-15h UTC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 Scope of the activity finetuned, based on PCG#55 conclusions</a:t>
            </a:r>
          </a:p>
          <a:p>
            <a:pPr lvl="1"/>
            <a:r>
              <a:rPr lang="en-US" altLang="en-US" dirty="0"/>
              <a:t>Initial Scope text agreed and captured in Study_v0.1.0</a:t>
            </a:r>
          </a:p>
          <a:p>
            <a:r>
              <a:rPr lang="en-US" altLang="en-US" dirty="0"/>
              <a:t> Mode of Operation of the group outlined</a:t>
            </a:r>
          </a:p>
          <a:p>
            <a:r>
              <a:rPr lang="en-US" altLang="en-US" dirty="0"/>
              <a:t> Initial meeting/conference call dates</a:t>
            </a:r>
          </a:p>
          <a:p>
            <a:r>
              <a:rPr lang="en-US" altLang="en-US" dirty="0"/>
              <a:t> Call for proposals and decision on Convenor for the group going forward</a:t>
            </a:r>
          </a:p>
          <a:p>
            <a:pPr lvl="1"/>
            <a:r>
              <a:rPr lang="en-US" altLang="en-US" dirty="0"/>
              <a:t>PCG#55 only concluded on an initial convenor in Balazs Bertenyi</a:t>
            </a:r>
          </a:p>
          <a:p>
            <a:pPr lvl="1"/>
            <a:r>
              <a:rPr lang="en-US" altLang="en-US" dirty="0"/>
              <a:t>PCG_3EF kick off call confirmed Balazs as convenor going forward </a:t>
            </a:r>
          </a:p>
        </p:txBody>
      </p:sp>
    </p:spTree>
    <p:extLst>
      <p:ext uri="{BB962C8B-B14F-4D97-AF65-F5344CB8AC3E}">
        <p14:creationId xmlns:p14="http://schemas.microsoft.com/office/powerpoint/2010/main" val="252921368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E99B2-B0A2-2D0F-C2AB-7971BFF76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7F6E641-6248-A80C-FDBB-880E364B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317" y="217980"/>
            <a:ext cx="7496503" cy="1325563"/>
          </a:xfrm>
        </p:spPr>
        <p:txBody>
          <a:bodyPr/>
          <a:lstStyle/>
          <a:p>
            <a:r>
              <a:rPr lang="en-GB" altLang="en-US" dirty="0"/>
              <a:t>Mode of operation and Timeline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9030F49F-5842-2A64-8279-0C89B00F3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1686"/>
            <a:ext cx="10515600" cy="3308629"/>
          </a:xfrm>
        </p:spPr>
        <p:txBody>
          <a:bodyPr/>
          <a:lstStyle/>
          <a:p>
            <a:r>
              <a:rPr lang="en-US" altLang="en-US" dirty="0"/>
              <a:t> Bi-monthly conference calls</a:t>
            </a:r>
          </a:p>
          <a:p>
            <a:pPr lvl="1"/>
            <a:r>
              <a:rPr lang="en-US" altLang="en-US" dirty="0"/>
              <a:t>Mid-week 13-15h UTC</a:t>
            </a:r>
          </a:p>
          <a:p>
            <a:r>
              <a:rPr lang="en-US" altLang="en-US" dirty="0"/>
              <a:t> 0-2 per year F2F, attached to a F2F PCG meeting, as needed</a:t>
            </a:r>
          </a:p>
          <a:p>
            <a:r>
              <a:rPr lang="en-US" altLang="en-US" dirty="0"/>
              <a:t> Main deliverable: Technical Report style document</a:t>
            </a:r>
          </a:p>
          <a:p>
            <a:r>
              <a:rPr lang="en-US" altLang="en-US" dirty="0"/>
              <a:t> Initial analysis and recommendations on next steps by PCG#57 (November 2026)</a:t>
            </a:r>
          </a:p>
          <a:p>
            <a:r>
              <a:rPr lang="en-US" altLang="en-US" dirty="0"/>
              <a:t> Continuing into 2027 and beyond, as needed</a:t>
            </a:r>
          </a:p>
        </p:txBody>
      </p:sp>
    </p:spTree>
    <p:extLst>
      <p:ext uri="{BB962C8B-B14F-4D97-AF65-F5344CB8AC3E}">
        <p14:creationId xmlns:p14="http://schemas.microsoft.com/office/powerpoint/2010/main" val="3685098186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4426C-EE7E-9A15-D89F-3D2D9958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042" y="239001"/>
            <a:ext cx="5383924" cy="1325563"/>
          </a:xfrm>
        </p:spPr>
        <p:txBody>
          <a:bodyPr/>
          <a:lstStyle/>
          <a:p>
            <a:r>
              <a:rPr lang="en-US" dirty="0"/>
              <a:t>Planned meeting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04727-D8D5-D00B-84E5-7F2EF72FF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Date&amp;Time</a:t>
            </a:r>
            <a:r>
              <a:rPr lang="en-US" dirty="0"/>
              <a:t> for conference calls and meetings</a:t>
            </a: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r>
              <a:rPr lang="en-US" dirty="0"/>
              <a:t>PCG_3EF#1: 28 January (Wed) 13-15h UTC</a:t>
            </a:r>
          </a:p>
          <a:p>
            <a:pPr marL="457200" lvl="1" indent="0">
              <a:buNone/>
            </a:pPr>
            <a:r>
              <a:rPr lang="en-US" dirty="0"/>
              <a:t>PCG_3EF#2: 1</a:t>
            </a:r>
            <a:r>
              <a:rPr lang="en-US" baseline="30000" dirty="0"/>
              <a:t>st </a:t>
            </a:r>
            <a:r>
              <a:rPr lang="en-US" dirty="0"/>
              <a:t>April (Wed) 13-15h UTC </a:t>
            </a:r>
          </a:p>
          <a:p>
            <a:pPr marL="457200" lvl="1" indent="0">
              <a:buNone/>
            </a:pPr>
            <a:r>
              <a:rPr lang="en-US" dirty="0"/>
              <a:t>PCG_3EF#3: (F2F after OP meeting):  13 May (Wed) 14-17h CET, potentially earlier in the day depending on OP finishing time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  <a:p>
            <a:pPr marL="457200" lvl="1" indent="0" algn="ctr">
              <a:buNone/>
            </a:pPr>
            <a:r>
              <a:rPr lang="en-US" dirty="0"/>
              <a:t>------------------ PCG#56 12-13 May 2026 -------------</a:t>
            </a:r>
          </a:p>
          <a:p>
            <a:pPr marL="457200" lvl="1" indent="0">
              <a:buNone/>
            </a:pPr>
            <a:br>
              <a:rPr lang="en-US" dirty="0"/>
            </a:br>
            <a:r>
              <a:rPr lang="en-US" dirty="0"/>
              <a:t>[PCG_3EF#4: 19 August (Wed) 13-15h UTC] TBC at PCG#56</a:t>
            </a:r>
          </a:p>
          <a:p>
            <a:pPr marL="457200" lvl="1" indent="0">
              <a:buNone/>
            </a:pPr>
            <a:r>
              <a:rPr lang="en-US" dirty="0"/>
              <a:t>[PCG_3EF#5: 21 October (Wed) 13-15h UTC] TBC at PCG#56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975287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66961-31FD-5013-7362-66BFE6999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1483" y="186449"/>
            <a:ext cx="6592614" cy="1325563"/>
          </a:xfrm>
        </p:spPr>
        <p:txBody>
          <a:bodyPr/>
          <a:lstStyle/>
          <a:p>
            <a:r>
              <a:rPr lang="en-US" dirty="0"/>
              <a:t>Mode of Operation -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8E9F3-4BE5-4EFE-E524-7ED206ED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/>
          <a:lstStyle/>
          <a:p>
            <a:r>
              <a:rPr lang="en-US" dirty="0"/>
              <a:t> 3GPP Efficiency is a study group under PCG, hence basic PCG contribution mode of operation applies, with the following adaptations: </a:t>
            </a:r>
          </a:p>
          <a:p>
            <a:pPr lvl="1"/>
            <a:r>
              <a:rPr lang="en-US" dirty="0"/>
              <a:t>Input contributions to the Study are primarily expected to be provided by the OPs, TSG officials and the Convenor</a:t>
            </a:r>
          </a:p>
          <a:p>
            <a:pPr lvl="1"/>
            <a:r>
              <a:rPr lang="en-US" dirty="0"/>
              <a:t>Contributions may also be provided by a group of MRPs and/or Corporate Groups and/or groups of Members</a:t>
            </a:r>
          </a:p>
          <a:p>
            <a:pPr lvl="2"/>
            <a:r>
              <a:rPr lang="en-US" dirty="0"/>
              <a:t>Contributors are encouraged to work offline to get a broad support for their contributions representing a variety of stakeholders </a:t>
            </a:r>
          </a:p>
          <a:p>
            <a:r>
              <a:rPr lang="en-US" dirty="0"/>
              <a:t> Agenda and meeting logistics are planned to be provided latest 3 weeks ahead of the meeting</a:t>
            </a:r>
          </a:p>
          <a:p>
            <a:pPr lvl="1"/>
            <a:r>
              <a:rPr lang="en-US" dirty="0"/>
              <a:t>Deadline for input contributions to the Study: 1 week ahead of the meeting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855313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E4AE5-15CD-D424-2F93-4389218BF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0A677AE-93BD-F239-671F-7905F07DE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586" y="186449"/>
            <a:ext cx="6046076" cy="1325563"/>
          </a:xfrm>
        </p:spPr>
        <p:txBody>
          <a:bodyPr/>
          <a:lstStyle/>
          <a:p>
            <a:r>
              <a:rPr lang="en-GB" altLang="en-US" dirty="0"/>
              <a:t>Scope – issues to address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D9951E42-CC59-702C-046C-03DE08A29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9438"/>
            <a:ext cx="10515600" cy="3768396"/>
          </a:xfrm>
        </p:spPr>
        <p:txBody>
          <a:bodyPr/>
          <a:lstStyle/>
          <a:p>
            <a:r>
              <a:rPr lang="en-US" altLang="en-US" dirty="0"/>
              <a:t> Market relevance, commercial viability of features</a:t>
            </a:r>
          </a:p>
          <a:p>
            <a:pPr marL="0" indent="0">
              <a:buNone/>
            </a:pPr>
            <a:r>
              <a:rPr lang="en-US" altLang="en-US" dirty="0"/>
              <a:t> </a:t>
            </a:r>
          </a:p>
          <a:p>
            <a:r>
              <a:rPr lang="en-US" altLang="en-US" dirty="0"/>
              <a:t> Increased size</a:t>
            </a:r>
          </a:p>
          <a:p>
            <a:endParaRPr lang="en-US" altLang="en-US" dirty="0"/>
          </a:p>
          <a:p>
            <a:r>
              <a:rPr lang="en-US" altLang="en-US" dirty="0"/>
              <a:t> Consensus culture</a:t>
            </a:r>
          </a:p>
          <a:p>
            <a:endParaRPr lang="en-US" altLang="en-US" dirty="0"/>
          </a:p>
          <a:p>
            <a:r>
              <a:rPr lang="en-US" altLang="en-US" dirty="0"/>
              <a:t> Reduction of options</a:t>
            </a:r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3384960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B645D-FD5A-0E74-742A-7EC458D81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6F9FF26-6947-D601-00E6-9313FF445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0634" y="267384"/>
            <a:ext cx="8113987" cy="1325563"/>
          </a:xfrm>
        </p:spPr>
        <p:txBody>
          <a:bodyPr/>
          <a:lstStyle/>
          <a:p>
            <a:r>
              <a:rPr lang="en-US" altLang="en-US" sz="4000" dirty="0"/>
              <a:t>Market relevance, commercial viability</a:t>
            </a:r>
            <a:endParaRPr lang="en-GB" altLang="en-US" sz="4000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2D9548B2-7B7C-7826-40EF-7CF16B12C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2595"/>
            <a:ext cx="10515600" cy="4430549"/>
          </a:xfrm>
        </p:spPr>
        <p:txBody>
          <a:bodyPr/>
          <a:lstStyle/>
          <a:p>
            <a:r>
              <a:rPr lang="en-US" altLang="en-US" dirty="0"/>
              <a:t> 3GPP systems are deployed in a variety of very dynamic global markets which respond to market  needs </a:t>
            </a:r>
          </a:p>
          <a:p>
            <a:r>
              <a:rPr lang="en-US" altLang="en-US" dirty="0"/>
              <a:t> For 3GPP to select which topics to work on, and when, is challenging</a:t>
            </a:r>
            <a:r>
              <a:rPr lang="en-US" altLang="en-US" dirty="0">
                <a:solidFill>
                  <a:srgbClr val="FF0000"/>
                </a:solidFill>
              </a:rPr>
              <a:t>.</a:t>
            </a:r>
            <a:r>
              <a:rPr lang="en-US" altLang="en-US" dirty="0"/>
              <a:t> At the same time, many 3GPP groups are overloaded, which can hinder timely progress. </a:t>
            </a:r>
          </a:p>
          <a:p>
            <a:r>
              <a:rPr lang="en-US" altLang="en-US" dirty="0"/>
              <a:t> Hence, it is worthwhile to study potential ways to improve 3GPP features meeting the deployment needs</a:t>
            </a:r>
          </a:p>
          <a:p>
            <a:pPr marL="0" indent="0">
              <a:buNone/>
            </a:pPr>
            <a:r>
              <a:rPr lang="en-GB" i="1" u="sng" dirty="0"/>
              <a:t>Convenor’s note:</a:t>
            </a:r>
            <a:br>
              <a:rPr lang="en-GB" i="1" dirty="0"/>
            </a:br>
            <a:r>
              <a:rPr lang="en-US" i="1" dirty="0"/>
              <a:t>Healthy balance needed between more exploratory “bets” and features with immediate commercial impact. 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98886541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6633D-413D-E686-DD0A-0331DCFE6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B1B5E9D-F413-C36D-B1AF-83B50766F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648" y="267384"/>
            <a:ext cx="6424448" cy="1325563"/>
          </a:xfrm>
        </p:spPr>
        <p:txBody>
          <a:bodyPr/>
          <a:lstStyle/>
          <a:p>
            <a:r>
              <a:rPr lang="en-US" altLang="en-US" dirty="0"/>
              <a:t>Increased size</a:t>
            </a:r>
            <a:endParaRPr lang="en-GB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F635FB2-87C0-4A00-00D7-A989038FC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8720"/>
            <a:ext cx="10515600" cy="3768396"/>
          </a:xfrm>
        </p:spPr>
        <p:txBody>
          <a:bodyPr/>
          <a:lstStyle/>
          <a:p>
            <a:r>
              <a:rPr lang="en-US" altLang="en-US" dirty="0"/>
              <a:t> 3GPP’s increased size creates challenges e.g. in terms of meeting/session management, meeting hosting, ability for members with different delegation sizes to effectively participate in 3GPP. </a:t>
            </a:r>
          </a:p>
          <a:p>
            <a:r>
              <a:rPr lang="en-US" altLang="en-US" dirty="0"/>
              <a:t> It would be beneficial to consider how operational improvements may address size increases.</a:t>
            </a:r>
          </a:p>
          <a:p>
            <a:pPr marL="0" indent="0">
              <a:buNone/>
            </a:pPr>
            <a:r>
              <a:rPr lang="en-GB" i="1" u="sng" dirty="0"/>
              <a:t>Convenor’s note:</a:t>
            </a:r>
            <a:br>
              <a:rPr lang="en-GB" i="1" dirty="0"/>
            </a:br>
            <a:r>
              <a:rPr lang="en-GB" i="1" dirty="0"/>
              <a:t>Size of meetings, number of parallel streams, etc… are directly related to the size of the Work Program. </a:t>
            </a:r>
            <a:br>
              <a:rPr lang="en-GB" i="1" dirty="0"/>
            </a:br>
            <a:r>
              <a:rPr lang="en-GB" i="1" dirty="0"/>
              <a:t>We shall study how to mitigate the disadvantages of size increases.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9845747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6E080-0BAD-AAFD-98E2-DB80ABDF4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4DEA0F6-E22F-4B90-4E6C-93A3348E1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862" y="267384"/>
            <a:ext cx="8316310" cy="1325563"/>
          </a:xfrm>
        </p:spPr>
        <p:txBody>
          <a:bodyPr/>
          <a:lstStyle/>
          <a:p>
            <a:r>
              <a:rPr lang="en-US" altLang="en-US" dirty="0"/>
              <a:t>Consensus culture</a:t>
            </a:r>
            <a:endParaRPr lang="en-GB" altLang="en-US" dirty="0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4C007DD7-B201-E3FA-18FB-A57B2C990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3106"/>
            <a:ext cx="10515600" cy="4640755"/>
          </a:xfrm>
        </p:spPr>
        <p:txBody>
          <a:bodyPr/>
          <a:lstStyle/>
          <a:p>
            <a:r>
              <a:rPr lang="en-US" altLang="en-US" dirty="0"/>
              <a:t> </a:t>
            </a:r>
            <a:r>
              <a:rPr lang="en-GB" dirty="0"/>
              <a:t>3GPP should ensure that it maintains an efficient consensus-based culture for decision making (as per 3GPP Working Procedure) and should reduce the number of sustained objections</a:t>
            </a:r>
          </a:p>
          <a:p>
            <a:pPr marL="0" indent="0">
              <a:buNone/>
            </a:pPr>
            <a:r>
              <a:rPr lang="en-GB" sz="2400" i="1" u="sng" dirty="0"/>
              <a:t>Convenor’s note:</a:t>
            </a:r>
            <a:br>
              <a:rPr lang="en-GB" sz="2400" i="1" dirty="0"/>
            </a:br>
            <a:r>
              <a:rPr lang="en-GB" sz="2400" i="1" dirty="0"/>
              <a:t>Current practices for resolving difficult issues has certain shortcomings. Proliferation of the use of objections often results in:</a:t>
            </a:r>
          </a:p>
          <a:p>
            <a:pPr marL="514350" indent="-514350">
              <a:buAutoNum type="alphaLcParenR"/>
            </a:pPr>
            <a:r>
              <a:rPr lang="en-GB" sz="2400" i="1" dirty="0"/>
              <a:t>Heavy expenditure of meeting time on unproductive and circular arguments due to few individuals objecting to progress</a:t>
            </a:r>
          </a:p>
          <a:p>
            <a:pPr marL="514350" indent="-514350">
              <a:buAutoNum type="alphaLcParenR"/>
            </a:pPr>
            <a:r>
              <a:rPr lang="en-GB" sz="2400" i="1" dirty="0"/>
              <a:t>Way Forward containing multiple options to defuse individual objections</a:t>
            </a:r>
          </a:p>
          <a:p>
            <a:pPr marL="514350" indent="-514350">
              <a:buAutoNum type="alphaLcParenR"/>
            </a:pPr>
            <a:r>
              <a:rPr lang="en-GB" sz="2400" i="1" dirty="0"/>
              <a:t>Taking a Working Agreement that can result in a formal vote where the decision will be heavily influenced by parties without skin in the topic</a:t>
            </a:r>
          </a:p>
          <a:p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109292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280d8efa-eff2-4910-88d2-79ca146720c4"/>
    <ds:schemaRef ds:uri="http://schemas.microsoft.com/office/infopath/2007/PartnerControls"/>
    <ds:schemaRef ds:uri="679a257e-872f-4c98-9e8a-0a9c104f72cd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2626</TotalTime>
  <Words>822</Words>
  <Application>Microsoft Macintosh PowerPoint</Application>
  <PresentationFormat>Widescreen</PresentationFormat>
  <Paragraphs>65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</vt:lpstr>
      <vt:lpstr>Calibri</vt:lpstr>
      <vt:lpstr>Calibri Light</vt:lpstr>
      <vt:lpstr>Times New Roman</vt:lpstr>
      <vt:lpstr>Office Theme</vt:lpstr>
      <vt:lpstr>3GPP efficiency – Scope and MoO</vt:lpstr>
      <vt:lpstr>Outcome from kick off call</vt:lpstr>
      <vt:lpstr>Mode of operation and Timeline</vt:lpstr>
      <vt:lpstr>Planned meeting dates</vt:lpstr>
      <vt:lpstr>Mode of Operation - details</vt:lpstr>
      <vt:lpstr>Scope – issues to address</vt:lpstr>
      <vt:lpstr>Market relevance, commercial viability</vt:lpstr>
      <vt:lpstr>Increased size</vt:lpstr>
      <vt:lpstr>Consensus culture</vt:lpstr>
      <vt:lpstr>Reduction of options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Balazs Bertenyi (Nokia)</cp:lastModifiedBy>
  <cp:revision>660</cp:revision>
  <dcterms:created xsi:type="dcterms:W3CDTF">2010-02-05T13:52:04Z</dcterms:created>
  <dcterms:modified xsi:type="dcterms:W3CDTF">2026-01-29T16:48:58Z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