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92" r:id="rId5"/>
    <p:sldId id="2147483641" r:id="rId6"/>
    <p:sldId id="2147483642" r:id="rId7"/>
    <p:sldId id="2147483643" r:id="rId8"/>
    <p:sldId id="2147483644" r:id="rId9"/>
    <p:sldId id="2147483645" r:id="rId10"/>
    <p:sldId id="294" r:id="rId11"/>
    <p:sldId id="256" r:id="rId12"/>
    <p:sldId id="214748364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113ADF2-37A5-749F-77B7-51FD390ACB6B}" name="Maxime Flament (5GAA)" initials="MF(" userId="S::maxime.flament@5gaa.org::d9099603-2b57-4e37-926b-094ec517847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6"/>
    <a:srgbClr val="373D42"/>
    <a:srgbClr val="333D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9181B0-B05C-7669-3CF1-92EAA3567019}" v="43" dt="2025-11-05T16:03:12.474"/>
    <p1510:client id="{2BABA617-7238-A672-1D77-DA59EC9DE975}" v="8" dt="2025-11-05T15:44:09.135"/>
    <p1510:client id="{4CE5C21D-9719-E660-1A46-F35F409FE77B}" v="18" dt="2025-11-05T14:58:14.227"/>
    <p1510:client id="{982CDA5E-CE01-4B27-B7AA-DEE3644DA8DE}" v="40" dt="2025-11-06T12:31:28.378"/>
    <p1510:client id="{B69393FE-221E-C697-65B5-3C9074DBFD85}" v="31" dt="2025-11-06T10:36:36.436"/>
    <p1510:client id="{BBA74955-E51F-446E-BEC5-9F46B8495B4B}" v="58" dt="2025-11-06T11:04:48.3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E1C198C-A539-4965-B599-CA13D5E6B66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39CAFF-E3B2-485C-93F9-43F5CD3E9EF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73D1C-B6B0-41DA-A67D-9A6041CF66CB}" type="datetimeFigureOut">
              <a:rPr lang="en-GB" smtClean="0"/>
              <a:t>07/11/2025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1443FE-973B-4F70-B02A-476F2CFA199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F1DA16-50F4-4D11-B1CE-12D46EB5C6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9226-48BF-4A19-AA85-A6AD983837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68470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091A0D-50D9-CF4C-AF65-4AD7F89584FF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F14613-7CEC-444F-A8A2-C743CAABB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150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550">
              <a:defRPr/>
            </a:pPr>
            <a:fld id="{EDF045FE-4315-4694-9D19-1CF4D34B10CC}" type="slidenum">
              <a:rPr lang="en-BE">
                <a:solidFill>
                  <a:prstClr val="black"/>
                </a:solidFill>
                <a:latin typeface="Calibri" panose="020F0502020204030204"/>
              </a:rPr>
              <a:pPr defTabSz="924550">
                <a:defRPr/>
              </a:pPr>
              <a:t>2</a:t>
            </a:fld>
            <a:endParaRPr lang="en-B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23485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045FE-4315-4694-9D19-1CF4D34B10CC}" type="slidenum">
              <a:rPr lang="en-BE" smtClean="0"/>
              <a:t>6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486258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A40E23-1D19-1648-E0AE-58891C40C6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0D311A-FC61-E467-76BB-5BF3D707A7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7236A3-CB06-3B3F-C51A-D0FB9F43EE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28F008-3A56-4780-7DC5-5082B831B5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F14613-7CEC-444F-A8A2-C743CAABBD9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33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7081" cy="6858000"/>
          </a:xfrm>
          <a:prstGeom prst="rect">
            <a:avLst/>
          </a:prstGeom>
        </p:spPr>
      </p:pic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256689" y="2417379"/>
            <a:ext cx="7221155" cy="263809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5000" b="1" i="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/>
              <a:t>Cover title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82" y="699638"/>
            <a:ext cx="3609061" cy="1307838"/>
          </a:xfrm>
          <a:prstGeom prst="rect">
            <a:avLst/>
          </a:prstGeom>
        </p:spPr>
      </p:pic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rgbClr val="373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4"/>
          <p:cNvSpPr txBox="1">
            <a:spLocks/>
          </p:cNvSpPr>
          <p:nvPr userDrawn="1"/>
        </p:nvSpPr>
        <p:spPr>
          <a:xfrm>
            <a:off x="7054850" y="6480921"/>
            <a:ext cx="4298950" cy="23041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0" kern="120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>
                <a:solidFill>
                  <a:srgbClr val="333D42"/>
                </a:solidFill>
              </a:rPr>
              <a:t>© 2025 5GAA</a:t>
            </a:r>
          </a:p>
        </p:txBody>
      </p:sp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7081" cy="6858000"/>
          </a:xfrm>
          <a:prstGeom prst="rect">
            <a:avLst/>
          </a:prstGeom>
        </p:spPr>
      </p:pic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rgbClr val="373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4"/>
          <p:cNvSpPr txBox="1">
            <a:spLocks/>
          </p:cNvSpPr>
          <p:nvPr userDrawn="1"/>
        </p:nvSpPr>
        <p:spPr>
          <a:xfrm>
            <a:off x="7054850" y="6480921"/>
            <a:ext cx="4298950" cy="23041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0" kern="120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>
                <a:solidFill>
                  <a:srgbClr val="333D42"/>
                </a:solidFill>
              </a:rPr>
              <a:t>© 2025 5GAA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824248" y="2238703"/>
            <a:ext cx="6653598" cy="305175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5000" b="1" i="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/>
              <a:t>Title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82" y="699638"/>
            <a:ext cx="3609061" cy="130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" y="0"/>
            <a:ext cx="1219708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1" y="0"/>
            <a:ext cx="12197081" cy="6858000"/>
          </a:xfrm>
          <a:prstGeom prst="rect">
            <a:avLst/>
          </a:prstGeom>
        </p:spPr>
      </p:pic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4"/>
          <p:cNvSpPr txBox="1">
            <a:spLocks/>
          </p:cNvSpPr>
          <p:nvPr userDrawn="1"/>
        </p:nvSpPr>
        <p:spPr>
          <a:xfrm>
            <a:off x="7054850" y="6480921"/>
            <a:ext cx="4298950" cy="23041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0" kern="120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>
                <a:solidFill>
                  <a:srgbClr val="333D42"/>
                </a:solidFill>
              </a:rPr>
              <a:t>© 2025 5GAA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466897" y="2132476"/>
            <a:ext cx="7010948" cy="16002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0" i="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466895" y="3899338"/>
            <a:ext cx="7004585" cy="164537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0" i="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/>
              <a:t>description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93" y="710148"/>
            <a:ext cx="3609061" cy="130783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4732E9F-27B0-4698-A885-93A87B57327C}"/>
              </a:ext>
            </a:extLst>
          </p:cNvPr>
          <p:cNvSpPr/>
          <p:nvPr userDrawn="1"/>
        </p:nvSpPr>
        <p:spPr>
          <a:xfrm>
            <a:off x="1587663" y="6492875"/>
            <a:ext cx="912552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0"/>
              </a:spcAft>
            </a:pPr>
            <a:r>
              <a:rPr lang="en-GB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content of this document is for 5GAA internal discussion only. In its current version it does not reflect any agreed 5GAA view, nor any approved 5GAA position. </a:t>
            </a:r>
            <a:endParaRPr lang="fr-BE" sz="240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ve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24456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40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38199" y="1825625"/>
            <a:ext cx="10624457" cy="40608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46228" cy="1325563"/>
          </a:xfrm>
          <a:prstGeom prst="rect">
            <a:avLst/>
          </a:prstGeom>
        </p:spPr>
        <p:txBody>
          <a:bodyPr/>
          <a:lstStyle>
            <a:lvl1pPr>
              <a:defRPr sz="3400" b="0" i="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09118"/>
          </a:xfrm>
          <a:prstGeom prst="rect">
            <a:avLst/>
          </a:prstGeom>
        </p:spPr>
        <p:txBody>
          <a:bodyPr/>
          <a:lstStyle>
            <a:lvl1pPr>
              <a:defRPr sz="26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>
              <a:defRPr sz="20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>
              <a:defRPr sz="18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>
              <a:defRPr sz="16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>
              <a:defRPr sz="16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312229" cy="4009118"/>
          </a:xfrm>
          <a:prstGeom prst="rect">
            <a:avLst/>
          </a:prstGeom>
        </p:spPr>
        <p:txBody>
          <a:bodyPr/>
          <a:lstStyle>
            <a:lvl1pPr>
              <a:defRPr sz="26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>
              <a:defRPr sz="20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>
              <a:defRPr sz="18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>
              <a:defRPr sz="16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>
              <a:defRPr sz="16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1" y="0"/>
            <a:ext cx="12197081" cy="68580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128657" y="0"/>
            <a:ext cx="6063343" cy="6857999"/>
          </a:xfrm>
          <a:prstGeom prst="rect">
            <a:avLst/>
          </a:prstGeom>
        </p:spPr>
        <p:txBody>
          <a:bodyPr anchor="t" anchorCtr="1"/>
          <a:lstStyle>
            <a:lvl1pPr marL="0" indent="0" algn="ctr">
              <a:buNone/>
              <a:defRPr sz="20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Picture</a:t>
            </a:r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rgbClr val="373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4"/>
          <p:cNvSpPr txBox="1">
            <a:spLocks/>
          </p:cNvSpPr>
          <p:nvPr userDrawn="1"/>
        </p:nvSpPr>
        <p:spPr>
          <a:xfrm>
            <a:off x="7054850" y="6480921"/>
            <a:ext cx="4298950" cy="23041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0" kern="120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>
                <a:solidFill>
                  <a:srgbClr val="333D42"/>
                </a:solidFill>
              </a:rPr>
              <a:t>© 2025 5GAA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478972" y="577397"/>
            <a:ext cx="5148942" cy="9792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>
              <a:buNone/>
              <a:defRPr>
                <a:solidFill>
                  <a:srgbClr val="00ADE6"/>
                </a:solidFill>
              </a:defRPr>
            </a:lvl2pPr>
            <a:lvl3pPr marL="914400" indent="0">
              <a:buNone/>
              <a:defRPr>
                <a:solidFill>
                  <a:srgbClr val="00ADE6"/>
                </a:solidFill>
              </a:defRPr>
            </a:lvl3pPr>
            <a:lvl4pPr marL="1371600" indent="0">
              <a:buNone/>
              <a:defRPr>
                <a:solidFill>
                  <a:srgbClr val="00ADE6"/>
                </a:solidFill>
              </a:defRPr>
            </a:lvl4pPr>
            <a:lvl5pPr marL="1828800" indent="0">
              <a:buNone/>
              <a:defRPr>
                <a:solidFill>
                  <a:srgbClr val="00ADE6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1"/>
          </p:nvPr>
        </p:nvSpPr>
        <p:spPr>
          <a:xfrm>
            <a:off x="479425" y="1871663"/>
            <a:ext cx="5148263" cy="4420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4DB672-E2B1-4512-B98F-91E2F2F8CF2E}"/>
              </a:ext>
            </a:extLst>
          </p:cNvPr>
          <p:cNvSpPr/>
          <p:nvPr userDrawn="1"/>
        </p:nvSpPr>
        <p:spPr>
          <a:xfrm>
            <a:off x="838200" y="6480921"/>
            <a:ext cx="42904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0"/>
              </a:spcAft>
            </a:pPr>
            <a:r>
              <a:rPr lang="en-GB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content of this document is for 5GAA internal discussion only. In its current version it does not reflect any agreed 5GAA view, nor any approved 5GAA position. </a:t>
            </a:r>
            <a:endParaRPr lang="fr-BE" sz="240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753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371" y="653143"/>
            <a:ext cx="11038115" cy="52079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aseline="0">
                <a:latin typeface="Open Sans" charset="0"/>
                <a:ea typeface="Open Sans" charset="0"/>
                <a:cs typeface="Open Sans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29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3583A9-C600-7F99-E27F-5A65ADC1D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3EEAE56-7BB0-1B58-2C48-3887FA591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68FD089-0B76-3421-8FCC-24871B8D2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832F-ABA7-48CD-8BB6-F0534F09B160}" type="datetimeFigureOut">
              <a:rPr lang="fr-BE" smtClean="0"/>
              <a:t>07-11-25</a:t>
            </a:fld>
            <a:endParaRPr lang="fr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080933-F0CF-790E-EF6A-1B7E4A8D9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AFCBA2-12F6-520D-89B5-862123479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41AFD-2A3E-4000-B579-81C1FF45206D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92730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016996"/>
            <a:ext cx="12192000" cy="888629"/>
          </a:xfrm>
          <a:prstGeom prst="rect">
            <a:avLst/>
          </a:prstGeom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16" y="6286693"/>
            <a:ext cx="1192132" cy="432000"/>
          </a:xfrm>
          <a:prstGeom prst="rect">
            <a:avLst/>
          </a:prstGeom>
        </p:spPr>
      </p:pic>
      <p:sp>
        <p:nvSpPr>
          <p:cNvPr id="12" name="Content Placeholder 4"/>
          <p:cNvSpPr txBox="1">
            <a:spLocks/>
          </p:cNvSpPr>
          <p:nvPr userDrawn="1"/>
        </p:nvSpPr>
        <p:spPr>
          <a:xfrm>
            <a:off x="7054850" y="6480921"/>
            <a:ext cx="4298950" cy="23041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0" kern="120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>
                <a:solidFill>
                  <a:srgbClr val="333D42"/>
                </a:solidFill>
              </a:rPr>
              <a:t>© 2025 5GAA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23CB00-A14A-4137-9ED9-4DEC7C494452}"/>
              </a:ext>
            </a:extLst>
          </p:cNvPr>
          <p:cNvSpPr/>
          <p:nvPr userDrawn="1"/>
        </p:nvSpPr>
        <p:spPr>
          <a:xfrm>
            <a:off x="1587663" y="6492875"/>
            <a:ext cx="912552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0"/>
              </a:spcAft>
            </a:pPr>
            <a:r>
              <a:rPr lang="en-GB" sz="800" i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content of this document is for 5GAA internal discussion only. In its current version it does not reflect any agreed 5GAA view, nor any approved 5GAA position. </a:t>
            </a:r>
            <a:endParaRPr lang="fr-BE" sz="240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572145-13C4-0D20-1D84-11A6D6B5E904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739575" y="63500"/>
            <a:ext cx="754062" cy="16764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BE" sz="1100">
                <a:solidFill>
                  <a:srgbClr val="93979B"/>
                </a:solidFill>
                <a:latin typeface="Jost" pitchFamily="2" charset="0"/>
                <a:ea typeface="Jost" pitchFamily="2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4" r:id="rId4"/>
    <p:sldLayoutId id="2147483652" r:id="rId5"/>
    <p:sldLayoutId id="2147483657" r:id="rId6"/>
    <p:sldLayoutId id="2147483656" r:id="rId7"/>
    <p:sldLayoutId id="214748365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5gaa.org/publications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FBEB91-1819-472B-8EFE-760543D274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5GAA Update to 3GPP PCG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2602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B4860-5819-FD5B-608C-C68937E06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7196"/>
            <a:ext cx="10646228" cy="1325563"/>
          </a:xfrm>
        </p:spPr>
        <p:txBody>
          <a:bodyPr/>
          <a:lstStyle/>
          <a:p>
            <a:r>
              <a:rPr lang="en-GB" sz="3600">
                <a:latin typeface="Univia Pro Regular" panose="00000800000000000000" pitchFamily="50" charset="0"/>
              </a:rPr>
              <a:t>5GAA publications since last F2F</a:t>
            </a:r>
            <a:endParaRPr lang="en-BE" sz="3600">
              <a:latin typeface="Univia Pro Regular" panose="00000800000000000000" pitchFamily="50" charset="0"/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426EC2E-B50E-267B-8B61-84CB56A27547}"/>
              </a:ext>
            </a:extLst>
          </p:cNvPr>
          <p:cNvSpPr txBox="1">
            <a:spLocks/>
          </p:cNvSpPr>
          <p:nvPr/>
        </p:nvSpPr>
        <p:spPr>
          <a:xfrm>
            <a:off x="539496" y="1401859"/>
            <a:ext cx="8257032" cy="4901184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  <a:buFont typeface="Wingdings" panose="05000000000000000000" pitchFamily="2" charset="2"/>
              <a:buChar char="ü"/>
              <a:defRPr/>
            </a:pPr>
            <a:r>
              <a:rPr lang="en-GB" sz="1400" i="1">
                <a:solidFill>
                  <a:srgbClr val="18ABE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Upcoming</a:t>
            </a:r>
            <a:r>
              <a:rPr lang="en-GB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Enhanced Positioning Accuracy and Coherent Situational Awareness by Connected Sensors and Positioning as a Service Technical Report (WI </a:t>
            </a:r>
            <a:r>
              <a:rPr lang="en-GB" sz="140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ConSens</a:t>
            </a:r>
            <a:r>
              <a:rPr lang="en-GB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n-GB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industry should approach the subject of dataspaces, Statement of Intent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n-GB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Framework for Dynamic Trustworthiness Assessment in Cooperative and Automated Vehicles White Paper (WI Trust4CAV)</a:t>
            </a: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n-GB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Credential Management Supporting V2X Commercial Deployments Technical Report (WI SCMS Policy)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  <a:buFont typeface="Wingdings" panose="05000000000000000000" pitchFamily="2" charset="2"/>
              <a:buChar char="ü"/>
              <a:defRPr/>
            </a:pPr>
            <a:r>
              <a:rPr lang="en-GB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Mobile Edge Computing Use Cases, Initial Test Specifications and Evaluation Methodology Review Technical Report Update (WI 5gMEC4AUTO) </a:t>
            </a: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n-GB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Road Traffic Operation in a Digital Age: A holistic Cross-Stakeholder approach White Paper Update (WI V2N2X)</a:t>
            </a: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n-GB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V2N2X Security, Privacy and Data Quality Position Paper Update (WI V2N2X)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  <a:buClrTx/>
              <a:buSzTx/>
              <a:buNone/>
              <a:tabLst/>
              <a:defRPr/>
            </a:pPr>
            <a:br>
              <a:rPr lang="en-GB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Calibri" panose="020F0502020204030204"/>
                <a:cs typeface="Calibri" panose="020F0502020204030204"/>
              </a:rPr>
            </a:b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/>
              <a:ea typeface="Calibri" panose="020F0502020204030204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1800"/>
              </a:spcAft>
              <a:buClrTx/>
              <a:buSzTx/>
              <a:buNone/>
              <a:tabLst/>
              <a:defRPr/>
            </a:pPr>
            <a:b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Open Sans"/>
                <a:cs typeface="Open Sans"/>
              </a:rPr>
            </a:b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/>
              <a:ea typeface="Open Sans"/>
              <a:cs typeface="Open San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D91C74-FACF-E6E4-54FD-ECFF2598765F}"/>
              </a:ext>
            </a:extLst>
          </p:cNvPr>
          <p:cNvSpPr txBox="1"/>
          <p:nvPr/>
        </p:nvSpPr>
        <p:spPr>
          <a:xfrm>
            <a:off x="9461555" y="2129823"/>
            <a:ext cx="240353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https://5gaa.org/publications/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kumimoji="0" lang="en-B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5" descr="Qr code&#10;&#10;Description automatically generated">
            <a:extLst>
              <a:ext uri="{FF2B5EF4-FFF2-40B4-BE49-F238E27FC236}">
                <a16:creationId xmlns:a16="http://schemas.microsoft.com/office/drawing/2014/main" id="{B7C33705-0CE4-F4EE-2379-C50B57315C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1677" y="862926"/>
            <a:ext cx="1092321" cy="1095352"/>
          </a:xfrm>
          <a:prstGeom prst="rect">
            <a:avLst/>
          </a:prstGeom>
        </p:spPr>
      </p:pic>
      <p:pic>
        <p:nvPicPr>
          <p:cNvPr id="6" name="Picture 5" descr="A road with lights on it&#10;&#10;Description automatically generated">
            <a:extLst>
              <a:ext uri="{FF2B5EF4-FFF2-40B4-BE49-F238E27FC236}">
                <a16:creationId xmlns:a16="http://schemas.microsoft.com/office/drawing/2014/main" id="{591763EC-4FAE-55D0-8CEA-8A54A1DFEC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238" y="2956871"/>
            <a:ext cx="2477198" cy="139342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E7AAE1-AB5F-539B-9EBF-37A6E7A8B2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7732" y="3934525"/>
            <a:ext cx="2327890" cy="15298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0909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0AEB79E-71D9-0FC7-7A12-19DBD1CE1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/>
              <a:t>5GAA: A Decade of Evolution and the Road Ahead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0B8837-F753-7DBC-EA63-EAB0AFBA5D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252748"/>
            <a:ext cx="10624457" cy="1204013"/>
          </a:xfrm>
        </p:spPr>
        <p:txBody>
          <a:bodyPr/>
          <a:lstStyle/>
          <a:p>
            <a:r>
              <a:rPr lang="en-GB" sz="2000" noProof="0"/>
              <a:t>Founded in 2016, 5GAA has significantly evolved and matured over time - now entering what can be considered its 3</a:t>
            </a:r>
            <a:r>
              <a:rPr lang="en-GB" sz="2000" baseline="30000" noProof="0"/>
              <a:t>rd</a:t>
            </a:r>
            <a:r>
              <a:rPr lang="en-GB" sz="2000" noProof="0"/>
              <a:t> phase.</a:t>
            </a:r>
          </a:p>
          <a:p>
            <a:r>
              <a:rPr lang="en-GB" sz="2000" noProof="0">
                <a:latin typeface="Open Sans"/>
                <a:ea typeface="Open Sans"/>
                <a:cs typeface="Open Sans"/>
              </a:rPr>
              <a:t>Unique value of 5GAA: understand, educate &amp; address joint auto-telco issues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A207C7-05C4-FA78-E6F8-898634176068}"/>
              </a:ext>
            </a:extLst>
          </p:cNvPr>
          <p:cNvSpPr/>
          <p:nvPr/>
        </p:nvSpPr>
        <p:spPr>
          <a:xfrm>
            <a:off x="834922" y="3035603"/>
            <a:ext cx="3600000" cy="900000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2016 – Foundation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225B25-105D-96D7-AF5F-C54D28C0F115}"/>
              </a:ext>
            </a:extLst>
          </p:cNvPr>
          <p:cNvSpPr/>
          <p:nvPr/>
        </p:nvSpPr>
        <p:spPr>
          <a:xfrm>
            <a:off x="4548326" y="3035603"/>
            <a:ext cx="3600000" cy="900000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2020 – Expansion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8C36DCD-AEAC-F465-FF9C-88462C3DAB7D}"/>
              </a:ext>
            </a:extLst>
          </p:cNvPr>
          <p:cNvSpPr/>
          <p:nvPr/>
        </p:nvSpPr>
        <p:spPr>
          <a:xfrm>
            <a:off x="8261730" y="3035603"/>
            <a:ext cx="3600000" cy="900000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2025 onwards – Evolution</a:t>
            </a:r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AF3360A2-D7AF-C65F-A9C5-A627B429DB1A}"/>
              </a:ext>
            </a:extLst>
          </p:cNvPr>
          <p:cNvSpPr txBox="1">
            <a:spLocks/>
          </p:cNvSpPr>
          <p:nvPr/>
        </p:nvSpPr>
        <p:spPr>
          <a:xfrm>
            <a:off x="729343" y="4135195"/>
            <a:ext cx="3705580" cy="197202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33D42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Established as a global leader in automotive connectivity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33D42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Positioned C-V2X as key tech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33D42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Drove LTE-V2X adoption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CE96F4D-4BC6-7EBA-C765-50032B19F235}"/>
              </a:ext>
            </a:extLst>
          </p:cNvPr>
          <p:cNvSpPr txBox="1"/>
          <p:nvPr/>
        </p:nvSpPr>
        <p:spPr>
          <a:xfrm>
            <a:off x="4548326" y="4135195"/>
            <a:ext cx="3600000" cy="1479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33D42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Became a trusted voice for governments &amp; industry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33D42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Shifted focus to 5G-V2X, new technical enablers and advanced use cases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54805DE-B1BD-95C8-9E07-CEE60AD90F6C}"/>
              </a:ext>
            </a:extLst>
          </p:cNvPr>
          <p:cNvSpPr txBox="1"/>
          <p:nvPr/>
        </p:nvSpPr>
        <p:spPr>
          <a:xfrm>
            <a:off x="8261729" y="4135195"/>
            <a:ext cx="3600000" cy="1729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33D42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Embracing broader “Connected Mobility” vision beyond safety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33D42"/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rPr>
              <a:t>Expanding to new areas around commercial services, AI/SDV &amp; global connectivity</a:t>
            </a:r>
          </a:p>
        </p:txBody>
      </p:sp>
      <p:pic>
        <p:nvPicPr>
          <p:cNvPr id="1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5BF2445-8DD8-FDEA-8DFE-C8804DB9B9D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88979" y="2243759"/>
            <a:ext cx="958091" cy="9580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85484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24C8C2-6ACE-038A-A57E-1438F6F34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23B800A-EBDC-452B-DBAB-B325B9CC8771}"/>
              </a:ext>
            </a:extLst>
          </p:cNvPr>
          <p:cNvSpPr/>
          <p:nvPr/>
        </p:nvSpPr>
        <p:spPr>
          <a:xfrm>
            <a:off x="116960" y="2881660"/>
            <a:ext cx="11995777" cy="612000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Innovation</a:t>
            </a:r>
            <a:endParaRPr kumimoji="0" lang="fr-BE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17A8CA-A873-1C0C-6735-1928857C7FF2}"/>
              </a:ext>
            </a:extLst>
          </p:cNvPr>
          <p:cNvSpPr/>
          <p:nvPr/>
        </p:nvSpPr>
        <p:spPr>
          <a:xfrm>
            <a:off x="116963" y="3622428"/>
            <a:ext cx="11995777" cy="612000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BE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Standards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511DAEE-FEC2-951F-36DE-FA6DE6A63F1E}"/>
              </a:ext>
            </a:extLst>
          </p:cNvPr>
          <p:cNvSpPr/>
          <p:nvPr/>
        </p:nvSpPr>
        <p:spPr>
          <a:xfrm>
            <a:off x="116961" y="4363196"/>
            <a:ext cx="11995777" cy="612000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Advocacy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7D66CA6-7BFB-0153-0336-091C091EC8ED}"/>
              </a:ext>
            </a:extLst>
          </p:cNvPr>
          <p:cNvSpPr/>
          <p:nvPr/>
        </p:nvSpPr>
        <p:spPr>
          <a:xfrm>
            <a:off x="116962" y="5103964"/>
            <a:ext cx="11995777" cy="612000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Deployment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&amp; Operations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F98993-1E45-C550-B318-05146124265C}"/>
              </a:ext>
            </a:extLst>
          </p:cNvPr>
          <p:cNvSpPr/>
          <p:nvPr/>
        </p:nvSpPr>
        <p:spPr>
          <a:xfrm>
            <a:off x="1982668" y="1304794"/>
            <a:ext cx="2412000" cy="1404000"/>
          </a:xfrm>
          <a:prstGeom prst="rect">
            <a:avLst/>
          </a:prstGeom>
          <a:ln/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Building a Connected Automotive Future for </a:t>
            </a:r>
            <a:r>
              <a:rPr kumimoji="0" lang="en-GB" sz="1800" b="1" i="0" u="sng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Societal</a:t>
            </a:r>
            <a:r>
              <a:rPr kumimoji="0" lang="en-GB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Services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0813C92E-ABD3-DFB2-1A3A-2F56FB484007}"/>
              </a:ext>
            </a:extLst>
          </p:cNvPr>
          <p:cNvSpPr txBox="1"/>
          <p:nvPr/>
        </p:nvSpPr>
        <p:spPr>
          <a:xfrm>
            <a:off x="1982668" y="2720327"/>
            <a:ext cx="2412000" cy="317335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t">
            <a:noAutofit/>
          </a:bodyPr>
          <a:lstStyle>
            <a:defPPr>
              <a:defRPr lang="fr-FR"/>
            </a:defPPr>
            <a:lvl1pPr algn="ctr" fontAlgn="base">
              <a:lnSpc>
                <a:spcPct val="115000"/>
              </a:lnSpc>
              <a:spcAft>
                <a:spcPts val="800"/>
              </a:spcAft>
              <a:buNone/>
              <a:defRPr sz="1200" kern="0">
                <a:effectLst/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Leveraging existing technologies to advance road safety, including for Vulnerable Road Users, and exploring new ground for society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7AC929-6617-50A7-AF9C-27CC259919F2}"/>
              </a:ext>
            </a:extLst>
          </p:cNvPr>
          <p:cNvSpPr/>
          <p:nvPr/>
        </p:nvSpPr>
        <p:spPr>
          <a:xfrm>
            <a:off x="7010890" y="1304794"/>
            <a:ext cx="2412000" cy="1404000"/>
          </a:xfrm>
          <a:prstGeom prst="rect">
            <a:avLst/>
          </a:prstGeom>
          <a:ln/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Overcoming Obstacles to </a:t>
            </a:r>
            <a:r>
              <a:rPr kumimoji="0" lang="en-GB" sz="1800" b="1" i="0" u="sng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Global</a:t>
            </a:r>
            <a:r>
              <a:rPr kumimoji="0" lang="en-GB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Automotive Connectivity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382C0811-128B-28F5-ADE4-1080B42502A8}"/>
              </a:ext>
            </a:extLst>
          </p:cNvPr>
          <p:cNvSpPr txBox="1"/>
          <p:nvPr/>
        </p:nvSpPr>
        <p:spPr>
          <a:xfrm>
            <a:off x="7010890" y="2724683"/>
            <a:ext cx="2412000" cy="317335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t">
            <a:noAutofit/>
          </a:bodyPr>
          <a:lstStyle>
            <a:defPPr>
              <a:defRPr lang="fr-FR"/>
            </a:defPPr>
            <a:lvl1pPr algn="ctr" fontAlgn="base">
              <a:lnSpc>
                <a:spcPct val="115000"/>
              </a:lnSpc>
              <a:spcAft>
                <a:spcPts val="800"/>
              </a:spcAft>
              <a:buNone/>
              <a:defRPr sz="1200" kern="0">
                <a:effectLst/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Addressing persistent technical, policy and operational market issues in secure, large-scale global deployment of connected vehicle services.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6F1C43-1F8F-4190-972F-33C60350A797}"/>
              </a:ext>
            </a:extLst>
          </p:cNvPr>
          <p:cNvSpPr/>
          <p:nvPr/>
        </p:nvSpPr>
        <p:spPr>
          <a:xfrm>
            <a:off x="9525001" y="1290328"/>
            <a:ext cx="2412000" cy="1404000"/>
          </a:xfrm>
          <a:prstGeom prst="rect">
            <a:avLst/>
          </a:prstGeom>
          <a:ln/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Shaping </a:t>
            </a:r>
            <a:r>
              <a:rPr kumimoji="0" lang="en-GB" sz="1800" b="1" i="0" u="sng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Next-Gen</a:t>
            </a:r>
            <a:r>
              <a:rPr kumimoji="0" lang="en-GB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Connected Automotive Services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D57BE050-08CC-7F6E-8D78-58A345C5BFC4}"/>
              </a:ext>
            </a:extLst>
          </p:cNvPr>
          <p:cNvSpPr txBox="1"/>
          <p:nvPr/>
        </p:nvSpPr>
        <p:spPr>
          <a:xfrm>
            <a:off x="9525001" y="2693194"/>
            <a:ext cx="2412000" cy="317335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t">
            <a:noAutofit/>
          </a:bodyPr>
          <a:lstStyle>
            <a:defPPr>
              <a:defRPr lang="fr-FR"/>
            </a:defPPr>
            <a:lvl1pPr algn="ctr" fontAlgn="base">
              <a:lnSpc>
                <a:spcPct val="115000"/>
              </a:lnSpc>
              <a:spcAft>
                <a:spcPts val="800"/>
              </a:spcAft>
              <a:buNone/>
              <a:defRPr sz="1200" kern="0">
                <a:effectLst/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Defining beyond 5G &amp; 6G connectivity requirements and standard approaches for future enablers and services.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836FC-D0F5-95B2-2F9A-AB069DD223FF}"/>
              </a:ext>
            </a:extLst>
          </p:cNvPr>
          <p:cNvSpPr/>
          <p:nvPr/>
        </p:nvSpPr>
        <p:spPr>
          <a:xfrm>
            <a:off x="4496779" y="1304794"/>
            <a:ext cx="2412000" cy="1404000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Accelerating the Connected Automotive Ecosystem for </a:t>
            </a:r>
            <a:r>
              <a:rPr kumimoji="0" lang="en-GB" sz="1800" b="1" i="0" u="sng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12C21DE-A955-DC8C-9E8D-21C026B052D7}"/>
              </a:ext>
            </a:extLst>
          </p:cNvPr>
          <p:cNvSpPr txBox="1"/>
          <p:nvPr/>
        </p:nvSpPr>
        <p:spPr>
          <a:xfrm>
            <a:off x="4496779" y="2720327"/>
            <a:ext cx="2412000" cy="317335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t">
            <a:noAutofit/>
          </a:bodyPr>
          <a:lstStyle>
            <a:defPPr>
              <a:defRPr lang="fr-FR"/>
            </a:defPPr>
            <a:lvl1pPr algn="ctr" fontAlgn="base">
              <a:lnSpc>
                <a:spcPct val="115000"/>
              </a:lnSpc>
              <a:spcAft>
                <a:spcPts val="800"/>
              </a:spcAft>
              <a:buNone/>
              <a:defRPr sz="1200" kern="0">
                <a:effectLst/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Harnessing connected automotive technologies to transform commercial mobility operations.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24EF4E5B-153C-9F91-5A9C-02D01631C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5GAA Strategy evolution around </a:t>
            </a:r>
            <a:r>
              <a:rPr lang="en-GB" sz="3600" u="sng"/>
              <a:t>4 Key Clusters</a:t>
            </a:r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91140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9F3F2-8247-193D-DAA6-19BAD3FA5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CEC6774-2D11-1CC4-8C61-59B3C4F75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C-V2X Use Cases – Roadmap 2024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7113B8C-112B-F007-870C-3D63A338B5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404" y="1185910"/>
            <a:ext cx="8254048" cy="4486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873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B4860-5819-FD5B-608C-C68937E06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974" y="125316"/>
            <a:ext cx="10646228" cy="616614"/>
          </a:xfrm>
        </p:spPr>
        <p:txBody>
          <a:bodyPr lIns="91440" tIns="45720" rIns="91440" bIns="45720" anchor="t"/>
          <a:lstStyle/>
          <a:p>
            <a:r>
              <a:rPr lang="en-GB">
                <a:latin typeface="Univia Pro Regular"/>
              </a:rPr>
              <a:t>Current work items in 5GAA</a:t>
            </a:r>
            <a:endParaRPr lang="en-BE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58C1BFC1-6247-4D7B-575E-9AEC3AB213DE}"/>
              </a:ext>
            </a:extLst>
          </p:cNvPr>
          <p:cNvSpPr txBox="1">
            <a:spLocks/>
          </p:cNvSpPr>
          <p:nvPr/>
        </p:nvSpPr>
        <p:spPr>
          <a:xfrm>
            <a:off x="7023500" y="6487519"/>
            <a:ext cx="4298950" cy="23041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0" kern="1200">
                <a:solidFill>
                  <a:schemeClr val="bg1"/>
                </a:solidFill>
                <a:latin typeface="Univia Pro Regular" charset="0"/>
                <a:ea typeface="Univia Pro Regular" charset="0"/>
                <a:cs typeface="Univia Pro Regular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Univia Pro Regular" charset="0"/>
                <a:ea typeface="Univia Pro Regular" charset="0"/>
                <a:cs typeface="Univia Pro Regular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Univia Pro Regular" charset="0"/>
                <a:ea typeface="Univia Pro Regular" charset="0"/>
                <a:cs typeface="Univia Pro Regular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 Regular" charset="0"/>
                <a:ea typeface="Univia Pro Regular" charset="0"/>
                <a:cs typeface="Univia Pro Regular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 Regular" charset="0"/>
                <a:ea typeface="Univia Pro Regular" charset="0"/>
                <a:cs typeface="Univia Pro Regular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>
                <a:solidFill>
                  <a:schemeClr val="bg1"/>
                </a:solidFill>
              </a:rPr>
              <a:t>© 2023 5GAA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2EE62D5-4356-464E-C545-CF9AFFB56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325115"/>
              </p:ext>
            </p:extLst>
          </p:nvPr>
        </p:nvGraphicFramePr>
        <p:xfrm>
          <a:off x="487082" y="952308"/>
          <a:ext cx="10583779" cy="5479313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3432847">
                  <a:extLst>
                    <a:ext uri="{9D8B030D-6E8A-4147-A177-3AD203B41FA5}">
                      <a16:colId xmlns:a16="http://schemas.microsoft.com/office/drawing/2014/main" val="1846246635"/>
                    </a:ext>
                  </a:extLst>
                </a:gridCol>
                <a:gridCol w="7150932">
                  <a:extLst>
                    <a:ext uri="{9D8B030D-6E8A-4147-A177-3AD203B41FA5}">
                      <a16:colId xmlns:a16="http://schemas.microsoft.com/office/drawing/2014/main" val="599467733"/>
                    </a:ext>
                  </a:extLst>
                </a:gridCol>
              </a:tblGrid>
              <a:tr h="298723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600" b="1">
                          <a:solidFill>
                            <a:schemeClr val="accent3"/>
                          </a:solidFill>
                          <a:effectLst/>
                        </a:rPr>
                        <a:t>Acronym ​</a:t>
                      </a:r>
                      <a:endParaRPr lang="en-US" sz="1600" b="1" i="0">
                        <a:solidFill>
                          <a:schemeClr val="accent3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73337" marR="73337" marT="36669" marB="36669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600" b="1">
                          <a:solidFill>
                            <a:schemeClr val="accent3"/>
                          </a:solidFill>
                          <a:effectLst/>
                        </a:rPr>
                        <a:t>Work Item Name​</a:t>
                      </a:r>
                      <a:endParaRPr lang="en-US" sz="1600" b="1" i="0">
                        <a:solidFill>
                          <a:schemeClr val="accent3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73337" marR="73337" marT="36669" marB="36669"/>
                </a:tc>
                <a:extLst>
                  <a:ext uri="{0D108BD9-81ED-4DB2-BD59-A6C34878D82A}">
                    <a16:rowId xmlns:a16="http://schemas.microsoft.com/office/drawing/2014/main" val="23231769"/>
                  </a:ext>
                </a:extLst>
              </a:tr>
              <a:tr h="307912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ConSens</a:t>
                      </a:r>
                      <a:endParaRPr lang="en-US" sz="1400" kern="1200" dirty="0">
                        <a:solidFill>
                          <a:srgbClr val="000000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73337" marR="73337" marT="36669" marB="3666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Enhanced Positioning Accuracy and Coherent Situational Awareness by Connected Sensors and Positioning as a Service</a:t>
                      </a:r>
                    </a:p>
                  </a:txBody>
                  <a:tcPr marL="73337" marR="73337" marT="36669" marB="36669" anchor="ctr"/>
                </a:tc>
                <a:extLst>
                  <a:ext uri="{0D108BD9-81ED-4DB2-BD59-A6C34878D82A}">
                    <a16:rowId xmlns:a16="http://schemas.microsoft.com/office/drawing/2014/main" val="2578011483"/>
                  </a:ext>
                </a:extLst>
              </a:tr>
              <a:tr h="34228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UWB - IMT</a:t>
                      </a:r>
                    </a:p>
                  </a:txBody>
                  <a:tcPr marL="73337" marR="73337" marT="36669" marB="36669"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fr-FR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Evaluation of the </a:t>
                      </a:r>
                      <a:r>
                        <a:rPr lang="fr-FR" sz="1400" kern="1200" err="1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framework</a:t>
                      </a:r>
                      <a:r>
                        <a:rPr lang="fr-FR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for </a:t>
                      </a:r>
                      <a:r>
                        <a:rPr lang="fr-FR" sz="1400" kern="1200" err="1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assessment</a:t>
                      </a:r>
                      <a:r>
                        <a:rPr lang="fr-FR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of </a:t>
                      </a:r>
                      <a:r>
                        <a:rPr lang="fr-FR" sz="1400" kern="1200" err="1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potential</a:t>
                      </a:r>
                      <a:r>
                        <a:rPr lang="fr-FR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400" kern="1200" err="1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interference</a:t>
                      </a:r>
                      <a:r>
                        <a:rPr lang="fr-FR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fr-FR" sz="1400" kern="1200" err="1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between</a:t>
                      </a:r>
                      <a:r>
                        <a:rPr lang="fr-FR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UWB and IMT technologies</a:t>
                      </a:r>
                      <a:endParaRPr lang="en-GB" sz="1400" kern="1200">
                        <a:solidFill>
                          <a:srgbClr val="000000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73337" marR="73337" marT="36669" marB="36669" anchor="ctr"/>
                </a:tc>
                <a:extLst>
                  <a:ext uri="{0D108BD9-81ED-4DB2-BD59-A6C34878D82A}">
                    <a16:rowId xmlns:a16="http://schemas.microsoft.com/office/drawing/2014/main" val="2988827727"/>
                  </a:ext>
                </a:extLst>
              </a:tr>
              <a:tr h="34228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5G-V2X Profiles</a:t>
                      </a:r>
                    </a:p>
                  </a:txBody>
                  <a:tcPr marL="73337" marR="73337" marT="36669" marB="36669"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Use Case Implementation Profiles based on 5G-V2X</a:t>
                      </a:r>
                    </a:p>
                  </a:txBody>
                  <a:tcPr marL="73337" marR="73337" marT="36669" marB="36669" anchor="ctr"/>
                </a:tc>
                <a:extLst>
                  <a:ext uri="{0D108BD9-81ED-4DB2-BD59-A6C34878D82A}">
                    <a16:rowId xmlns:a16="http://schemas.microsoft.com/office/drawing/2014/main" val="2887183121"/>
                  </a:ext>
                </a:extLst>
              </a:tr>
              <a:tr h="34228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SDV-Conn</a:t>
                      </a:r>
                    </a:p>
                  </a:txBody>
                  <a:tcPr marL="73337" marR="73337" marT="36669" marB="36669"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Scoping SDV and Connectivity Requirements</a:t>
                      </a:r>
                    </a:p>
                  </a:txBody>
                  <a:tcPr marL="73337" marR="73337" marT="36669" marB="36669" anchor="ctr"/>
                </a:tc>
                <a:extLst>
                  <a:ext uri="{0D108BD9-81ED-4DB2-BD59-A6C34878D82A}">
                    <a16:rowId xmlns:a16="http://schemas.microsoft.com/office/drawing/2014/main" val="1812050817"/>
                  </a:ext>
                </a:extLst>
              </a:tr>
              <a:tr h="34228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CARTS</a:t>
                      </a:r>
                    </a:p>
                  </a:txBody>
                  <a:tcPr marL="73337" marR="73337" marT="36669" marB="36669"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GB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C-V2X Application Reasonableness for Transportation Safety</a:t>
                      </a:r>
                    </a:p>
                  </a:txBody>
                  <a:tcPr marL="73337" marR="73337" marT="36669" marB="36669" anchor="ctr"/>
                </a:tc>
                <a:extLst>
                  <a:ext uri="{0D108BD9-81ED-4DB2-BD59-A6C34878D82A}">
                    <a16:rowId xmlns:a16="http://schemas.microsoft.com/office/drawing/2014/main" val="3101098133"/>
                  </a:ext>
                </a:extLst>
              </a:tr>
              <a:tr h="396873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kern="1200" err="1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NGeCall</a:t>
                      </a:r>
                      <a:endParaRPr lang="en-US" sz="1400" kern="1200">
                        <a:solidFill>
                          <a:srgbClr val="000000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73337" marR="73337" marT="36669" marB="36669"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fr-FR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</a:t>
                      </a:r>
                      <a:r>
                        <a:rPr lang="en-GB" sz="1400" kern="1200" err="1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esting</a:t>
                      </a:r>
                      <a:r>
                        <a:rPr lang="en-GB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Requirements and Guidelines for EU Next Generation </a:t>
                      </a:r>
                      <a:r>
                        <a:rPr lang="en-GB" sz="1400" kern="1200" err="1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eCall</a:t>
                      </a:r>
                      <a:endParaRPr lang="en-GB" sz="1400" kern="1200">
                        <a:solidFill>
                          <a:srgbClr val="000000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73337" marR="73337" marT="36669" marB="36669" anchor="ctr"/>
                </a:tc>
                <a:extLst>
                  <a:ext uri="{0D108BD9-81ED-4DB2-BD59-A6C34878D82A}">
                    <a16:rowId xmlns:a16="http://schemas.microsoft.com/office/drawing/2014/main" val="483440837"/>
                  </a:ext>
                </a:extLst>
              </a:tr>
              <a:tr h="34228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DI4USNEXT</a:t>
                      </a:r>
                    </a:p>
                  </a:txBody>
                  <a:tcPr marL="73337" marR="73337" marT="36669" marB="36669"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GB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US Collaboration for a Digital Infrastructure next</a:t>
                      </a:r>
                    </a:p>
                  </a:txBody>
                  <a:tcPr marL="73337" marR="73337" marT="36669" marB="36669" anchor="ctr"/>
                </a:tc>
                <a:extLst>
                  <a:ext uri="{0D108BD9-81ED-4DB2-BD59-A6C34878D82A}">
                    <a16:rowId xmlns:a16="http://schemas.microsoft.com/office/drawing/2014/main" val="4031206607"/>
                  </a:ext>
                </a:extLst>
              </a:tr>
              <a:tr h="34228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PQC4AUTO</a:t>
                      </a:r>
                    </a:p>
                  </a:txBody>
                  <a:tcPr marL="73337" marR="73337" marT="36669" marB="36669"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fr-FR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Post-Quantum </a:t>
                      </a:r>
                      <a:r>
                        <a:rPr lang="fr-FR" sz="1400" kern="1200" err="1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Cryptography</a:t>
                      </a:r>
                      <a:r>
                        <a:rPr lang="fr-FR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for Automotive</a:t>
                      </a:r>
                      <a:endParaRPr lang="en-GB" sz="1400" kern="1200">
                        <a:solidFill>
                          <a:srgbClr val="000000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73337" marR="73337" marT="36669" marB="36669" anchor="ctr"/>
                </a:tc>
                <a:extLst>
                  <a:ext uri="{0D108BD9-81ED-4DB2-BD59-A6C34878D82A}">
                    <a16:rowId xmlns:a16="http://schemas.microsoft.com/office/drawing/2014/main" val="3595546981"/>
                  </a:ext>
                </a:extLst>
              </a:tr>
              <a:tr h="34228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NTN – IMP</a:t>
                      </a:r>
                    </a:p>
                  </a:txBody>
                  <a:tcPr marL="73337" marR="73337" marT="36669" marB="36669"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GB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Defining Measures for successful implementation of 3GPP based NTN</a:t>
                      </a:r>
                    </a:p>
                  </a:txBody>
                  <a:tcPr marL="73337" marR="73337" marT="36669" marB="36669" anchor="ctr"/>
                </a:tc>
                <a:extLst>
                  <a:ext uri="{0D108BD9-81ED-4DB2-BD59-A6C34878D82A}">
                    <a16:rowId xmlns:a16="http://schemas.microsoft.com/office/drawing/2014/main" val="3881539694"/>
                  </a:ext>
                </a:extLst>
              </a:tr>
              <a:tr h="34228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ISAC II</a:t>
                      </a:r>
                    </a:p>
                  </a:txBody>
                  <a:tcPr marL="73337" marR="73337" marT="36669" marB="36669"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Implementation Aspects of ISAC for Automotive; Opportunities and Challenges</a:t>
                      </a:r>
                    </a:p>
                  </a:txBody>
                  <a:tcPr marL="73337" marR="73337" marT="36669" marB="36669" anchor="ctr"/>
                </a:tc>
                <a:extLst>
                  <a:ext uri="{0D108BD9-81ED-4DB2-BD59-A6C34878D82A}">
                    <a16:rowId xmlns:a16="http://schemas.microsoft.com/office/drawing/2014/main" val="835841350"/>
                  </a:ext>
                </a:extLst>
              </a:tr>
              <a:tr h="34228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C-V2X RM IV</a:t>
                      </a:r>
                    </a:p>
                  </a:txBody>
                  <a:tcPr marL="73337" marR="73337" marT="36669" marB="36669"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GB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C-V2X Roadmap phase 4</a:t>
                      </a:r>
                    </a:p>
                  </a:txBody>
                  <a:tcPr marL="73337" marR="73337" marT="36669" marB="36669" anchor="ctr"/>
                </a:tc>
                <a:extLst>
                  <a:ext uri="{0D108BD9-81ED-4DB2-BD59-A6C34878D82A}">
                    <a16:rowId xmlns:a16="http://schemas.microsoft.com/office/drawing/2014/main" val="1217442723"/>
                  </a:ext>
                </a:extLst>
              </a:tr>
              <a:tr h="34228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AVM</a:t>
                      </a:r>
                    </a:p>
                  </a:txBody>
                  <a:tcPr marL="73337" marR="73337" marT="36669" marB="36669"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GB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Automated Vehicle Marshalling</a:t>
                      </a:r>
                    </a:p>
                  </a:txBody>
                  <a:tcPr marL="73337" marR="73337" marT="36669" marB="36669" anchor="ctr"/>
                </a:tc>
                <a:extLst>
                  <a:ext uri="{0D108BD9-81ED-4DB2-BD59-A6C34878D82A}">
                    <a16:rowId xmlns:a16="http://schemas.microsoft.com/office/drawing/2014/main" val="2925431298"/>
                  </a:ext>
                </a:extLst>
              </a:tr>
              <a:tr h="34228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V2X4NCAP</a:t>
                      </a:r>
                    </a:p>
                  </a:txBody>
                  <a:tcPr marL="73337" marR="73337" marT="36669" marB="36669"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fr-FR" sz="1400" kern="1200" err="1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Regional</a:t>
                      </a:r>
                      <a:r>
                        <a:rPr lang="fr-FR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NCAP roadmaps for V2X</a:t>
                      </a:r>
                    </a:p>
                  </a:txBody>
                  <a:tcPr marL="73337" marR="73337" marT="36669" marB="36669" anchor="ctr"/>
                </a:tc>
                <a:extLst>
                  <a:ext uri="{0D108BD9-81ED-4DB2-BD59-A6C34878D82A}">
                    <a16:rowId xmlns:a16="http://schemas.microsoft.com/office/drawing/2014/main" val="3925276156"/>
                  </a:ext>
                </a:extLst>
              </a:tr>
              <a:tr h="34228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400" kern="120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VRU-AP</a:t>
                      </a:r>
                    </a:p>
                  </a:txBody>
                  <a:tcPr marL="73337" marR="73337" marT="36669" marB="36669"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fr-FR" sz="1400" kern="1200" dirty="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VRU </a:t>
                      </a:r>
                      <a:r>
                        <a:rPr lang="fr-FR" sz="1400" kern="1200" dirty="0" err="1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Awareness&amp;Protection</a:t>
                      </a:r>
                      <a:r>
                        <a:rPr lang="fr-FR" sz="1400" kern="1200" dirty="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: Value </a:t>
                      </a:r>
                      <a:r>
                        <a:rPr lang="fr-FR" sz="1400" kern="1200" dirty="0" err="1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Creation</a:t>
                      </a:r>
                      <a:r>
                        <a:rPr lang="fr-FR" sz="1400" kern="1200" dirty="0">
                          <a:solidFill>
                            <a:srgbClr val="000000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&amp; Capture</a:t>
                      </a:r>
                    </a:p>
                  </a:txBody>
                  <a:tcPr marL="73337" marR="73337" marT="36669" marB="36669" anchor="ctr"/>
                </a:tc>
                <a:extLst>
                  <a:ext uri="{0D108BD9-81ED-4DB2-BD59-A6C34878D82A}">
                    <a16:rowId xmlns:a16="http://schemas.microsoft.com/office/drawing/2014/main" val="1194604980"/>
                  </a:ext>
                </a:extLst>
              </a:tr>
            </a:tbl>
          </a:graphicData>
        </a:graphic>
      </p:graphicFrame>
      <p:sp>
        <p:nvSpPr>
          <p:cNvPr id="13" name="Rectangle 7">
            <a:extLst>
              <a:ext uri="{FF2B5EF4-FFF2-40B4-BE49-F238E27FC236}">
                <a16:creationId xmlns:a16="http://schemas.microsoft.com/office/drawing/2014/main" id="{AE648DEA-7DCC-B360-09FE-D55D54E9EF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1139" y="1168791"/>
            <a:ext cx="860410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BE" altLang="en-BE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en-BE" altLang="en-B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BE" altLang="en-B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420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576F54C-1F98-45C2-AA3F-EA0C89E52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Liaison Statements sent to 3GPP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2F2053-00CC-48BD-A5A5-0114F721A9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4301" y="1398587"/>
            <a:ext cx="10624457" cy="4060825"/>
          </a:xfrm>
        </p:spPr>
        <p:txBody>
          <a:bodyPr lIns="91440" tIns="45720" rIns="91440" bIns="45720" anchor="t"/>
          <a:lstStyle/>
          <a:p>
            <a:pPr algn="just"/>
            <a:r>
              <a:rPr lang="en-GB" dirty="0">
                <a:latin typeface="Open Sans"/>
                <a:ea typeface="Open Sans"/>
                <a:cs typeface="Open Sans"/>
              </a:rPr>
              <a:t>5GAA Automotive 6G Requirements </a:t>
            </a:r>
          </a:p>
          <a:p>
            <a:pPr lvl="1" algn="just"/>
            <a:r>
              <a:rPr lang="en-GB" dirty="0">
                <a:latin typeface="Open Sans"/>
                <a:ea typeface="Open Sans"/>
                <a:cs typeface="Open Sans"/>
              </a:rPr>
              <a:t>To: 3GPP SA and RAN on June 2, 2025</a:t>
            </a:r>
            <a:endParaRPr lang="en-GB" dirty="0"/>
          </a:p>
          <a:p>
            <a:pPr lvl="1" algn="just"/>
            <a:r>
              <a:rPr lang="en-GB" dirty="0">
                <a:latin typeface="Open Sans"/>
                <a:ea typeface="Open Sans"/>
                <a:cs typeface="Open Sans"/>
              </a:rPr>
              <a:t>5GAA asked 3GPP to ensure a smooth 5G-to-6G transition for automotive use cases, emphasizing service continuity, hardware compatibility, and support for AI and vehicle-specific requirements.</a:t>
            </a:r>
          </a:p>
          <a:p>
            <a:pPr marL="457200" lvl="1" indent="0" algn="just">
              <a:buNone/>
            </a:pPr>
            <a:endParaRPr lang="fr-FR" dirty="0"/>
          </a:p>
          <a:p>
            <a:pPr algn="just"/>
            <a:r>
              <a:rPr lang="en-GB" dirty="0">
                <a:latin typeface="Open Sans"/>
                <a:ea typeface="Open Sans"/>
                <a:cs typeface="Open Sans"/>
              </a:rPr>
              <a:t>Automotive priorities in 5G-Advanced NR-NTN Rel-20</a:t>
            </a:r>
          </a:p>
          <a:p>
            <a:pPr lvl="1" algn="just"/>
            <a:r>
              <a:rPr lang="en-GB" dirty="0">
                <a:latin typeface="Open Sans"/>
                <a:ea typeface="Open Sans"/>
                <a:cs typeface="Open Sans"/>
              </a:rPr>
              <a:t>To: 3GPP RAN on September 3, 2025</a:t>
            </a:r>
            <a:endParaRPr lang="en-GB" dirty="0"/>
          </a:p>
          <a:p>
            <a:pPr lvl="1" algn="just"/>
            <a:r>
              <a:rPr lang="en-GB" dirty="0">
                <a:latin typeface="Open Sans"/>
                <a:ea typeface="Open Sans"/>
                <a:cs typeface="Open Sans"/>
              </a:rPr>
              <a:t>5GAA highlighted key automotive priorities for 5G-Advanced Rel-20 including support for compact satellite terminals, seamless mobility across TN/NTN networks, and continuity of connected services, urging 3GPP RAN to consider these in upcoming discussions.</a:t>
            </a:r>
            <a:endParaRPr lang="fr-FR" dirty="0">
              <a:latin typeface="Open Sans"/>
              <a:ea typeface="Open Sans"/>
              <a:cs typeface="Open Sans"/>
            </a:endParaRPr>
          </a:p>
          <a:p>
            <a:pPr marL="4572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5763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5789C-819E-FD1F-9959-43992B9F5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Univia Pro"/>
              </a:rPr>
              <a:t>Other inputs sent to 3GPP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86F6CB-34B2-F0D2-AEE8-0C86184F1F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2416" y="1422426"/>
            <a:ext cx="10928168" cy="4713198"/>
          </a:xfrm>
        </p:spPr>
        <p:txBody>
          <a:bodyPr/>
          <a:lstStyle/>
          <a:p>
            <a:pPr algn="just"/>
            <a:r>
              <a:rPr lang="en-GB" dirty="0"/>
              <a:t>5GAA input to 3GPP workshop on 6G</a:t>
            </a:r>
          </a:p>
          <a:p>
            <a:pPr lvl="1" algn="just"/>
            <a:r>
              <a:rPr lang="en-GB" dirty="0"/>
              <a:t>Incheon, Korea, March 2025</a:t>
            </a:r>
            <a:endParaRPr lang="en-US" dirty="0"/>
          </a:p>
          <a:p>
            <a:pPr lvl="1" algn="just"/>
            <a:r>
              <a:rPr lang="en-GB" dirty="0"/>
              <a:t>5GAA advocated a smooth, sustainable evolution to 6G, enhancing 5G capabilities for automotive use cases like V2X, positioning, trust, immersive communications, and ubiquitous connectivity.</a:t>
            </a:r>
          </a:p>
          <a:p>
            <a:pPr marL="457200" lvl="1" indent="0" algn="just">
              <a:buNone/>
            </a:pPr>
            <a:endParaRPr lang="en-US" dirty="0"/>
          </a:p>
          <a:p>
            <a:pPr algn="just"/>
            <a:r>
              <a:rPr lang="en-GB" dirty="0"/>
              <a:t>5GAA input to 3GPP Stage-1 workshop on IMT-2030 Use Cases</a:t>
            </a:r>
          </a:p>
          <a:p>
            <a:pPr lvl="1" algn="just"/>
            <a:r>
              <a:rPr lang="en-GB" dirty="0"/>
              <a:t>Rotterdam, The Netherlands, May 2024</a:t>
            </a:r>
          </a:p>
          <a:p>
            <a:pPr lvl="1" algn="just"/>
            <a:r>
              <a:rPr lang="en-GB" dirty="0"/>
              <a:t>5GAA outlined a progressive roadmap toward IMT-2030, emphasizing 5G-V2X deployment, sustainable 6G evolution, and key automotive requirements like secure, low-latency connectivity and service continuity.</a:t>
            </a:r>
          </a:p>
        </p:txBody>
      </p:sp>
    </p:spTree>
    <p:extLst>
      <p:ext uri="{BB962C8B-B14F-4D97-AF65-F5344CB8AC3E}">
        <p14:creationId xmlns:p14="http://schemas.microsoft.com/office/powerpoint/2010/main" val="451750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DA934-23B7-FF25-BD57-A80BE416B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8C257D2-A109-4E7C-0A99-1BBA91D95509}"/>
              </a:ext>
            </a:extLst>
          </p:cNvPr>
          <p:cNvSpPr txBox="1"/>
          <p:nvPr/>
        </p:nvSpPr>
        <p:spPr>
          <a:xfrm>
            <a:off x="838800" y="328206"/>
            <a:ext cx="1073194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400" b="0" i="0" u="none" strike="noStrike" kern="1200" cap="none" spc="0" normalizeH="0" baseline="0" noProof="0">
                <a:ln>
                  <a:noFill/>
                </a:ln>
                <a:solidFill>
                  <a:srgbClr val="00ADE6"/>
                </a:solidFill>
                <a:effectLst/>
                <a:uLnTx/>
                <a:uFillTx/>
                <a:latin typeface="Univia Pro" charset="0"/>
                <a:ea typeface="+mn-ea"/>
                <a:cs typeface="+mn-cs"/>
              </a:rPr>
              <a:t>2025 5GAA Meeting Weeks – Outlook</a:t>
            </a:r>
          </a:p>
        </p:txBody>
      </p:sp>
      <p:sp>
        <p:nvSpPr>
          <p:cNvPr id="2" name="Arrow: Pentagon 19">
            <a:extLst>
              <a:ext uri="{FF2B5EF4-FFF2-40B4-BE49-F238E27FC236}">
                <a16:creationId xmlns:a16="http://schemas.microsoft.com/office/drawing/2014/main" id="{4CA3DDBE-B82A-E717-CA2F-6E9F30F3F6DD}"/>
              </a:ext>
            </a:extLst>
          </p:cNvPr>
          <p:cNvSpPr/>
          <p:nvPr/>
        </p:nvSpPr>
        <p:spPr>
          <a:xfrm>
            <a:off x="828767" y="1271119"/>
            <a:ext cx="10547374" cy="443991"/>
          </a:xfrm>
          <a:prstGeom prst="homePlate">
            <a:avLst/>
          </a:prstGeom>
          <a:solidFill>
            <a:srgbClr val="0091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2026</a:t>
            </a:r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77CDD3C0-9710-EF00-2ED0-C3DAFEDFDD64}"/>
              </a:ext>
            </a:extLst>
          </p:cNvPr>
          <p:cNvGrpSpPr/>
          <p:nvPr/>
        </p:nvGrpSpPr>
        <p:grpSpPr>
          <a:xfrm>
            <a:off x="738227" y="2163708"/>
            <a:ext cx="10728453" cy="2862352"/>
            <a:chOff x="554815" y="2173435"/>
            <a:chExt cx="10728453" cy="2862352"/>
          </a:xfrm>
        </p:grpSpPr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E2F9F49C-D882-592A-CDAC-F77756BC1D55}"/>
                </a:ext>
              </a:extLst>
            </p:cNvPr>
            <p:cNvGrpSpPr/>
            <p:nvPr/>
          </p:nvGrpSpPr>
          <p:grpSpPr>
            <a:xfrm>
              <a:off x="554815" y="2173435"/>
              <a:ext cx="10728453" cy="2862352"/>
              <a:chOff x="454174" y="2202190"/>
              <a:chExt cx="10728453" cy="2862352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7E3F5416-8170-AA92-2ABA-ACE9DF92B6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28126" y="2202190"/>
                <a:ext cx="1778576" cy="1800000"/>
              </a:xfrm>
              <a:prstGeom prst="rect">
                <a:avLst/>
              </a:prstGeom>
            </p:spPr>
          </p:pic>
          <p:sp>
            <p:nvSpPr>
              <p:cNvPr id="5" name="TextBox 14">
                <a:extLst>
                  <a:ext uri="{FF2B5EF4-FFF2-40B4-BE49-F238E27FC236}">
                    <a16:creationId xmlns:a16="http://schemas.microsoft.com/office/drawing/2014/main" id="{FC0B1B67-E7D6-8B6E-EDA9-2322E991BFF2}"/>
                  </a:ext>
                </a:extLst>
              </p:cNvPr>
              <p:cNvSpPr txBox="1"/>
              <p:nvPr/>
            </p:nvSpPr>
            <p:spPr>
              <a:xfrm>
                <a:off x="454174" y="4325878"/>
                <a:ext cx="2326480" cy="73866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ADE6"/>
                    </a:solidFill>
                    <a:effectLst/>
                    <a:uLnTx/>
                    <a:uFillTx/>
                    <a:latin typeface="Open Sans" panose="020B0606030504020204"/>
                    <a:ea typeface="+mn-ea"/>
                    <a:cs typeface="+mn-cs"/>
                  </a:rPr>
                  <a:t>36th 5GAA Meeting Week</a:t>
                </a: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373C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373D42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rPr>
                  <a:t>02 – 05 </a:t>
                </a:r>
                <a:r>
                  <a:rPr kumimoji="0" lang="de-DE" sz="1400" b="0" i="0" u="none" strike="noStrike" kern="1200" cap="none" spc="0" normalizeH="0" baseline="0" noProof="0" err="1">
                    <a:ln>
                      <a:noFill/>
                    </a:ln>
                    <a:solidFill>
                      <a:srgbClr val="373D42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rPr>
                  <a:t>February</a:t>
                </a:r>
                <a:r>
                  <a:rPr kumimoji="0" lang="de-DE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373D42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rPr>
                  <a:t> 2026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373D42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rPr>
                  <a:t>Sacramento, USA</a:t>
                </a:r>
              </a:p>
            </p:txBody>
          </p:sp>
          <p:sp>
            <p:nvSpPr>
              <p:cNvPr id="6" name="TextBox 14">
                <a:extLst>
                  <a:ext uri="{FF2B5EF4-FFF2-40B4-BE49-F238E27FC236}">
                    <a16:creationId xmlns:a16="http://schemas.microsoft.com/office/drawing/2014/main" id="{A05330BE-75F4-49C1-5004-B4937B4C3D0C}"/>
                  </a:ext>
                </a:extLst>
              </p:cNvPr>
              <p:cNvSpPr txBox="1"/>
              <p:nvPr/>
            </p:nvSpPr>
            <p:spPr>
              <a:xfrm>
                <a:off x="3258595" y="4325878"/>
                <a:ext cx="2326480" cy="73866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ADE6"/>
                    </a:solidFill>
                    <a:effectLst/>
                    <a:uLnTx/>
                    <a:uFillTx/>
                    <a:latin typeface="Open Sans" panose="020B0606030504020204"/>
                    <a:ea typeface="+mn-ea"/>
                    <a:cs typeface="+mn-cs"/>
                  </a:rPr>
                  <a:t>37th 5GAA Meeting Week</a:t>
                </a: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373C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121400"/>
                    </a:solidFill>
                    <a:effectLst/>
                    <a:uLnTx/>
                    <a:uFillTx/>
                    <a:latin typeface="Open Sans"/>
                    <a:ea typeface="+mn-ea"/>
                    <a:cs typeface="+mn-cs"/>
                  </a:rPr>
                  <a:t>20 – 23 April 2026</a:t>
                </a:r>
                <a:endParaRPr kumimoji="0" lang="de-DE" sz="1400" b="0" i="0" u="none" strike="noStrike" kern="1200" cap="none" spc="0" normalizeH="0" baseline="0" noProof="0">
                  <a:ln>
                    <a:noFill/>
                  </a:ln>
                  <a:solidFill>
                    <a:srgbClr val="121400"/>
                  </a:solidFill>
                  <a:effectLst/>
                  <a:uLnTx/>
                  <a:uFillTx/>
                  <a:latin typeface="Open Sans"/>
                  <a:ea typeface="Open Sans"/>
                  <a:cs typeface="Open San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400" b="0" i="0" u="none" strike="noStrike" kern="1200" cap="none" spc="0" normalizeH="0" baseline="0" noProof="0" err="1">
                    <a:ln>
                      <a:noFill/>
                    </a:ln>
                    <a:solidFill>
                      <a:srgbClr val="121400"/>
                    </a:solidFill>
                    <a:effectLst/>
                    <a:uLnTx/>
                    <a:uFillTx/>
                    <a:latin typeface="Open Sans"/>
                    <a:ea typeface="Open Sans"/>
                    <a:cs typeface="Open Sans"/>
                  </a:rPr>
                  <a:t>Gothenburg</a:t>
                </a:r>
                <a:r>
                  <a:rPr kumimoji="0" lang="de-DE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121400"/>
                    </a:solidFill>
                    <a:effectLst/>
                    <a:uLnTx/>
                    <a:uFillTx/>
                    <a:latin typeface="Open Sans"/>
                    <a:ea typeface="Open Sans"/>
                    <a:cs typeface="Open Sans"/>
                  </a:rPr>
                  <a:t>, Sweden</a:t>
                </a:r>
              </a:p>
            </p:txBody>
          </p:sp>
          <p:sp>
            <p:nvSpPr>
              <p:cNvPr id="8" name="TextBox 14">
                <a:extLst>
                  <a:ext uri="{FF2B5EF4-FFF2-40B4-BE49-F238E27FC236}">
                    <a16:creationId xmlns:a16="http://schemas.microsoft.com/office/drawing/2014/main" id="{2006D061-6B57-5F7D-762E-9DB4F1601725}"/>
                  </a:ext>
                </a:extLst>
              </p:cNvPr>
              <p:cNvSpPr txBox="1"/>
              <p:nvPr/>
            </p:nvSpPr>
            <p:spPr>
              <a:xfrm>
                <a:off x="8856146" y="4325878"/>
                <a:ext cx="2326481" cy="73866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ADE6"/>
                    </a:solidFill>
                    <a:effectLst/>
                    <a:uLnTx/>
                    <a:uFillTx/>
                    <a:latin typeface="Open Sans" panose="020B0606030504020204"/>
                    <a:ea typeface="+mn-ea"/>
                    <a:cs typeface="+mn-cs"/>
                  </a:rPr>
                  <a:t>3</a:t>
                </a:r>
                <a:r>
                  <a:rPr lang="de-DE" sz="1400">
                    <a:solidFill>
                      <a:srgbClr val="00ADE6"/>
                    </a:solidFill>
                    <a:latin typeface="Open Sans" panose="020B0606030504020204"/>
                  </a:rPr>
                  <a:t>9</a:t>
                </a:r>
                <a:r>
                  <a:rPr kumimoji="0" lang="de-DE" sz="1400" b="0" i="0" u="none" strike="noStrike" kern="1200" cap="none" spc="0" normalizeH="0" baseline="0" noProof="0" err="1">
                    <a:ln>
                      <a:noFill/>
                    </a:ln>
                    <a:solidFill>
                      <a:srgbClr val="00ADE6"/>
                    </a:solidFill>
                    <a:effectLst/>
                    <a:uLnTx/>
                    <a:uFillTx/>
                    <a:latin typeface="Open Sans" panose="020B0606030504020204"/>
                    <a:ea typeface="+mn-ea"/>
                    <a:cs typeface="+mn-cs"/>
                  </a:rPr>
                  <a:t>th</a:t>
                </a:r>
                <a:r>
                  <a:rPr kumimoji="0" lang="de-DE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ADE6"/>
                    </a:solidFill>
                    <a:effectLst/>
                    <a:uLnTx/>
                    <a:uFillTx/>
                    <a:latin typeface="Open Sans" panose="020B0606030504020204"/>
                    <a:ea typeface="+mn-ea"/>
                    <a:cs typeface="+mn-cs"/>
                  </a:rPr>
                  <a:t> 5GAA Meeting Week</a:t>
                </a: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373C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algn="ctr">
                  <a:defRPr/>
                </a:pPr>
                <a:r>
                  <a:rPr lang="de-DE" sz="1400">
                    <a:solidFill>
                      <a:srgbClr val="121400"/>
                    </a:solidFill>
                    <a:latin typeface="Open Sans"/>
                  </a:rPr>
                  <a:t> 2026</a:t>
                </a:r>
                <a:endParaRPr lang="de-DE" sz="1400">
                  <a:solidFill>
                    <a:srgbClr val="121400"/>
                  </a:solidFill>
                  <a:latin typeface="Open Sans"/>
                  <a:ea typeface="Open Sans"/>
                  <a:cs typeface="Open Sans"/>
                </a:endParaRPr>
              </a:p>
              <a:p>
                <a:pPr algn="ctr">
                  <a:defRPr/>
                </a:pPr>
                <a:r>
                  <a:rPr lang="de-DE" sz="1400">
                    <a:solidFill>
                      <a:srgbClr val="121400"/>
                    </a:solidFill>
                    <a:latin typeface="Open Sans"/>
                    <a:ea typeface="Open Sans"/>
                    <a:cs typeface="Open Sans"/>
                  </a:rPr>
                  <a:t>New Delhi, India</a:t>
                </a:r>
              </a:p>
            </p:txBody>
          </p:sp>
        </p:grpSp>
        <p:pic>
          <p:nvPicPr>
            <p:cNvPr id="4" name="Picture 9">
              <a:extLst>
                <a:ext uri="{FF2B5EF4-FFF2-40B4-BE49-F238E27FC236}">
                  <a16:creationId xmlns:a16="http://schemas.microsoft.com/office/drawing/2014/main" id="{183B3AA8-BBE8-7475-6717-05C848FFFE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38834" y="2173435"/>
              <a:ext cx="1767285" cy="1800000"/>
            </a:xfrm>
            <a:prstGeom prst="rect">
              <a:avLst/>
            </a:prstGeom>
          </p:spPr>
        </p:pic>
        <p:sp>
          <p:nvSpPr>
            <p:cNvPr id="13" name="TextBox 14">
              <a:extLst>
                <a:ext uri="{FF2B5EF4-FFF2-40B4-BE49-F238E27FC236}">
                  <a16:creationId xmlns:a16="http://schemas.microsoft.com/office/drawing/2014/main" id="{C88D7275-F104-FF3B-1ED7-963C1AFB5C50}"/>
                </a:ext>
              </a:extLst>
            </p:cNvPr>
            <p:cNvSpPr txBox="1"/>
            <p:nvPr/>
          </p:nvSpPr>
          <p:spPr>
            <a:xfrm>
              <a:off x="6158011" y="4297123"/>
              <a:ext cx="2326481" cy="73866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1200" cap="none" spc="0" normalizeH="0" baseline="0" noProof="0">
                  <a:ln>
                    <a:noFill/>
                  </a:ln>
                  <a:solidFill>
                    <a:srgbClr val="00ADE6"/>
                  </a:solidFill>
                  <a:effectLst/>
                  <a:uLnTx/>
                  <a:uFillTx/>
                  <a:latin typeface="Open Sans" panose="020B0606030504020204"/>
                  <a:ea typeface="+mn-ea"/>
                  <a:cs typeface="+mn-cs"/>
                </a:rPr>
                <a:t>38th 5GAA Meeting Week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73C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algn="ctr">
                <a:defRPr/>
              </a:pPr>
              <a:r>
                <a:rPr lang="de-DE" sz="1400">
                  <a:solidFill>
                    <a:srgbClr val="121400"/>
                  </a:solidFill>
                  <a:latin typeface="Open Sans"/>
                </a:rPr>
                <a:t>Q3 2026</a:t>
              </a:r>
              <a:endParaRPr lang="de-DE" sz="1400">
                <a:solidFill>
                  <a:srgbClr val="121400"/>
                </a:solidFill>
                <a:latin typeface="Open Sans"/>
                <a:ea typeface="Open Sans"/>
                <a:cs typeface="Open Sans"/>
              </a:endParaRPr>
            </a:p>
            <a:p>
              <a:pPr algn="ctr">
                <a:defRPr/>
              </a:pPr>
              <a:r>
                <a:rPr lang="de-DE" sz="1400">
                  <a:solidFill>
                    <a:srgbClr val="121400"/>
                  </a:solidFill>
                  <a:latin typeface="Open Sans"/>
                  <a:ea typeface="Open Sans"/>
                  <a:cs typeface="Open Sans"/>
                </a:rPr>
                <a:t>Location TBD</a:t>
              </a:r>
            </a:p>
          </p:txBody>
        </p:sp>
        <p:pic>
          <p:nvPicPr>
            <p:cNvPr id="15" name="Grafik 14" descr="Ein Bild, das Planet, Erde, Kugel, Weltraum enthält.&#10;&#10;KI-generierte Inhalte können fehlerhaft sein.">
              <a:extLst>
                <a:ext uri="{FF2B5EF4-FFF2-40B4-BE49-F238E27FC236}">
                  <a16:creationId xmlns:a16="http://schemas.microsoft.com/office/drawing/2014/main" id="{DBFEB05A-F8CE-C284-0DA9-C95435908F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421251" y="2173435"/>
              <a:ext cx="1800000" cy="1800000"/>
            </a:xfrm>
            <a:prstGeom prst="ellipse">
              <a:avLst/>
            </a:prstGeom>
          </p:spPr>
        </p:pic>
        <p:pic>
          <p:nvPicPr>
            <p:cNvPr id="19" name="Grafik 18" descr="Ein Bild, das Skyline, Stadtlandschaft, Himmel, Metropolregion enthält.&#10;&#10;KI-generierte Inhalte können fehlerhaft sein.">
              <a:extLst>
                <a:ext uri="{FF2B5EF4-FFF2-40B4-BE49-F238E27FC236}">
                  <a16:creationId xmlns:a16="http://schemas.microsoft.com/office/drawing/2014/main" id="{7711CB55-DC79-7DED-F180-532B5D28BC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420" t="773" r="22802" b="-773"/>
            <a:stretch>
              <a:fillRect/>
            </a:stretch>
          </p:blipFill>
          <p:spPr>
            <a:xfrm>
              <a:off x="9220027" y="2173435"/>
              <a:ext cx="1800000" cy="1800000"/>
            </a:xfrm>
            <a:prstGeom prst="flowChartConnector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3657147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 slide">
  <a:themeElements>
    <a:clrScheme name="5GAA colours">
      <a:dk1>
        <a:srgbClr val="373C00"/>
      </a:dk1>
      <a:lt1>
        <a:srgbClr val="FFFFFF"/>
      </a:lt1>
      <a:dk2>
        <a:srgbClr val="00ADE6"/>
      </a:dk2>
      <a:lt2>
        <a:srgbClr val="243A6D"/>
      </a:lt2>
      <a:accent1>
        <a:srgbClr val="F58220"/>
      </a:accent1>
      <a:accent2>
        <a:srgbClr val="DC2028"/>
      </a:accent2>
      <a:accent3>
        <a:srgbClr val="0091C7"/>
      </a:accent3>
      <a:accent4>
        <a:srgbClr val="70266E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GAA_PPT_template_2025" id="{27FDB198-A07E-4F6B-ADE6-E883C8D7FCC4}" vid="{F80BA944-C90E-4194-BCDC-EF64DCB13CC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18c863d-a853-4530-adc4-89bb109ac7a9" xsi:nil="true"/>
    <lcf76f155ced4ddcb4097134ff3c332f xmlns="0c88cd31-0c5f-4524-ab03-1f810c64c13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F4259E6683C24B818262FB931F5364" ma:contentTypeVersion="16" ma:contentTypeDescription="Create a new document." ma:contentTypeScope="" ma:versionID="db36614007b7ebf423e9238ffba8566b">
  <xsd:schema xmlns:xsd="http://www.w3.org/2001/XMLSchema" xmlns:xs="http://www.w3.org/2001/XMLSchema" xmlns:p="http://schemas.microsoft.com/office/2006/metadata/properties" xmlns:ns2="0c88cd31-0c5f-4524-ab03-1f810c64c13d" xmlns:ns3="f18c863d-a853-4530-adc4-89bb109ac7a9" targetNamespace="http://schemas.microsoft.com/office/2006/metadata/properties" ma:root="true" ma:fieldsID="0e272fdfc543f0a9cdddcddc750d7791" ns2:_="" ns3:_="">
    <xsd:import namespace="0c88cd31-0c5f-4524-ab03-1f810c64c13d"/>
    <xsd:import namespace="f18c863d-a853-4530-adc4-89bb109ac7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88cd31-0c5f-4524-ab03-1f810c64c1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2725b98-8c20-4b27-a522-48ee6404e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8c863d-a853-4530-adc4-89bb109ac7a9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c02fdcc9-fad4-4325-ab3b-ead280bc82bb}" ma:internalName="TaxCatchAll" ma:showField="CatchAllData" ma:web="f18c863d-a853-4530-adc4-89bb109ac7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D990910-EA40-4FA8-91CB-DDCAD1891F0C}">
  <ds:schemaRefs>
    <ds:schemaRef ds:uri="0c88cd31-0c5f-4524-ab03-1f810c64c13d"/>
    <ds:schemaRef ds:uri="f18c863d-a853-4530-adc4-89bb109ac7a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3124F91-06F5-4523-81EC-E6DCDBD1DA6E}">
  <ds:schemaRefs>
    <ds:schemaRef ds:uri="0c88cd31-0c5f-4524-ab03-1f810c64c13d"/>
    <ds:schemaRef ds:uri="f18c863d-a853-4530-adc4-89bb109ac7a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02F035B-AFED-40B1-ABB2-E7AA99F0117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686f3fda-574e-4a94-abb4-8a294c9a9778}" enabled="1" method="Privileged" siteId="{ac144e41-8001-48f0-9e1c-170716ed06b6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5GAA_PPT_template_2025</Template>
  <TotalTime>1</TotalTime>
  <Words>760</Words>
  <Application>Microsoft Office PowerPoint</Application>
  <PresentationFormat>Widescreen</PresentationFormat>
  <Paragraphs>106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Jost</vt:lpstr>
      <vt:lpstr>Open Sans</vt:lpstr>
      <vt:lpstr>Times New Roman</vt:lpstr>
      <vt:lpstr>Univia Pro</vt:lpstr>
      <vt:lpstr>Univia Pro Regular</vt:lpstr>
      <vt:lpstr>Wingdings</vt:lpstr>
      <vt:lpstr>Content slide</vt:lpstr>
      <vt:lpstr>PowerPoint Presentation</vt:lpstr>
      <vt:lpstr>5GAA publications since last F2F</vt:lpstr>
      <vt:lpstr>5GAA: A Decade of Evolution and the Road Ahead</vt:lpstr>
      <vt:lpstr>5GAA Strategy evolution around 4 Key Clusters</vt:lpstr>
      <vt:lpstr>C-V2X Use Cases – Roadmap 2024</vt:lpstr>
      <vt:lpstr>Current work items in 5GAA</vt:lpstr>
      <vt:lpstr>Liaison Statements sent to 3GPP</vt:lpstr>
      <vt:lpstr>Other inputs sent to 3GPP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Ariane Mazel (5G Automotive Association e.V.)</dc:creator>
  <cp:lastModifiedBy>33.938_CR0003R1_(Rel-19)_FS_CryptoInv</cp:lastModifiedBy>
  <cp:revision>2</cp:revision>
  <dcterms:created xsi:type="dcterms:W3CDTF">2025-11-05T13:24:57Z</dcterms:created>
  <dcterms:modified xsi:type="dcterms:W3CDTF">2025-11-07T23:45:57Z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0x010100C7F4259E6683C24B818262FB931F5364</vt:lpwstr>
  </property>
  <property fmtid="{D5CDD505-2E9C-101B-9397-08002B2CF9AE}" pid="3" name="MSIP_Label_7cbf2ee6-7391-4c03-b07a-3137c8a2243c_Enabled">
    <vt:lpwstr>true</vt:lpwstr>
  </property>
  <property fmtid="{D5CDD505-2E9C-101B-9397-08002B2CF9AE}" pid="4" name="MSIP_Label_7cbf2ee6-7391-4c03-b07a-3137c8a2243c_SetDate">
    <vt:lpwstr>2023-01-17T09:23:08Z</vt:lpwstr>
  </property>
  <property fmtid="{D5CDD505-2E9C-101B-9397-08002B2CF9AE}" pid="5" name="MSIP_Label_7cbf2ee6-7391-4c03-b07a-3137c8a2243c_Method">
    <vt:lpwstr>Standard</vt:lpwstr>
  </property>
  <property fmtid="{D5CDD505-2E9C-101B-9397-08002B2CF9AE}" pid="6" name="MSIP_Label_7cbf2ee6-7391-4c03-b07a-3137c8a2243c_Name">
    <vt:lpwstr>Internal</vt:lpwstr>
  </property>
  <property fmtid="{D5CDD505-2E9C-101B-9397-08002B2CF9AE}" pid="7" name="MSIP_Label_7cbf2ee6-7391-4c03-b07a-3137c8a2243c_SiteId">
    <vt:lpwstr>ac144e41-8001-48f0-9e1c-170716ed06b6</vt:lpwstr>
  </property>
  <property fmtid="{D5CDD505-2E9C-101B-9397-08002B2CF9AE}" pid="8" name="MSIP_Label_7cbf2ee6-7391-4c03-b07a-3137c8a2243c_ActionId">
    <vt:lpwstr>b22527c1-3318-479b-963a-f8410c363079</vt:lpwstr>
  </property>
  <property fmtid="{D5CDD505-2E9C-101B-9397-08002B2CF9AE}" pid="9" name="MSIP_Label_7cbf2ee6-7391-4c03-b07a-3137c8a2243c_ContentBits">
    <vt:lpwstr>1</vt:lpwstr>
  </property>
  <property fmtid="{D5CDD505-2E9C-101B-9397-08002B2CF9AE}" pid="10" name="MediaServiceImageTags">
    <vt:lpwstr/>
  </property>
  <property fmtid="{D5CDD505-2E9C-101B-9397-08002B2CF9AE}" pid="11" name="ClassificationContentMarkingHeaderLocations">
    <vt:lpwstr>Content slide:3</vt:lpwstr>
  </property>
  <property fmtid="{D5CDD505-2E9C-101B-9397-08002B2CF9AE}" pid="12" name="ClassificationContentMarkingHeaderText">
    <vt:lpwstr>Confidential</vt:lpwstr>
  </property>
</Properties>
</file>