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5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6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7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2.xml" ContentType="application/vnd.openxmlformats-officedocument.presentationml.notesSlide+xml"/>
  <Override PartName="/ppt/charts/chart8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28"/>
  </p:notesMasterIdLst>
  <p:handoutMasterIdLst>
    <p:handoutMasterId r:id="rId29"/>
  </p:handoutMasterIdLst>
  <p:sldIdLst>
    <p:sldId id="341" r:id="rId5"/>
    <p:sldId id="490" r:id="rId6"/>
    <p:sldId id="564" r:id="rId7"/>
    <p:sldId id="491" r:id="rId8"/>
    <p:sldId id="377" r:id="rId9"/>
    <p:sldId id="492" r:id="rId10"/>
    <p:sldId id="372" r:id="rId11"/>
    <p:sldId id="387" r:id="rId12"/>
    <p:sldId id="371" r:id="rId13"/>
    <p:sldId id="454" r:id="rId14"/>
    <p:sldId id="515" r:id="rId15"/>
    <p:sldId id="567" r:id="rId16"/>
    <p:sldId id="570" r:id="rId17"/>
    <p:sldId id="571" r:id="rId18"/>
    <p:sldId id="1133" r:id="rId19"/>
    <p:sldId id="545" r:id="rId20"/>
    <p:sldId id="1134" r:id="rId21"/>
    <p:sldId id="1138" r:id="rId22"/>
    <p:sldId id="917" r:id="rId23"/>
    <p:sldId id="1135" r:id="rId24"/>
    <p:sldId id="542" r:id="rId25"/>
    <p:sldId id="1136" r:id="rId26"/>
    <p:sldId id="1137" r:id="rId27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A6EA8"/>
    <a:srgbClr val="C7C7C7"/>
    <a:srgbClr val="FFFFFF"/>
    <a:srgbClr val="FF6600"/>
    <a:srgbClr val="1A4669"/>
    <a:srgbClr val="C6D254"/>
    <a:srgbClr val="B1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096" autoAdjust="0"/>
    <p:restoredTop sz="86481" autoAdjust="0"/>
  </p:normalViewPr>
  <p:slideViewPr>
    <p:cSldViewPr snapToGrid="0">
      <p:cViewPr varScale="1">
        <p:scale>
          <a:sx n="68" d="100"/>
          <a:sy n="68" d="100"/>
        </p:scale>
        <p:origin x="86" y="13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872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1" d="100"/>
          <a:sy n="51" d="100"/>
        </p:scale>
        <p:origin x="2720" y="3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presProps" Target="presProps.xml"/><Relationship Id="rId8" Type="http://schemas.openxmlformats.org/officeDocument/2006/relationships/slide" Target="slides/slide4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D:\2025\Q4\PCG%2355\Release-status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pgw17257\AppData\Local\Microsoft\Windows\INetCache\Content.Outlook\9LGFEK58\Release-status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DE" dirty="0"/>
              <a:t>Rel-15 </a:t>
            </a:r>
            <a:r>
              <a:rPr lang="en-DE" dirty="0" err="1"/>
              <a:t>CRs</a:t>
            </a:r>
            <a:r>
              <a:rPr lang="en-DE"/>
              <a:t> (BCF)</a:t>
            </a:r>
            <a:endParaRPr lang="en-GB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9.1914260717410323E-2"/>
          <c:y val="0.12773768607384448"/>
          <c:w val="0.87753018372703417"/>
          <c:h val="0.7472104228792088"/>
        </c:manualLayout>
      </c:layout>
      <c:barChart>
        <c:barDir val="col"/>
        <c:grouping val="clustere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27892143"/>
        <c:axId val="676872175"/>
      </c:barChart>
      <c:catAx>
        <c:axId val="62789214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76872175"/>
        <c:crosses val="autoZero"/>
        <c:auto val="1"/>
        <c:lblAlgn val="ctr"/>
        <c:lblOffset val="100"/>
        <c:noMultiLvlLbl val="0"/>
      </c:catAx>
      <c:valAx>
        <c:axId val="67687217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2789214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dirty="0"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DE" dirty="0"/>
              <a:t>Rel-15 CRs (BCF)</a:t>
            </a:r>
            <a:endParaRPr lang="en-GB" dirty="0"/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1"/>
          <c:order val="0"/>
          <c:invertIfNegative val="0"/>
          <c:cat>
            <c:strRef>
              <c:f>'Rel-15'!$A$3:$AH$3</c:f>
              <c:strCache>
                <c:ptCount val="34"/>
                <c:pt idx="0">
                  <c:v>#76</c:v>
                </c:pt>
                <c:pt idx="1">
                  <c:v>#77</c:v>
                </c:pt>
                <c:pt idx="2">
                  <c:v>#78</c:v>
                </c:pt>
                <c:pt idx="3">
                  <c:v>#79</c:v>
                </c:pt>
                <c:pt idx="4">
                  <c:v>#80</c:v>
                </c:pt>
                <c:pt idx="5">
                  <c:v>#81</c:v>
                </c:pt>
                <c:pt idx="6">
                  <c:v>#82</c:v>
                </c:pt>
                <c:pt idx="7">
                  <c:v>#83</c:v>
                </c:pt>
                <c:pt idx="8">
                  <c:v>#84</c:v>
                </c:pt>
                <c:pt idx="9">
                  <c:v>#85</c:v>
                </c:pt>
                <c:pt idx="10">
                  <c:v>#86</c:v>
                </c:pt>
                <c:pt idx="11">
                  <c:v>#87</c:v>
                </c:pt>
                <c:pt idx="12">
                  <c:v>#88</c:v>
                </c:pt>
                <c:pt idx="13">
                  <c:v>#89</c:v>
                </c:pt>
                <c:pt idx="14">
                  <c:v>#90</c:v>
                </c:pt>
                <c:pt idx="15">
                  <c:v>#91</c:v>
                </c:pt>
                <c:pt idx="16">
                  <c:v>#92</c:v>
                </c:pt>
                <c:pt idx="17">
                  <c:v>#93</c:v>
                </c:pt>
                <c:pt idx="18">
                  <c:v>#94</c:v>
                </c:pt>
                <c:pt idx="19">
                  <c:v>#95</c:v>
                </c:pt>
                <c:pt idx="20">
                  <c:v>#96</c:v>
                </c:pt>
                <c:pt idx="21">
                  <c:v>#97</c:v>
                </c:pt>
                <c:pt idx="22">
                  <c:v>#98</c:v>
                </c:pt>
                <c:pt idx="23">
                  <c:v>#99</c:v>
                </c:pt>
                <c:pt idx="24">
                  <c:v>#100</c:v>
                </c:pt>
                <c:pt idx="25">
                  <c:v>#101</c:v>
                </c:pt>
                <c:pt idx="26">
                  <c:v>#102</c:v>
                </c:pt>
                <c:pt idx="27">
                  <c:v>#103</c:v>
                </c:pt>
                <c:pt idx="28">
                  <c:v>#104</c:v>
                </c:pt>
                <c:pt idx="29">
                  <c:v>#105</c:v>
                </c:pt>
                <c:pt idx="30">
                  <c:v>#106</c:v>
                </c:pt>
                <c:pt idx="31">
                  <c:v>#107</c:v>
                </c:pt>
                <c:pt idx="32">
                  <c:v>#108</c:v>
                </c:pt>
                <c:pt idx="33">
                  <c:v>#109</c:v>
                </c:pt>
              </c:strCache>
            </c:strRef>
          </c:cat>
          <c:val>
            <c:numRef>
              <c:f>'Rel-15'!$A$4:$AH$4</c:f>
              <c:numCache>
                <c:formatCode>General</c:formatCode>
                <c:ptCount val="34"/>
                <c:pt idx="0">
                  <c:v>19</c:v>
                </c:pt>
                <c:pt idx="1">
                  <c:v>71</c:v>
                </c:pt>
                <c:pt idx="2">
                  <c:v>182</c:v>
                </c:pt>
                <c:pt idx="3">
                  <c:v>201</c:v>
                </c:pt>
                <c:pt idx="4">
                  <c:v>285</c:v>
                </c:pt>
                <c:pt idx="5">
                  <c:v>1100</c:v>
                </c:pt>
                <c:pt idx="6">
                  <c:v>1196</c:v>
                </c:pt>
                <c:pt idx="7">
                  <c:v>493</c:v>
                </c:pt>
                <c:pt idx="8">
                  <c:v>381</c:v>
                </c:pt>
                <c:pt idx="9">
                  <c:v>120</c:v>
                </c:pt>
                <c:pt idx="10">
                  <c:v>115</c:v>
                </c:pt>
                <c:pt idx="11">
                  <c:v>24</c:v>
                </c:pt>
                <c:pt idx="12">
                  <c:v>148</c:v>
                </c:pt>
                <c:pt idx="13">
                  <c:v>82</c:v>
                </c:pt>
                <c:pt idx="14">
                  <c:v>68</c:v>
                </c:pt>
                <c:pt idx="15">
                  <c:v>36</c:v>
                </c:pt>
                <c:pt idx="16">
                  <c:v>25</c:v>
                </c:pt>
                <c:pt idx="17">
                  <c:v>16</c:v>
                </c:pt>
                <c:pt idx="18">
                  <c:v>10</c:v>
                </c:pt>
                <c:pt idx="19">
                  <c:v>12</c:v>
                </c:pt>
                <c:pt idx="20">
                  <c:v>17</c:v>
                </c:pt>
                <c:pt idx="21">
                  <c:v>11</c:v>
                </c:pt>
                <c:pt idx="22">
                  <c:v>10</c:v>
                </c:pt>
                <c:pt idx="23">
                  <c:v>6</c:v>
                </c:pt>
                <c:pt idx="24">
                  <c:v>2</c:v>
                </c:pt>
                <c:pt idx="25">
                  <c:v>1</c:v>
                </c:pt>
                <c:pt idx="26">
                  <c:v>4</c:v>
                </c:pt>
                <c:pt idx="27">
                  <c:v>0</c:v>
                </c:pt>
                <c:pt idx="28">
                  <c:v>4</c:v>
                </c:pt>
                <c:pt idx="29">
                  <c:v>3</c:v>
                </c:pt>
                <c:pt idx="30">
                  <c:v>2</c:v>
                </c:pt>
                <c:pt idx="31">
                  <c:v>0</c:v>
                </c:pt>
                <c:pt idx="32">
                  <c:v>2</c:v>
                </c:pt>
                <c:pt idx="33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C64-457A-94BD-86BCC836518D}"/>
            </c:ext>
          </c:extLst>
        </c:ser>
        <c:ser>
          <c:idx val="0"/>
          <c:order val="1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'Rel-15'!$A$3:$AH$3</c:f>
              <c:strCache>
                <c:ptCount val="34"/>
                <c:pt idx="0">
                  <c:v>#76</c:v>
                </c:pt>
                <c:pt idx="1">
                  <c:v>#77</c:v>
                </c:pt>
                <c:pt idx="2">
                  <c:v>#78</c:v>
                </c:pt>
                <c:pt idx="3">
                  <c:v>#79</c:v>
                </c:pt>
                <c:pt idx="4">
                  <c:v>#80</c:v>
                </c:pt>
                <c:pt idx="5">
                  <c:v>#81</c:v>
                </c:pt>
                <c:pt idx="6">
                  <c:v>#82</c:v>
                </c:pt>
                <c:pt idx="7">
                  <c:v>#83</c:v>
                </c:pt>
                <c:pt idx="8">
                  <c:v>#84</c:v>
                </c:pt>
                <c:pt idx="9">
                  <c:v>#85</c:v>
                </c:pt>
                <c:pt idx="10">
                  <c:v>#86</c:v>
                </c:pt>
                <c:pt idx="11">
                  <c:v>#87</c:v>
                </c:pt>
                <c:pt idx="12">
                  <c:v>#88</c:v>
                </c:pt>
                <c:pt idx="13">
                  <c:v>#89</c:v>
                </c:pt>
                <c:pt idx="14">
                  <c:v>#90</c:v>
                </c:pt>
                <c:pt idx="15">
                  <c:v>#91</c:v>
                </c:pt>
                <c:pt idx="16">
                  <c:v>#92</c:v>
                </c:pt>
                <c:pt idx="17">
                  <c:v>#93</c:v>
                </c:pt>
                <c:pt idx="18">
                  <c:v>#94</c:v>
                </c:pt>
                <c:pt idx="19">
                  <c:v>#95</c:v>
                </c:pt>
                <c:pt idx="20">
                  <c:v>#96</c:v>
                </c:pt>
                <c:pt idx="21">
                  <c:v>#97</c:v>
                </c:pt>
                <c:pt idx="22">
                  <c:v>#98</c:v>
                </c:pt>
                <c:pt idx="23">
                  <c:v>#99</c:v>
                </c:pt>
                <c:pt idx="24">
                  <c:v>#100</c:v>
                </c:pt>
                <c:pt idx="25">
                  <c:v>#101</c:v>
                </c:pt>
                <c:pt idx="26">
                  <c:v>#102</c:v>
                </c:pt>
                <c:pt idx="27">
                  <c:v>#103</c:v>
                </c:pt>
                <c:pt idx="28">
                  <c:v>#104</c:v>
                </c:pt>
                <c:pt idx="29">
                  <c:v>#105</c:v>
                </c:pt>
                <c:pt idx="30">
                  <c:v>#106</c:v>
                </c:pt>
                <c:pt idx="31">
                  <c:v>#107</c:v>
                </c:pt>
                <c:pt idx="32">
                  <c:v>#108</c:v>
                </c:pt>
                <c:pt idx="33">
                  <c:v>#109</c:v>
                </c:pt>
              </c:strCache>
            </c:strRef>
          </c:cat>
          <c:val>
            <c:numRef>
              <c:f>'Rel-15'!$A$4:$AF$4</c:f>
              <c:numCache>
                <c:formatCode>General</c:formatCode>
                <c:ptCount val="32"/>
                <c:pt idx="0">
                  <c:v>19</c:v>
                </c:pt>
                <c:pt idx="1">
                  <c:v>71</c:v>
                </c:pt>
                <c:pt idx="2">
                  <c:v>182</c:v>
                </c:pt>
                <c:pt idx="3">
                  <c:v>201</c:v>
                </c:pt>
                <c:pt idx="4">
                  <c:v>285</c:v>
                </c:pt>
                <c:pt idx="5">
                  <c:v>1100</c:v>
                </c:pt>
                <c:pt idx="6">
                  <c:v>1196</c:v>
                </c:pt>
                <c:pt idx="7">
                  <c:v>493</c:v>
                </c:pt>
                <c:pt idx="8">
                  <c:v>381</c:v>
                </c:pt>
                <c:pt idx="9">
                  <c:v>120</c:v>
                </c:pt>
                <c:pt idx="10">
                  <c:v>115</c:v>
                </c:pt>
                <c:pt idx="11">
                  <c:v>24</c:v>
                </c:pt>
                <c:pt idx="12">
                  <c:v>148</c:v>
                </c:pt>
                <c:pt idx="13">
                  <c:v>82</c:v>
                </c:pt>
                <c:pt idx="14">
                  <c:v>68</c:v>
                </c:pt>
                <c:pt idx="15">
                  <c:v>36</c:v>
                </c:pt>
                <c:pt idx="16">
                  <c:v>25</c:v>
                </c:pt>
                <c:pt idx="17">
                  <c:v>16</c:v>
                </c:pt>
                <c:pt idx="18">
                  <c:v>10</c:v>
                </c:pt>
                <c:pt idx="19">
                  <c:v>12</c:v>
                </c:pt>
                <c:pt idx="20">
                  <c:v>17</c:v>
                </c:pt>
                <c:pt idx="21">
                  <c:v>11</c:v>
                </c:pt>
                <c:pt idx="22">
                  <c:v>10</c:v>
                </c:pt>
                <c:pt idx="23">
                  <c:v>6</c:v>
                </c:pt>
                <c:pt idx="24">
                  <c:v>2</c:v>
                </c:pt>
                <c:pt idx="25">
                  <c:v>1</c:v>
                </c:pt>
                <c:pt idx="26">
                  <c:v>4</c:v>
                </c:pt>
                <c:pt idx="27">
                  <c:v>0</c:v>
                </c:pt>
                <c:pt idx="28">
                  <c:v>4</c:v>
                </c:pt>
                <c:pt idx="29">
                  <c:v>3</c:v>
                </c:pt>
                <c:pt idx="30">
                  <c:v>2</c:v>
                </c:pt>
                <c:pt idx="3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C64-457A-94BD-86BCC836518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27892143"/>
        <c:axId val="676872175"/>
      </c:barChart>
      <c:catAx>
        <c:axId val="62789214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76872175"/>
        <c:crosses val="autoZero"/>
        <c:auto val="1"/>
        <c:lblAlgn val="ctr"/>
        <c:lblOffset val="100"/>
        <c:noMultiLvlLbl val="0"/>
      </c:catAx>
      <c:valAx>
        <c:axId val="67687217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27892143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DE" dirty="0"/>
              <a:t>Rel-16 CRs (BCF)</a:t>
            </a:r>
            <a:endParaRPr lang="en-GB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8.6358705161854774E-2"/>
          <c:y val="0.13262285632936227"/>
          <c:w val="0.87753018372703417"/>
          <c:h val="0.75208739150714643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'Rel-16'!$A$3:$AB$3</c:f>
              <c:strCache>
                <c:ptCount val="28"/>
                <c:pt idx="0">
                  <c:v>#82</c:v>
                </c:pt>
                <c:pt idx="1">
                  <c:v>#83</c:v>
                </c:pt>
                <c:pt idx="2">
                  <c:v>#84</c:v>
                </c:pt>
                <c:pt idx="3">
                  <c:v>#85</c:v>
                </c:pt>
                <c:pt idx="4">
                  <c:v>#86</c:v>
                </c:pt>
                <c:pt idx="5">
                  <c:v>#87</c:v>
                </c:pt>
                <c:pt idx="6">
                  <c:v>#88</c:v>
                </c:pt>
                <c:pt idx="7">
                  <c:v>#89</c:v>
                </c:pt>
                <c:pt idx="8">
                  <c:v>#90</c:v>
                </c:pt>
                <c:pt idx="9">
                  <c:v>#91</c:v>
                </c:pt>
                <c:pt idx="10">
                  <c:v>#92</c:v>
                </c:pt>
                <c:pt idx="11">
                  <c:v>#93</c:v>
                </c:pt>
                <c:pt idx="12">
                  <c:v>#94</c:v>
                </c:pt>
                <c:pt idx="13">
                  <c:v>#95</c:v>
                </c:pt>
                <c:pt idx="14">
                  <c:v>#96</c:v>
                </c:pt>
                <c:pt idx="15">
                  <c:v>#97</c:v>
                </c:pt>
                <c:pt idx="16">
                  <c:v>#98</c:v>
                </c:pt>
                <c:pt idx="17">
                  <c:v>#99</c:v>
                </c:pt>
                <c:pt idx="18">
                  <c:v>#100</c:v>
                </c:pt>
                <c:pt idx="19">
                  <c:v>#101</c:v>
                </c:pt>
                <c:pt idx="20">
                  <c:v>#102</c:v>
                </c:pt>
                <c:pt idx="21">
                  <c:v>#103</c:v>
                </c:pt>
                <c:pt idx="22">
                  <c:v>#104</c:v>
                </c:pt>
                <c:pt idx="23">
                  <c:v>#105</c:v>
                </c:pt>
                <c:pt idx="24">
                  <c:v>#106</c:v>
                </c:pt>
                <c:pt idx="25">
                  <c:v>#107</c:v>
                </c:pt>
                <c:pt idx="26">
                  <c:v>#108</c:v>
                </c:pt>
                <c:pt idx="27">
                  <c:v>#109</c:v>
                </c:pt>
              </c:strCache>
            </c:strRef>
          </c:cat>
          <c:val>
            <c:numRef>
              <c:f>'Rel-16'!$A$4:$AB$4</c:f>
              <c:numCache>
                <c:formatCode>General</c:formatCode>
                <c:ptCount val="28"/>
                <c:pt idx="0">
                  <c:v>22</c:v>
                </c:pt>
                <c:pt idx="1">
                  <c:v>75</c:v>
                </c:pt>
                <c:pt idx="2">
                  <c:v>403</c:v>
                </c:pt>
                <c:pt idx="3">
                  <c:v>523</c:v>
                </c:pt>
                <c:pt idx="4">
                  <c:v>844</c:v>
                </c:pt>
                <c:pt idx="5">
                  <c:v>763</c:v>
                </c:pt>
                <c:pt idx="6">
                  <c:v>1519</c:v>
                </c:pt>
                <c:pt idx="7">
                  <c:v>544</c:v>
                </c:pt>
                <c:pt idx="8">
                  <c:v>489</c:v>
                </c:pt>
                <c:pt idx="9">
                  <c:v>328</c:v>
                </c:pt>
                <c:pt idx="10">
                  <c:v>209</c:v>
                </c:pt>
                <c:pt idx="11">
                  <c:v>117</c:v>
                </c:pt>
                <c:pt idx="12">
                  <c:v>83</c:v>
                </c:pt>
                <c:pt idx="13">
                  <c:v>120</c:v>
                </c:pt>
                <c:pt idx="14">
                  <c:v>60</c:v>
                </c:pt>
                <c:pt idx="15">
                  <c:v>48</c:v>
                </c:pt>
                <c:pt idx="16">
                  <c:v>37</c:v>
                </c:pt>
                <c:pt idx="17">
                  <c:v>35</c:v>
                </c:pt>
                <c:pt idx="18">
                  <c:v>42</c:v>
                </c:pt>
                <c:pt idx="19">
                  <c:v>11</c:v>
                </c:pt>
                <c:pt idx="20">
                  <c:v>6</c:v>
                </c:pt>
                <c:pt idx="21">
                  <c:v>25</c:v>
                </c:pt>
                <c:pt idx="22">
                  <c:v>13</c:v>
                </c:pt>
                <c:pt idx="23">
                  <c:v>6</c:v>
                </c:pt>
                <c:pt idx="24">
                  <c:v>6</c:v>
                </c:pt>
                <c:pt idx="25">
                  <c:v>5</c:v>
                </c:pt>
                <c:pt idx="26">
                  <c:v>11</c:v>
                </c:pt>
                <c:pt idx="27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A4D-447E-87A5-0A8B2C07F6A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27892143"/>
        <c:axId val="676872175"/>
      </c:barChart>
      <c:catAx>
        <c:axId val="62789214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76872175"/>
        <c:crosses val="autoZero"/>
        <c:auto val="1"/>
        <c:lblAlgn val="ctr"/>
        <c:lblOffset val="100"/>
        <c:noMultiLvlLbl val="0"/>
      </c:catAx>
      <c:valAx>
        <c:axId val="67687217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2789214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DE" dirty="0"/>
              <a:t>Rel-17 CRs (BCF)</a:t>
            </a:r>
            <a:endParaRPr lang="en-GB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'Rel-17'!$A$3:$U$3</c:f>
              <c:strCache>
                <c:ptCount val="21"/>
                <c:pt idx="0">
                  <c:v>#89</c:v>
                </c:pt>
                <c:pt idx="1">
                  <c:v>#90</c:v>
                </c:pt>
                <c:pt idx="2">
                  <c:v>#91</c:v>
                </c:pt>
                <c:pt idx="3">
                  <c:v>#92</c:v>
                </c:pt>
                <c:pt idx="4">
                  <c:v>#93</c:v>
                </c:pt>
                <c:pt idx="5">
                  <c:v>#94</c:v>
                </c:pt>
                <c:pt idx="6">
                  <c:v>#95</c:v>
                </c:pt>
                <c:pt idx="7">
                  <c:v>#96</c:v>
                </c:pt>
                <c:pt idx="8">
                  <c:v>#97</c:v>
                </c:pt>
                <c:pt idx="9">
                  <c:v>#98</c:v>
                </c:pt>
                <c:pt idx="10">
                  <c:v>#99</c:v>
                </c:pt>
                <c:pt idx="11">
                  <c:v>#100</c:v>
                </c:pt>
                <c:pt idx="12">
                  <c:v>#101</c:v>
                </c:pt>
                <c:pt idx="13">
                  <c:v>#102</c:v>
                </c:pt>
                <c:pt idx="14">
                  <c:v>#103</c:v>
                </c:pt>
                <c:pt idx="15">
                  <c:v>#104</c:v>
                </c:pt>
                <c:pt idx="16">
                  <c:v>#105</c:v>
                </c:pt>
                <c:pt idx="17">
                  <c:v>#106</c:v>
                </c:pt>
                <c:pt idx="18">
                  <c:v>#107</c:v>
                </c:pt>
                <c:pt idx="19">
                  <c:v>#108</c:v>
                </c:pt>
                <c:pt idx="20">
                  <c:v>#109</c:v>
                </c:pt>
              </c:strCache>
            </c:strRef>
          </c:cat>
          <c:val>
            <c:numRef>
              <c:f>'Rel-17'!$A$4:$U$4</c:f>
              <c:numCache>
                <c:formatCode>General</c:formatCode>
                <c:ptCount val="21"/>
                <c:pt idx="0">
                  <c:v>132</c:v>
                </c:pt>
                <c:pt idx="1">
                  <c:v>266</c:v>
                </c:pt>
                <c:pt idx="2">
                  <c:v>529</c:v>
                </c:pt>
                <c:pt idx="3">
                  <c:v>818</c:v>
                </c:pt>
                <c:pt idx="4">
                  <c:v>663</c:v>
                </c:pt>
                <c:pt idx="5">
                  <c:v>956</c:v>
                </c:pt>
                <c:pt idx="6">
                  <c:v>1275</c:v>
                </c:pt>
                <c:pt idx="7">
                  <c:v>1220</c:v>
                </c:pt>
                <c:pt idx="8">
                  <c:v>730</c:v>
                </c:pt>
                <c:pt idx="9">
                  <c:v>420</c:v>
                </c:pt>
                <c:pt idx="10">
                  <c:v>177</c:v>
                </c:pt>
                <c:pt idx="11">
                  <c:v>101</c:v>
                </c:pt>
                <c:pt idx="12">
                  <c:v>64</c:v>
                </c:pt>
                <c:pt idx="13">
                  <c:v>99</c:v>
                </c:pt>
                <c:pt idx="14">
                  <c:v>84</c:v>
                </c:pt>
                <c:pt idx="15">
                  <c:v>88</c:v>
                </c:pt>
                <c:pt idx="16">
                  <c:v>46</c:v>
                </c:pt>
                <c:pt idx="17">
                  <c:v>27</c:v>
                </c:pt>
                <c:pt idx="18">
                  <c:v>27</c:v>
                </c:pt>
                <c:pt idx="19">
                  <c:v>39</c:v>
                </c:pt>
                <c:pt idx="20">
                  <c:v>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11A-4595-9954-90596E98F66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27892143"/>
        <c:axId val="676872175"/>
      </c:barChart>
      <c:catAx>
        <c:axId val="62789214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76872175"/>
        <c:crosses val="autoZero"/>
        <c:auto val="1"/>
        <c:lblAlgn val="ctr"/>
        <c:lblOffset val="100"/>
        <c:noMultiLvlLbl val="0"/>
      </c:catAx>
      <c:valAx>
        <c:axId val="67687217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2789214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DE" dirty="0"/>
              <a:t>Rel-18 CRs (BCF)</a:t>
            </a:r>
            <a:endParaRPr lang="en-GB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'Rel-18'!$A$3:$M$3</c:f>
              <c:strCache>
                <c:ptCount val="13"/>
                <c:pt idx="0">
                  <c:v>#97</c:v>
                </c:pt>
                <c:pt idx="1">
                  <c:v>#98</c:v>
                </c:pt>
                <c:pt idx="2">
                  <c:v>#99</c:v>
                </c:pt>
                <c:pt idx="3">
                  <c:v>#100</c:v>
                </c:pt>
                <c:pt idx="4">
                  <c:v>#101</c:v>
                </c:pt>
                <c:pt idx="5">
                  <c:v>#102</c:v>
                </c:pt>
                <c:pt idx="6">
                  <c:v>#103</c:v>
                </c:pt>
                <c:pt idx="7">
                  <c:v>#104</c:v>
                </c:pt>
                <c:pt idx="8">
                  <c:v>#105</c:v>
                </c:pt>
                <c:pt idx="9">
                  <c:v>#106</c:v>
                </c:pt>
                <c:pt idx="10">
                  <c:v>#107</c:v>
                </c:pt>
                <c:pt idx="11">
                  <c:v>#108</c:v>
                </c:pt>
                <c:pt idx="12">
                  <c:v>#109</c:v>
                </c:pt>
              </c:strCache>
            </c:strRef>
          </c:cat>
          <c:val>
            <c:numRef>
              <c:f>'Rel-18'!$A$4:$M$4</c:f>
              <c:numCache>
                <c:formatCode>General</c:formatCode>
                <c:ptCount val="13"/>
                <c:pt idx="0">
                  <c:v>103</c:v>
                </c:pt>
                <c:pt idx="1">
                  <c:v>482</c:v>
                </c:pt>
                <c:pt idx="2">
                  <c:v>688</c:v>
                </c:pt>
                <c:pt idx="3">
                  <c:v>1205</c:v>
                </c:pt>
                <c:pt idx="4">
                  <c:v>794</c:v>
                </c:pt>
                <c:pt idx="5">
                  <c:v>1367</c:v>
                </c:pt>
                <c:pt idx="6">
                  <c:v>952</c:v>
                </c:pt>
                <c:pt idx="7">
                  <c:v>1338</c:v>
                </c:pt>
                <c:pt idx="8">
                  <c:v>334</c:v>
                </c:pt>
                <c:pt idx="9">
                  <c:v>188</c:v>
                </c:pt>
                <c:pt idx="10">
                  <c:v>109</c:v>
                </c:pt>
                <c:pt idx="11">
                  <c:v>100</c:v>
                </c:pt>
                <c:pt idx="12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46D-47E3-8BC9-75D7B29F4D1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27892143"/>
        <c:axId val="676872175"/>
      </c:barChart>
      <c:catAx>
        <c:axId val="62789214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76872175"/>
        <c:crosses val="autoZero"/>
        <c:auto val="1"/>
        <c:lblAlgn val="ctr"/>
        <c:lblOffset val="100"/>
        <c:noMultiLvlLbl val="0"/>
      </c:catAx>
      <c:valAx>
        <c:axId val="67687217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2789214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Rel-19 CRs (BCF)</a:t>
            </a:r>
          </a:p>
        </c:rich>
      </c:tx>
      <c:layout>
        <c:manualLayout>
          <c:xMode val="edge"/>
          <c:yMode val="edge"/>
          <c:x val="0.41504855643044625"/>
          <c:y val="3.240740740740740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'Rel-19'!$A$3:$F$3</c:f>
              <c:strCache>
                <c:ptCount val="6"/>
                <c:pt idx="0">
                  <c:v>#104</c:v>
                </c:pt>
                <c:pt idx="1">
                  <c:v>#105</c:v>
                </c:pt>
                <c:pt idx="2">
                  <c:v>#106</c:v>
                </c:pt>
                <c:pt idx="3">
                  <c:v>#107</c:v>
                </c:pt>
                <c:pt idx="4">
                  <c:v>#108</c:v>
                </c:pt>
                <c:pt idx="5">
                  <c:v>#109</c:v>
                </c:pt>
              </c:strCache>
            </c:strRef>
          </c:cat>
          <c:val>
            <c:numRef>
              <c:f>'Rel-19'!$A$4:$F$4</c:f>
              <c:numCache>
                <c:formatCode>General</c:formatCode>
                <c:ptCount val="6"/>
                <c:pt idx="0">
                  <c:v>0</c:v>
                </c:pt>
                <c:pt idx="1">
                  <c:v>319</c:v>
                </c:pt>
                <c:pt idx="2">
                  <c:v>920</c:v>
                </c:pt>
                <c:pt idx="3">
                  <c:v>637</c:v>
                </c:pt>
                <c:pt idx="4">
                  <c:v>984</c:v>
                </c:pt>
                <c:pt idx="5">
                  <c:v>735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830-4536-8E37-647B8E3309D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53393295"/>
        <c:axId val="353400367"/>
      </c:barChart>
      <c:catAx>
        <c:axId val="35339329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3400367"/>
        <c:crosses val="autoZero"/>
        <c:auto val="1"/>
        <c:lblAlgn val="ctr"/>
        <c:lblOffset val="100"/>
        <c:noMultiLvlLbl val="0"/>
      </c:catAx>
      <c:valAx>
        <c:axId val="35340036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339329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DE" dirty="0"/>
              <a:t>CRs</a:t>
            </a:r>
            <a:r>
              <a:rPr lang="en-DE" baseline="0" dirty="0"/>
              <a:t> by WG</a:t>
            </a:r>
            <a:endParaRPr lang="en-GB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'CRs by WG'!$A$4</c:f>
              <c:strCache>
                <c:ptCount val="1"/>
                <c:pt idx="0">
                  <c:v>CT1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'CRs by WG'!$G$3:$U$3</c:f>
              <c:strCache>
                <c:ptCount val="15"/>
                <c:pt idx="0">
                  <c:v>#95</c:v>
                </c:pt>
                <c:pt idx="1">
                  <c:v>#96</c:v>
                </c:pt>
                <c:pt idx="2">
                  <c:v>#97</c:v>
                </c:pt>
                <c:pt idx="3">
                  <c:v>#98</c:v>
                </c:pt>
                <c:pt idx="4">
                  <c:v>#99</c:v>
                </c:pt>
                <c:pt idx="5">
                  <c:v>#100</c:v>
                </c:pt>
                <c:pt idx="6">
                  <c:v>#101</c:v>
                </c:pt>
                <c:pt idx="7">
                  <c:v>#102</c:v>
                </c:pt>
                <c:pt idx="8">
                  <c:v>#103</c:v>
                </c:pt>
                <c:pt idx="9">
                  <c:v>#104</c:v>
                </c:pt>
                <c:pt idx="10">
                  <c:v>#105</c:v>
                </c:pt>
                <c:pt idx="11">
                  <c:v>#106</c:v>
                </c:pt>
                <c:pt idx="12">
                  <c:v>#107</c:v>
                </c:pt>
                <c:pt idx="13">
                  <c:v>#108</c:v>
                </c:pt>
                <c:pt idx="14">
                  <c:v>#109</c:v>
                </c:pt>
              </c:strCache>
            </c:strRef>
          </c:cat>
          <c:val>
            <c:numRef>
              <c:f>'CRs by WG'!$G$4:$U$4</c:f>
              <c:numCache>
                <c:formatCode>General</c:formatCode>
                <c:ptCount val="15"/>
                <c:pt idx="0">
                  <c:v>541</c:v>
                </c:pt>
                <c:pt idx="1">
                  <c:v>565</c:v>
                </c:pt>
                <c:pt idx="2">
                  <c:v>290</c:v>
                </c:pt>
                <c:pt idx="3">
                  <c:v>475</c:v>
                </c:pt>
                <c:pt idx="4">
                  <c:v>376</c:v>
                </c:pt>
                <c:pt idx="5">
                  <c:v>542</c:v>
                </c:pt>
                <c:pt idx="6">
                  <c:v>339</c:v>
                </c:pt>
                <c:pt idx="7">
                  <c:v>553</c:v>
                </c:pt>
                <c:pt idx="8">
                  <c:v>361</c:v>
                </c:pt>
                <c:pt idx="9">
                  <c:v>454</c:v>
                </c:pt>
                <c:pt idx="10">
                  <c:v>256</c:v>
                </c:pt>
                <c:pt idx="11">
                  <c:v>465</c:v>
                </c:pt>
                <c:pt idx="12">
                  <c:v>274</c:v>
                </c:pt>
                <c:pt idx="13">
                  <c:v>471</c:v>
                </c:pt>
                <c:pt idx="14">
                  <c:v>406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97F-4D74-8444-1B1779955EA7}"/>
            </c:ext>
          </c:extLst>
        </c:ser>
        <c:ser>
          <c:idx val="1"/>
          <c:order val="1"/>
          <c:tx>
            <c:strRef>
              <c:f>'CRs by WG'!$A$5</c:f>
              <c:strCache>
                <c:ptCount val="1"/>
                <c:pt idx="0">
                  <c:v>CT3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'CRs by WG'!$G$3:$U$3</c:f>
              <c:strCache>
                <c:ptCount val="15"/>
                <c:pt idx="0">
                  <c:v>#95</c:v>
                </c:pt>
                <c:pt idx="1">
                  <c:v>#96</c:v>
                </c:pt>
                <c:pt idx="2">
                  <c:v>#97</c:v>
                </c:pt>
                <c:pt idx="3">
                  <c:v>#98</c:v>
                </c:pt>
                <c:pt idx="4">
                  <c:v>#99</c:v>
                </c:pt>
                <c:pt idx="5">
                  <c:v>#100</c:v>
                </c:pt>
                <c:pt idx="6">
                  <c:v>#101</c:v>
                </c:pt>
                <c:pt idx="7">
                  <c:v>#102</c:v>
                </c:pt>
                <c:pt idx="8">
                  <c:v>#103</c:v>
                </c:pt>
                <c:pt idx="9">
                  <c:v>#104</c:v>
                </c:pt>
                <c:pt idx="10">
                  <c:v>#105</c:v>
                </c:pt>
                <c:pt idx="11">
                  <c:v>#106</c:v>
                </c:pt>
                <c:pt idx="12">
                  <c:v>#107</c:v>
                </c:pt>
                <c:pt idx="13">
                  <c:v>#108</c:v>
                </c:pt>
                <c:pt idx="14">
                  <c:v>#109</c:v>
                </c:pt>
              </c:strCache>
            </c:strRef>
          </c:cat>
          <c:val>
            <c:numRef>
              <c:f>'CRs by WG'!$G$5:$U$5</c:f>
              <c:numCache>
                <c:formatCode>General</c:formatCode>
                <c:ptCount val="15"/>
                <c:pt idx="0">
                  <c:v>404</c:v>
                </c:pt>
                <c:pt idx="1">
                  <c:v>508</c:v>
                </c:pt>
                <c:pt idx="2">
                  <c:v>358</c:v>
                </c:pt>
                <c:pt idx="3">
                  <c:v>368</c:v>
                </c:pt>
                <c:pt idx="4">
                  <c:v>403</c:v>
                </c:pt>
                <c:pt idx="5">
                  <c:v>541</c:v>
                </c:pt>
                <c:pt idx="6">
                  <c:v>304</c:v>
                </c:pt>
                <c:pt idx="7">
                  <c:v>528</c:v>
                </c:pt>
                <c:pt idx="8">
                  <c:v>359</c:v>
                </c:pt>
                <c:pt idx="9">
                  <c:v>589</c:v>
                </c:pt>
                <c:pt idx="10">
                  <c:v>290</c:v>
                </c:pt>
                <c:pt idx="11">
                  <c:v>486</c:v>
                </c:pt>
                <c:pt idx="12">
                  <c:v>311</c:v>
                </c:pt>
                <c:pt idx="13">
                  <c:v>446</c:v>
                </c:pt>
                <c:pt idx="14">
                  <c:v>268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97F-4D74-8444-1B1779955EA7}"/>
            </c:ext>
          </c:extLst>
        </c:ser>
        <c:ser>
          <c:idx val="2"/>
          <c:order val="2"/>
          <c:tx>
            <c:strRef>
              <c:f>'CRs by WG'!$A$6</c:f>
              <c:strCache>
                <c:ptCount val="1"/>
                <c:pt idx="0">
                  <c:v>CT4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'CRs by WG'!$G$3:$U$3</c:f>
              <c:strCache>
                <c:ptCount val="15"/>
                <c:pt idx="0">
                  <c:v>#95</c:v>
                </c:pt>
                <c:pt idx="1">
                  <c:v>#96</c:v>
                </c:pt>
                <c:pt idx="2">
                  <c:v>#97</c:v>
                </c:pt>
                <c:pt idx="3">
                  <c:v>#98</c:v>
                </c:pt>
                <c:pt idx="4">
                  <c:v>#99</c:v>
                </c:pt>
                <c:pt idx="5">
                  <c:v>#100</c:v>
                </c:pt>
                <c:pt idx="6">
                  <c:v>#101</c:v>
                </c:pt>
                <c:pt idx="7">
                  <c:v>#102</c:v>
                </c:pt>
                <c:pt idx="8">
                  <c:v>#103</c:v>
                </c:pt>
                <c:pt idx="9">
                  <c:v>#104</c:v>
                </c:pt>
                <c:pt idx="10">
                  <c:v>#105</c:v>
                </c:pt>
                <c:pt idx="11">
                  <c:v>#106</c:v>
                </c:pt>
                <c:pt idx="12">
                  <c:v>#107</c:v>
                </c:pt>
                <c:pt idx="13">
                  <c:v>#108</c:v>
                </c:pt>
                <c:pt idx="14">
                  <c:v>#109</c:v>
                </c:pt>
              </c:strCache>
            </c:strRef>
          </c:cat>
          <c:val>
            <c:numRef>
              <c:f>'CRs by WG'!$G$6:$U$6</c:f>
              <c:numCache>
                <c:formatCode>General</c:formatCode>
                <c:ptCount val="15"/>
                <c:pt idx="0">
                  <c:v>406</c:v>
                </c:pt>
                <c:pt idx="1">
                  <c:v>370</c:v>
                </c:pt>
                <c:pt idx="2">
                  <c:v>263</c:v>
                </c:pt>
                <c:pt idx="3">
                  <c:v>231</c:v>
                </c:pt>
                <c:pt idx="4">
                  <c:v>259</c:v>
                </c:pt>
                <c:pt idx="5">
                  <c:v>380</c:v>
                </c:pt>
                <c:pt idx="6">
                  <c:v>314</c:v>
                </c:pt>
                <c:pt idx="7">
                  <c:v>462</c:v>
                </c:pt>
                <c:pt idx="8">
                  <c:v>375</c:v>
                </c:pt>
                <c:pt idx="9">
                  <c:v>434</c:v>
                </c:pt>
                <c:pt idx="10">
                  <c:v>256</c:v>
                </c:pt>
                <c:pt idx="11">
                  <c:v>340</c:v>
                </c:pt>
                <c:pt idx="12">
                  <c:v>240</c:v>
                </c:pt>
                <c:pt idx="13">
                  <c:v>312</c:v>
                </c:pt>
                <c:pt idx="14">
                  <c:v>162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97F-4D74-8444-1B1779955EA7}"/>
            </c:ext>
          </c:extLst>
        </c:ser>
        <c:ser>
          <c:idx val="3"/>
          <c:order val="3"/>
          <c:tx>
            <c:strRef>
              <c:f>'CRs by WG'!$A$7</c:f>
              <c:strCache>
                <c:ptCount val="1"/>
                <c:pt idx="0">
                  <c:v>CT6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'CRs by WG'!$G$3:$U$3</c:f>
              <c:strCache>
                <c:ptCount val="15"/>
                <c:pt idx="0">
                  <c:v>#95</c:v>
                </c:pt>
                <c:pt idx="1">
                  <c:v>#96</c:v>
                </c:pt>
                <c:pt idx="2">
                  <c:v>#97</c:v>
                </c:pt>
                <c:pt idx="3">
                  <c:v>#98</c:v>
                </c:pt>
                <c:pt idx="4">
                  <c:v>#99</c:v>
                </c:pt>
                <c:pt idx="5">
                  <c:v>#100</c:v>
                </c:pt>
                <c:pt idx="6">
                  <c:v>#101</c:v>
                </c:pt>
                <c:pt idx="7">
                  <c:v>#102</c:v>
                </c:pt>
                <c:pt idx="8">
                  <c:v>#103</c:v>
                </c:pt>
                <c:pt idx="9">
                  <c:v>#104</c:v>
                </c:pt>
                <c:pt idx="10">
                  <c:v>#105</c:v>
                </c:pt>
                <c:pt idx="11">
                  <c:v>#106</c:v>
                </c:pt>
                <c:pt idx="12">
                  <c:v>#107</c:v>
                </c:pt>
                <c:pt idx="13">
                  <c:v>#108</c:v>
                </c:pt>
                <c:pt idx="14">
                  <c:v>#109</c:v>
                </c:pt>
              </c:strCache>
            </c:strRef>
          </c:cat>
          <c:val>
            <c:numRef>
              <c:f>'CRs by WG'!$G$7:$U$7</c:f>
              <c:numCache>
                <c:formatCode>General</c:formatCode>
                <c:ptCount val="15"/>
                <c:pt idx="0">
                  <c:v>38</c:v>
                </c:pt>
                <c:pt idx="1">
                  <c:v>23</c:v>
                </c:pt>
                <c:pt idx="2">
                  <c:v>30</c:v>
                </c:pt>
                <c:pt idx="3">
                  <c:v>34</c:v>
                </c:pt>
                <c:pt idx="4">
                  <c:v>27</c:v>
                </c:pt>
                <c:pt idx="5">
                  <c:v>31</c:v>
                </c:pt>
                <c:pt idx="6">
                  <c:v>15</c:v>
                </c:pt>
                <c:pt idx="7">
                  <c:v>28</c:v>
                </c:pt>
                <c:pt idx="8">
                  <c:v>62</c:v>
                </c:pt>
                <c:pt idx="9">
                  <c:v>45</c:v>
                </c:pt>
                <c:pt idx="10">
                  <c:v>40</c:v>
                </c:pt>
                <c:pt idx="11">
                  <c:v>41</c:v>
                </c:pt>
                <c:pt idx="12">
                  <c:v>49</c:v>
                </c:pt>
                <c:pt idx="13">
                  <c:v>48</c:v>
                </c:pt>
                <c:pt idx="14">
                  <c:v>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E97F-4D74-8444-1B1779955EA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54786463"/>
        <c:axId val="165134607"/>
      </c:barChart>
      <c:catAx>
        <c:axId val="15478646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5134607"/>
        <c:crosses val="autoZero"/>
        <c:auto val="1"/>
        <c:lblAlgn val="ctr"/>
        <c:lblOffset val="100"/>
        <c:noMultiLvlLbl val="0"/>
      </c:catAx>
      <c:valAx>
        <c:axId val="16513460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478646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/>
              <a:t>CR statistics</a:t>
            </a:r>
          </a:p>
        </c:rich>
      </c:tx>
      <c:layout>
        <c:manualLayout>
          <c:xMode val="edge"/>
          <c:yMode val="edge"/>
          <c:x val="0.40949300087489071"/>
          <c:y val="4.05580570034379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9.4692038495188105E-2"/>
          <c:y val="0.11082872928176797"/>
          <c:w val="0.87753018372703417"/>
          <c:h val="0.69368918664172508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summary!$A$4</c:f>
              <c:strCache>
                <c:ptCount val="1"/>
                <c:pt idx="0">
                  <c:v>Rel-15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summary!$B$3:$U$3</c:f>
              <c:strCache>
                <c:ptCount val="20"/>
                <c:pt idx="0">
                  <c:v>#90</c:v>
                </c:pt>
                <c:pt idx="1">
                  <c:v>#91</c:v>
                </c:pt>
                <c:pt idx="2">
                  <c:v>#92</c:v>
                </c:pt>
                <c:pt idx="3">
                  <c:v>#93</c:v>
                </c:pt>
                <c:pt idx="4">
                  <c:v>#94</c:v>
                </c:pt>
                <c:pt idx="5">
                  <c:v>#95</c:v>
                </c:pt>
                <c:pt idx="6">
                  <c:v>#96</c:v>
                </c:pt>
                <c:pt idx="7">
                  <c:v>#97</c:v>
                </c:pt>
                <c:pt idx="8">
                  <c:v>#98</c:v>
                </c:pt>
                <c:pt idx="9">
                  <c:v>#99</c:v>
                </c:pt>
                <c:pt idx="10">
                  <c:v>#100</c:v>
                </c:pt>
                <c:pt idx="11">
                  <c:v>#101</c:v>
                </c:pt>
                <c:pt idx="12">
                  <c:v>#102</c:v>
                </c:pt>
                <c:pt idx="13">
                  <c:v>#103</c:v>
                </c:pt>
                <c:pt idx="14">
                  <c:v>#104</c:v>
                </c:pt>
                <c:pt idx="15">
                  <c:v>#105</c:v>
                </c:pt>
                <c:pt idx="16">
                  <c:v>#106</c:v>
                </c:pt>
                <c:pt idx="17">
                  <c:v>#107</c:v>
                </c:pt>
                <c:pt idx="18">
                  <c:v>#108</c:v>
                </c:pt>
                <c:pt idx="19">
                  <c:v>#109</c:v>
                </c:pt>
              </c:strCache>
            </c:strRef>
          </c:cat>
          <c:val>
            <c:numRef>
              <c:f>summary!$B$4:$U$4</c:f>
              <c:numCache>
                <c:formatCode>General</c:formatCode>
                <c:ptCount val="20"/>
                <c:pt idx="0">
                  <c:v>68</c:v>
                </c:pt>
                <c:pt idx="1">
                  <c:v>36</c:v>
                </c:pt>
                <c:pt idx="2">
                  <c:v>25</c:v>
                </c:pt>
                <c:pt idx="3">
                  <c:v>16</c:v>
                </c:pt>
                <c:pt idx="4">
                  <c:v>10</c:v>
                </c:pt>
                <c:pt idx="5">
                  <c:v>12</c:v>
                </c:pt>
                <c:pt idx="6">
                  <c:v>17</c:v>
                </c:pt>
                <c:pt idx="7">
                  <c:v>11</c:v>
                </c:pt>
                <c:pt idx="8">
                  <c:v>10</c:v>
                </c:pt>
                <c:pt idx="9">
                  <c:v>6</c:v>
                </c:pt>
                <c:pt idx="10">
                  <c:v>2</c:v>
                </c:pt>
                <c:pt idx="11">
                  <c:v>1</c:v>
                </c:pt>
                <c:pt idx="12">
                  <c:v>4</c:v>
                </c:pt>
                <c:pt idx="13">
                  <c:v>0</c:v>
                </c:pt>
                <c:pt idx="14">
                  <c:v>4</c:v>
                </c:pt>
                <c:pt idx="15">
                  <c:v>3</c:v>
                </c:pt>
                <c:pt idx="16">
                  <c:v>2</c:v>
                </c:pt>
                <c:pt idx="17">
                  <c:v>0</c:v>
                </c:pt>
                <c:pt idx="18">
                  <c:v>2</c:v>
                </c:pt>
                <c:pt idx="19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AF3-401D-93F0-0A3AEFACA276}"/>
            </c:ext>
          </c:extLst>
        </c:ser>
        <c:ser>
          <c:idx val="1"/>
          <c:order val="1"/>
          <c:tx>
            <c:strRef>
              <c:f>summary!$A$5</c:f>
              <c:strCache>
                <c:ptCount val="1"/>
                <c:pt idx="0">
                  <c:v>Rel-16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summary!$B$3:$U$3</c:f>
              <c:strCache>
                <c:ptCount val="20"/>
                <c:pt idx="0">
                  <c:v>#90</c:v>
                </c:pt>
                <c:pt idx="1">
                  <c:v>#91</c:v>
                </c:pt>
                <c:pt idx="2">
                  <c:v>#92</c:v>
                </c:pt>
                <c:pt idx="3">
                  <c:v>#93</c:v>
                </c:pt>
                <c:pt idx="4">
                  <c:v>#94</c:v>
                </c:pt>
                <c:pt idx="5">
                  <c:v>#95</c:v>
                </c:pt>
                <c:pt idx="6">
                  <c:v>#96</c:v>
                </c:pt>
                <c:pt idx="7">
                  <c:v>#97</c:v>
                </c:pt>
                <c:pt idx="8">
                  <c:v>#98</c:v>
                </c:pt>
                <c:pt idx="9">
                  <c:v>#99</c:v>
                </c:pt>
                <c:pt idx="10">
                  <c:v>#100</c:v>
                </c:pt>
                <c:pt idx="11">
                  <c:v>#101</c:v>
                </c:pt>
                <c:pt idx="12">
                  <c:v>#102</c:v>
                </c:pt>
                <c:pt idx="13">
                  <c:v>#103</c:v>
                </c:pt>
                <c:pt idx="14">
                  <c:v>#104</c:v>
                </c:pt>
                <c:pt idx="15">
                  <c:v>#105</c:v>
                </c:pt>
                <c:pt idx="16">
                  <c:v>#106</c:v>
                </c:pt>
                <c:pt idx="17">
                  <c:v>#107</c:v>
                </c:pt>
                <c:pt idx="18">
                  <c:v>#108</c:v>
                </c:pt>
                <c:pt idx="19">
                  <c:v>#109</c:v>
                </c:pt>
              </c:strCache>
            </c:strRef>
          </c:cat>
          <c:val>
            <c:numRef>
              <c:f>summary!$B$5:$U$5</c:f>
              <c:numCache>
                <c:formatCode>General</c:formatCode>
                <c:ptCount val="20"/>
                <c:pt idx="0">
                  <c:v>489</c:v>
                </c:pt>
                <c:pt idx="1">
                  <c:v>328</c:v>
                </c:pt>
                <c:pt idx="2">
                  <c:v>209</c:v>
                </c:pt>
                <c:pt idx="3">
                  <c:v>117</c:v>
                </c:pt>
                <c:pt idx="4">
                  <c:v>83</c:v>
                </c:pt>
                <c:pt idx="5">
                  <c:v>120</c:v>
                </c:pt>
                <c:pt idx="6">
                  <c:v>60</c:v>
                </c:pt>
                <c:pt idx="7">
                  <c:v>48</c:v>
                </c:pt>
                <c:pt idx="8">
                  <c:v>37</c:v>
                </c:pt>
                <c:pt idx="9">
                  <c:v>35</c:v>
                </c:pt>
                <c:pt idx="10">
                  <c:v>42</c:v>
                </c:pt>
                <c:pt idx="11">
                  <c:v>11</c:v>
                </c:pt>
                <c:pt idx="12">
                  <c:v>6</c:v>
                </c:pt>
                <c:pt idx="13">
                  <c:v>25</c:v>
                </c:pt>
                <c:pt idx="14">
                  <c:v>13</c:v>
                </c:pt>
                <c:pt idx="15">
                  <c:v>6</c:v>
                </c:pt>
                <c:pt idx="16">
                  <c:v>6</c:v>
                </c:pt>
                <c:pt idx="17">
                  <c:v>5</c:v>
                </c:pt>
                <c:pt idx="18">
                  <c:v>11</c:v>
                </c:pt>
                <c:pt idx="19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AF3-401D-93F0-0A3AEFACA276}"/>
            </c:ext>
          </c:extLst>
        </c:ser>
        <c:ser>
          <c:idx val="2"/>
          <c:order val="2"/>
          <c:tx>
            <c:strRef>
              <c:f>summary!$A$6</c:f>
              <c:strCache>
                <c:ptCount val="1"/>
                <c:pt idx="0">
                  <c:v>Rel-17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summary!$B$3:$U$3</c:f>
              <c:strCache>
                <c:ptCount val="20"/>
                <c:pt idx="0">
                  <c:v>#90</c:v>
                </c:pt>
                <c:pt idx="1">
                  <c:v>#91</c:v>
                </c:pt>
                <c:pt idx="2">
                  <c:v>#92</c:v>
                </c:pt>
                <c:pt idx="3">
                  <c:v>#93</c:v>
                </c:pt>
                <c:pt idx="4">
                  <c:v>#94</c:v>
                </c:pt>
                <c:pt idx="5">
                  <c:v>#95</c:v>
                </c:pt>
                <c:pt idx="6">
                  <c:v>#96</c:v>
                </c:pt>
                <c:pt idx="7">
                  <c:v>#97</c:v>
                </c:pt>
                <c:pt idx="8">
                  <c:v>#98</c:v>
                </c:pt>
                <c:pt idx="9">
                  <c:v>#99</c:v>
                </c:pt>
                <c:pt idx="10">
                  <c:v>#100</c:v>
                </c:pt>
                <c:pt idx="11">
                  <c:v>#101</c:v>
                </c:pt>
                <c:pt idx="12">
                  <c:v>#102</c:v>
                </c:pt>
                <c:pt idx="13">
                  <c:v>#103</c:v>
                </c:pt>
                <c:pt idx="14">
                  <c:v>#104</c:v>
                </c:pt>
                <c:pt idx="15">
                  <c:v>#105</c:v>
                </c:pt>
                <c:pt idx="16">
                  <c:v>#106</c:v>
                </c:pt>
                <c:pt idx="17">
                  <c:v>#107</c:v>
                </c:pt>
                <c:pt idx="18">
                  <c:v>#108</c:v>
                </c:pt>
                <c:pt idx="19">
                  <c:v>#109</c:v>
                </c:pt>
              </c:strCache>
            </c:strRef>
          </c:cat>
          <c:val>
            <c:numRef>
              <c:f>summary!$B$6:$U$6</c:f>
              <c:numCache>
                <c:formatCode>General</c:formatCode>
                <c:ptCount val="20"/>
                <c:pt idx="0">
                  <c:v>266</c:v>
                </c:pt>
                <c:pt idx="1">
                  <c:v>529</c:v>
                </c:pt>
                <c:pt idx="2">
                  <c:v>818</c:v>
                </c:pt>
                <c:pt idx="3">
                  <c:v>663</c:v>
                </c:pt>
                <c:pt idx="4">
                  <c:v>956</c:v>
                </c:pt>
                <c:pt idx="5">
                  <c:v>1275</c:v>
                </c:pt>
                <c:pt idx="6">
                  <c:v>1220</c:v>
                </c:pt>
                <c:pt idx="7">
                  <c:v>730</c:v>
                </c:pt>
                <c:pt idx="8">
                  <c:v>420</c:v>
                </c:pt>
                <c:pt idx="9">
                  <c:v>177</c:v>
                </c:pt>
                <c:pt idx="10">
                  <c:v>101</c:v>
                </c:pt>
                <c:pt idx="11">
                  <c:v>64</c:v>
                </c:pt>
                <c:pt idx="12">
                  <c:v>99</c:v>
                </c:pt>
                <c:pt idx="13">
                  <c:v>84</c:v>
                </c:pt>
                <c:pt idx="14">
                  <c:v>88</c:v>
                </c:pt>
                <c:pt idx="15">
                  <c:v>46</c:v>
                </c:pt>
                <c:pt idx="16">
                  <c:v>27</c:v>
                </c:pt>
                <c:pt idx="17">
                  <c:v>27</c:v>
                </c:pt>
                <c:pt idx="18">
                  <c:v>39</c:v>
                </c:pt>
                <c:pt idx="19">
                  <c:v>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AF3-401D-93F0-0A3AEFACA276}"/>
            </c:ext>
          </c:extLst>
        </c:ser>
        <c:ser>
          <c:idx val="3"/>
          <c:order val="3"/>
          <c:tx>
            <c:strRef>
              <c:f>summary!$A$7</c:f>
              <c:strCache>
                <c:ptCount val="1"/>
                <c:pt idx="0">
                  <c:v>Rel-18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summary!$B$3:$U$3</c:f>
              <c:strCache>
                <c:ptCount val="20"/>
                <c:pt idx="0">
                  <c:v>#90</c:v>
                </c:pt>
                <c:pt idx="1">
                  <c:v>#91</c:v>
                </c:pt>
                <c:pt idx="2">
                  <c:v>#92</c:v>
                </c:pt>
                <c:pt idx="3">
                  <c:v>#93</c:v>
                </c:pt>
                <c:pt idx="4">
                  <c:v>#94</c:v>
                </c:pt>
                <c:pt idx="5">
                  <c:v>#95</c:v>
                </c:pt>
                <c:pt idx="6">
                  <c:v>#96</c:v>
                </c:pt>
                <c:pt idx="7">
                  <c:v>#97</c:v>
                </c:pt>
                <c:pt idx="8">
                  <c:v>#98</c:v>
                </c:pt>
                <c:pt idx="9">
                  <c:v>#99</c:v>
                </c:pt>
                <c:pt idx="10">
                  <c:v>#100</c:v>
                </c:pt>
                <c:pt idx="11">
                  <c:v>#101</c:v>
                </c:pt>
                <c:pt idx="12">
                  <c:v>#102</c:v>
                </c:pt>
                <c:pt idx="13">
                  <c:v>#103</c:v>
                </c:pt>
                <c:pt idx="14">
                  <c:v>#104</c:v>
                </c:pt>
                <c:pt idx="15">
                  <c:v>#105</c:v>
                </c:pt>
                <c:pt idx="16">
                  <c:v>#106</c:v>
                </c:pt>
                <c:pt idx="17">
                  <c:v>#107</c:v>
                </c:pt>
                <c:pt idx="18">
                  <c:v>#108</c:v>
                </c:pt>
                <c:pt idx="19">
                  <c:v>#109</c:v>
                </c:pt>
              </c:strCache>
            </c:strRef>
          </c:cat>
          <c:val>
            <c:numRef>
              <c:f>summary!$B$7:$U$7</c:f>
              <c:numCache>
                <c:formatCode>General</c:formatCode>
                <c:ptCount val="20"/>
                <c:pt idx="7">
                  <c:v>103</c:v>
                </c:pt>
                <c:pt idx="8">
                  <c:v>482</c:v>
                </c:pt>
                <c:pt idx="9">
                  <c:v>688</c:v>
                </c:pt>
                <c:pt idx="10">
                  <c:v>1205</c:v>
                </c:pt>
                <c:pt idx="11">
                  <c:v>794</c:v>
                </c:pt>
                <c:pt idx="12">
                  <c:v>1367</c:v>
                </c:pt>
                <c:pt idx="13">
                  <c:v>952</c:v>
                </c:pt>
                <c:pt idx="14">
                  <c:v>1338</c:v>
                </c:pt>
                <c:pt idx="15">
                  <c:v>334</c:v>
                </c:pt>
                <c:pt idx="16">
                  <c:v>188</c:v>
                </c:pt>
                <c:pt idx="17">
                  <c:v>109</c:v>
                </c:pt>
                <c:pt idx="18">
                  <c:v>100</c:v>
                </c:pt>
                <c:pt idx="19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7AF3-401D-93F0-0A3AEFACA276}"/>
            </c:ext>
          </c:extLst>
        </c:ser>
        <c:ser>
          <c:idx val="4"/>
          <c:order val="4"/>
          <c:tx>
            <c:strRef>
              <c:f>summary!$A$8</c:f>
              <c:strCache>
                <c:ptCount val="1"/>
                <c:pt idx="0">
                  <c:v>Rel-19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summary!$B$3:$U$3</c:f>
              <c:strCache>
                <c:ptCount val="20"/>
                <c:pt idx="0">
                  <c:v>#90</c:v>
                </c:pt>
                <c:pt idx="1">
                  <c:v>#91</c:v>
                </c:pt>
                <c:pt idx="2">
                  <c:v>#92</c:v>
                </c:pt>
                <c:pt idx="3">
                  <c:v>#93</c:v>
                </c:pt>
                <c:pt idx="4">
                  <c:v>#94</c:v>
                </c:pt>
                <c:pt idx="5">
                  <c:v>#95</c:v>
                </c:pt>
                <c:pt idx="6">
                  <c:v>#96</c:v>
                </c:pt>
                <c:pt idx="7">
                  <c:v>#97</c:v>
                </c:pt>
                <c:pt idx="8">
                  <c:v>#98</c:v>
                </c:pt>
                <c:pt idx="9">
                  <c:v>#99</c:v>
                </c:pt>
                <c:pt idx="10">
                  <c:v>#100</c:v>
                </c:pt>
                <c:pt idx="11">
                  <c:v>#101</c:v>
                </c:pt>
                <c:pt idx="12">
                  <c:v>#102</c:v>
                </c:pt>
                <c:pt idx="13">
                  <c:v>#103</c:v>
                </c:pt>
                <c:pt idx="14">
                  <c:v>#104</c:v>
                </c:pt>
                <c:pt idx="15">
                  <c:v>#105</c:v>
                </c:pt>
                <c:pt idx="16">
                  <c:v>#106</c:v>
                </c:pt>
                <c:pt idx="17">
                  <c:v>#107</c:v>
                </c:pt>
                <c:pt idx="18">
                  <c:v>#108</c:v>
                </c:pt>
                <c:pt idx="19">
                  <c:v>#109</c:v>
                </c:pt>
              </c:strCache>
            </c:strRef>
          </c:cat>
          <c:val>
            <c:numRef>
              <c:f>summary!$B$8:$U$8</c:f>
              <c:numCache>
                <c:formatCode>General</c:formatCode>
                <c:ptCount val="20"/>
                <c:pt idx="14">
                  <c:v>0</c:v>
                </c:pt>
                <c:pt idx="15">
                  <c:v>319</c:v>
                </c:pt>
                <c:pt idx="16">
                  <c:v>920</c:v>
                </c:pt>
                <c:pt idx="17">
                  <c:v>637</c:v>
                </c:pt>
                <c:pt idx="18">
                  <c:v>984</c:v>
                </c:pt>
                <c:pt idx="19">
                  <c:v>735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7AF3-401D-93F0-0A3AEFACA27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181489552"/>
        <c:axId val="1260019344"/>
      </c:barChart>
      <c:catAx>
        <c:axId val="11814895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60019344"/>
        <c:crosses val="autoZero"/>
        <c:auto val="1"/>
        <c:lblAlgn val="ctr"/>
        <c:lblOffset val="100"/>
        <c:noMultiLvlLbl val="0"/>
      </c:catAx>
      <c:valAx>
        <c:axId val="12600193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814895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 dirty="0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3</a:t>
            </a:fld>
            <a:endParaRPr lang="en-GB" altLang="en-US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91433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15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7095117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16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107196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2024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49" y="36513"/>
            <a:ext cx="369220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PCG#55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E-Meeting, 13 November 2025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>
                <a:latin typeface="Arial "/>
              </a:rPr>
              <a:t>PCG55_04_</a:t>
            </a:r>
            <a:r>
              <a:rPr lang="sv-SE" altLang="en-US" sz="1200" b="1" dirty="0">
                <a:latin typeface="Arial "/>
              </a:rPr>
              <a:t>CT-Report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CT_109_Beijing-2025-09/Docs/CP-252252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CT_109_Beijing-2025-09/Docs/CP-252253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delegates-corner/ietf-ieee/rfcs-ietf" TargetMode="External"/><Relationship Id="rId2" Type="http://schemas.openxmlformats.org/officeDocument/2006/relationships/hyperlink" Target="https://www.3gpp.org/delegates-corner/ietf-ieee/iana-v2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1120971" y="2345872"/>
            <a:ext cx="9144000" cy="2387600"/>
          </a:xfrm>
        </p:spPr>
        <p:txBody>
          <a:bodyPr/>
          <a:lstStyle/>
          <a:p>
            <a:pPr eaLnBrk="1" hangingPunct="1"/>
            <a:r>
              <a:rPr lang="en-US" altLang="en-US" dirty="0"/>
              <a:t>CT Status Report </a:t>
            </a:r>
            <a:br>
              <a:rPr lang="en-US" altLang="en-US" dirty="0"/>
            </a:br>
            <a:r>
              <a:rPr lang="en-US" altLang="en-US" dirty="0"/>
              <a:t>to PCG#55</a:t>
            </a:r>
            <a:br>
              <a:rPr lang="en-US" altLang="en-US" dirty="0"/>
            </a:b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subTitle" idx="1"/>
          </p:nvPr>
        </p:nvSpPr>
        <p:spPr>
          <a:xfrm>
            <a:off x="1412240" y="4089718"/>
            <a:ext cx="9144000" cy="1655762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Mr Peter Schmitt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TSG CT Chair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17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27155" y="1795289"/>
            <a:ext cx="5666608" cy="4488501"/>
          </a:xfrm>
        </p:spPr>
        <p:txBody>
          <a:bodyPr/>
          <a:lstStyle/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Rel-17 CRs (Category F)</a:t>
            </a:r>
            <a:endParaRPr lang="en-US" sz="3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sz="2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39 at CT#106,  17 at CT#107</a:t>
            </a:r>
          </a:p>
          <a:p>
            <a:pPr lvl="2"/>
            <a:r>
              <a:rPr lang="fr-FR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Maintenance of API (</a:t>
            </a:r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12</a:t>
            </a:r>
            <a:r>
              <a:rPr lang="fr-FR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, </a:t>
            </a:r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9</a:t>
            </a:r>
            <a:r>
              <a:rPr lang="fr-FR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)</a:t>
            </a:r>
          </a:p>
          <a:p>
            <a:pPr lvl="2"/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marL="457200" lvl="1" indent="0">
              <a:buNone/>
            </a:pPr>
            <a:endParaRPr lang="en-US" dirty="0">
              <a:latin typeface="Arial "/>
            </a:endParaRPr>
          </a:p>
          <a:p>
            <a:pPr marL="457200" lvl="1" indent="0">
              <a:buNone/>
            </a:pPr>
            <a:endParaRPr lang="en-US" dirty="0">
              <a:latin typeface="Arial "/>
            </a:endParaRPr>
          </a:p>
          <a:p>
            <a:r>
              <a:rPr lang="en-US" sz="20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Strict enforcement of the FASMO criteria for Cat F CRs</a:t>
            </a: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3A9534E-5FE3-4BBD-B50E-F8BE5CF49B74}"/>
              </a:ext>
            </a:extLst>
          </p:cNvPr>
          <p:cNvSpPr txBox="1"/>
          <p:nvPr/>
        </p:nvSpPr>
        <p:spPr>
          <a:xfrm>
            <a:off x="5800019" y="5859863"/>
            <a:ext cx="616482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#96 Stage 3 freeze</a:t>
            </a:r>
            <a:r>
              <a:rPr lang="en-US" dirty="0"/>
              <a:t> </a:t>
            </a: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BB0BDDB8-BE78-4D5F-903C-179CD24ED94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26967193"/>
              </p:ext>
            </p:extLst>
          </p:nvPr>
        </p:nvGraphicFramePr>
        <p:xfrm>
          <a:off x="6003073" y="2037670"/>
          <a:ext cx="4572000" cy="35798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7515534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79194" y="278294"/>
            <a:ext cx="10515600" cy="1325563"/>
          </a:xfrm>
        </p:spPr>
        <p:txBody>
          <a:bodyPr/>
          <a:lstStyle/>
          <a:p>
            <a:r>
              <a:rPr lang="en-US" dirty="0"/>
              <a:t>Release 18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27155" y="1795289"/>
            <a:ext cx="5666608" cy="4488501"/>
          </a:xfrm>
        </p:spPr>
        <p:txBody>
          <a:bodyPr/>
          <a:lstStyle/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CRs (Category B/C/F/D)</a:t>
            </a:r>
            <a:endParaRPr lang="en-US" sz="3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100 CT#108,  50 CT#109</a:t>
            </a:r>
          </a:p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en-US" dirty="0">
                <a:latin typeface="Arial "/>
              </a:rPr>
              <a:t>New TS/TR presented for information/approval</a:t>
            </a: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TS CT#10x</a:t>
            </a:r>
          </a:p>
          <a:p>
            <a:pPr lvl="1"/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/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lang="en-US" sz="20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Strict enforcement of the FASMO criteria for Cat F CRs</a:t>
            </a:r>
          </a:p>
          <a:p>
            <a:endParaRPr lang="en-US" dirty="0">
              <a:latin typeface="Arial "/>
            </a:endParaRPr>
          </a:p>
          <a:p>
            <a:pPr marL="457200" lvl="1" indent="0">
              <a:buNone/>
            </a:pPr>
            <a:endParaRPr lang="en-US" dirty="0">
              <a:latin typeface="Arial "/>
            </a:endParaRPr>
          </a:p>
          <a:p>
            <a:pPr marL="457200" lvl="1" indent="0">
              <a:buNone/>
            </a:pPr>
            <a:endParaRPr lang="en-US" dirty="0">
              <a:latin typeface="Arial 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7D01AECE-5174-4E1B-83CD-881988146218}"/>
              </a:ext>
            </a:extLst>
          </p:cNvPr>
          <p:cNvSpPr txBox="1">
            <a:spLocks/>
          </p:cNvSpPr>
          <p:nvPr/>
        </p:nvSpPr>
        <p:spPr bwMode="auto">
          <a:xfrm>
            <a:off x="6007510" y="1795289"/>
            <a:ext cx="5775681" cy="4025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endParaRPr lang="en-US" dirty="0">
              <a:latin typeface="Arial 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D153230-A0DD-4175-952B-DDAA5082343F}"/>
              </a:ext>
            </a:extLst>
          </p:cNvPr>
          <p:cNvSpPr txBox="1"/>
          <p:nvPr/>
        </p:nvSpPr>
        <p:spPr>
          <a:xfrm>
            <a:off x="6096000" y="5820698"/>
            <a:ext cx="616482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#103 Stage 3 freeze</a:t>
            </a:r>
            <a:r>
              <a:rPr lang="en-US" dirty="0"/>
              <a:t> 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000B38CC-0055-420D-9E50-FF8F56527F1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84446273"/>
              </p:ext>
            </p:extLst>
          </p:nvPr>
        </p:nvGraphicFramePr>
        <p:xfrm>
          <a:off x="6096000" y="1871554"/>
          <a:ext cx="4572000" cy="35798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578538567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19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27155" y="1795289"/>
            <a:ext cx="5868845" cy="4488501"/>
          </a:xfrm>
        </p:spPr>
        <p:txBody>
          <a:bodyPr/>
          <a:lstStyle/>
          <a:p>
            <a:r>
              <a:rPr lang="en-US" dirty="0">
                <a:latin typeface="Arial "/>
              </a:rPr>
              <a:t>Approved New SID/WID</a:t>
            </a:r>
          </a:p>
          <a:p>
            <a:pPr lvl="1"/>
            <a:r>
              <a:rPr lang="en-US" dirty="0">
                <a:latin typeface="Arial "/>
              </a:rPr>
              <a:t>7 CT#108,  xx  CT#109</a:t>
            </a:r>
          </a:p>
          <a:p>
            <a:r>
              <a:rPr lang="en-US" dirty="0">
                <a:latin typeface="Arial "/>
              </a:rPr>
              <a:t>New Specification number allocated</a:t>
            </a:r>
          </a:p>
          <a:p>
            <a:pPr lvl="1"/>
            <a:r>
              <a:rPr lang="en-US" dirty="0">
                <a:latin typeface="Arial "/>
              </a:rPr>
              <a:t>2 TSs CT#108</a:t>
            </a:r>
          </a:p>
          <a:p>
            <a:pPr lvl="1"/>
            <a:r>
              <a:rPr lang="en-US" dirty="0">
                <a:latin typeface="Arial "/>
              </a:rPr>
              <a:t>4 TSs CT#109</a:t>
            </a:r>
          </a:p>
          <a:p>
            <a:r>
              <a:rPr lang="en-US" dirty="0">
                <a:latin typeface="Arial "/>
              </a:rPr>
              <a:t>New TS/TR presented for information/approval</a:t>
            </a:r>
          </a:p>
          <a:p>
            <a:pPr lvl="1"/>
            <a:r>
              <a:rPr lang="en-US" dirty="0">
                <a:latin typeface="Arial "/>
              </a:rPr>
              <a:t>9 for information approval</a:t>
            </a:r>
          </a:p>
          <a:p>
            <a:pPr lvl="1"/>
            <a:endParaRPr lang="en-US" dirty="0">
              <a:latin typeface="Arial "/>
            </a:endParaRPr>
          </a:p>
          <a:p>
            <a:pPr lvl="1"/>
            <a:r>
              <a:rPr lang="en-US" dirty="0">
                <a:latin typeface="Arial "/>
              </a:rPr>
              <a:t>984 CRS #108   735 CRS #109</a:t>
            </a:r>
          </a:p>
          <a:p>
            <a:pPr marL="457200" lvl="1" indent="0">
              <a:buNone/>
            </a:pPr>
            <a:endParaRPr lang="en-US" dirty="0">
              <a:latin typeface="Arial 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6D4A7D6-BF42-4610-9982-0B1343818B8F}"/>
              </a:ext>
            </a:extLst>
          </p:cNvPr>
          <p:cNvSpPr txBox="1"/>
          <p:nvPr/>
        </p:nvSpPr>
        <p:spPr>
          <a:xfrm>
            <a:off x="6356195" y="5649713"/>
            <a:ext cx="572429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#109 Stage 3 freeze</a:t>
            </a:r>
            <a:r>
              <a:rPr lang="en-US" dirty="0"/>
              <a:t> </a:t>
            </a: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B30DFBCD-5112-42E0-BDA7-4ED688E694B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13064099"/>
              </p:ext>
            </p:extLst>
          </p:nvPr>
        </p:nvGraphicFramePr>
        <p:xfrm>
          <a:off x="6181493" y="2386864"/>
          <a:ext cx="4572000" cy="28422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071812451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For Information to </a:t>
            </a:r>
            <a:r>
              <a:rPr lang="en-DE" altLang="fr-FR" dirty="0"/>
              <a:t>P</a:t>
            </a:r>
            <a:r>
              <a:rPr lang="en-GB" altLang="fr-FR" dirty="0"/>
              <a:t>C</a:t>
            </a:r>
            <a:r>
              <a:rPr lang="en-DE" altLang="fr-FR" dirty="0"/>
              <a:t>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80412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 WG Statistics: Approved CRs by WG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55820" y="2116823"/>
            <a:ext cx="4453832" cy="3848446"/>
          </a:xfrm>
        </p:spPr>
        <p:txBody>
          <a:bodyPr/>
          <a:lstStyle/>
          <a:p>
            <a:r>
              <a:rPr lang="en-US" dirty="0"/>
              <a:t>CT1 CRs for approval</a:t>
            </a:r>
          </a:p>
          <a:p>
            <a:pPr lvl="1"/>
            <a:r>
              <a:rPr lang="en-US" dirty="0"/>
              <a:t>471/406 </a:t>
            </a:r>
            <a:r>
              <a:rPr lang="en-US" sz="1600" dirty="0"/>
              <a:t>5 days, 2 streams on 4 days</a:t>
            </a:r>
          </a:p>
          <a:p>
            <a:r>
              <a:rPr lang="en-US" dirty="0"/>
              <a:t>CT3 CRs for approval</a:t>
            </a:r>
          </a:p>
          <a:p>
            <a:pPr lvl="1"/>
            <a:r>
              <a:rPr lang="en-US" dirty="0"/>
              <a:t>446/268 </a:t>
            </a:r>
            <a:r>
              <a:rPr lang="en-US" sz="1600" dirty="0"/>
              <a:t>5 days, 2 streams on 3 days</a:t>
            </a:r>
          </a:p>
          <a:p>
            <a:r>
              <a:rPr lang="en-US" dirty="0"/>
              <a:t>CT4 CRs for approval</a:t>
            </a:r>
          </a:p>
          <a:p>
            <a:pPr lvl="1"/>
            <a:r>
              <a:rPr lang="en-US" dirty="0"/>
              <a:t>312 /162 </a:t>
            </a:r>
            <a:r>
              <a:rPr lang="en-US" sz="1600" dirty="0"/>
              <a:t>5 days, 2 streams on 2 days</a:t>
            </a:r>
          </a:p>
          <a:p>
            <a:r>
              <a:rPr lang="en-US" dirty="0"/>
              <a:t>CT6 CRs for approval</a:t>
            </a:r>
          </a:p>
          <a:p>
            <a:pPr lvl="1"/>
            <a:r>
              <a:rPr lang="en-US" dirty="0"/>
              <a:t>48/28  </a:t>
            </a:r>
            <a:r>
              <a:rPr lang="en-US" sz="1600" dirty="0"/>
              <a:t>1 stream on 3 days</a:t>
            </a:r>
          </a:p>
          <a:p>
            <a:pPr lvl="1"/>
            <a:endParaRPr lang="en-US" dirty="0"/>
          </a:p>
          <a:p>
            <a:pPr lvl="1"/>
            <a:endParaRPr lang="en-US" altLang="fr-FR" dirty="0"/>
          </a:p>
          <a:p>
            <a:pPr marL="914400" lvl="2" indent="0">
              <a:buNone/>
            </a:pPr>
            <a:endParaRPr lang="en-US" altLang="fr-FR" dirty="0"/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F57FAE0A-4C65-48BE-90D6-D8CCE4BCE5A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91457071"/>
              </p:ext>
            </p:extLst>
          </p:nvPr>
        </p:nvGraphicFramePr>
        <p:xfrm>
          <a:off x="4843346" y="2116822"/>
          <a:ext cx="6820829" cy="38484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093375505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65234" y="375635"/>
            <a:ext cx="10515600" cy="1325563"/>
          </a:xfrm>
        </p:spPr>
        <p:txBody>
          <a:bodyPr/>
          <a:lstStyle/>
          <a:p>
            <a:r>
              <a:rPr lang="en-US" dirty="0"/>
              <a:t>CT Statistics: Approved CRs by </a:t>
            </a:r>
            <a:r>
              <a:rPr lang="en-DE" dirty="0"/>
              <a:t>R</a:t>
            </a:r>
            <a:r>
              <a:rPr lang="en-GB" dirty="0"/>
              <a:t>e</a:t>
            </a:r>
            <a:r>
              <a:rPr lang="en-DE" dirty="0"/>
              <a:t>l</a:t>
            </a:r>
            <a:r>
              <a:rPr lang="en-GB" dirty="0"/>
              <a:t>e</a:t>
            </a:r>
            <a:r>
              <a:rPr lang="en-DE" dirty="0"/>
              <a:t>a</a:t>
            </a:r>
            <a:r>
              <a:rPr lang="en-GB" dirty="0"/>
              <a:t>s</a:t>
            </a:r>
            <a:r>
              <a:rPr lang="en-DE" dirty="0"/>
              <a:t>e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55820" y="2116823"/>
            <a:ext cx="5257800" cy="3848446"/>
          </a:xfrm>
        </p:spPr>
        <p:txBody>
          <a:bodyPr/>
          <a:lstStyle/>
          <a:p>
            <a:r>
              <a:rPr lang="en-DE" sz="2400" dirty="0"/>
              <a:t>R</a:t>
            </a:r>
            <a:r>
              <a:rPr lang="en-GB" sz="2400" dirty="0"/>
              <a:t>e</a:t>
            </a:r>
            <a:r>
              <a:rPr lang="en-DE" sz="2400" dirty="0"/>
              <a:t>l-1</a:t>
            </a:r>
            <a:r>
              <a:rPr lang="en-US" sz="2400" dirty="0"/>
              <a:t>9 CRs for approval</a:t>
            </a:r>
          </a:p>
          <a:p>
            <a:pPr lvl="1"/>
            <a:r>
              <a:rPr lang="en-US"/>
              <a:t>984/735</a:t>
            </a:r>
            <a:endParaRPr lang="en-US" dirty="0"/>
          </a:p>
          <a:p>
            <a:r>
              <a:rPr lang="en-DE" sz="2400" dirty="0"/>
              <a:t>R</a:t>
            </a:r>
            <a:r>
              <a:rPr lang="en-GB" sz="2400" dirty="0"/>
              <a:t>e</a:t>
            </a:r>
            <a:r>
              <a:rPr lang="en-DE" sz="2400" dirty="0"/>
              <a:t>l-18</a:t>
            </a:r>
            <a:r>
              <a:rPr lang="en-US" sz="2400" dirty="0"/>
              <a:t> CRs for approval</a:t>
            </a:r>
          </a:p>
          <a:p>
            <a:pPr lvl="1"/>
            <a:r>
              <a:rPr lang="en-US"/>
              <a:t>100/50</a:t>
            </a:r>
            <a:endParaRPr lang="en-US" dirty="0"/>
          </a:p>
          <a:p>
            <a:r>
              <a:rPr lang="en-DE" sz="2400" dirty="0"/>
              <a:t>R</a:t>
            </a:r>
            <a:r>
              <a:rPr lang="en-GB" sz="2400" dirty="0"/>
              <a:t>e</a:t>
            </a:r>
            <a:r>
              <a:rPr lang="en-DE" sz="2400" dirty="0"/>
              <a:t>l-17</a:t>
            </a:r>
            <a:r>
              <a:rPr lang="en-US" sz="2400" dirty="0"/>
              <a:t> CRs for approval</a:t>
            </a:r>
          </a:p>
          <a:p>
            <a:pPr lvl="1"/>
            <a:r>
              <a:rPr lang="en-US"/>
              <a:t>39/17</a:t>
            </a:r>
            <a:endParaRPr lang="en-US" dirty="0"/>
          </a:p>
          <a:p>
            <a:r>
              <a:rPr lang="en-DE" sz="2400" dirty="0"/>
              <a:t>R</a:t>
            </a:r>
            <a:r>
              <a:rPr lang="en-GB" sz="2400" dirty="0"/>
              <a:t>e</a:t>
            </a:r>
            <a:r>
              <a:rPr lang="en-DE" sz="2400" dirty="0"/>
              <a:t>l-16</a:t>
            </a:r>
            <a:r>
              <a:rPr lang="en-US" sz="2400" dirty="0"/>
              <a:t> CRs for approval</a:t>
            </a:r>
          </a:p>
          <a:p>
            <a:pPr lvl="1"/>
            <a:r>
              <a:rPr lang="en-US"/>
              <a:t>11/2</a:t>
            </a:r>
            <a:endParaRPr lang="en-US" dirty="0"/>
          </a:p>
          <a:p>
            <a:r>
              <a:rPr lang="en-DE" sz="2400" dirty="0"/>
              <a:t>R</a:t>
            </a:r>
            <a:r>
              <a:rPr lang="en-GB" sz="2400" dirty="0"/>
              <a:t>e</a:t>
            </a:r>
            <a:r>
              <a:rPr lang="en-DE" sz="2400" dirty="0"/>
              <a:t>l-15</a:t>
            </a:r>
            <a:r>
              <a:rPr lang="en-US" sz="2400" dirty="0"/>
              <a:t> CRs for approval</a:t>
            </a:r>
          </a:p>
          <a:p>
            <a:pPr lvl="1"/>
            <a:r>
              <a:rPr lang="en-US"/>
              <a:t>2/2</a:t>
            </a:r>
            <a:endParaRPr lang="en-US" dirty="0"/>
          </a:p>
          <a:p>
            <a:pPr lvl="1"/>
            <a:endParaRPr lang="en-US" dirty="0"/>
          </a:p>
          <a:p>
            <a:pPr lvl="1"/>
            <a:endParaRPr lang="en-US" altLang="fr-FR" dirty="0"/>
          </a:p>
          <a:p>
            <a:pPr marL="914400" lvl="2" indent="0">
              <a:buNone/>
            </a:pPr>
            <a:endParaRPr lang="en-US" altLang="fr-FR" dirty="0"/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75E25539-8867-46B2-89F1-AA3BB4FC867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16610773"/>
              </p:ext>
            </p:extLst>
          </p:nvPr>
        </p:nvGraphicFramePr>
        <p:xfrm>
          <a:off x="4528456" y="1958475"/>
          <a:ext cx="5712823" cy="43508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96008711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Information to </a:t>
            </a:r>
            <a:r>
              <a:rPr lang="en-DE" altLang="en-US" dirty="0"/>
              <a:t>P</a:t>
            </a:r>
            <a:r>
              <a:rPr lang="en-GB" altLang="en-US" dirty="0"/>
              <a:t>C</a:t>
            </a:r>
            <a:r>
              <a:rPr lang="en-DE" altLang="en-US" dirty="0"/>
              <a:t>G</a:t>
            </a:r>
            <a:endParaRPr lang="en-GB" altLang="en-US" dirty="0"/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232475" y="1825625"/>
            <a:ext cx="11747715" cy="4351338"/>
          </a:xfrm>
        </p:spPr>
        <p:txBody>
          <a:bodyPr/>
          <a:lstStyle/>
          <a:p>
            <a:r>
              <a:rPr lang="en-DE" altLang="en-US" dirty="0"/>
              <a:t> </a:t>
            </a:r>
            <a:r>
              <a:rPr lang="en-GB" altLang="en-US" dirty="0"/>
              <a:t>C</a:t>
            </a:r>
            <a:r>
              <a:rPr lang="en-DE" altLang="en-US" dirty="0"/>
              <a:t>T</a:t>
            </a:r>
            <a:r>
              <a:rPr lang="en-US" altLang="en-US" dirty="0"/>
              <a:t> focus was on Rel-19 completion</a:t>
            </a:r>
            <a:r>
              <a:rPr lang="en-DE" dirty="0"/>
              <a:t>.</a:t>
            </a:r>
            <a:endParaRPr lang="en-US" dirty="0"/>
          </a:p>
          <a:p>
            <a:r>
              <a:rPr lang="en-US" dirty="0"/>
              <a:t> At CT#109 </a:t>
            </a:r>
            <a:r>
              <a:rPr lang="en-US" altLang="en-US" dirty="0"/>
              <a:t>CT declared the stage 3 freeze for Rel-19.</a:t>
            </a:r>
          </a:p>
          <a:p>
            <a:r>
              <a:rPr lang="en-US" altLang="en-US" dirty="0"/>
              <a:t> </a:t>
            </a:r>
            <a:r>
              <a:rPr lang="en-US" dirty="0"/>
              <a:t>At CT#109 </a:t>
            </a:r>
            <a:r>
              <a:rPr lang="en-US" altLang="en-US" dirty="0"/>
              <a:t>18 exception sheets are approved for Rel-19.</a:t>
            </a:r>
          </a:p>
          <a:p>
            <a:endParaRPr lang="en-US" altLang="en-US"/>
          </a:p>
          <a:p>
            <a:r>
              <a:rPr lang="en-US"/>
              <a:t>CT </a:t>
            </a:r>
            <a:r>
              <a:rPr lang="en-US" dirty="0"/>
              <a:t>WGs will focus on final completion of Rel-19 in Q4 2025</a:t>
            </a:r>
            <a:endParaRPr lang="en-GB" dirty="0"/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dirty="0"/>
              <a:t> </a:t>
            </a:r>
            <a:r>
              <a:rPr lang="en-US" altLang="en-US" dirty="0"/>
              <a:t>Rel-19 Code freeze is expected to be declared at CT#110 in December 2025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dirty="0"/>
              <a:t> Maintenance of Rel-19 will have high priority in Q1 2026</a:t>
            </a:r>
            <a:r>
              <a:rPr lang="en-SE" altLang="zh-CN" dirty="0"/>
              <a:t>.</a:t>
            </a:r>
            <a:endParaRPr lang="en-US" altLang="zh-CN" dirty="0"/>
          </a:p>
          <a:p>
            <a:r>
              <a:rPr lang="en-US" altLang="zh-CN" sz="2800"/>
              <a:t> m</a:t>
            </a:r>
            <a:r>
              <a:rPr lang="en-SE" altLang="zh-CN" sz="2800" dirty="0"/>
              <a:t>ore </a:t>
            </a:r>
            <a:r>
              <a:rPr lang="en-SE" altLang="zh-CN" sz="2800"/>
              <a:t>details on R</a:t>
            </a:r>
            <a:r>
              <a:rPr lang="en-US" altLang="zh-CN" sz="2800"/>
              <a:t>e</a:t>
            </a:r>
            <a:r>
              <a:rPr lang="en-SE" altLang="zh-CN" sz="2800"/>
              <a:t>l-19 completion</a:t>
            </a:r>
            <a:r>
              <a:rPr lang="en-US" altLang="zh-CN"/>
              <a:t> c</a:t>
            </a:r>
            <a:r>
              <a:rPr lang="en-SE" altLang="zh-CN" sz="2800" dirty="0"/>
              <a:t>an be found in C</a:t>
            </a:r>
            <a:r>
              <a:rPr lang="en-SE" altLang="zh-CN" sz="2800" dirty="0">
                <a:hlinkClick r:id="rId3"/>
              </a:rPr>
              <a:t>P-252252</a:t>
            </a:r>
            <a:endParaRPr lang="en-DE" altLang="en-US" dirty="0">
              <a:solidFill>
                <a:srgbClr val="FF0000"/>
              </a:solidFill>
              <a:highlight>
                <a:srgbClr val="FFFF00"/>
              </a:highlight>
            </a:endParaRPr>
          </a:p>
          <a:p>
            <a:endParaRPr lang="en-DE" dirty="0"/>
          </a:p>
          <a:p>
            <a:endParaRPr lang="en-DE" dirty="0"/>
          </a:p>
          <a:p>
            <a:endParaRPr lang="en-DE" dirty="0"/>
          </a:p>
          <a:p>
            <a:pPr lvl="1"/>
            <a:endParaRPr lang="en-DE" altLang="en-US" dirty="0"/>
          </a:p>
        </p:txBody>
      </p:sp>
    </p:spTree>
    <p:extLst>
      <p:ext uri="{BB962C8B-B14F-4D97-AF65-F5344CB8AC3E}">
        <p14:creationId xmlns:p14="http://schemas.microsoft.com/office/powerpoint/2010/main" val="2658992844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Information to </a:t>
            </a:r>
            <a:r>
              <a:rPr lang="en-DE" altLang="en-US" dirty="0"/>
              <a:t>P</a:t>
            </a:r>
            <a:r>
              <a:rPr lang="en-GB" altLang="en-US" dirty="0"/>
              <a:t>C</a:t>
            </a:r>
            <a:r>
              <a:rPr lang="en-DE" altLang="en-US" dirty="0"/>
              <a:t>G</a:t>
            </a:r>
            <a:endParaRPr lang="en-GB" alt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92003A2-77CD-4E66-B99D-E953D117B99C}"/>
              </a:ext>
            </a:extLst>
          </p:cNvPr>
          <p:cNvSpPr txBox="1">
            <a:spLocks/>
          </p:cNvSpPr>
          <p:nvPr/>
        </p:nvSpPr>
        <p:spPr bwMode="auto">
          <a:xfrm>
            <a:off x="1008563" y="2271051"/>
            <a:ext cx="9622265" cy="3483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altLang="en-US" sz="2200" dirty="0"/>
              <a:t>6G Work in CT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altLang="zh-CN" sz="2400" dirty="0"/>
              <a:t>Open the discussion on 6G SID in Q4 2025, i.e. October and November meetings. Initial set of 6G SIDs may be agreed and sent for approval </a:t>
            </a:r>
            <a:r>
              <a:rPr lang="en-SE" altLang="zh-CN" sz="2400" dirty="0"/>
              <a:t>to CT#110</a:t>
            </a:r>
            <a:r>
              <a:rPr lang="en-US" altLang="zh-CN" sz="2400" dirty="0"/>
              <a:t>. Only SIDs can be discussed in Q4 2025, i.e. no actual pCRs</a:t>
            </a:r>
            <a:r>
              <a:rPr lang="en-SE" altLang="zh-CN" sz="2400" dirty="0"/>
              <a:t>.</a:t>
            </a:r>
            <a:endParaRPr lang="en-US" altLang="zh-CN" sz="2400" dirty="0"/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altLang="zh-CN" sz="2400" dirty="0"/>
              <a:t>Each CT WG should not have more than 5 SIDs. </a:t>
            </a:r>
            <a:r>
              <a:rPr lang="en-US" sz="2400" dirty="0">
                <a:cs typeface="Arial" panose="020B0604020202020204" pitchFamily="34" charset="0"/>
              </a:rPr>
              <a:t>Rapporteurs balance among Companies at TSG CT level should be taken into consideration. </a:t>
            </a:r>
            <a:endParaRPr lang="en-SE" altLang="zh-CN" sz="2400" dirty="0"/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SE" altLang="zh-CN" sz="2000" dirty="0"/>
              <a:t> </a:t>
            </a:r>
            <a:r>
              <a:rPr lang="en-SE" altLang="zh-CN" sz="2400" dirty="0"/>
              <a:t>more details </a:t>
            </a:r>
            <a:r>
              <a:rPr lang="en-US" altLang="zh-CN" sz="2400" dirty="0"/>
              <a:t>on Rel-20 planning</a:t>
            </a:r>
            <a:r>
              <a:rPr lang="en-SE" altLang="zh-CN" sz="2400" dirty="0"/>
              <a:t> and Rel-20 </a:t>
            </a:r>
            <a:r>
              <a:rPr lang="en-US" altLang="zh-CN" sz="2400" dirty="0"/>
              <a:t>SI </a:t>
            </a:r>
            <a:r>
              <a:rPr lang="en-SE" altLang="zh-CN" sz="2400" dirty="0"/>
              <a:t>guidelines can be found in </a:t>
            </a:r>
            <a:r>
              <a:rPr lang="en-SE" altLang="zh-CN" sz="2400" dirty="0">
                <a:hlinkClick r:id="rId3"/>
              </a:rPr>
              <a:t>CP-252253</a:t>
            </a:r>
            <a:endParaRPr lang="en-US" altLang="zh-CN" sz="2400" dirty="0"/>
          </a:p>
          <a:p>
            <a:pPr marL="0" indent="0">
              <a:buFontTx/>
              <a:buNone/>
            </a:pPr>
            <a:endParaRPr lang="en-US" altLang="en-US" sz="2200" dirty="0"/>
          </a:p>
        </p:txBody>
      </p:sp>
    </p:spTree>
    <p:extLst>
      <p:ext uri="{BB962C8B-B14F-4D97-AF65-F5344CB8AC3E}">
        <p14:creationId xmlns:p14="http://schemas.microsoft.com/office/powerpoint/2010/main" val="3151150982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Information to </a:t>
            </a:r>
            <a:r>
              <a:rPr lang="en-DE" altLang="en-US" dirty="0"/>
              <a:t>P</a:t>
            </a:r>
            <a:r>
              <a:rPr lang="en-GB" altLang="en-US" dirty="0"/>
              <a:t>C</a:t>
            </a:r>
            <a:r>
              <a:rPr lang="en-DE" altLang="en-US" dirty="0"/>
              <a:t>G</a:t>
            </a:r>
            <a:endParaRPr lang="en-GB" altLang="en-US" dirty="0"/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232475" y="1825625"/>
            <a:ext cx="11747715" cy="4351338"/>
          </a:xfrm>
        </p:spPr>
        <p:txBody>
          <a:bodyPr/>
          <a:lstStyle/>
          <a:p>
            <a:r>
              <a:rPr lang="en-GB" dirty="0"/>
              <a:t>IETF References, are  captured in IETF report to TSGs</a:t>
            </a:r>
            <a:br>
              <a:rPr lang="en-GB" dirty="0"/>
            </a:br>
            <a:r>
              <a:rPr lang="en-GB" dirty="0"/>
              <a:t>	and on 3GPP website (delegates corner):</a:t>
            </a:r>
          </a:p>
          <a:p>
            <a:pPr lvl="1"/>
            <a:r>
              <a:rPr lang="en-GB" dirty="0">
                <a:hlinkClick r:id="rId2"/>
              </a:rPr>
              <a:t>IANA Request tracking</a:t>
            </a:r>
            <a:endParaRPr lang="en-GB" dirty="0">
              <a:hlinkClick r:id="rId3"/>
            </a:endParaRPr>
          </a:p>
          <a:p>
            <a:pPr lvl="1"/>
            <a:r>
              <a:rPr lang="en-GB" dirty="0">
                <a:hlinkClick r:id="rId3"/>
              </a:rPr>
              <a:t>list IETF Drafts referenced by 3GPP</a:t>
            </a:r>
            <a:endParaRPr lang="en-GB" dirty="0"/>
          </a:p>
          <a:p>
            <a:pPr lvl="1"/>
            <a:r>
              <a:rPr lang="en-GB" dirty="0">
                <a:hlinkClick r:id="rId3"/>
              </a:rPr>
              <a:t>list obsoleted RFCs, RFCs for which IETF has published a new version</a:t>
            </a:r>
            <a:r>
              <a:rPr lang="en-GB" dirty="0"/>
              <a:t> </a:t>
            </a:r>
          </a:p>
          <a:p>
            <a:r>
              <a:rPr lang="en-US" altLang="en-US" dirty="0"/>
              <a:t> The websites are continuously updated by MCC in close cooperation with 3GPP – IETF Coordinator</a:t>
            </a:r>
          </a:p>
          <a:p>
            <a:endParaRPr lang="en-DE" altLang="en-US" dirty="0">
              <a:solidFill>
                <a:srgbClr val="FF0000"/>
              </a:solidFill>
              <a:highlight>
                <a:srgbClr val="FFFF00"/>
              </a:highlight>
            </a:endParaRPr>
          </a:p>
          <a:p>
            <a:endParaRPr lang="en-DE" dirty="0"/>
          </a:p>
          <a:p>
            <a:endParaRPr lang="en-DE" dirty="0"/>
          </a:p>
          <a:p>
            <a:endParaRPr lang="en-DE" dirty="0"/>
          </a:p>
          <a:p>
            <a:pPr lvl="1"/>
            <a:endParaRPr lang="en-DE" altLang="en-US" dirty="0"/>
          </a:p>
        </p:txBody>
      </p:sp>
    </p:spTree>
    <p:extLst>
      <p:ext uri="{BB962C8B-B14F-4D97-AF65-F5344CB8AC3E}">
        <p14:creationId xmlns:p14="http://schemas.microsoft.com/office/powerpoint/2010/main" val="2595075653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IETF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@IETF#1</a:t>
            </a:r>
            <a:r>
              <a:rPr lang="en-DE" altLang="en-US" dirty="0"/>
              <a:t>2</a:t>
            </a:r>
            <a:r>
              <a:rPr lang="en-US" altLang="en-US" dirty="0"/>
              <a:t>4 (Montreal, Canada)</a:t>
            </a:r>
          </a:p>
          <a:p>
            <a:pPr lvl="1"/>
            <a:r>
              <a:rPr lang="en-US" altLang="en-US" dirty="0">
                <a:highlight>
                  <a:srgbClr val="FFFFFF"/>
                </a:highlight>
              </a:rPr>
              <a:t>2025, November 03</a:t>
            </a:r>
          </a:p>
          <a:p>
            <a:pPr lvl="1"/>
            <a:r>
              <a:rPr lang="en-US" altLang="en-US" dirty="0">
                <a:highlight>
                  <a:srgbClr val="FFFFFF"/>
                </a:highlight>
              </a:rPr>
              <a:t>Remote access was provided</a:t>
            </a:r>
          </a:p>
          <a:p>
            <a:pPr marL="457200" lvl="1" indent="0">
              <a:buNone/>
            </a:pPr>
            <a:endParaRPr lang="en-US" altLang="en-US" sz="1600" dirty="0">
              <a:highlight>
                <a:srgbClr val="FFFFFF"/>
              </a:highlight>
            </a:endParaRPr>
          </a:p>
          <a:p>
            <a:r>
              <a:rPr lang="en-US" altLang="en-US" dirty="0"/>
              <a:t>@IETF#1</a:t>
            </a:r>
            <a:r>
              <a:rPr lang="en-DE" altLang="en-US" dirty="0"/>
              <a:t>2</a:t>
            </a:r>
            <a:r>
              <a:rPr lang="en-SE" altLang="en-US" dirty="0"/>
              <a:t>5</a:t>
            </a:r>
            <a:r>
              <a:rPr lang="en-US" altLang="en-US" dirty="0"/>
              <a:t> (</a:t>
            </a:r>
            <a:r>
              <a:rPr lang="en-SE" altLang="en-US" dirty="0"/>
              <a:t>Shenzhen</a:t>
            </a:r>
            <a:r>
              <a:rPr lang="en-US" altLang="en-US" dirty="0"/>
              <a:t>, </a:t>
            </a:r>
            <a:r>
              <a:rPr lang="en-SE" altLang="en-US" dirty="0"/>
              <a:t>China</a:t>
            </a:r>
            <a:r>
              <a:rPr lang="en-US" altLang="en-US" dirty="0"/>
              <a:t>)</a:t>
            </a:r>
          </a:p>
          <a:p>
            <a:pPr lvl="1"/>
            <a:r>
              <a:rPr lang="en-GB" altLang="en-US" dirty="0"/>
              <a:t>P</a:t>
            </a:r>
            <a:r>
              <a:rPr lang="en-DE" altLang="en-US" dirty="0"/>
              <a:t>l</a:t>
            </a:r>
            <a:r>
              <a:rPr lang="en-GB" altLang="en-US" dirty="0"/>
              <a:t>an</a:t>
            </a:r>
            <a:r>
              <a:rPr lang="en-DE" altLang="en-US" dirty="0">
                <a:highlight>
                  <a:srgbClr val="FFFFFF"/>
                </a:highlight>
              </a:rPr>
              <a:t>n</a:t>
            </a:r>
            <a:r>
              <a:rPr lang="en-US" altLang="en-US" dirty="0">
                <a:highlight>
                  <a:srgbClr val="FFFFFF"/>
                </a:highlight>
              </a:rPr>
              <a:t>e</a:t>
            </a:r>
            <a:r>
              <a:rPr lang="en-DE" altLang="en-US" dirty="0">
                <a:highlight>
                  <a:srgbClr val="FFFFFF"/>
                </a:highlight>
              </a:rPr>
              <a:t>d </a:t>
            </a:r>
            <a:r>
              <a:rPr lang="en-US" altLang="en-US" dirty="0">
                <a:highlight>
                  <a:srgbClr val="FFFFFF"/>
                </a:highlight>
              </a:rPr>
              <a:t>for 202</a:t>
            </a:r>
            <a:r>
              <a:rPr lang="en-SE" altLang="en-US" dirty="0">
                <a:highlight>
                  <a:srgbClr val="FFFFFF"/>
                </a:highlight>
              </a:rPr>
              <a:t>6</a:t>
            </a:r>
            <a:r>
              <a:rPr lang="en-US" altLang="en-US" dirty="0">
                <a:highlight>
                  <a:srgbClr val="FFFFFF"/>
                </a:highlight>
              </a:rPr>
              <a:t>, </a:t>
            </a:r>
            <a:r>
              <a:rPr lang="en-SE" altLang="en-US" dirty="0">
                <a:highlight>
                  <a:srgbClr val="FFFFFF"/>
                </a:highlight>
              </a:rPr>
              <a:t>March</a:t>
            </a:r>
            <a:r>
              <a:rPr lang="en-US" altLang="en-US" dirty="0">
                <a:highlight>
                  <a:srgbClr val="FFFFFF"/>
                </a:highlight>
              </a:rPr>
              <a:t> </a:t>
            </a:r>
            <a:r>
              <a:rPr lang="en-SE" altLang="en-US" dirty="0">
                <a:highlight>
                  <a:srgbClr val="FFFFFF"/>
                </a:highlight>
              </a:rPr>
              <a:t>16</a:t>
            </a:r>
            <a:endParaRPr lang="en-US" altLang="en-US" dirty="0">
              <a:highlight>
                <a:srgbClr val="FFFFFF"/>
              </a:highlight>
            </a:endParaRPr>
          </a:p>
          <a:p>
            <a:pPr lvl="1"/>
            <a:r>
              <a:rPr lang="en-US" altLang="en-US" dirty="0">
                <a:highlight>
                  <a:srgbClr val="FFFFFF"/>
                </a:highlight>
              </a:rPr>
              <a:t>Remote access will be provided</a:t>
            </a:r>
          </a:p>
          <a:p>
            <a:r>
              <a:rPr lang="en-US" altLang="en-US" sz="2400" dirty="0">
                <a:highlight>
                  <a:srgbClr val="FFFFFF"/>
                </a:highlight>
              </a:rPr>
              <a:t>@</a:t>
            </a:r>
            <a:r>
              <a:rPr lang="en-SE" altLang="en-US" sz="2000" dirty="0"/>
              <a:t>IETF#123</a:t>
            </a:r>
            <a:r>
              <a:rPr lang="en-GB" altLang="en-US" sz="2000" dirty="0"/>
              <a:t>/124</a:t>
            </a:r>
            <a:r>
              <a:rPr lang="en-SE" altLang="en-US" sz="2000" dirty="0"/>
              <a:t> several side meetings on AI-specific topics, </a:t>
            </a:r>
            <a:r>
              <a:rPr lang="en-GB" altLang="en-US" sz="2000" dirty="0"/>
              <a:t>a new working group is intended to be created in March 2026</a:t>
            </a:r>
            <a:endParaRPr lang="en-SE" altLang="en-US" sz="2000" dirty="0"/>
          </a:p>
          <a:p>
            <a:pPr lvl="1"/>
            <a:r>
              <a:rPr lang="en-SE" altLang="en-US" sz="1000" dirty="0"/>
              <a:t>An IETF side meeting is an unofficial gathering held during an IETF meeting where participants gather to discuss topics relevant to IETF but outside the official agenda.</a:t>
            </a:r>
            <a:endParaRPr lang="fr-FR" altLang="en-US" sz="1000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12605162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fr-FR" sz="7200" dirty="0"/>
              <a:t>CT Officials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291149052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For Action to </a:t>
            </a:r>
            <a:r>
              <a:rPr lang="en-DE" altLang="fr-FR" dirty="0"/>
              <a:t>P</a:t>
            </a:r>
            <a:r>
              <a:rPr lang="en-GB" altLang="fr-FR" dirty="0"/>
              <a:t>C</a:t>
            </a:r>
            <a:r>
              <a:rPr lang="en-DE" altLang="fr-FR" dirty="0"/>
              <a:t>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852197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Action to TSG </a:t>
            </a:r>
            <a:r>
              <a:rPr lang="en-DE" altLang="en-US" dirty="0"/>
              <a:t>P</a:t>
            </a:r>
            <a:r>
              <a:rPr lang="en-GB" altLang="en-US" dirty="0"/>
              <a:t>C</a:t>
            </a:r>
            <a:r>
              <a:rPr lang="en-DE" altLang="en-US" dirty="0"/>
              <a:t>G</a:t>
            </a:r>
            <a:endParaRPr lang="en-GB" altLang="en-US" dirty="0"/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222142" y="1814051"/>
            <a:ext cx="11747715" cy="6550511"/>
          </a:xfrm>
        </p:spPr>
        <p:txBody>
          <a:bodyPr>
            <a:normAutofit/>
          </a:bodyPr>
          <a:lstStyle/>
          <a:p>
            <a:r>
              <a:rPr lang="en-US" altLang="en-US" sz="2400" dirty="0"/>
              <a:t> </a:t>
            </a:r>
            <a:r>
              <a:rPr lang="en-DE" altLang="en-US" sz="2400" dirty="0"/>
              <a:t>N</a:t>
            </a:r>
            <a:r>
              <a:rPr lang="en-GB" altLang="en-US" sz="2400" dirty="0"/>
              <a:t>o</a:t>
            </a:r>
            <a:r>
              <a:rPr lang="en-DE" altLang="en-US" sz="2400" dirty="0"/>
              <a:t>n</a:t>
            </a:r>
            <a:r>
              <a:rPr lang="en-GB" altLang="en-US" sz="2400" dirty="0"/>
              <a:t>e</a:t>
            </a:r>
          </a:p>
          <a:p>
            <a:pPr lvl="1">
              <a:buFont typeface="Wingdings" panose="05000000000000000000" pitchFamily="2" charset="2"/>
              <a:buChar char="Ø"/>
            </a:pPr>
            <a:endParaRPr lang="en-GB" dirty="0"/>
          </a:p>
          <a:p>
            <a:endParaRPr lang="en-US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679978359"/>
      </p:ext>
    </p:extLst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Acknowledgement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232475" y="1825625"/>
            <a:ext cx="11747715" cy="4351338"/>
          </a:xfrm>
        </p:spPr>
        <p:txBody>
          <a:bodyPr/>
          <a:lstStyle/>
          <a:p>
            <a:r>
              <a:rPr lang="en-GB" altLang="ja-JP" dirty="0"/>
              <a:t>Thanks to CT vice chairs, CT WG chairs/vice chairs and rapporteurs for the great coordination before and during the meeting. Special thanks to MCC for excellent meeting support.</a:t>
            </a:r>
          </a:p>
          <a:p>
            <a:r>
              <a:rPr lang="en-GB" altLang="ja-JP" dirty="0"/>
              <a:t>Thanks to the delegates in CT WGs and CT for achieving all deadlines as promised and delivering an enormous amount of CRs and input papers.</a:t>
            </a:r>
          </a:p>
          <a:p>
            <a:r>
              <a:rPr lang="en-GB" altLang="ja-JP" dirty="0"/>
              <a:t>Thanks to </a:t>
            </a:r>
            <a:r>
              <a:rPr lang="en-DE" altLang="ja-JP" dirty="0"/>
              <a:t>P</a:t>
            </a:r>
            <a:r>
              <a:rPr lang="en-GB" altLang="ja-JP" dirty="0"/>
              <a:t>u</a:t>
            </a:r>
            <a:r>
              <a:rPr lang="en-DE" altLang="ja-JP" dirty="0"/>
              <a:t>n</a:t>
            </a:r>
            <a:r>
              <a:rPr lang="en-GB" altLang="ja-JP" dirty="0"/>
              <a:t>e</a:t>
            </a:r>
            <a:r>
              <a:rPr lang="en-DE" altLang="ja-JP" dirty="0"/>
              <a:t>e</a:t>
            </a:r>
            <a:r>
              <a:rPr lang="en-GB" altLang="ja-JP" dirty="0"/>
              <a:t>t Jain (SA</a:t>
            </a:r>
            <a:r>
              <a:rPr lang="en-DE" altLang="ja-JP" dirty="0"/>
              <a:t> </a:t>
            </a:r>
            <a:r>
              <a:rPr lang="en-GB" altLang="ja-JP" dirty="0"/>
              <a:t>c</a:t>
            </a:r>
            <a:r>
              <a:rPr lang="en-DE" altLang="ja-JP" dirty="0"/>
              <a:t>h</a:t>
            </a:r>
            <a:r>
              <a:rPr lang="en-GB" altLang="ja-JP" dirty="0"/>
              <a:t>a</a:t>
            </a:r>
            <a:r>
              <a:rPr lang="en-DE" altLang="ja-JP" dirty="0"/>
              <a:t>i</a:t>
            </a:r>
            <a:r>
              <a:rPr lang="en-GB" altLang="ja-JP" dirty="0"/>
              <a:t>r) and Younsun (RAN</a:t>
            </a:r>
            <a:r>
              <a:rPr lang="en-DE" altLang="ja-JP" dirty="0"/>
              <a:t> </a:t>
            </a:r>
            <a:r>
              <a:rPr lang="en-GB" altLang="ja-JP" dirty="0"/>
              <a:t>c</a:t>
            </a:r>
            <a:r>
              <a:rPr lang="en-DE" altLang="ja-JP" dirty="0"/>
              <a:t>h</a:t>
            </a:r>
            <a:r>
              <a:rPr lang="en-GB" altLang="ja-JP" dirty="0"/>
              <a:t>a</a:t>
            </a:r>
            <a:r>
              <a:rPr lang="en-DE" altLang="ja-JP" dirty="0"/>
              <a:t>i</a:t>
            </a:r>
            <a:r>
              <a:rPr lang="en-GB" altLang="ja-JP" dirty="0"/>
              <a:t>r) for the excellent coordination during the plenary weeks and in-between.</a:t>
            </a:r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867926307"/>
      </p:ext>
    </p:extLst>
  </p:cSld>
  <p:clrMapOvr>
    <a:masterClrMapping/>
  </p:clrMapOvr>
  <p:transition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Thank</a:t>
            </a:r>
            <a:r>
              <a:rPr lang="fr-FR" dirty="0"/>
              <a:t> You!</a:t>
            </a:r>
          </a:p>
        </p:txBody>
      </p:sp>
      <p:pic>
        <p:nvPicPr>
          <p:cNvPr id="4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192927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88C6484-EDAC-4719-AE1E-6BA87B567D6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081" y="5717512"/>
            <a:ext cx="436980" cy="61295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7D9FE770-1FBC-4BAE-9DD2-E646CE2FA170}"/>
              </a:ext>
            </a:extLst>
          </p:cNvPr>
          <p:cNvSpPr/>
          <p:nvPr/>
        </p:nvSpPr>
        <p:spPr>
          <a:xfrm>
            <a:off x="713433" y="5717512"/>
            <a:ext cx="42910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altLang="en-US" sz="900"/>
              <a:t>Peter Schmitt</a:t>
            </a:r>
          </a:p>
          <a:p>
            <a:r>
              <a:rPr lang="fr-FR" altLang="en-US" sz="900"/>
              <a:t>TSG CT Chair</a:t>
            </a:r>
          </a:p>
          <a:p>
            <a:r>
              <a:rPr lang="fr-FR" altLang="en-US" sz="900"/>
              <a:t>CCSA</a:t>
            </a:r>
          </a:p>
          <a:p>
            <a:r>
              <a:rPr lang="en-US" altLang="en-US" sz="900"/>
              <a:t>peter.schmitt@huawei.com</a:t>
            </a:r>
            <a:endParaRPr lang="fr-FR" altLang="en-US" sz="900" dirty="0"/>
          </a:p>
        </p:txBody>
      </p:sp>
    </p:spTree>
    <p:extLst>
      <p:ext uri="{BB962C8B-B14F-4D97-AF65-F5344CB8AC3E}">
        <p14:creationId xmlns:p14="http://schemas.microsoft.com/office/powerpoint/2010/main" val="1281316995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Officials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1E64D438-3EBD-4F38-A254-B036C5161B3D}"/>
              </a:ext>
            </a:extLst>
          </p:cNvPr>
          <p:cNvSpPr txBox="1">
            <a:spLocks/>
          </p:cNvSpPr>
          <p:nvPr/>
        </p:nvSpPr>
        <p:spPr bwMode="auto">
          <a:xfrm>
            <a:off x="2162175" y="2000739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Peter Schmitt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peter.schmitt@huawei.com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i="1" dirty="0">
              <a:solidFill>
                <a:srgbClr val="FF0000"/>
              </a:solidFill>
            </a:endParaRPr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14CB953C-CA61-4D54-AAA5-AA00E9115C12}"/>
              </a:ext>
            </a:extLst>
          </p:cNvPr>
          <p:cNvSpPr txBox="1">
            <a:spLocks/>
          </p:cNvSpPr>
          <p:nvPr/>
        </p:nvSpPr>
        <p:spPr bwMode="auto">
          <a:xfrm>
            <a:off x="7458076" y="3444875"/>
            <a:ext cx="3752618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Hiroshi Ishikawa</a:t>
            </a:r>
            <a:endParaRPr lang="fr-FR" altLang="en-US" sz="18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TTC</a:t>
            </a:r>
            <a:br>
              <a:rPr lang="fr-FR" altLang="en-US" sz="1800" dirty="0"/>
            </a:br>
            <a:r>
              <a:rPr lang="en-US" sz="1800" dirty="0"/>
              <a:t>hiroshi.ishikawa.ev</a:t>
            </a:r>
            <a:r>
              <a:rPr lang="en-US" altLang="en-US" sz="1800" dirty="0"/>
              <a:t>@nttdocomo.</a:t>
            </a:r>
            <a:r>
              <a:rPr lang="en-US" sz="1800" dirty="0"/>
              <a:t>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fr-FR" altLang="en-US" sz="1800" i="1" dirty="0">
              <a:solidFill>
                <a:srgbClr val="00B05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0F014045-6252-4113-A4BE-3A9852A26AF4}"/>
              </a:ext>
            </a:extLst>
          </p:cNvPr>
          <p:cNvSpPr txBox="1">
            <a:spLocks/>
          </p:cNvSpPr>
          <p:nvPr/>
        </p:nvSpPr>
        <p:spPr bwMode="auto">
          <a:xfrm>
            <a:off x="7458075" y="5035249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Francois Piroard 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TSG CT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francois.piroard@airbus.com</a:t>
            </a:r>
            <a:endParaRPr lang="en-US" altLang="en-US" sz="1800" dirty="0"/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756EF69F-00AE-4C05-BB77-D020C711A95E}"/>
              </a:ext>
            </a:extLst>
          </p:cNvPr>
          <p:cNvSpPr txBox="1">
            <a:spLocks/>
          </p:cNvSpPr>
          <p:nvPr/>
        </p:nvSpPr>
        <p:spPr bwMode="auto">
          <a:xfrm>
            <a:off x="7458075" y="198253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Biao Long 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sz="1800" dirty="0"/>
              <a:t>longbiao@chinatelecom.cn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EABC313A-DCDA-4D86-AD76-01A70B332E10}"/>
              </a:ext>
            </a:extLst>
          </p:cNvPr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kimmo.kymalainen@etsi.org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3E68E5A4-1861-4215-B2EA-52CABF67D1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2734" y="4775200"/>
            <a:ext cx="1460975" cy="1429189"/>
          </a:xfrm>
          <a:prstGeom prst="rect">
            <a:avLst/>
          </a:prstGeom>
        </p:spPr>
      </p:pic>
      <p:pic>
        <p:nvPicPr>
          <p:cNvPr id="4" name="Picture 3" descr="A person wearing glasses and a suit&#10;&#10;Description automatically generated with medium confidence">
            <a:extLst>
              <a:ext uri="{FF2B5EF4-FFF2-40B4-BE49-F238E27FC236}">
                <a16:creationId xmlns:a16="http://schemas.microsoft.com/office/drawing/2014/main" id="{A49349E2-C73F-736C-F09C-DAC601DCBBD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0300" y="1889101"/>
            <a:ext cx="1092176" cy="126392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EB6F71F-B8F3-4238-85D4-CE0503B9829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43" y="1990091"/>
            <a:ext cx="1188789" cy="166750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A7CAD6B-312E-2947-5BDB-C5A86CF0F39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0300" y="3320095"/>
            <a:ext cx="1053801" cy="138170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5B39763-94F8-4663-8B78-BED358882D6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10299" y="4907214"/>
            <a:ext cx="1075497" cy="1379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304435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Meeting statistics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62050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CT#108 Statistics		 CT#109 Statistics 	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690687"/>
            <a:ext cx="5257800" cy="4802187"/>
          </a:xfrm>
        </p:spPr>
        <p:txBody>
          <a:bodyPr/>
          <a:lstStyle/>
          <a:p>
            <a:r>
              <a:rPr lang="en-US" sz="2000" dirty="0"/>
              <a:t>Number of handled documents</a:t>
            </a:r>
          </a:p>
          <a:p>
            <a:pPr lvl="1"/>
            <a:r>
              <a:rPr lang="en-US" sz="2000" dirty="0"/>
              <a:t>297</a:t>
            </a:r>
          </a:p>
          <a:p>
            <a:r>
              <a:rPr lang="en-US" sz="2000" dirty="0"/>
              <a:t>Approved CRs </a:t>
            </a:r>
          </a:p>
          <a:p>
            <a:pPr lvl="1"/>
            <a:r>
              <a:rPr lang="en-US" sz="2000" dirty="0"/>
              <a:t>1276</a:t>
            </a:r>
          </a:p>
          <a:p>
            <a:r>
              <a:rPr lang="en-US" sz="2000" dirty="0"/>
              <a:t>Approved New SID/WID</a:t>
            </a:r>
          </a:p>
          <a:p>
            <a:pPr lvl="1"/>
            <a:r>
              <a:rPr lang="en-US" sz="2000" dirty="0"/>
              <a:t>7</a:t>
            </a:r>
          </a:p>
          <a:p>
            <a:r>
              <a:rPr lang="en-US" sz="2000" dirty="0"/>
              <a:t>Approved Revised SID/WID</a:t>
            </a:r>
          </a:p>
          <a:p>
            <a:pPr lvl="1"/>
            <a:r>
              <a:rPr lang="en-US" altLang="fr-FR" sz="2000" dirty="0"/>
              <a:t>16</a:t>
            </a:r>
          </a:p>
          <a:p>
            <a:r>
              <a:rPr lang="en-US" sz="2000" dirty="0"/>
              <a:t>Noted or Approved TS/TR</a:t>
            </a:r>
          </a:p>
          <a:p>
            <a:pPr lvl="1"/>
            <a:r>
              <a:rPr lang="en-US" altLang="fr-FR" sz="2000" dirty="0"/>
              <a:t> 9 TS,  TR noted</a:t>
            </a:r>
          </a:p>
          <a:p>
            <a:r>
              <a:rPr lang="en-US" sz="2000" dirty="0"/>
              <a:t>Attendances</a:t>
            </a:r>
            <a:r>
              <a:rPr lang="en-US" altLang="fr-FR" sz="2000" dirty="0"/>
              <a:t>:</a:t>
            </a:r>
          </a:p>
          <a:p>
            <a:pPr lvl="1"/>
            <a:r>
              <a:rPr lang="en-US" altLang="fr-FR" sz="2000" dirty="0"/>
              <a:t> 290 registered</a:t>
            </a:r>
          </a:p>
          <a:p>
            <a:pPr lvl="2"/>
            <a:r>
              <a:rPr lang="en-US" altLang="fr-FR" dirty="0"/>
              <a:t>218 confirmed participation</a:t>
            </a:r>
          </a:p>
          <a:p>
            <a:endParaRPr lang="en-US" altLang="fr-FR" sz="2400" dirty="0"/>
          </a:p>
          <a:p>
            <a:pPr lvl="1"/>
            <a:endParaRPr lang="en-US" altLang="fr-FR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623369" y="1833202"/>
            <a:ext cx="5257800" cy="4659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/>
              <a:t>Number of handled documents</a:t>
            </a:r>
          </a:p>
          <a:p>
            <a:pPr lvl="1"/>
            <a:r>
              <a:rPr lang="en-US" sz="2000" dirty="0"/>
              <a:t>254</a:t>
            </a:r>
          </a:p>
          <a:p>
            <a:r>
              <a:rPr lang="en-US" sz="2000" dirty="0"/>
              <a:t>Approved CRs </a:t>
            </a:r>
          </a:p>
          <a:p>
            <a:pPr lvl="1"/>
            <a:r>
              <a:rPr lang="en-US" sz="2000" dirty="0"/>
              <a:t>864</a:t>
            </a:r>
          </a:p>
          <a:p>
            <a:r>
              <a:rPr lang="en-US" sz="2000" dirty="0"/>
              <a:t>Approved New SID/WID</a:t>
            </a:r>
          </a:p>
          <a:p>
            <a:pPr lvl="1"/>
            <a:r>
              <a:rPr lang="en-US" sz="2000" dirty="0"/>
              <a:t>2</a:t>
            </a:r>
          </a:p>
          <a:p>
            <a:r>
              <a:rPr lang="en-US" sz="2000" dirty="0"/>
              <a:t>Approved Revised SID/WID</a:t>
            </a:r>
          </a:p>
          <a:p>
            <a:pPr lvl="1"/>
            <a:r>
              <a:rPr lang="en-US" altLang="fr-FR" sz="2000" dirty="0"/>
              <a:t>7</a:t>
            </a:r>
          </a:p>
          <a:p>
            <a:r>
              <a:rPr lang="en-US" sz="2000" dirty="0"/>
              <a:t>Noted or Approved TS/TR</a:t>
            </a:r>
          </a:p>
          <a:p>
            <a:pPr lvl="1"/>
            <a:r>
              <a:rPr lang="en-US" altLang="fr-FR" sz="2000" dirty="0"/>
              <a:t>4TS Noted, 6 Approved</a:t>
            </a:r>
          </a:p>
          <a:p>
            <a:r>
              <a:rPr lang="en-US" sz="2000" dirty="0"/>
              <a:t>Attendances</a:t>
            </a:r>
            <a:r>
              <a:rPr lang="en-US" altLang="fr-FR" sz="2000" dirty="0"/>
              <a:t>:</a:t>
            </a:r>
          </a:p>
          <a:p>
            <a:pPr lvl="1"/>
            <a:r>
              <a:rPr lang="en-US" altLang="fr-FR" sz="2000" dirty="0"/>
              <a:t>284 registered</a:t>
            </a:r>
          </a:p>
          <a:p>
            <a:pPr lvl="2"/>
            <a:r>
              <a:rPr lang="en-US" altLang="fr-FR" dirty="0"/>
              <a:t>199 confirmed participation</a:t>
            </a:r>
          </a:p>
          <a:p>
            <a:endParaRPr lang="en-US" altLang="fr-FR" sz="2400" dirty="0"/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Release Status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24670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Rel-8 – Rel-14 Status (Cat </a:t>
            </a:r>
            <a:r>
              <a:rPr lang="en-US" b="1" dirty="0"/>
              <a:t>F</a:t>
            </a:r>
            <a:r>
              <a:rPr lang="en-US" dirty="0"/>
              <a:t> CRc)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96D7E759-A89E-4B10-A642-2A01D8844E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734697" cy="4351338"/>
          </a:xfrm>
        </p:spPr>
        <p:txBody>
          <a:bodyPr/>
          <a:lstStyle/>
          <a:p>
            <a:r>
              <a:rPr lang="en-US" dirty="0"/>
              <a:t>Approved Rel-8 CRs </a:t>
            </a:r>
          </a:p>
          <a:p>
            <a:pPr lvl="1"/>
            <a:r>
              <a:rPr lang="en-US" dirty="0"/>
              <a:t>1</a:t>
            </a:r>
          </a:p>
          <a:p>
            <a:r>
              <a:rPr lang="en-US" dirty="0"/>
              <a:t>Approved Rel-9 CRs 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Rel-9 CRs 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Rel-10 CRs</a:t>
            </a:r>
          </a:p>
          <a:p>
            <a:pPr lvl="1"/>
            <a:r>
              <a:rPr lang="en-US" altLang="fr-FR" dirty="0"/>
              <a:t>0</a:t>
            </a:r>
          </a:p>
          <a:p>
            <a:pPr lvl="1"/>
            <a:endParaRPr lang="en-US" dirty="0"/>
          </a:p>
          <a:p>
            <a:endParaRPr lang="en-US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B30D9B5A-48F0-4E08-959B-CC20750F50DB}"/>
              </a:ext>
            </a:extLst>
          </p:cNvPr>
          <p:cNvSpPr txBox="1">
            <a:spLocks/>
          </p:cNvSpPr>
          <p:nvPr/>
        </p:nvSpPr>
        <p:spPr bwMode="auto">
          <a:xfrm>
            <a:off x="6414468" y="182562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Approved Rel-11 CRs</a:t>
            </a:r>
          </a:p>
          <a:p>
            <a:pPr lvl="1"/>
            <a:r>
              <a:rPr lang="en-US" altLang="fr-FR" dirty="0"/>
              <a:t>0</a:t>
            </a:r>
          </a:p>
          <a:p>
            <a:r>
              <a:rPr lang="en-US" dirty="0"/>
              <a:t>Approved Rel-12 CRs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Rel-13 CRs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Rel-14 CRs</a:t>
            </a:r>
          </a:p>
          <a:p>
            <a:pPr lvl="1"/>
            <a:r>
              <a:rPr lang="en-US" dirty="0"/>
              <a:t>0</a:t>
            </a:r>
          </a:p>
          <a:p>
            <a:pPr lvl="1"/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1717511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15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5041490" cy="4351338"/>
          </a:xfrm>
        </p:spPr>
        <p:txBody>
          <a:bodyPr/>
          <a:lstStyle/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lang="en-US" sz="20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Rel-15 CRs (Category F)</a:t>
            </a:r>
          </a:p>
          <a:p>
            <a:pPr lvl="1"/>
            <a:r>
              <a:rPr lang="en-US" sz="20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2 at CT#108 and 2 at CT#109</a:t>
            </a:r>
          </a:p>
          <a:p>
            <a:r>
              <a:rPr lang="en-US" sz="20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Strict enforcement of the FASMO criteria for Cat F CRs</a:t>
            </a:r>
          </a:p>
          <a:p>
            <a:endParaRPr lang="en-US" sz="20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/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0" indent="0">
              <a:buNone/>
            </a:pPr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/>
            <a:endParaRPr lang="en-US" dirty="0"/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49AC9385-6E11-480F-8F53-F6A563D6FC3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14711710"/>
              </p:ext>
            </p:extLst>
          </p:nvPr>
        </p:nvGraphicFramePr>
        <p:xfrm>
          <a:off x="6479627" y="2154757"/>
          <a:ext cx="4572000" cy="33893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EB380A09-BD7B-4CCE-BB57-4F0EA38FF02C}"/>
              </a:ext>
            </a:extLst>
          </p:cNvPr>
          <p:cNvSpPr txBox="1"/>
          <p:nvPr/>
        </p:nvSpPr>
        <p:spPr>
          <a:xfrm>
            <a:off x="6312312" y="5638807"/>
            <a:ext cx="473931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DE" dirty="0">
                <a:solidFill>
                  <a:schemeClr val="accent1">
                    <a:lumMod val="75000"/>
                  </a:schemeClr>
                </a:solidFill>
              </a:rPr>
              <a:t>S</a:t>
            </a:r>
            <a:r>
              <a:rPr lang="en-GB" dirty="0">
                <a:solidFill>
                  <a:schemeClr val="accent1">
                    <a:lumMod val="75000"/>
                  </a:schemeClr>
                </a:solidFill>
              </a:rPr>
              <a:t>t</a:t>
            </a:r>
            <a:r>
              <a:rPr lang="en-DE" dirty="0">
                <a:solidFill>
                  <a:schemeClr val="accent1">
                    <a:lumMod val="75000"/>
                  </a:schemeClr>
                </a:solidFill>
              </a:rPr>
              <a:t>age 3 </a:t>
            </a:r>
            <a:r>
              <a:rPr lang="en-GB" dirty="0">
                <a:solidFill>
                  <a:schemeClr val="accent1">
                    <a:lumMod val="75000"/>
                  </a:schemeClr>
                </a:solidFill>
              </a:rPr>
              <a:t>f</a:t>
            </a:r>
            <a:r>
              <a:rPr lang="en-DE" dirty="0">
                <a:solidFill>
                  <a:schemeClr val="accent1">
                    <a:lumMod val="75000"/>
                  </a:schemeClr>
                </a:solidFill>
              </a:rPr>
              <a:t>r</a:t>
            </a:r>
            <a:r>
              <a:rPr lang="en-GB" dirty="0">
                <a:solidFill>
                  <a:schemeClr val="accent1">
                    <a:lumMod val="75000"/>
                  </a:schemeClr>
                </a:solidFill>
              </a:rPr>
              <a:t>e</a:t>
            </a:r>
            <a:r>
              <a:rPr lang="en-DE" dirty="0">
                <a:solidFill>
                  <a:schemeClr val="accent1">
                    <a:lumMod val="75000"/>
                  </a:schemeClr>
                </a:solidFill>
              </a:rPr>
              <a:t>e</a:t>
            </a:r>
            <a:r>
              <a:rPr lang="en-GB" dirty="0">
                <a:solidFill>
                  <a:schemeClr val="accent1">
                    <a:lumMod val="75000"/>
                  </a:schemeClr>
                </a:solidFill>
              </a:rPr>
              <a:t>z</a:t>
            </a:r>
            <a:r>
              <a:rPr lang="en-DE" dirty="0">
                <a:solidFill>
                  <a:schemeClr val="accent1">
                    <a:lumMod val="75000"/>
                  </a:schemeClr>
                </a:solidFill>
              </a:rPr>
              <a:t>e </a:t>
            </a:r>
            <a:r>
              <a:rPr lang="en-GB" dirty="0">
                <a:solidFill>
                  <a:schemeClr val="accent1">
                    <a:lumMod val="75000"/>
                  </a:schemeClr>
                </a:solidFill>
              </a:rPr>
              <a:t>a</a:t>
            </a:r>
            <a:r>
              <a:rPr lang="en-DE" dirty="0">
                <a:solidFill>
                  <a:schemeClr val="accent1">
                    <a:lumMod val="75000"/>
                  </a:schemeClr>
                </a:solidFill>
              </a:rPr>
              <a:t>t </a:t>
            </a:r>
            <a:r>
              <a:rPr lang="en-GB" dirty="0">
                <a:solidFill>
                  <a:schemeClr val="accent1">
                    <a:lumMod val="75000"/>
                  </a:schemeClr>
                </a:solidFill>
              </a:rPr>
              <a:t>C</a:t>
            </a:r>
            <a:r>
              <a:rPr lang="en-DE" dirty="0">
                <a:solidFill>
                  <a:schemeClr val="accent1">
                    <a:lumMod val="75000"/>
                  </a:schemeClr>
                </a:solidFill>
              </a:rPr>
              <a:t>T#81</a:t>
            </a:r>
            <a:endParaRPr lang="en-GB" dirty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68A988FA-3B3D-439F-9911-0649EDA51FF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40342008"/>
              </p:ext>
            </p:extLst>
          </p:nvPr>
        </p:nvGraphicFramePr>
        <p:xfrm>
          <a:off x="6096000" y="2154757"/>
          <a:ext cx="4572000" cy="35721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249986213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16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4707194" cy="4351338"/>
          </a:xfrm>
        </p:spPr>
        <p:txBody>
          <a:bodyPr/>
          <a:lstStyle/>
          <a:p>
            <a:r>
              <a:rPr lang="en-US" sz="20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Rel-16 CRs (Category F)</a:t>
            </a:r>
          </a:p>
          <a:p>
            <a:pPr lvl="1"/>
            <a:r>
              <a:rPr lang="en-US" sz="20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11 at CT#108,  2 at CT#109</a:t>
            </a:r>
          </a:p>
          <a:p>
            <a:pPr lvl="2"/>
            <a:r>
              <a:rPr lang="fr-FR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Maintenance of API (</a:t>
            </a:r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5</a:t>
            </a:r>
            <a:r>
              <a:rPr lang="fr-FR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, </a:t>
            </a:r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0</a:t>
            </a:r>
            <a:r>
              <a:rPr lang="fr-FR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)</a:t>
            </a:r>
          </a:p>
          <a:p>
            <a:pPr lvl="1"/>
            <a:endParaRPr lang="en-US" sz="20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r>
              <a:rPr lang="en-US" sz="20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Strict enforcement of the FASMO criteria for Cat F CRs</a:t>
            </a:r>
          </a:p>
          <a:p>
            <a:pPr lvl="1"/>
            <a:endParaRPr lang="en-US" sz="20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marL="457200" lvl="1" indent="0">
              <a:buNone/>
            </a:pPr>
            <a:endParaRPr lang="en-US" sz="2000" dirty="0"/>
          </a:p>
          <a:p>
            <a:pPr lvl="1"/>
            <a:endParaRPr lang="en-US" sz="20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8465799-2D3C-47DC-8189-2D16EC1550DF}"/>
              </a:ext>
            </a:extLst>
          </p:cNvPr>
          <p:cNvSpPr/>
          <p:nvPr/>
        </p:nvSpPr>
        <p:spPr>
          <a:xfrm>
            <a:off x="7842918" y="5612683"/>
            <a:ext cx="27505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DE" dirty="0">
                <a:solidFill>
                  <a:schemeClr val="accent1">
                    <a:lumMod val="75000"/>
                  </a:schemeClr>
                </a:solidFill>
              </a:rPr>
              <a:t>S</a:t>
            </a:r>
            <a:r>
              <a:rPr lang="en-GB" dirty="0">
                <a:solidFill>
                  <a:schemeClr val="accent1">
                    <a:lumMod val="75000"/>
                  </a:schemeClr>
                </a:solidFill>
              </a:rPr>
              <a:t>t</a:t>
            </a:r>
            <a:r>
              <a:rPr lang="en-DE" dirty="0">
                <a:solidFill>
                  <a:schemeClr val="accent1">
                    <a:lumMod val="75000"/>
                  </a:schemeClr>
                </a:solidFill>
              </a:rPr>
              <a:t>age 3 </a:t>
            </a:r>
            <a:r>
              <a:rPr lang="en-GB" dirty="0">
                <a:solidFill>
                  <a:schemeClr val="accent1">
                    <a:lumMod val="75000"/>
                  </a:schemeClr>
                </a:solidFill>
              </a:rPr>
              <a:t>f</a:t>
            </a:r>
            <a:r>
              <a:rPr lang="en-DE" dirty="0">
                <a:solidFill>
                  <a:schemeClr val="accent1">
                    <a:lumMod val="75000"/>
                  </a:schemeClr>
                </a:solidFill>
              </a:rPr>
              <a:t>r</a:t>
            </a:r>
            <a:r>
              <a:rPr lang="en-GB" dirty="0">
                <a:solidFill>
                  <a:schemeClr val="accent1">
                    <a:lumMod val="75000"/>
                  </a:schemeClr>
                </a:solidFill>
              </a:rPr>
              <a:t>e</a:t>
            </a:r>
            <a:r>
              <a:rPr lang="en-DE" dirty="0">
                <a:solidFill>
                  <a:schemeClr val="accent1">
                    <a:lumMod val="75000"/>
                  </a:schemeClr>
                </a:solidFill>
              </a:rPr>
              <a:t>e</a:t>
            </a:r>
            <a:r>
              <a:rPr lang="en-GB" dirty="0">
                <a:solidFill>
                  <a:schemeClr val="accent1">
                    <a:lumMod val="75000"/>
                  </a:schemeClr>
                </a:solidFill>
              </a:rPr>
              <a:t>z</a:t>
            </a:r>
            <a:r>
              <a:rPr lang="en-DE" dirty="0">
                <a:solidFill>
                  <a:schemeClr val="accent1">
                    <a:lumMod val="75000"/>
                  </a:schemeClr>
                </a:solidFill>
              </a:rPr>
              <a:t>e </a:t>
            </a:r>
            <a:r>
              <a:rPr lang="en-GB" dirty="0">
                <a:solidFill>
                  <a:schemeClr val="accent1">
                    <a:lumMod val="75000"/>
                  </a:schemeClr>
                </a:solidFill>
              </a:rPr>
              <a:t>a</a:t>
            </a:r>
            <a:r>
              <a:rPr lang="en-DE" dirty="0">
                <a:solidFill>
                  <a:schemeClr val="accent1">
                    <a:lumMod val="75000"/>
                  </a:schemeClr>
                </a:solidFill>
              </a:rPr>
              <a:t>t </a:t>
            </a:r>
            <a:r>
              <a:rPr lang="en-GB" dirty="0">
                <a:solidFill>
                  <a:schemeClr val="accent1">
                    <a:lumMod val="75000"/>
                  </a:schemeClr>
                </a:solidFill>
              </a:rPr>
              <a:t>C</a:t>
            </a:r>
            <a:r>
              <a:rPr lang="en-DE" dirty="0">
                <a:solidFill>
                  <a:schemeClr val="accent1">
                    <a:lumMod val="75000"/>
                  </a:schemeClr>
                </a:solidFill>
              </a:rPr>
              <a:t>T#87</a:t>
            </a:r>
            <a:endParaRPr lang="en-GB" dirty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9A92C68A-0501-41BD-A934-05BC3F44880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96528216"/>
              </p:ext>
            </p:extLst>
          </p:nvPr>
        </p:nvGraphicFramePr>
        <p:xfrm>
          <a:off x="6096000" y="2032870"/>
          <a:ext cx="4572000" cy="35798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253769397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7C26965712CC42B0B36C7EA2FCF6DE" ma:contentTypeVersion="13" ma:contentTypeDescription="Crée un document." ma:contentTypeScope="" ma:versionID="36418d59d348d317128fc78f0c8181fe">
  <xsd:schema xmlns:xsd="http://www.w3.org/2001/XMLSchema" xmlns:xs="http://www.w3.org/2001/XMLSchema" xmlns:p="http://schemas.microsoft.com/office/2006/metadata/properties" xmlns:ns3="c9fe69cb-1d4b-461a-8155-8bb96486ee7c" xmlns:ns4="34d3e54b-d462-4f51-83b6-6cd7f4b454d5" targetNamespace="http://schemas.microsoft.com/office/2006/metadata/properties" ma:root="true" ma:fieldsID="5dc8765cb8f5f3898a4be90ae1f2a0a0" ns3:_="" ns4:_="">
    <xsd:import namespace="c9fe69cb-1d4b-461a-8155-8bb96486ee7c"/>
    <xsd:import namespace="34d3e54b-d462-4f51-83b6-6cd7f4b454d5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KeyPoints" minOccurs="0"/>
                <xsd:element ref="ns4:MediaServiceKeyPoints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9fe69cb-1d4b-461a-8155-8bb96486ee7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Partage du hachage d’indicateur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d3e54b-d462-4f51-83b6-6cd7f4b454d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F64618A-BDAA-472F-B9F4-B9048F2BF85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5F6414F-085E-4BBE-BBE5-04959CF33DE1}">
  <ds:schemaRefs>
    <ds:schemaRef ds:uri="http://purl.org/dc/elements/1.1/"/>
    <ds:schemaRef ds:uri="c9fe69cb-1d4b-461a-8155-8bb96486ee7c"/>
    <ds:schemaRef ds:uri="http://purl.org/dc/terms/"/>
    <ds:schemaRef ds:uri="http://www.w3.org/XML/1998/namespace"/>
    <ds:schemaRef ds:uri="http://schemas.microsoft.com/office/infopath/2007/PartnerControls"/>
    <ds:schemaRef ds:uri="34d3e54b-d462-4f51-83b6-6cd7f4b454d5"/>
    <ds:schemaRef ds:uri="http://purl.org/dc/dcmitype/"/>
    <ds:schemaRef ds:uri="http://schemas.microsoft.com/office/2006/documentManagement/types"/>
    <ds:schemaRef ds:uri="http://schemas.openxmlformats.org/package/2006/metadata/core-properties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6A3038E3-4DD8-4580-9CB3-5BBB79FCC05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9fe69cb-1d4b-461a-8155-8bb96486ee7c"/>
    <ds:schemaRef ds:uri="34d3e54b-d462-4f51-83b6-6cd7f4b454d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6754</TotalTime>
  <Words>1119</Words>
  <Application>Microsoft Office PowerPoint</Application>
  <PresentationFormat>Widescreen</PresentationFormat>
  <Paragraphs>214</Paragraphs>
  <Slides>23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2" baseType="lpstr">
      <vt:lpstr>ＭＳ Ｐゴシック</vt:lpstr>
      <vt:lpstr>宋体</vt:lpstr>
      <vt:lpstr>Arial</vt:lpstr>
      <vt:lpstr>Arial </vt:lpstr>
      <vt:lpstr>Calibri</vt:lpstr>
      <vt:lpstr>Calibri Light</vt:lpstr>
      <vt:lpstr>Times New Roman</vt:lpstr>
      <vt:lpstr>Wingdings</vt:lpstr>
      <vt:lpstr>Office Theme</vt:lpstr>
      <vt:lpstr>CT Status Report  to PCG#55 </vt:lpstr>
      <vt:lpstr>CT Officials</vt:lpstr>
      <vt:lpstr>TSG CT Officials</vt:lpstr>
      <vt:lpstr>Meeting statistics</vt:lpstr>
      <vt:lpstr>CT#108 Statistics   CT#109 Statistics  </vt:lpstr>
      <vt:lpstr>Release Status</vt:lpstr>
      <vt:lpstr>Rel-8 – Rel-14 Status (Cat F CRc)</vt:lpstr>
      <vt:lpstr>Release 15 Status</vt:lpstr>
      <vt:lpstr>Release 16 Status</vt:lpstr>
      <vt:lpstr>Release 17 Status</vt:lpstr>
      <vt:lpstr>Release 18 Status</vt:lpstr>
      <vt:lpstr>Release 19 Status</vt:lpstr>
      <vt:lpstr>For Information to PCG</vt:lpstr>
      <vt:lpstr>CT WG Statistics: Approved CRs by WG</vt:lpstr>
      <vt:lpstr>CT Statistics: Approved CRs by Release</vt:lpstr>
      <vt:lpstr>Information to PCG</vt:lpstr>
      <vt:lpstr>Information to PCG</vt:lpstr>
      <vt:lpstr>Information to PCG</vt:lpstr>
      <vt:lpstr>IETF Status</vt:lpstr>
      <vt:lpstr>For Action to PCG</vt:lpstr>
      <vt:lpstr>Action to TSG PCG</vt:lpstr>
      <vt:lpstr>Acknowledgement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Rapporteur</cp:lastModifiedBy>
  <cp:revision>982</cp:revision>
  <dcterms:created xsi:type="dcterms:W3CDTF">2010-02-05T13:52:04Z</dcterms:created>
  <dcterms:modified xsi:type="dcterms:W3CDTF">2025-11-08T14:03:24Z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0x010100DA7C26965712CC42B0B36C7EA2FCF6DE</vt:lpwstr>
  </property>
  <property fmtid="{D5CDD505-2E9C-101B-9397-08002B2CF9AE}" pid="3" name="_2015_ms_pID_725343">
    <vt:lpwstr>(3)hZMnH+5Qs+khiLT92YTCqTPs+hDDHC87xdfGXFQXRQ9PvwLsT9mK6QEKCIj+W7w3MXmmrDG3
LGS0fTbpdo1wJPwMdO4dUl+mZurk3NHr9XHBjBs5Zi8tbsa5eUzAsPub2xdiN9efR/LjTYd8
OsSPLfp3nevLSTiEh7sOQQeA9XnrGAKgUw89+b25J6aqLQ7ugfNilS4OahnVdXXDgwDB4oxQ
Q5yl40T9PYpqkRJk93</vt:lpwstr>
  </property>
  <property fmtid="{D5CDD505-2E9C-101B-9397-08002B2CF9AE}" pid="4" name="_2015_ms_pID_7253431">
    <vt:lpwstr>L4Wtjk0ZXT984U81/BdibAGSyLZG0Oq+1SeBImPS8ztNoQgLiXCYMB
PPQGh3LZhtdNC5joAAJK7v06BwL6T8md7U+kgLqePSAJo6/SrO7Auq0eDT2d+YZy7gc9TIB9
c/a12/EoGxgWl+3r40Of/vvPexqeapOhQRdmH8SLZeWBK9Q8YSAThvgWfJLB09pH9Hhuy1jo
aorxS8U1WLIGIE4AkjAI16YTs+m+gmVvHSrH</vt:lpwstr>
  </property>
  <property fmtid="{D5CDD505-2E9C-101B-9397-08002B2CF9AE}" pid="5" name="MSIP_Label_5f8610cf-4e4f-4168-a9a0-556235a89a9b_Enabled">
    <vt:lpwstr>true</vt:lpwstr>
  </property>
  <property fmtid="{D5CDD505-2E9C-101B-9397-08002B2CF9AE}" pid="6" name="MSIP_Label_5f8610cf-4e4f-4168-a9a0-556235a89a9b_SetDate">
    <vt:lpwstr>2023-06-14T01:37:53Z</vt:lpwstr>
  </property>
  <property fmtid="{D5CDD505-2E9C-101B-9397-08002B2CF9AE}" pid="7" name="MSIP_Label_5f8610cf-4e4f-4168-a9a0-556235a89a9b_Method">
    <vt:lpwstr>Standard</vt:lpwstr>
  </property>
  <property fmtid="{D5CDD505-2E9C-101B-9397-08002B2CF9AE}" pid="8" name="MSIP_Label_5f8610cf-4e4f-4168-a9a0-556235a89a9b_Name">
    <vt:lpwstr>Unclassified</vt:lpwstr>
  </property>
  <property fmtid="{D5CDD505-2E9C-101B-9397-08002B2CF9AE}" pid="9" name="MSIP_Label_5f8610cf-4e4f-4168-a9a0-556235a89a9b_SiteId">
    <vt:lpwstr>7694d41c-5504-43d9-9e40-cb254ad755ec</vt:lpwstr>
  </property>
  <property fmtid="{D5CDD505-2E9C-101B-9397-08002B2CF9AE}" pid="10" name="MSIP_Label_5f8610cf-4e4f-4168-a9a0-556235a89a9b_ActionId">
    <vt:lpwstr>2a10f9de-db74-423c-9e85-0ddbc5721fa9</vt:lpwstr>
  </property>
  <property fmtid="{D5CDD505-2E9C-101B-9397-08002B2CF9AE}" pid="11" name="MSIP_Label_5f8610cf-4e4f-4168-a9a0-556235a89a9b_ContentBits">
    <vt:lpwstr>0</vt:lpwstr>
  </property>
  <property fmtid="{D5CDD505-2E9C-101B-9397-08002B2CF9AE}" pid="12" name="_2015_ms_pID_7253432">
    <vt:lpwstr>0Q==</vt:lpwstr>
  </property>
  <property fmtid="{D5CDD505-2E9C-101B-9397-08002B2CF9AE}" pid="13" name="_readonly">
    <vt:lpwstr/>
  </property>
  <property fmtid="{D5CDD505-2E9C-101B-9397-08002B2CF9AE}" pid="14" name="_change">
    <vt:lpwstr/>
  </property>
  <property fmtid="{D5CDD505-2E9C-101B-9397-08002B2CF9AE}" pid="15" name="_full-control">
    <vt:lpwstr/>
  </property>
  <property fmtid="{D5CDD505-2E9C-101B-9397-08002B2CF9AE}" pid="16" name="sflag">
    <vt:lpwstr>1718875936</vt:lpwstr>
  </property>
</Properties>
</file>