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7"/>
  </p:notesMasterIdLst>
  <p:handoutMasterIdLst>
    <p:handoutMasterId r:id="rId8"/>
  </p:handoutMasterIdLst>
  <p:sldIdLst>
    <p:sldId id="341" r:id="rId2"/>
    <p:sldId id="386" r:id="rId3"/>
    <p:sldId id="388" r:id="rId4"/>
    <p:sldId id="405" r:id="rId5"/>
    <p:sldId id="406" r:id="rId6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2C7A23C-DDC5-408E-819D-CA4ED34F4F16}" v="2" dt="2025-04-21T17:01:22.47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27" autoAdjust="0"/>
    <p:restoredTop sz="94679" autoAdjust="0"/>
  </p:normalViewPr>
  <p:slideViewPr>
    <p:cSldViewPr snapToGrid="0">
      <p:cViewPr varScale="1">
        <p:scale>
          <a:sx n="102" d="100"/>
          <a:sy n="102" d="100"/>
        </p:scale>
        <p:origin x="720" y="10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6" d="100"/>
          <a:sy n="46" d="100"/>
        </p:scale>
        <p:origin x="2788" y="40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Relationship Id="rId14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tephen Hayes" userId="88df143c-9cc8-45b0-a799-19f2c7ac210c" providerId="ADAL" clId="{E280D28C-B9D4-4993-9741-68844EFBFC0A}"/>
    <pc:docChg chg="undo custSel addSld delSld modSld">
      <pc:chgData name="Stephen Hayes" userId="88df143c-9cc8-45b0-a799-19f2c7ac210c" providerId="ADAL" clId="{E280D28C-B9D4-4993-9741-68844EFBFC0A}" dt="2025-04-04T15:40:54.495" v="1431" actId="20577"/>
      <pc:docMkLst>
        <pc:docMk/>
      </pc:docMkLst>
      <pc:sldChg chg="modSp mod">
        <pc:chgData name="Stephen Hayes" userId="88df143c-9cc8-45b0-a799-19f2c7ac210c" providerId="ADAL" clId="{E280D28C-B9D4-4993-9741-68844EFBFC0A}" dt="2025-04-04T13:39:50.899" v="24" actId="20577"/>
        <pc:sldMkLst>
          <pc:docMk/>
          <pc:sldMk cId="0" sldId="341"/>
        </pc:sldMkLst>
        <pc:spChg chg="mod">
          <ac:chgData name="Stephen Hayes" userId="88df143c-9cc8-45b0-a799-19f2c7ac210c" providerId="ADAL" clId="{E280D28C-B9D4-4993-9741-68844EFBFC0A}" dt="2025-04-04T13:39:50.899" v="24" actId="20577"/>
          <ac:spMkLst>
            <pc:docMk/>
            <pc:sldMk cId="0" sldId="341"/>
            <ac:spMk id="5122" creationId="{D9234809-97A1-4EBC-9A7A-8A9616F75D3A}"/>
          </ac:spMkLst>
        </pc:spChg>
      </pc:sldChg>
      <pc:sldChg chg="addSp delSp modSp mod">
        <pc:chgData name="Stephen Hayes" userId="88df143c-9cc8-45b0-a799-19f2c7ac210c" providerId="ADAL" clId="{E280D28C-B9D4-4993-9741-68844EFBFC0A}" dt="2025-04-04T13:58:44.683" v="51" actId="255"/>
        <pc:sldMkLst>
          <pc:docMk/>
          <pc:sldMk cId="0" sldId="386"/>
        </pc:sldMkLst>
        <pc:spChg chg="add mod">
          <ac:chgData name="Stephen Hayes" userId="88df143c-9cc8-45b0-a799-19f2c7ac210c" providerId="ADAL" clId="{E280D28C-B9D4-4993-9741-68844EFBFC0A}" dt="2025-04-04T13:58:29.916" v="49" actId="1076"/>
          <ac:spMkLst>
            <pc:docMk/>
            <pc:sldMk cId="0" sldId="386"/>
            <ac:spMk id="2" creationId="{CC81DE21-F48D-8A26-3568-8853ACCCFE03}"/>
          </ac:spMkLst>
        </pc:spChg>
        <pc:spChg chg="mod">
          <ac:chgData name="Stephen Hayes" userId="88df143c-9cc8-45b0-a799-19f2c7ac210c" providerId="ADAL" clId="{E280D28C-B9D4-4993-9741-68844EFBFC0A}" dt="2025-04-04T13:58:44.683" v="51" actId="255"/>
          <ac:spMkLst>
            <pc:docMk/>
            <pc:sldMk cId="0" sldId="386"/>
            <ac:spMk id="5" creationId="{07E4E088-C294-67AD-2769-D4C5815E8BFE}"/>
          </ac:spMkLst>
        </pc:spChg>
      </pc:sldChg>
      <pc:sldChg chg="addSp delSp modSp mod">
        <pc:chgData name="Stephen Hayes" userId="88df143c-9cc8-45b0-a799-19f2c7ac210c" providerId="ADAL" clId="{E280D28C-B9D4-4993-9741-68844EFBFC0A}" dt="2025-04-04T15:40:23.337" v="1430" actId="20577"/>
        <pc:sldMkLst>
          <pc:docMk/>
          <pc:sldMk cId="2218495353" sldId="388"/>
        </pc:sldMkLst>
        <pc:spChg chg="add mod">
          <ac:chgData name="Stephen Hayes" userId="88df143c-9cc8-45b0-a799-19f2c7ac210c" providerId="ADAL" clId="{E280D28C-B9D4-4993-9741-68844EFBFC0A}" dt="2025-04-04T15:40:23.337" v="1430" actId="20577"/>
          <ac:spMkLst>
            <pc:docMk/>
            <pc:sldMk cId="2218495353" sldId="388"/>
            <ac:spMk id="3" creationId="{CB9E6A82-FBFD-DE42-6D6E-EE98E3B81DED}"/>
          </ac:spMkLst>
        </pc:spChg>
        <pc:spChg chg="mod">
          <ac:chgData name="Stephen Hayes" userId="88df143c-9cc8-45b0-a799-19f2c7ac210c" providerId="ADAL" clId="{E280D28C-B9D4-4993-9741-68844EFBFC0A}" dt="2025-04-04T14:34:05.722" v="78" actId="6549"/>
          <ac:spMkLst>
            <pc:docMk/>
            <pc:sldMk cId="2218495353" sldId="388"/>
            <ac:spMk id="7" creationId="{D4E57AF0-92E0-0D3C-23E6-361BFB591739}"/>
          </ac:spMkLst>
        </pc:spChg>
        <pc:spChg chg="mod">
          <ac:chgData name="Stephen Hayes" userId="88df143c-9cc8-45b0-a799-19f2c7ac210c" providerId="ADAL" clId="{E280D28C-B9D4-4993-9741-68844EFBFC0A}" dt="2025-04-04T13:59:27.782" v="76" actId="20577"/>
          <ac:spMkLst>
            <pc:docMk/>
            <pc:sldMk cId="2218495353" sldId="388"/>
            <ac:spMk id="9218" creationId="{31CAFD9A-E66A-4E7F-9B4A-076B845513C1}"/>
          </ac:spMkLst>
        </pc:spChg>
      </pc:sldChg>
      <pc:sldChg chg="del">
        <pc:chgData name="Stephen Hayes" userId="88df143c-9cc8-45b0-a799-19f2c7ac210c" providerId="ADAL" clId="{E280D28C-B9D4-4993-9741-68844EFBFC0A}" dt="2025-04-04T15:31:58.678" v="652" actId="2696"/>
        <pc:sldMkLst>
          <pc:docMk/>
          <pc:sldMk cId="1395321108" sldId="404"/>
        </pc:sldMkLst>
      </pc:sldChg>
      <pc:sldChg chg="modSp mod">
        <pc:chgData name="Stephen Hayes" userId="88df143c-9cc8-45b0-a799-19f2c7ac210c" providerId="ADAL" clId="{E280D28C-B9D4-4993-9741-68844EFBFC0A}" dt="2025-04-04T15:40:54.495" v="1431" actId="20577"/>
        <pc:sldMkLst>
          <pc:docMk/>
          <pc:sldMk cId="2899837125" sldId="405"/>
        </pc:sldMkLst>
        <pc:spChg chg="mod">
          <ac:chgData name="Stephen Hayes" userId="88df143c-9cc8-45b0-a799-19f2c7ac210c" providerId="ADAL" clId="{E280D28C-B9D4-4993-9741-68844EFBFC0A}" dt="2025-04-04T15:40:54.495" v="1431" actId="20577"/>
          <ac:spMkLst>
            <pc:docMk/>
            <pc:sldMk cId="2899837125" sldId="405"/>
            <ac:spMk id="9219" creationId="{CF0FD136-175C-4835-B90A-A6AE38A68FA2}"/>
          </ac:spMkLst>
        </pc:spChg>
      </pc:sldChg>
      <pc:sldChg chg="modSp add mod">
        <pc:chgData name="Stephen Hayes" userId="88df143c-9cc8-45b0-a799-19f2c7ac210c" providerId="ADAL" clId="{E280D28C-B9D4-4993-9741-68844EFBFC0A}" dt="2025-04-04T15:39:21.768" v="1416" actId="20577"/>
        <pc:sldMkLst>
          <pc:docMk/>
          <pc:sldMk cId="790806763" sldId="406"/>
        </pc:sldMkLst>
        <pc:spChg chg="mod">
          <ac:chgData name="Stephen Hayes" userId="88df143c-9cc8-45b0-a799-19f2c7ac210c" providerId="ADAL" clId="{E280D28C-B9D4-4993-9741-68844EFBFC0A}" dt="2025-04-04T15:32:15.240" v="668" actId="20577"/>
          <ac:spMkLst>
            <pc:docMk/>
            <pc:sldMk cId="790806763" sldId="406"/>
            <ac:spMk id="9218" creationId="{31CAFD9A-E66A-4E7F-9B4A-076B845513C1}"/>
          </ac:spMkLst>
        </pc:spChg>
        <pc:spChg chg="mod">
          <ac:chgData name="Stephen Hayes" userId="88df143c-9cc8-45b0-a799-19f2c7ac210c" providerId="ADAL" clId="{E280D28C-B9D4-4993-9741-68844EFBFC0A}" dt="2025-04-04T15:39:21.768" v="1416" actId="20577"/>
          <ac:spMkLst>
            <pc:docMk/>
            <pc:sldMk cId="790806763" sldId="406"/>
            <ac:spMk id="9219" creationId="{CF0FD136-175C-4835-B90A-A6AE38A68FA2}"/>
          </ac:spMkLst>
        </pc:spChg>
      </pc:sldChg>
    </pc:docChg>
  </pc:docChgLst>
  <pc:docChgLst>
    <pc:chgData name="Issam Toufik" userId="910a7b8e-d50d-42b5-8a90-c9aaeb763a91" providerId="ADAL" clId="{D2C7A23C-DDC5-408E-819D-CA4ED34F4F16}"/>
    <pc:docChg chg="undo custSel modSld modMainMaster">
      <pc:chgData name="Issam Toufik" userId="910a7b8e-d50d-42b5-8a90-c9aaeb763a91" providerId="ADAL" clId="{D2C7A23C-DDC5-408E-819D-CA4ED34F4F16}" dt="2025-04-21T17:02:35.393" v="12" actId="20577"/>
      <pc:docMkLst>
        <pc:docMk/>
      </pc:docMkLst>
      <pc:sldChg chg="modSp mod">
        <pc:chgData name="Issam Toufik" userId="910a7b8e-d50d-42b5-8a90-c9aaeb763a91" providerId="ADAL" clId="{D2C7A23C-DDC5-408E-819D-CA4ED34F4F16}" dt="2025-04-21T17:01:43.654" v="8" actId="20577"/>
        <pc:sldMkLst>
          <pc:docMk/>
          <pc:sldMk cId="2218495353" sldId="388"/>
        </pc:sldMkLst>
        <pc:spChg chg="mod">
          <ac:chgData name="Issam Toufik" userId="910a7b8e-d50d-42b5-8a90-c9aaeb763a91" providerId="ADAL" clId="{D2C7A23C-DDC5-408E-819D-CA4ED34F4F16}" dt="2025-04-21T17:01:43.654" v="8" actId="20577"/>
          <ac:spMkLst>
            <pc:docMk/>
            <pc:sldMk cId="2218495353" sldId="388"/>
            <ac:spMk id="3" creationId="{CB9E6A82-FBFD-DE42-6D6E-EE98E3B81DED}"/>
          </ac:spMkLst>
        </pc:spChg>
      </pc:sldChg>
      <pc:sldMasterChg chg="modSp mod modSldLayout">
        <pc:chgData name="Issam Toufik" userId="910a7b8e-d50d-42b5-8a90-c9aaeb763a91" providerId="ADAL" clId="{D2C7A23C-DDC5-408E-819D-CA4ED34F4F16}" dt="2025-04-21T17:02:35.393" v="12" actId="20577"/>
        <pc:sldMasterMkLst>
          <pc:docMk/>
          <pc:sldMasterMk cId="0" sldId="2147485146"/>
        </pc:sldMasterMkLst>
        <pc:spChg chg="mod">
          <ac:chgData name="Issam Toufik" userId="910a7b8e-d50d-42b5-8a90-c9aaeb763a91" providerId="ADAL" clId="{D2C7A23C-DDC5-408E-819D-CA4ED34F4F16}" dt="2025-04-21T17:02:35.393" v="12" actId="20577"/>
          <ac:spMkLst>
            <pc:docMk/>
            <pc:sldMasterMk cId="0" sldId="2147485146"/>
            <ac:spMk id="9" creationId="{D5581FBE-7D45-49BB-9FAE-4D0BA50A6531}"/>
          </ac:spMkLst>
        </pc:spChg>
        <pc:sldLayoutChg chg="modSp mod">
          <pc:chgData name="Issam Toufik" userId="910a7b8e-d50d-42b5-8a90-c9aaeb763a91" providerId="ADAL" clId="{D2C7A23C-DDC5-408E-819D-CA4ED34F4F16}" dt="2025-04-21T17:02:09.844" v="10" actId="20577"/>
          <pc:sldLayoutMkLst>
            <pc:docMk/>
            <pc:sldMasterMk cId="0" sldId="2147485146"/>
            <pc:sldLayoutMk cId="476910131" sldId="2147485161"/>
          </pc:sldLayoutMkLst>
          <pc:spChg chg="mod">
            <ac:chgData name="Issam Toufik" userId="910a7b8e-d50d-42b5-8a90-c9aaeb763a91" providerId="ADAL" clId="{D2C7A23C-DDC5-408E-819D-CA4ED34F4F16}" dt="2025-04-21T17:02:09.844" v="10" actId="20577"/>
            <ac:spMkLst>
              <pc:docMk/>
              <pc:sldMasterMk cId="0" sldId="2147485146"/>
              <pc:sldLayoutMk cId="476910131" sldId="2147485161"/>
              <ac:spMk id="4" creationId="{C696F912-AC45-4F09-B080-65AB9E68FC1B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FA7EB14B-E8F1-49CA-B84F-1CC162466BC0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18CCCB51-75EF-49F6-9773-A5790458A8CB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1A34D97F-8870-4D99-BE60-9780BFED7CBB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A2E379-1961-4895-85C7-1F6E8F36E8A1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67670B2E-1CD9-4696-8C72-961B8F02429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BD61EE09-BC5E-420A-8566-1001D71924C7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7CD1B41D-BB55-4836-AD2D-5265B2E31B18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2B281487-856D-40B8-96DC-74FB7DEE79AB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83D77972-5124-4009-82A8-9CD7E5B28B32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4FA72439-F094-4C75-A685-592B0E644188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3B8ADD8A-04C3-4005-8B91-A8EBA21A446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4C82004C-E2B2-464F-AF0A-339B49B495E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8979674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0943126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08B0857-26DA-47EA-BDFF-89AFC7B8A5EB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0" y="152400"/>
            <a:ext cx="70262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GB" altLang="en-US" sz="1400" dirty="0"/>
              <a:t>PCG #54                         			May 2025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696F912-AC45-4F09-B080-65AB9E68FC1B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277225" y="0"/>
            <a:ext cx="140493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>
              <a:defRPr/>
            </a:pPr>
            <a:r>
              <a:rPr lang="en-GB" altLang="en-US" sz="1400" dirty="0"/>
              <a:t>PCG54_19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69101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C3F38B4F-131F-4EA0-BBF1-B9A5FA9D9B7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BB998A6-3616-477F-9642-CEBD397B1DC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FEE9D515-8FC4-43AC-B320-B02BB570FBF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AC6D4170-A804-49D1-A446-0D026D813FCE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D5581FBE-7D45-49BB-9FAE-4D0BA50A6531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2025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38715FE7-683C-4BDF-B251-4E7CB250832E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545DFEDF-1BB7-4359-8AB4-A3862791440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C9BC57A4-BBC5-42EF-83F3-84A5FFA62657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59" r:id="rId1"/>
    <p:sldLayoutId id="2147485160" r:id="rId2"/>
    <p:sldLayoutId id="2147485161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PCG/PCG_54/Docs/PCG54_18.zip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3gpp.org/ftp/PCG/PCG_54/Docs/PCG54_17.zip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D9234809-97A1-4EBC-9A7A-8A9616F75D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4171" y="2002631"/>
            <a:ext cx="12017829" cy="2852737"/>
          </a:xfrm>
        </p:spPr>
        <p:txBody>
          <a:bodyPr/>
          <a:lstStyle/>
          <a:p>
            <a:pPr algn="ctr" eaLnBrk="1" hangingPunct="1"/>
            <a:r>
              <a:rPr lang="en-GB" altLang="en-US" sz="4400" b="1" dirty="0"/>
              <a:t>Working Procedures Group</a:t>
            </a:r>
            <a:br>
              <a:rPr lang="en-GB" altLang="en-US" b="1" dirty="0"/>
            </a:br>
            <a:br>
              <a:rPr lang="en-GB" altLang="en-US" b="1" dirty="0"/>
            </a:br>
            <a:r>
              <a:rPr lang="en-GB" altLang="en-US" sz="4400" b="1" dirty="0"/>
              <a:t>Report to PCG#54</a:t>
            </a:r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CC088AD1-396B-49C4-B584-08599876C98F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3771205" y="535781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Stephen Hayes - Convenor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31CAFD9A-E66A-4E7F-9B4A-076B845513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20438"/>
          </a:xfrm>
        </p:spPr>
        <p:txBody>
          <a:bodyPr/>
          <a:lstStyle/>
          <a:p>
            <a:r>
              <a:rPr lang="en-GB" altLang="en-US" dirty="0"/>
              <a:t>Task Assigned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7E4E088-C294-67AD-2769-D4C5815E8BFE}"/>
              </a:ext>
            </a:extLst>
          </p:cNvPr>
          <p:cNvSpPr txBox="1"/>
          <p:nvPr/>
        </p:nvSpPr>
        <p:spPr>
          <a:xfrm>
            <a:off x="462978" y="1882423"/>
            <a:ext cx="10515599" cy="309315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1080135" marR="0" indent="-1080135">
              <a:spcBef>
                <a:spcPts val="1000"/>
              </a:spcBef>
              <a:spcAft>
                <a:spcPts val="0"/>
              </a:spcAft>
            </a:pPr>
            <a:r>
              <a:rPr lang="en-GB" sz="2000" b="1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Decision PCG53/09:</a:t>
            </a:r>
            <a:r>
              <a:rPr lang="en-GB" sz="2000" b="1" dirty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0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PCG approved the following approach to regional balance for the TSG elections [</a:t>
            </a:r>
            <a:r>
              <a:rPr lang="en-GB" sz="2000" b="1" dirty="0">
                <a:solidFill>
                  <a:srgbClr val="008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3GPP/PCG#53(24)32</a:t>
            </a:r>
            <a:r>
              <a:rPr lang="en-GB" sz="20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]:</a:t>
            </a:r>
            <a:endParaRPr lang="en-US" sz="20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080135" marR="0" indent="-1080135">
              <a:spcBef>
                <a:spcPts val="1000"/>
              </a:spcBef>
              <a:spcAft>
                <a:spcPts val="600"/>
              </a:spcAft>
            </a:pPr>
            <a:r>
              <a:rPr lang="en-GB" sz="20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-	Use the newly defined concept of "Corporate OP Designation" instead of the OP of the IM under which a candidate to a TSG election is running (See document PCG53_16 for the definition of Corporate OP Designation). </a:t>
            </a:r>
            <a:endParaRPr lang="en-US" sz="20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080135" marR="0" indent="-1080135">
              <a:spcBef>
                <a:spcPts val="1000"/>
              </a:spcBef>
              <a:spcAft>
                <a:spcPts val="600"/>
              </a:spcAft>
            </a:pPr>
            <a:r>
              <a:rPr lang="en-GB" sz="20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-	Define region as the ITU region associated with the location of the Corporate Group headquarters.</a:t>
            </a:r>
            <a:endParaRPr lang="en-US" sz="20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080135" marR="0" indent="-1080135" algn="just">
              <a:spcBef>
                <a:spcPts val="1000"/>
              </a:spcBef>
              <a:spcAft>
                <a:spcPts val="600"/>
              </a:spcAft>
            </a:pPr>
            <a:r>
              <a:rPr lang="en-GB" sz="20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-	Not to change the other rules for the TSGs leadership elections.</a:t>
            </a:r>
            <a:endParaRPr lang="en-US" sz="20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C81DE21-F48D-8A26-3568-8853ACCCFE03}"/>
              </a:ext>
            </a:extLst>
          </p:cNvPr>
          <p:cNvSpPr txBox="1"/>
          <p:nvPr/>
        </p:nvSpPr>
        <p:spPr>
          <a:xfrm>
            <a:off x="462978" y="5264604"/>
            <a:ext cx="10515599" cy="101566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GB" sz="20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Action PCG53/05:</a:t>
            </a:r>
            <a:r>
              <a:rPr lang="en-GB" sz="2000" b="1" dirty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0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 Working Procedures Ad Hoc Group to develop a </a:t>
            </a:r>
            <a:r>
              <a:rPr lang="en-GB" sz="200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pCR</a:t>
            </a:r>
            <a:r>
              <a:rPr lang="en-GB" sz="20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to incorporate these concepts into the Working Procedures in time for the March TSG election process [</a:t>
            </a:r>
            <a:r>
              <a:rPr lang="en-GB" sz="2000" b="1" dirty="0">
                <a:solidFill>
                  <a:srgbClr val="008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3GPP/PCG#53(24)32</a:t>
            </a:r>
            <a:r>
              <a:rPr lang="en-GB" sz="20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].</a:t>
            </a:r>
            <a:endParaRPr lang="en-US" sz="20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31CAFD9A-E66A-4E7F-9B4A-076B845513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1489" y="139093"/>
            <a:ext cx="10515600" cy="1325563"/>
          </a:xfrm>
        </p:spPr>
        <p:txBody>
          <a:bodyPr/>
          <a:lstStyle/>
          <a:p>
            <a:r>
              <a:rPr lang="en-GB" altLang="en-US" sz="4800" dirty="0"/>
              <a:t>History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D4E57AF0-92E0-0D3C-23E6-361BFB591739}"/>
              </a:ext>
            </a:extLst>
          </p:cNvPr>
          <p:cNvSpPr txBox="1">
            <a:spLocks/>
          </p:cNvSpPr>
          <p:nvPr/>
        </p:nvSpPr>
        <p:spPr bwMode="auto">
          <a:xfrm>
            <a:off x="381000" y="5051899"/>
            <a:ext cx="10515600" cy="10274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endParaRPr lang="en-US" alt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B9E6A82-FBFD-DE42-6D6E-EE98E3B81DE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>
              <a:lnSpc>
                <a:spcPct val="105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800" dirty="0">
                <a:effectLst/>
                <a:latin typeface="Calibri" panose="020F0502020204030204" pitchFamily="34" charset="0"/>
                <a:ea typeface="Aptos" panose="020B0004020202020204" pitchFamily="34" charset="0"/>
              </a:rPr>
              <a:t>The TSG leadership balance rules consisted of 2 clauses.  The first dealt with the composition of the leadership team.  The 2</a:t>
            </a:r>
            <a:r>
              <a:rPr lang="en-US" sz="1800" baseline="30000" dirty="0">
                <a:effectLst/>
                <a:latin typeface="Calibri" panose="020F0502020204030204" pitchFamily="34" charset="0"/>
                <a:ea typeface="Aptos" panose="020B0004020202020204" pitchFamily="34" charset="0"/>
              </a:rPr>
              <a:t>nd</a:t>
            </a:r>
            <a:r>
              <a:rPr lang="en-US" sz="1800" dirty="0">
                <a:effectLst/>
                <a:latin typeface="Calibri" panose="020F0502020204030204" pitchFamily="34" charset="0"/>
                <a:ea typeface="Aptos" panose="020B0004020202020204" pitchFamily="34" charset="0"/>
              </a:rPr>
              <a:t> dealt with succession of the chair position</a:t>
            </a:r>
          </a:p>
          <a:p>
            <a:pPr marL="0">
              <a:lnSpc>
                <a:spcPct val="105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800" dirty="0">
                <a:effectLst/>
                <a:latin typeface="Calibri" panose="020F0502020204030204" pitchFamily="34" charset="0"/>
                <a:ea typeface="Aptos" panose="020B0004020202020204" pitchFamily="34" charset="0"/>
              </a:rPr>
              <a:t>The WP group produced a version of the P-CR that complies with these PCG directions in </a:t>
            </a:r>
            <a:r>
              <a:rPr lang="en-US" sz="1800" i="1" dirty="0">
                <a:effectLst/>
                <a:latin typeface="Calibri" panose="020F0502020204030204" pitchFamily="34" charset="0"/>
                <a:ea typeface="Aptos" panose="020B0004020202020204" pitchFamily="34" charset="0"/>
              </a:rPr>
              <a:t>(</a:t>
            </a:r>
            <a:r>
              <a:rPr lang="en-US" sz="1800" i="1" dirty="0">
                <a:effectLst/>
                <a:latin typeface="Calibri" panose="020F0502020204030204" pitchFamily="34" charset="0"/>
                <a:ea typeface="Aptos" panose="020B0004020202020204" pitchFamily="34" charset="0"/>
                <a:hlinkClick r:id="rId3"/>
              </a:rPr>
              <a:t>PCG54_18</a:t>
            </a:r>
            <a:r>
              <a:rPr lang="en-US" sz="1800" i="1" dirty="0">
                <a:effectLst/>
                <a:latin typeface="Calibri" panose="020F0502020204030204" pitchFamily="34" charset="0"/>
                <a:ea typeface="Aptos" panose="020B0004020202020204" pitchFamily="34" charset="0"/>
              </a:rPr>
              <a:t>). </a:t>
            </a:r>
            <a:r>
              <a:rPr lang="en-US" sz="1800" dirty="0">
                <a:effectLst/>
                <a:latin typeface="Calibri" panose="020F0502020204030204" pitchFamily="34" charset="0"/>
                <a:ea typeface="Aptos" panose="020B0004020202020204" pitchFamily="34" charset="0"/>
              </a:rPr>
              <a:t>As part of the discussion, strong objections were raised to the 2</a:t>
            </a:r>
            <a:r>
              <a:rPr lang="en-US" sz="1800" baseline="30000" dirty="0">
                <a:effectLst/>
                <a:latin typeface="Calibri" panose="020F0502020204030204" pitchFamily="34" charset="0"/>
                <a:ea typeface="Aptos" panose="020B0004020202020204" pitchFamily="34" charset="0"/>
              </a:rPr>
              <a:t>nd</a:t>
            </a:r>
            <a:r>
              <a:rPr lang="en-US" sz="1800" dirty="0">
                <a:effectLst/>
                <a:latin typeface="Calibri" panose="020F0502020204030204" pitchFamily="34" charset="0"/>
                <a:ea typeface="Aptos" panose="020B0004020202020204" pitchFamily="34" charset="0"/>
              </a:rPr>
              <a:t> clause.  Therefore the group recommended that the PCG NOT approve that P-CR</a:t>
            </a:r>
            <a:r>
              <a:rPr lang="en-US" sz="1800" b="1" dirty="0">
                <a:effectLst/>
                <a:latin typeface="Calibri" panose="020F0502020204030204" pitchFamily="34" charset="0"/>
                <a:ea typeface="Aptos" panose="020B0004020202020204" pitchFamily="34" charset="0"/>
              </a:rPr>
              <a:t>.  </a:t>
            </a:r>
            <a:r>
              <a:rPr lang="en-US" sz="1800" dirty="0">
                <a:effectLst/>
                <a:latin typeface="Calibri" panose="020F0502020204030204" pitchFamily="34" charset="0"/>
                <a:ea typeface="Aptos" panose="020B0004020202020204" pitchFamily="34" charset="0"/>
              </a:rPr>
              <a:t>PCG subsequently electronicall</a:t>
            </a:r>
            <a:r>
              <a:rPr lang="en-US" sz="1800" dirty="0">
                <a:latin typeface="Calibri" panose="020F0502020204030204" pitchFamily="34" charset="0"/>
                <a:ea typeface="Aptos" panose="020B0004020202020204" pitchFamily="34" charset="0"/>
              </a:rPr>
              <a:t>y rejected the P-CR.</a:t>
            </a:r>
            <a:endParaRPr lang="en-US" sz="1800" dirty="0">
              <a:effectLst/>
              <a:latin typeface="Calibri" panose="020F0502020204030204" pitchFamily="34" charset="0"/>
              <a:ea typeface="Aptos" panose="020B0004020202020204" pitchFamily="34" charset="0"/>
            </a:endParaRPr>
          </a:p>
          <a:p>
            <a:pPr marL="0" marR="0">
              <a:lnSpc>
                <a:spcPct val="105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800" dirty="0">
                <a:effectLst/>
                <a:latin typeface="Calibri" panose="020F0502020204030204" pitchFamily="34" charset="0"/>
                <a:ea typeface="Aptos" panose="020B0004020202020204" pitchFamily="34" charset="0"/>
              </a:rPr>
              <a:t>The Working Procedures group prepared an alternative P-CR (</a:t>
            </a:r>
            <a:r>
              <a:rPr lang="en-US" sz="1800" dirty="0">
                <a:effectLst/>
                <a:latin typeface="Calibri" panose="020F0502020204030204" pitchFamily="34" charset="0"/>
                <a:ea typeface="Aptos" panose="020B0004020202020204" pitchFamily="34" charset="0"/>
                <a:hlinkClick r:id="rId4"/>
              </a:rPr>
              <a:t>PCG54_17</a:t>
            </a:r>
            <a:r>
              <a:rPr lang="en-US" sz="1800" dirty="0">
                <a:effectLst/>
                <a:latin typeface="Calibri" panose="020F0502020204030204" pitchFamily="34" charset="0"/>
                <a:ea typeface="Aptos" panose="020B0004020202020204" pitchFamily="34" charset="0"/>
              </a:rPr>
              <a:t>) which we recomme</a:t>
            </a:r>
            <a:r>
              <a:rPr lang="en-US" sz="1800" dirty="0">
                <a:latin typeface="Calibri" panose="020F0502020204030204" pitchFamily="34" charset="0"/>
                <a:ea typeface="Aptos" panose="020B0004020202020204" pitchFamily="34" charset="0"/>
              </a:rPr>
              <a:t>nded </a:t>
            </a:r>
            <a:r>
              <a:rPr lang="en-US" sz="1800" dirty="0">
                <a:effectLst/>
                <a:latin typeface="Calibri" panose="020F0502020204030204" pitchFamily="34" charset="0"/>
                <a:ea typeface="Aptos" panose="020B0004020202020204" pitchFamily="34" charset="0"/>
              </a:rPr>
              <a:t>be approved.  In this P-CR, the 2</a:t>
            </a:r>
            <a:r>
              <a:rPr lang="en-US" sz="1800" baseline="30000" dirty="0">
                <a:effectLst/>
                <a:latin typeface="Calibri" panose="020F0502020204030204" pitchFamily="34" charset="0"/>
                <a:ea typeface="Aptos" panose="020B0004020202020204" pitchFamily="34" charset="0"/>
              </a:rPr>
              <a:t>nd</a:t>
            </a:r>
            <a:r>
              <a:rPr lang="en-US" sz="1800" dirty="0">
                <a:effectLst/>
                <a:latin typeface="Calibri" panose="020F0502020204030204" pitchFamily="34" charset="0"/>
                <a:ea typeface="Aptos" panose="020B0004020202020204" pitchFamily="34" charset="0"/>
              </a:rPr>
              <a:t> clause was deleted completely.  The reasons for deleting this clause were:</a:t>
            </a: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It was historically ignored so many times that it was effectively useless (all 3 parts of the rule have been violated)</a:t>
            </a:r>
            <a:endParaRPr lang="en-US" sz="1800" dirty="0">
              <a:effectLst/>
              <a:latin typeface="Calibri" panose="020F0502020204030204" pitchFamily="34" charset="0"/>
              <a:ea typeface="Aptos" panose="020B0004020202020204" pitchFamily="34" charset="0"/>
            </a:endParaRP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It unfairly discriminated against succession between companies headquartered in Asia</a:t>
            </a:r>
            <a:endParaRPr lang="en-US" sz="1800" dirty="0">
              <a:effectLst/>
              <a:latin typeface="Calibri" panose="020F0502020204030204" pitchFamily="34" charset="0"/>
              <a:ea typeface="Aptos" panose="020B0004020202020204" pitchFamily="34" charset="0"/>
            </a:endParaRP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It violated the “best person for the job” principle for the most critical position with a group.</a:t>
            </a:r>
            <a:endParaRPr lang="en-US" sz="1800" dirty="0">
              <a:effectLst/>
              <a:latin typeface="Calibri" panose="020F0502020204030204" pitchFamily="34" charset="0"/>
              <a:ea typeface="Aptos" panose="020B0004020202020204" pitchFamily="34" charset="0"/>
            </a:endParaRPr>
          </a:p>
          <a:p>
            <a:r>
              <a:rPr lang="en-US" sz="1800" dirty="0">
                <a:effectLst/>
                <a:latin typeface="Calibri" panose="020F0502020204030204" pitchFamily="34" charset="0"/>
                <a:ea typeface="Aptos" panose="020B0004020202020204" pitchFamily="34" charset="0"/>
              </a:rPr>
              <a:t>PCG electronicall</a:t>
            </a:r>
            <a:r>
              <a:rPr lang="en-US" sz="1800" dirty="0">
                <a:latin typeface="Calibri" panose="020F0502020204030204" pitchFamily="34" charset="0"/>
                <a:ea typeface="Aptos" panose="020B0004020202020204" pitchFamily="34" charset="0"/>
              </a:rPr>
              <a:t>y approved the alternative P-CR and t</a:t>
            </a:r>
            <a:r>
              <a:rPr lang="en-US" sz="1800" dirty="0">
                <a:effectLst/>
                <a:latin typeface="Calibri" panose="020F0502020204030204" pitchFamily="34" charset="0"/>
                <a:ea typeface="Aptos" panose="020B0004020202020204" pitchFamily="34" charset="0"/>
              </a:rPr>
              <a:t>he March TSG elections </a:t>
            </a:r>
            <a:r>
              <a:rPr lang="en-US" sz="1800" dirty="0">
                <a:latin typeface="Calibri" panose="020F0502020204030204" pitchFamily="34" charset="0"/>
                <a:ea typeface="Aptos" panose="020B0004020202020204" pitchFamily="34" charset="0"/>
              </a:rPr>
              <a:t>were held using the new TSG balance rules.</a:t>
            </a:r>
            <a:endParaRPr lang="en-US" sz="1800" dirty="0">
              <a:effectLst/>
              <a:latin typeface="Calibri" panose="020F0502020204030204" pitchFamily="34" charset="0"/>
              <a:ea typeface="Aptos" panose="020B0004020202020204" pitchFamily="34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8495353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31CAFD9A-E66A-4E7F-9B4A-076B845513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1489" y="139093"/>
            <a:ext cx="10515600" cy="1325563"/>
          </a:xfrm>
        </p:spPr>
        <p:txBody>
          <a:bodyPr/>
          <a:lstStyle/>
          <a:p>
            <a:r>
              <a:rPr lang="en-GB" altLang="en-US" sz="4800" dirty="0"/>
              <a:t>Thanks</a:t>
            </a:r>
          </a:p>
        </p:txBody>
      </p:sp>
      <p:sp>
        <p:nvSpPr>
          <p:cNvPr id="9219" name="Content Placeholder 2">
            <a:extLst>
              <a:ext uri="{FF2B5EF4-FFF2-40B4-BE49-F238E27FC236}">
                <a16:creationId xmlns:a16="http://schemas.microsoft.com/office/drawing/2014/main" id="{CF0FD136-175C-4835-B90A-A6AE38A68F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1115" y="2263005"/>
            <a:ext cx="10515600" cy="893852"/>
          </a:xfrm>
        </p:spPr>
        <p:txBody>
          <a:bodyPr/>
          <a:lstStyle/>
          <a:p>
            <a:r>
              <a:rPr lang="en-US" altLang="en-US" sz="3200" dirty="0"/>
              <a:t>Thank you to all the participants for their constructive spirit in working thorough these issues.</a:t>
            </a:r>
          </a:p>
        </p:txBody>
      </p:sp>
    </p:spTree>
    <p:extLst>
      <p:ext uri="{BB962C8B-B14F-4D97-AF65-F5344CB8AC3E}">
        <p14:creationId xmlns:p14="http://schemas.microsoft.com/office/powerpoint/2010/main" val="2899837125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31CAFD9A-E66A-4E7F-9B4A-076B845513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1489" y="139093"/>
            <a:ext cx="10515600" cy="1325563"/>
          </a:xfrm>
        </p:spPr>
        <p:txBody>
          <a:bodyPr/>
          <a:lstStyle/>
          <a:p>
            <a:r>
              <a:rPr lang="en-GB" altLang="en-US" sz="4800" dirty="0"/>
              <a:t>Moving On</a:t>
            </a:r>
          </a:p>
        </p:txBody>
      </p:sp>
      <p:sp>
        <p:nvSpPr>
          <p:cNvPr id="9219" name="Content Placeholder 2">
            <a:extLst>
              <a:ext uri="{FF2B5EF4-FFF2-40B4-BE49-F238E27FC236}">
                <a16:creationId xmlns:a16="http://schemas.microsoft.com/office/drawing/2014/main" id="{CF0FD136-175C-4835-B90A-A6AE38A68F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1115" y="2012633"/>
            <a:ext cx="10515600" cy="893852"/>
          </a:xfrm>
        </p:spPr>
        <p:txBody>
          <a:bodyPr/>
          <a:lstStyle/>
          <a:p>
            <a:r>
              <a:rPr lang="en-US" altLang="en-US" dirty="0"/>
              <a:t>I will be retiring at the end of June and therefore need to give up my WP convenor position.</a:t>
            </a:r>
          </a:p>
          <a:p>
            <a:r>
              <a:rPr lang="en-US" altLang="en-US" dirty="0"/>
              <a:t>It has been my honor to serve in this position.  </a:t>
            </a:r>
          </a:p>
          <a:p>
            <a:pPr lvl="1"/>
            <a:r>
              <a:rPr lang="en-US" altLang="en-US" dirty="0"/>
              <a:t>I have gotten to see 3GPP at its best with people across the globe putting aside short term interests and working together to find what is best for 3GPP.</a:t>
            </a:r>
          </a:p>
          <a:p>
            <a:pPr lvl="1"/>
            <a:r>
              <a:rPr lang="en-US" altLang="en-US" dirty="0"/>
              <a:t>African Proverb: “If you want to go fast, go alone; if you want to go far, go together.” </a:t>
            </a:r>
          </a:p>
          <a:p>
            <a:r>
              <a:rPr lang="en-US" altLang="en-US" dirty="0"/>
              <a:t>I endorse Kevin Holley as my replacement</a:t>
            </a:r>
          </a:p>
          <a:p>
            <a:pPr lvl="1"/>
            <a:r>
              <a:rPr lang="en-US" altLang="en-US" dirty="0"/>
              <a:t>Has a long 3GPP tenure and knows the Working Procedures very well</a:t>
            </a:r>
          </a:p>
          <a:p>
            <a:pPr lvl="1"/>
            <a:r>
              <a:rPr lang="en-US" altLang="en-US" dirty="0"/>
              <a:t>Who I have turned to in navigating tricky situations</a:t>
            </a:r>
          </a:p>
        </p:txBody>
      </p:sp>
    </p:spTree>
    <p:extLst>
      <p:ext uri="{BB962C8B-B14F-4D97-AF65-F5344CB8AC3E}">
        <p14:creationId xmlns:p14="http://schemas.microsoft.com/office/powerpoint/2010/main" val="790806763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Metadata/LabelInfo.xml><?xml version="1.0" encoding="utf-8"?>
<clbl:labelList xmlns:clbl="http://schemas.microsoft.com/office/2020/mipLabelMetadata">
  <clbl:label id="{92e84ceb-fbfd-47ab-be52-080c6b87953f}" enabled="0" method="" siteId="{92e84ceb-fbfd-47ab-be52-080c6b87953f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25771</TotalTime>
  <Words>476</Words>
  <Application>Microsoft Office PowerPoint</Application>
  <PresentationFormat>Widescreen</PresentationFormat>
  <Paragraphs>26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Calibri</vt:lpstr>
      <vt:lpstr>Calibri Light</vt:lpstr>
      <vt:lpstr>Times New Roman</vt:lpstr>
      <vt:lpstr>Office Theme</vt:lpstr>
      <vt:lpstr>Working Procedures Group  Report to PCG#54</vt:lpstr>
      <vt:lpstr>Task Assigned</vt:lpstr>
      <vt:lpstr>History</vt:lpstr>
      <vt:lpstr>Thanks</vt:lpstr>
      <vt:lpstr>Moving 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Stephen Hayes</dc:creator>
  <dc:description>© 3GPP 2018</dc:description>
  <cp:lastModifiedBy>Issam Toufik</cp:lastModifiedBy>
  <cp:revision>707</cp:revision>
  <dcterms:created xsi:type="dcterms:W3CDTF">2010-02-05T13:52:04Z</dcterms:created>
  <dcterms:modified xsi:type="dcterms:W3CDTF">2025-04-21T17:02:45Z</dcterms:modified>
  <cp:contentStatus>Template 2017</cp:contentStatus>
</cp:coreProperties>
</file>