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49"/>
  </p:notesMasterIdLst>
  <p:sldIdLst>
    <p:sldId id="434" r:id="rId3"/>
    <p:sldId id="435" r:id="rId4"/>
    <p:sldId id="436" r:id="rId5"/>
    <p:sldId id="437" r:id="rId6"/>
    <p:sldId id="1090" r:id="rId7"/>
    <p:sldId id="448" r:id="rId8"/>
    <p:sldId id="2122" r:id="rId9"/>
    <p:sldId id="2124" r:id="rId10"/>
    <p:sldId id="2123" r:id="rId11"/>
    <p:sldId id="2110" r:id="rId12"/>
    <p:sldId id="2114" r:id="rId13"/>
    <p:sldId id="2103" r:id="rId14"/>
    <p:sldId id="2127" r:id="rId15"/>
    <p:sldId id="2116" r:id="rId16"/>
    <p:sldId id="2115" r:id="rId17"/>
    <p:sldId id="2106" r:id="rId18"/>
    <p:sldId id="2118" r:id="rId19"/>
    <p:sldId id="2113" r:id="rId20"/>
    <p:sldId id="2125" r:id="rId21"/>
    <p:sldId id="2121" r:id="rId22"/>
    <p:sldId id="1121" r:id="rId23"/>
    <p:sldId id="2126" r:id="rId24"/>
    <p:sldId id="1093" r:id="rId25"/>
    <p:sldId id="1094" r:id="rId26"/>
    <p:sldId id="2128" r:id="rId27"/>
    <p:sldId id="2129" r:id="rId28"/>
    <p:sldId id="2138" r:id="rId29"/>
    <p:sldId id="2139" r:id="rId30"/>
    <p:sldId id="2140" r:id="rId31"/>
    <p:sldId id="2141" r:id="rId32"/>
    <p:sldId id="2142" r:id="rId33"/>
    <p:sldId id="2143" r:id="rId34"/>
    <p:sldId id="2133" r:id="rId35"/>
    <p:sldId id="1096" r:id="rId36"/>
    <p:sldId id="1097" r:id="rId37"/>
    <p:sldId id="2144" r:id="rId38"/>
    <p:sldId id="2136" r:id="rId39"/>
    <p:sldId id="2132" r:id="rId40"/>
    <p:sldId id="2134" r:id="rId41"/>
    <p:sldId id="2145" r:id="rId42"/>
    <p:sldId id="2146" r:id="rId43"/>
    <p:sldId id="2135" r:id="rId44"/>
    <p:sldId id="2137" r:id="rId45"/>
    <p:sldId id="2147" r:id="rId46"/>
    <p:sldId id="2148" r:id="rId47"/>
    <p:sldId id="2149" r:id="rId48"/>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92D050"/>
    <a:srgbClr val="C5C5C5"/>
    <a:srgbClr val="C800BE"/>
    <a:srgbClr val="FA7100"/>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62" d="100"/>
          <a:sy n="62" d="100"/>
        </p:scale>
        <p:origin x="50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5/14/2025</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21</a:t>
            </a:fld>
            <a:endParaRPr lang="en-US"/>
          </a:p>
        </p:txBody>
      </p:sp>
    </p:spTree>
    <p:extLst>
      <p:ext uri="{BB962C8B-B14F-4D97-AF65-F5344CB8AC3E}">
        <p14:creationId xmlns:p14="http://schemas.microsoft.com/office/powerpoint/2010/main" val="2356653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36</a:t>
            </a:fld>
            <a:endParaRPr lang="en-US"/>
          </a:p>
        </p:txBody>
      </p:sp>
    </p:spTree>
    <p:extLst>
      <p:ext uri="{BB962C8B-B14F-4D97-AF65-F5344CB8AC3E}">
        <p14:creationId xmlns:p14="http://schemas.microsoft.com/office/powerpoint/2010/main" val="2533159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EF5CA-2720-FD35-1966-BA05435DC1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5CB4D6-14D0-54DA-551C-0AF48FC2E5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E48261-2723-9A6B-0C1E-404DD7367B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B39D8F1-5C5C-C676-CD8B-52D31BA05BFC}"/>
              </a:ext>
            </a:extLst>
          </p:cNvPr>
          <p:cNvSpPr>
            <a:spLocks noGrp="1"/>
          </p:cNvSpPr>
          <p:nvPr>
            <p:ph type="sldNum" sz="quarter" idx="5"/>
          </p:nvPr>
        </p:nvSpPr>
        <p:spPr/>
        <p:txBody>
          <a:bodyPr/>
          <a:lstStyle/>
          <a:p>
            <a:fld id="{0EFD39E0-52DC-4E29-9B33-7D479C89A1F8}" type="slidenum">
              <a:rPr lang="en-US" smtClean="0"/>
              <a:t>37</a:t>
            </a:fld>
            <a:endParaRPr lang="en-US"/>
          </a:p>
        </p:txBody>
      </p:sp>
    </p:spTree>
    <p:extLst>
      <p:ext uri="{BB962C8B-B14F-4D97-AF65-F5344CB8AC3E}">
        <p14:creationId xmlns:p14="http://schemas.microsoft.com/office/powerpoint/2010/main" val="2496200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tsg_ran/TSG_RAN/TSGR_106/Docs/RP-243323.zip" TargetMode="External"/><Relationship Id="rId2" Type="http://schemas.openxmlformats.org/officeDocument/2006/relationships/hyperlink" Target="http://www.3gpp.org/ftp/tsg_ran/TSG_RAN/TSGR_106/Docs/RP-243317.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6/Docs/RP-243322.zip"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www.3gpp.org/ftp/tsg_ran/TSG_RAN/TSGR_106/Docs/RP-243268.zip" TargetMode="Externa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ran/TSG_RAN/TSGR_106/Docs/RP-243306.zip" TargetMode="External"/><Relationship Id="rId2" Type="http://schemas.openxmlformats.org/officeDocument/2006/relationships/hyperlink" Target="http://www.3gpp.org/ftp/tsg_ran/TSG_RAN/TSGR_106/Docs/RP-243290.zip" TargetMode="Externa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ran/TSG_RAN/TSGR_106/Docs/RP-243280.zip" TargetMode="External"/><Relationship Id="rId2" Type="http://schemas.openxmlformats.org/officeDocument/2006/relationships/hyperlink" Target="http://www.3gpp.org/ftp/tsg_ran/TSG_RAN/TSGR_106/Docs/RP-243319.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6/Docs/RP-243326.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ran/TSG_RAN/TSGR_106/Docs/RP-243316.zip" TargetMode="External"/><Relationship Id="rId2" Type="http://schemas.openxmlformats.org/officeDocument/2006/relationships/hyperlink" Target="http://www.3gpp.org/ftp/tsg_ran/TSG_RAN/TSGR_106/Docs/RP-243307.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106/Docs/RP-243245.zip" TargetMode="External"/><Relationship Id="rId4" Type="http://schemas.openxmlformats.org/officeDocument/2006/relationships/hyperlink" Target="http://www.3gpp.org/ftp/tsg_ran/TSG_RAN/TSGR_106/Docs/RP-243244.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ran/TSG_RAN/TSGR_106/Docs/RP-243300.zip" TargetMode="External"/><Relationship Id="rId2" Type="http://schemas.openxmlformats.org/officeDocument/2006/relationships/hyperlink" Target="http://www.3gpp.org/ftp/tsg_ran/TSG_RAN/TSGR_105/Docs/RP-242384.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6/Docs/RP-243318.zip" TargetMode="External"/><Relationship Id="rId5" Type="http://schemas.openxmlformats.org/officeDocument/2006/relationships/hyperlink" Target="http://www.3gpp.org/ftp/tsg_ran/TSG_RAN/TSGR_106/Docs/RP-243313.zip" TargetMode="External"/><Relationship Id="rId4" Type="http://schemas.openxmlformats.org/officeDocument/2006/relationships/hyperlink" Target="http://www.3gpp.org/ftp/tsg_ran/TSG_RAN/TSGR_106/Docs/RP-243305.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3gpp.org/ftp/tsg_ran/TSG_RAN/TSGR_106/Docs/RP-243265.zip" TargetMode="External"/><Relationship Id="rId2" Type="http://schemas.openxmlformats.org/officeDocument/2006/relationships/hyperlink" Target="http://www.3gpp.org/ftp/tsg_ran/TSG_RAN/TSGR_106/Docs/RP-243297.zip" TargetMode="Externa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ran/TSG_RAN/TSGR_106/Docs/RP-243314.zip" TargetMode="External"/><Relationship Id="rId2" Type="http://schemas.openxmlformats.org/officeDocument/2006/relationships/hyperlink" Target="http://www.3gpp.org/ftp/tsg_ran/TSG_RAN/TSGR_106/Docs/RP-243301.zip" TargetMode="Externa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8" Type="http://schemas.openxmlformats.org/officeDocument/2006/relationships/hyperlink" Target="http://www.3gpp.org/ftp/tsg_ran/TSG_RAN/TSGR_106/Docs/RP-243278.zip" TargetMode="External"/><Relationship Id="rId3" Type="http://schemas.openxmlformats.org/officeDocument/2006/relationships/hyperlink" Target="http://www.3gpp.org/ftp/tsg_ran/TSG_RAN/TSGR_106/Docs/RP-243266.zip" TargetMode="External"/><Relationship Id="rId7" Type="http://schemas.openxmlformats.org/officeDocument/2006/relationships/hyperlink" Target="http://www.3gpp.org/ftp/tsg_ran/TSG_RAN/TSGR_106/Docs/RP-243285.zip" TargetMode="External"/><Relationship Id="rId2" Type="http://schemas.openxmlformats.org/officeDocument/2006/relationships/hyperlink" Target="http://www.3gpp.org/ftp/tsg_ran/TSG_RAN/TSGR_106/Docs/RP-243293.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6/Docs/RP-243309.zip" TargetMode="External"/><Relationship Id="rId5" Type="http://schemas.openxmlformats.org/officeDocument/2006/relationships/hyperlink" Target="http://www.3gpp.org/ftp/tsg_ran/TSG_RAN/TSGR_106/Docs/RP-243270.zip" TargetMode="External"/><Relationship Id="rId4" Type="http://schemas.openxmlformats.org/officeDocument/2006/relationships/hyperlink" Target="http://www.3gpp.org/ftp/tsg_ran/TSG_RAN/TSGR_106/Docs/RP-243267.zip" TargetMode="External"/><Relationship Id="rId9" Type="http://schemas.openxmlformats.org/officeDocument/2006/relationships/hyperlink" Target="http://www.3gpp.org/ftp/tsg_ran/TSG_RAN/TSGR_106/Docs/RP-243308.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hyperlink" Target="http://www.3gpp.org/ftp/tsg_ran/TSG_RAN/TSGR_106/Docs/RP-243292.zip" TargetMode="Externa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ftp/tsg_ran/TSG_RAN/TSGR_106/Docs/RP-243292.zip"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ftp/tsg_ran/TSG_RAN/TSGR_106/Docs/RP-243276.zip" TargetMode="External"/><Relationship Id="rId2" Type="http://schemas.openxmlformats.org/officeDocument/2006/relationships/hyperlink" Target="http://www.3gpp.org/ftp/tsg_ran/TSG_RAN/TSGR_106/Docs/RP-243292.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106/Docs/RP-243325.zip" TargetMode="External"/><Relationship Id="rId4" Type="http://schemas.openxmlformats.org/officeDocument/2006/relationships/hyperlink" Target="http://www.3gpp.org/ftp/tsg_ran/TSG_RAN/TSGR_106/Docs/RP-243327.zip"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8" Type="http://schemas.openxmlformats.org/officeDocument/2006/relationships/hyperlink" Target="http://www.3gpp.org/ftp/tsg_ran/TSG_RAN/TSGR_106/Docs/RP-243281.zip" TargetMode="External"/><Relationship Id="rId3" Type="http://schemas.openxmlformats.org/officeDocument/2006/relationships/hyperlink" Target="http://www.3gpp.org/ftp/tsg_ran/TSG_RAN/TSGR_101/Docs/RP-232745.zip" TargetMode="External"/><Relationship Id="rId7" Type="http://schemas.openxmlformats.org/officeDocument/2006/relationships/hyperlink" Target="http://www.3gpp.org/ftp/tsg_ran/TSG_RAN/TSGR_106/Docs/RP-243241.zip" TargetMode="External"/><Relationship Id="rId2" Type="http://schemas.openxmlformats.org/officeDocument/2006/relationships/hyperlink" Target="http://www.3gpp.org/ftp/tsg_ran/TSG_RAN/TSGR_105/Docs/RP-241710.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6/Docs/RP-243240.zip" TargetMode="External"/><Relationship Id="rId5" Type="http://schemas.openxmlformats.org/officeDocument/2006/relationships/hyperlink" Target="http://www.3gpp.org/ftp/tsg_ran/TSG_RAN/TSGR_106/Docs/RP-243274.zip" TargetMode="External"/><Relationship Id="rId4" Type="http://schemas.openxmlformats.org/officeDocument/2006/relationships/hyperlink" Target="http://www.3gpp.org/ftp/tsg_ran/TSG_RAN/TSGR_106/Docs/RP-242430.zip" TargetMode="External"/><Relationship Id="rId9" Type="http://schemas.openxmlformats.org/officeDocument/2006/relationships/hyperlink" Target="http://www.3gpp.org/ftp/tsg_ran/TSG_RAN/TSGR_106/Docs/RP-243282.zip"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www.3gpp.org/ftp/tsg_ran/TSG_RAN/TSGR_107/Docs/RP-250108.zip" TargetMode="External"/><Relationship Id="rId2" Type="http://schemas.openxmlformats.org/officeDocument/2006/relationships/hyperlink" Target="http://www.3gpp.org/ftp/tsg_ran/TSG_RAN/TSGR_107/Docs/RP-250013.zip" TargetMode="Externa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8" Type="http://schemas.openxmlformats.org/officeDocument/2006/relationships/hyperlink" Target="http://www.3gpp.org/ftp/tsg_ran/TSG_RAN/TSGR_107/Docs/RP-250812.zip" TargetMode="External"/><Relationship Id="rId3" Type="http://schemas.openxmlformats.org/officeDocument/2006/relationships/hyperlink" Target="http://www.3gpp.org/ftp/tsg_ran/TSG_RAN/TSGR_107/Docs/RP-2508023zip" TargetMode="External"/><Relationship Id="rId7" Type="http://schemas.openxmlformats.org/officeDocument/2006/relationships/hyperlink" Target="http://www.3gpp.org/ftp/tsg_ran/TSG_RAN/TSGR_107/Docs/RP-250040.zip" TargetMode="External"/><Relationship Id="rId2" Type="http://schemas.openxmlformats.org/officeDocument/2006/relationships/hyperlink" Target="http://www.3gpp.org/ftp/tsg_ran/TSG_RAN/TSGR_107/Docs/RP-250802.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7/Docs/RP-250039.zip" TargetMode="External"/><Relationship Id="rId5" Type="http://schemas.openxmlformats.org/officeDocument/2006/relationships/hyperlink" Target="http://www.3gpp.org/ftp/tsg_ran/TSG_RAN/TSGR_107/Docs/RP-250797.zip" TargetMode="External"/><Relationship Id="rId4" Type="http://schemas.openxmlformats.org/officeDocument/2006/relationships/hyperlink" Target="http://www.3gpp.org/ftp/tsg_ran/TSG_RAN/TSGR_107/Docs/RP-250787.zip"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hyperlink" Target="http://www.3gpp.org/ftp/tsg_ran/TSG_RAN/TSGR_107/Docs/RP-250785.zip"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www.3gpp.org/ftp/tsg_ran/TSG_RAN/TSGR_107/Docs/RP-250813.zip" TargetMode="External"/><Relationship Id="rId4" Type="http://schemas.openxmlformats.org/officeDocument/2006/relationships/hyperlink" Target="http://www.3gpp.org/ftp/tsg_ran/TSG_RAN/TSGR_107/Docs/RP-250809.zi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www.3gpp.org/ftp/tsg_ran/TSG_RAN/TSGR_107/Docs/RP-250810.zip" TargetMode="Externa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hyperlink" Target="http://www.3gpp.org/ftp/tsg_ran/TSG_RAN/TSGR_107/Docs/RP-250819.zip" TargetMode="Externa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hyperlink" Target="http://www.3gpp.org/ftp/tsg_ran/TSG_RAN/TSGR_107/Docs/RP-250820.zip" TargetMode="Externa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hyperlink" Target="http://www.3gpp.org/ftp/tsg_ran/TSG_RAN/TSGR_107/Docs/RP-250807.zip" TargetMode="External"/><Relationship Id="rId2" Type="http://schemas.openxmlformats.org/officeDocument/2006/relationships/hyperlink" Target="http://www.3gpp.org/ftp/tsg_ran/TSG_RAN/TSGR_107/Docs/RP-250788.zip" TargetMode="Externa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8" Type="http://schemas.openxmlformats.org/officeDocument/2006/relationships/hyperlink" Target="http://www.3gpp.org/ftp/tsg_ran/TSG_RAN/TSGR_107/Docs/RP-250339.zip" TargetMode="External"/><Relationship Id="rId3" Type="http://schemas.openxmlformats.org/officeDocument/2006/relationships/hyperlink" Target="http://www.3gpp.org/ftp/tsg_ran/TSG_RAN/TSGR_107/Docs/RP-250577.zip" TargetMode="External"/><Relationship Id="rId7" Type="http://schemas.openxmlformats.org/officeDocument/2006/relationships/hyperlink" Target="http://www.3gpp.org/ftp/tsg_ran/TSG_RAN/TSGR_107/Docs/RP-250777.zip" TargetMode="External"/><Relationship Id="rId2" Type="http://schemas.openxmlformats.org/officeDocument/2006/relationships/hyperlink" Target="http://www.3gpp.org/ftp/tsg_ran/TSG_RAN/TSGR_107/Docs/RP-250308.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7/Docs/RP-250796.zip" TargetMode="External"/><Relationship Id="rId5" Type="http://schemas.openxmlformats.org/officeDocument/2006/relationships/hyperlink" Target="http://www.3gpp.org/ftp/tsg_ran/TSG_RAN/TSGR_107/Docs/RP-250343.zip" TargetMode="External"/><Relationship Id="rId4" Type="http://schemas.openxmlformats.org/officeDocument/2006/relationships/hyperlink" Target="http://www.3gpp.org/ftp/tsg_ran/TSG_RAN/TSGR_107/Docs/RP-250792.zip" TargetMode="External"/><Relationship Id="rId9" Type="http://schemas.openxmlformats.org/officeDocument/2006/relationships/hyperlink" Target="http://www.3gpp.org/ftp/tsg_ran/TSG_RAN/TSGR_107/Docs/RP-250188.zip"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http://www.3gpp.org/ftp/tsg_ran/TSG_RAN/TSGR_107/Docs/RP-250197.zip" TargetMode="External"/><Relationship Id="rId3" Type="http://schemas.openxmlformats.org/officeDocument/2006/relationships/hyperlink" Target="http://www.3gpp.org/ftp/tsg_ran/TSG_RAN/TSGR_107/Docs/RP-250778.zip" TargetMode="External"/><Relationship Id="rId7" Type="http://schemas.openxmlformats.org/officeDocument/2006/relationships/hyperlink" Target="http://www.3gpp.org/ftp/tsg_ran/TSG_RAN/TSGR_107/Docs/RP-250781.zip" TargetMode="External"/><Relationship Id="rId2" Type="http://schemas.openxmlformats.org/officeDocument/2006/relationships/hyperlink" Target="http://www.3gpp.org/ftp/tsg_ran/TSG_RAN/TSGR_107/Docs/RP-250107.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7/Docs/RP-250780.zip" TargetMode="External"/><Relationship Id="rId5" Type="http://schemas.openxmlformats.org/officeDocument/2006/relationships/hyperlink" Target="http://www.3gpp.org/ftp/tsg_ran/TSG_RAN/TSGR_107/Docs/RP-250326.zip" TargetMode="External"/><Relationship Id="rId4" Type="http://schemas.openxmlformats.org/officeDocument/2006/relationships/hyperlink" Target="http://www.3gpp.org/ftp/tsg_ran/TSG_RAN/TSGR_107/Docs/RP-250767.zip"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www.3gpp.org/ftp/tsg_ran/TSG_RAN/TSGR_107/Docs/RP-250799.zip" TargetMode="External"/><Relationship Id="rId2" Type="http://schemas.openxmlformats.org/officeDocument/2006/relationships/hyperlink" Target="http://www.3gpp.org/ftp/tsg_ran/TSG_RAN/TSGR_107/Docs/RP-250247.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107/Docs/RP-250794.zip" TargetMode="External"/><Relationship Id="rId4" Type="http://schemas.openxmlformats.org/officeDocument/2006/relationships/hyperlink" Target="http://www.3gpp.org/ftp/tsg_ran/TSG_RAN/TSGR_107/Docs/RP-250472.zip"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hyperlink" Target="http://www.3gpp.org/ftp/tsg_ran/TSG_RAN/TSGR_107/Docs/RP-250783.zip" TargetMode="External"/><Relationship Id="rId2" Type="http://schemas.openxmlformats.org/officeDocument/2006/relationships/hyperlink" Target="http://www.3gpp.org/ftp/tsg_ran/TSG_RAN/TSGR_107/Docs/RP-250015.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107/Docs/RP-250539.zip" TargetMode="External"/><Relationship Id="rId4" Type="http://schemas.openxmlformats.org/officeDocument/2006/relationships/hyperlink" Target="http://www.3gpp.org/ftp/tsg_ran/TSG_RAN/TSGR_107/Docs/RP-250086.zip"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TSG_RAN/TSGR_106/Docs/RP-242483.zip" TargetMode="External"/><Relationship Id="rId2" Type="http://schemas.openxmlformats.org/officeDocument/2006/relationships/hyperlink" Target="http://www.3gpp.org/ftp/tsg_ran/TSG_RAN/TSGR_106/Docs/RP-24242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6/Docs/RP-242477.zi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www.3gpp.org/ftp/tsg_ran/TSG_RAN/TSGR_106/Docs/RP-242436.zip" TargetMode="External"/><Relationship Id="rId2" Type="http://schemas.openxmlformats.org/officeDocument/2006/relationships/hyperlink" Target="http://www.3gpp.org/ftp/tsg_ran/TSG_RAN/TSGR_106/Docs/RP-242441.zip" TargetMode="Externa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hyperlink" Target="http://www.3gpp.org/ftp/tsg_ran/TSG_RAN/TSGR_106/Docs/RP-243296.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portal.3gpp.org/Home.aspx#/meeting?MtgId=60806" TargetMode="External"/><Relationship Id="rId2" Type="http://schemas.openxmlformats.org/officeDocument/2006/relationships/hyperlink" Target="http://www.3gpp.org/ftp/tsg_ran/TSG_RAN/TSGR_106/Docs/RP-242437.zip" TargetMode="External"/><Relationship Id="rId1" Type="http://schemas.openxmlformats.org/officeDocument/2006/relationships/slideLayout" Target="../slideLayouts/slideLayout14.xml"/><Relationship Id="rId5" Type="http://schemas.openxmlformats.org/officeDocument/2006/relationships/hyperlink" Target="mailto:3GPP_6G_WS@LIST.ETSI.ORG" TargetMode="External"/><Relationship Id="rId4" Type="http://schemas.openxmlformats.org/officeDocument/2006/relationships/hyperlink" Target="https://www.3gpp.org/ftp/workshop/2025-03-10_3GPP_6G_W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Report from TSG-RAN</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u="sng" dirty="0"/>
              <a:t>Source:</a:t>
            </a:r>
            <a:r>
              <a:rPr lang="en-US" dirty="0"/>
              <a:t> TSG RAN Vice-Chair</a:t>
            </a:r>
          </a:p>
        </p:txBody>
      </p:sp>
      <p:sp>
        <p:nvSpPr>
          <p:cNvPr id="5" name="TextBox 4">
            <a:extLst>
              <a:ext uri="{FF2B5EF4-FFF2-40B4-BE49-F238E27FC236}">
                <a16:creationId xmlns:a16="http://schemas.microsoft.com/office/drawing/2014/main" id="{55BB95B6-96F8-4C7B-843E-16CFF3CC2E82}"/>
              </a:ext>
            </a:extLst>
          </p:cNvPr>
          <p:cNvSpPr txBox="1"/>
          <p:nvPr/>
        </p:nvSpPr>
        <p:spPr>
          <a:xfrm>
            <a:off x="11667201" y="933769"/>
            <a:ext cx="1709122" cy="461665"/>
          </a:xfrm>
          <a:prstGeom prst="rect">
            <a:avLst/>
          </a:prstGeom>
          <a:noFill/>
        </p:spPr>
        <p:txBody>
          <a:bodyPr wrap="none" rtlCol="0">
            <a:spAutoFit/>
          </a:bodyPr>
          <a:lstStyle/>
          <a:p>
            <a:r>
              <a:rPr lang="en-US" sz="2400" b="1" dirty="0">
                <a:effectLst/>
                <a:latin typeface="Arial" panose="020B0604020202020204" pitchFamily="34" charset="0"/>
                <a:ea typeface="Calibri" panose="020F0502020204030204" pitchFamily="34" charset="0"/>
              </a:rPr>
              <a:t>PCG54_05</a:t>
            </a:r>
            <a:endParaRPr lang="en-US" sz="3200" b="1" dirty="0">
              <a:highlight>
                <a:srgbClr val="FFFF00"/>
              </a:highlight>
            </a:endParaRPr>
          </a:p>
        </p:txBody>
      </p:sp>
      <p:sp>
        <p:nvSpPr>
          <p:cNvPr id="7" name="TextBox 6">
            <a:extLst>
              <a:ext uri="{FF2B5EF4-FFF2-40B4-BE49-F238E27FC236}">
                <a16:creationId xmlns:a16="http://schemas.microsoft.com/office/drawing/2014/main" id="{9AE9F7C8-F7BC-47BC-85E0-7D8A39FEAB12}"/>
              </a:ext>
            </a:extLst>
          </p:cNvPr>
          <p:cNvSpPr txBox="1"/>
          <p:nvPr/>
        </p:nvSpPr>
        <p:spPr>
          <a:xfrm>
            <a:off x="11667201" y="291104"/>
            <a:ext cx="1760418" cy="461665"/>
          </a:xfrm>
          <a:prstGeom prst="rect">
            <a:avLst/>
          </a:prstGeom>
          <a:noFill/>
        </p:spPr>
        <p:txBody>
          <a:bodyPr wrap="none" rtlCol="0">
            <a:spAutoFit/>
          </a:bodyPr>
          <a:lstStyle/>
          <a:p>
            <a:r>
              <a:rPr lang="en-US" sz="2400" dirty="0">
                <a:effectLst/>
                <a:latin typeface="Arial" panose="020B0604020202020204" pitchFamily="34" charset="0"/>
                <a:ea typeface="Calibri" panose="020F0502020204030204" pitchFamily="34" charset="0"/>
              </a:rPr>
              <a:t>Agenda </a:t>
            </a:r>
            <a:r>
              <a:rPr lang="en-US" sz="2400" b="1" dirty="0">
                <a:effectLst/>
                <a:latin typeface="Arial" panose="020B0604020202020204" pitchFamily="34" charset="0"/>
                <a:ea typeface="Calibri" panose="020F0502020204030204" pitchFamily="34" charset="0"/>
              </a:rPr>
              <a:t>4.2</a:t>
            </a:r>
            <a:endParaRPr lang="en-US" sz="3200" b="1" dirty="0">
              <a:highlight>
                <a:srgbClr val="FFFF00"/>
              </a:highlight>
            </a:endParaRP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7E380-27A7-D5D7-5E2A-69D7634F6A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5D719A-4FC5-B831-C18C-F0B8E6711771}"/>
              </a:ext>
            </a:extLst>
          </p:cNvPr>
          <p:cNvSpPr>
            <a:spLocks noGrp="1"/>
          </p:cNvSpPr>
          <p:nvPr>
            <p:ph type="ctrTitle"/>
          </p:nvPr>
        </p:nvSpPr>
        <p:spPr>
          <a:xfrm>
            <a:off x="1903601" y="2469114"/>
            <a:ext cx="12746197" cy="1470025"/>
          </a:xfrm>
        </p:spPr>
        <p:txBody>
          <a:bodyPr/>
          <a:lstStyle/>
          <a:p>
            <a:r>
              <a:rPr lang="en-US" dirty="0"/>
              <a:t>TSG-RAN Projects Update</a:t>
            </a:r>
          </a:p>
        </p:txBody>
      </p:sp>
    </p:spTree>
    <p:extLst>
      <p:ext uri="{BB962C8B-B14F-4D97-AF65-F5344CB8AC3E}">
        <p14:creationId xmlns:p14="http://schemas.microsoft.com/office/powerpoint/2010/main" val="204574295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4" y="287870"/>
            <a:ext cx="12912045" cy="736597"/>
          </a:xfrm>
        </p:spPr>
        <p:txBody>
          <a:bodyPr/>
          <a:lstStyle/>
          <a:p>
            <a:r>
              <a:rPr lang="en-US" sz="4000" dirty="0"/>
              <a:t>RAN Projects Update: New RAN4-led Rel-19 Items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29575" y="1125518"/>
            <a:ext cx="13327579" cy="4830233"/>
          </a:xfrm>
        </p:spPr>
        <p:txBody>
          <a:bodyPr/>
          <a:lstStyle/>
          <a:p>
            <a:r>
              <a:rPr lang="en-US" sz="2400" dirty="0"/>
              <a:t>As planned, RAN#106 discussed new Rel-19 RAN4-led non-spectrum proposals</a:t>
            </a:r>
          </a:p>
          <a:p>
            <a:pPr lvl="1"/>
            <a:r>
              <a:rPr lang="en-US" sz="2000" dirty="0"/>
              <a:t>~11 new items were proposed</a:t>
            </a:r>
          </a:p>
          <a:p>
            <a:r>
              <a:rPr lang="en-US" sz="2400" dirty="0"/>
              <a:t>After intensive discussion, two items were approved;</a:t>
            </a:r>
          </a:p>
          <a:p>
            <a:pPr lvl="1"/>
            <a:r>
              <a:rPr lang="en-US" sz="1869" dirty="0">
                <a:hlinkClick r:id="rId2"/>
              </a:rPr>
              <a:t>RP‑243317</a:t>
            </a:r>
            <a:r>
              <a:rPr lang="en-US" sz="1869" dirty="0"/>
              <a:t>	New WID on low band carrier aggregation via switching	Apple, TELUS, Bell Mobility, BT plc, Skyworks Solutions Inc., </a:t>
            </a:r>
            <a:r>
              <a:rPr lang="en-US" sz="1869" dirty="0" err="1"/>
              <a:t>Anterix</a:t>
            </a:r>
            <a:r>
              <a:rPr lang="en-US" sz="1869" dirty="0"/>
              <a:t>, Southern Linc, AT&amp;T, Boost Mobile Network, Murata, Ericsson, Samsung, Qorvo, Nokia, Huawei, HiSilicon, vivo, OPPO, Qualcomm, Google, Sony, ZTE</a:t>
            </a:r>
          </a:p>
          <a:p>
            <a:pPr lvl="1"/>
            <a:r>
              <a:rPr lang="en-US" sz="1800" dirty="0">
                <a:hlinkClick r:id="rId3"/>
              </a:rPr>
              <a:t>RP‑243323</a:t>
            </a:r>
            <a:r>
              <a:rPr lang="en-US" sz="1800" dirty="0"/>
              <a:t>	New WID on 7 MHz Channel Bandwidth for n26 and n5	T-Mobile USA, China Telecom</a:t>
            </a:r>
          </a:p>
          <a:p>
            <a:pPr lvl="2"/>
            <a:r>
              <a:rPr lang="en-US" sz="1800" dirty="0"/>
              <a:t>The  corresponding way forward in irregular channel bandwidths was endorsed in </a:t>
            </a:r>
            <a:r>
              <a:rPr lang="en-US" sz="1800" dirty="0">
                <a:hlinkClick r:id="rId4"/>
              </a:rPr>
              <a:t>RP‑243322</a:t>
            </a:r>
            <a:endParaRPr lang="en-US" sz="1800" dirty="0"/>
          </a:p>
        </p:txBody>
      </p:sp>
    </p:spTree>
    <p:extLst>
      <p:ext uri="{BB962C8B-B14F-4D97-AF65-F5344CB8AC3E}">
        <p14:creationId xmlns:p14="http://schemas.microsoft.com/office/powerpoint/2010/main" val="380260023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4" y="287870"/>
            <a:ext cx="12912045" cy="736597"/>
          </a:xfrm>
        </p:spPr>
        <p:txBody>
          <a:bodyPr/>
          <a:lstStyle/>
          <a:p>
            <a:r>
              <a:rPr lang="en-US" sz="4000" dirty="0"/>
              <a:t>RAN Projects Update: New RAN4-led R19 Spectrum Items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006487" y="1185339"/>
            <a:ext cx="13327579" cy="4830233"/>
          </a:xfrm>
        </p:spPr>
        <p:txBody>
          <a:bodyPr/>
          <a:lstStyle/>
          <a:p>
            <a:r>
              <a:rPr lang="en-US" sz="2800" dirty="0"/>
              <a:t>Besides the set of Rel-19 spectrum items approved in RAN#104 and RAN#105, RAN#106 additionally approved the following RAN4-led spectrum item</a:t>
            </a:r>
          </a:p>
          <a:p>
            <a:pPr lvl="1"/>
            <a:r>
              <a:rPr lang="en-US" sz="2000" dirty="0">
                <a:hlinkClick r:id="rId2"/>
              </a:rPr>
              <a:t>RP‑243268</a:t>
            </a:r>
            <a:r>
              <a:rPr lang="en-US" sz="2000" dirty="0"/>
              <a:t> New bands for LTE based 5G terrestrial broadcast for early deployments EBU, BNE</a:t>
            </a:r>
            <a:endParaRPr lang="en-US" sz="1800" dirty="0"/>
          </a:p>
          <a:p>
            <a:endParaRPr lang="en-US" sz="2000" dirty="0"/>
          </a:p>
        </p:txBody>
      </p:sp>
    </p:spTree>
    <p:extLst>
      <p:ext uri="{BB962C8B-B14F-4D97-AF65-F5344CB8AC3E}">
        <p14:creationId xmlns:p14="http://schemas.microsoft.com/office/powerpoint/2010/main" val="335775454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E2D87-0A73-B98B-E841-02370C6E0D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9846E5-1BE4-113E-AD71-E339B9CF90AB}"/>
              </a:ext>
            </a:extLst>
          </p:cNvPr>
          <p:cNvSpPr>
            <a:spLocks noGrp="1"/>
          </p:cNvSpPr>
          <p:nvPr>
            <p:ph type="title"/>
          </p:nvPr>
        </p:nvSpPr>
        <p:spPr>
          <a:xfrm>
            <a:off x="676954" y="287870"/>
            <a:ext cx="12912045" cy="736597"/>
          </a:xfrm>
        </p:spPr>
        <p:txBody>
          <a:bodyPr/>
          <a:lstStyle/>
          <a:p>
            <a:r>
              <a:rPr lang="en-US" sz="4000" dirty="0"/>
              <a:t>RAN Projects Update: New RAN1-led R19 Item</a:t>
            </a:r>
          </a:p>
        </p:txBody>
      </p:sp>
      <p:sp>
        <p:nvSpPr>
          <p:cNvPr id="3" name="Content Placeholder 2">
            <a:extLst>
              <a:ext uri="{FF2B5EF4-FFF2-40B4-BE49-F238E27FC236}">
                <a16:creationId xmlns:a16="http://schemas.microsoft.com/office/drawing/2014/main" id="{6B7C3582-8441-2BCB-036C-F3BC92D0205D}"/>
              </a:ext>
            </a:extLst>
          </p:cNvPr>
          <p:cNvSpPr>
            <a:spLocks noGrp="1"/>
          </p:cNvSpPr>
          <p:nvPr>
            <p:ph idx="1"/>
          </p:nvPr>
        </p:nvSpPr>
        <p:spPr>
          <a:xfrm>
            <a:off x="1006487" y="1185339"/>
            <a:ext cx="13327579" cy="4830233"/>
          </a:xfrm>
        </p:spPr>
        <p:txBody>
          <a:bodyPr/>
          <a:lstStyle/>
          <a:p>
            <a:r>
              <a:rPr lang="en-US" sz="2800" dirty="0"/>
              <a:t>RAN#106 approved New WID on LTE-based 5G Broadcast Phase 2 as in</a:t>
            </a:r>
            <a:r>
              <a:rPr lang="en-US" sz="2800" dirty="0">
                <a:hlinkClick r:id="rId2"/>
              </a:rPr>
              <a:t> RP‑243290</a:t>
            </a:r>
            <a:r>
              <a:rPr lang="en-US" sz="2800" dirty="0"/>
              <a:t> </a:t>
            </a:r>
          </a:p>
          <a:p>
            <a:pPr lvl="1"/>
            <a:r>
              <a:rPr lang="en-US" sz="2269" dirty="0"/>
              <a:t>Objectives and work plan for 5G Broadcast Phase 2 are summarized in </a:t>
            </a:r>
            <a:r>
              <a:rPr lang="en-US" sz="2400" dirty="0">
                <a:hlinkClick r:id="rId3"/>
              </a:rPr>
              <a:t>RP‑243306</a:t>
            </a:r>
            <a:r>
              <a:rPr lang="en-US" sz="2400" dirty="0"/>
              <a:t> </a:t>
            </a:r>
            <a:endParaRPr lang="en-US" sz="2269" dirty="0"/>
          </a:p>
          <a:p>
            <a:endParaRPr lang="en-US" sz="1800" dirty="0"/>
          </a:p>
          <a:p>
            <a:endParaRPr lang="en-US" sz="2000" dirty="0"/>
          </a:p>
        </p:txBody>
      </p:sp>
    </p:spTree>
    <p:extLst>
      <p:ext uri="{BB962C8B-B14F-4D97-AF65-F5344CB8AC3E}">
        <p14:creationId xmlns:p14="http://schemas.microsoft.com/office/powerpoint/2010/main" val="179966156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 Rel-19 Project Update: Ambient-IoT</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811851"/>
            <a:ext cx="13869762" cy="4830233"/>
          </a:xfrm>
        </p:spPr>
        <p:txBody>
          <a:bodyPr/>
          <a:lstStyle/>
          <a:p>
            <a:r>
              <a:rPr lang="en-US" sz="2400" dirty="0"/>
              <a:t>SI Study on solutions for Ambient IoT (Internet of Things) in NR was successfully completed</a:t>
            </a:r>
          </a:p>
          <a:p>
            <a:pPr lvl="1"/>
            <a:r>
              <a:rPr lang="en-US" sz="2000" dirty="0"/>
              <a:t>TR 38.769 v2.0.1 on Study on solutions for Ambient IoT (Internet of Things) in NR was approved in </a:t>
            </a:r>
            <a:r>
              <a:rPr lang="en-US" sz="2000" dirty="0">
                <a:hlinkClick r:id="rId2"/>
              </a:rPr>
              <a:t>RP‑243319</a:t>
            </a:r>
            <a:endParaRPr lang="en-US" sz="2000" dirty="0"/>
          </a:p>
          <a:p>
            <a:r>
              <a:rPr lang="en-US" sz="2400" dirty="0"/>
              <a:t>Way forward for Ambient IoT for REL-19 and REL-20 was endorsed in </a:t>
            </a:r>
            <a:r>
              <a:rPr lang="en-US" sz="2400" dirty="0">
                <a:hlinkClick r:id="rId3"/>
              </a:rPr>
              <a:t>RP‑243280</a:t>
            </a:r>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a:p>
            <a:pPr marL="0" indent="0">
              <a:buNone/>
            </a:pPr>
            <a:endParaRPr lang="en-US" sz="2400" dirty="0"/>
          </a:p>
          <a:p>
            <a:endParaRPr lang="en-US" sz="2400" dirty="0"/>
          </a:p>
          <a:p>
            <a:endParaRPr lang="en-US" sz="2400" dirty="0"/>
          </a:p>
          <a:p>
            <a:r>
              <a:rPr lang="en-US" sz="2400" dirty="0"/>
              <a:t>New WID on Rel-19 Ambient IoT was approved in </a:t>
            </a:r>
            <a:r>
              <a:rPr lang="en-US" sz="2400" dirty="0">
                <a:hlinkClick r:id="rId4"/>
              </a:rPr>
              <a:t>RP‑243326</a:t>
            </a:r>
            <a:r>
              <a:rPr lang="en-US" sz="2800" dirty="0"/>
              <a:t>	</a:t>
            </a:r>
          </a:p>
        </p:txBody>
      </p:sp>
      <p:sp>
        <p:nvSpPr>
          <p:cNvPr id="5" name="TextBox 4">
            <a:extLst>
              <a:ext uri="{FF2B5EF4-FFF2-40B4-BE49-F238E27FC236}">
                <a16:creationId xmlns:a16="http://schemas.microsoft.com/office/drawing/2014/main" id="{D7FB6F2C-EFB3-DCFA-A268-1BB7BE9F762C}"/>
              </a:ext>
            </a:extLst>
          </p:cNvPr>
          <p:cNvSpPr txBox="1"/>
          <p:nvPr/>
        </p:nvSpPr>
        <p:spPr>
          <a:xfrm>
            <a:off x="314325" y="2157380"/>
            <a:ext cx="5064516" cy="3293209"/>
          </a:xfrm>
          <a:prstGeom prst="rect">
            <a:avLst/>
          </a:prstGeom>
          <a:noFill/>
        </p:spPr>
        <p:txBody>
          <a:bodyPr wrap="square">
            <a:spAutoFit/>
          </a:bodyPr>
          <a:lstStyle/>
          <a:p>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TSG RAN to approve a Rel-19 work item for Ambient IoT, with the following scope based on the Rel-19 study:</a:t>
            </a:r>
          </a:p>
          <a:p>
            <a:pPr marL="914440" lvl="1" indent="-457200">
              <a:buFont typeface="Arial" panose="020B0604020202020204" pitchFamily="34" charset="0"/>
              <a:buChar char="•"/>
            </a:pPr>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Indoor inventory &amp; command, deployment scenario 1 with topology 1 (</a:t>
            </a: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in D1T1-B)</a:t>
            </a:r>
          </a:p>
          <a:p>
            <a:pPr marL="914440" lvl="1" indent="-457200">
              <a:buFont typeface="Arial" panose="020B0604020202020204" pitchFamily="34" charset="0"/>
              <a:buChar char="•"/>
            </a:pPr>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Backscattering device with RF-ED receiver: Device 1</a:t>
            </a:r>
            <a:endParaRPr kumimoji="1" lang="en-US" altLang="zh-CN" sz="1600" strike="sngStrike" dirty="0">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a:p>
            <a:pPr marL="914440" lvl="1" indent="-457200">
              <a:buFont typeface="Arial" panose="020B0604020202020204" pitchFamily="34" charset="0"/>
              <a:buChar char="•"/>
            </a:pPr>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CW node outside topology (D1T1-B case 1-4), single-tone unmodulated </a:t>
            </a: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waveform without hopping</a:t>
            </a:r>
          </a:p>
          <a:p>
            <a:pPr marL="1371678" lvl="2" indent="-457200">
              <a:buFont typeface="Arial" panose="020B0604020202020204" pitchFamily="34" charset="0"/>
              <a:buChar char="•"/>
            </a:pPr>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FDD spectrum: </a:t>
            </a:r>
            <a:r>
              <a:rPr kumimoji="1" lang="it-IT"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CW in UL, D2R in UL, R2D in DL</a:t>
            </a:r>
          </a:p>
          <a:p>
            <a:pPr marL="914440" lvl="1" indent="-457200">
              <a:buFont typeface="Arial" panose="020B0604020202020204" pitchFamily="34" charset="0"/>
              <a:buChar char="•"/>
            </a:pPr>
            <a:r>
              <a:rPr kumimoji="1" lang="it-IT"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Device unavailability: direction 1 from TR</a:t>
            </a:r>
            <a:endParaRPr kumimoji="1" lang="it-IT" altLang="zh-CN" sz="1600" strike="sngStrike" dirty="0">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a:p>
            <a:pPr marL="914440" lvl="1" indent="-457200">
              <a:buFont typeface="Arial" panose="020B0604020202020204" pitchFamily="34" charset="0"/>
              <a:buChar char="•"/>
            </a:pPr>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Proximity determination: </a:t>
            </a: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solution 1 from TR</a:t>
            </a:r>
          </a:p>
        </p:txBody>
      </p:sp>
      <p:sp>
        <p:nvSpPr>
          <p:cNvPr id="7" name="TextBox 6">
            <a:extLst>
              <a:ext uri="{FF2B5EF4-FFF2-40B4-BE49-F238E27FC236}">
                <a16:creationId xmlns:a16="http://schemas.microsoft.com/office/drawing/2014/main" id="{3D3AB03A-8198-A03B-6DE8-D4E4D8CC0935}"/>
              </a:ext>
            </a:extLst>
          </p:cNvPr>
          <p:cNvSpPr txBox="1"/>
          <p:nvPr/>
        </p:nvSpPr>
        <p:spPr>
          <a:xfrm>
            <a:off x="5893355" y="2010273"/>
            <a:ext cx="8922328" cy="4278094"/>
          </a:xfrm>
          <a:prstGeom prst="rect">
            <a:avLst/>
          </a:prstGeom>
          <a:noFill/>
        </p:spPr>
        <p:txBody>
          <a:bodyPr wrap="square">
            <a:spAutoFit/>
          </a:bodyPr>
          <a:lstStyle/>
          <a:p>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Workplan for Rel-19:</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No impact to Rel-19 ASN.1 freeze, no impact to the timeline of Rel-20. Rel-20 Ambient IoT starts after the completion of the Rel-19 Ambient IoT WI.</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Completion of the Rel-19 work (Core Part) is targeted at the stage-3 functional freeze for Rel-19 in Sept. 2025, with 3 quarters for RAN2/3/4 and 2 quarters for RAN1.</a:t>
            </a:r>
          </a:p>
          <a:p>
            <a:endParaRPr kumimoji="1" lang="en-US" altLang="zh-CN" sz="1600" dirty="0">
              <a:latin typeface="Calibri" panose="020F0502020204030204" pitchFamily="34" charset="0"/>
              <a:ea typeface="Microsoft YaHei" panose="020B0503020204020204" pitchFamily="34" charset="-122"/>
              <a:cs typeface="Calibri" panose="020F0502020204030204" pitchFamily="34" charset="0"/>
            </a:endParaRPr>
          </a:p>
          <a:p>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Workplan for Rel-20:</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Includes D2T2</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Includes Device 2</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A limited number of additional use cases, deployments, connectivity topologies, devices, traffic types in TR38.848 as a starting point</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Note: work on D2T2, device 2 shall follow the Rel-19 study conclusions, and further down-selection of architecture options for topology 2 may be needed. For indoor use cases, deviations from Rel-19 study conclusion shall be well justified and agreed.</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Details to be discussed at a later RAN plenary meeting, including the need for study phase.</a:t>
            </a:r>
          </a:p>
          <a:p>
            <a:endParaRPr kumimoji="1" lang="en-US" altLang="zh-CN" sz="1600" dirty="0">
              <a:latin typeface="Calibri" panose="020F0502020204030204" pitchFamily="34" charset="0"/>
              <a:ea typeface="Microsoft YaHei" panose="020B0503020204020204" pitchFamily="34" charset="-122"/>
              <a:cs typeface="Calibri" panose="020F0502020204030204" pitchFamily="34" charset="0"/>
            </a:endParaRPr>
          </a:p>
          <a:p>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For both Rel-19 and Rel-20, co-ordination with SA2/3 is expected</a:t>
            </a:r>
          </a:p>
        </p:txBody>
      </p:sp>
    </p:spTree>
    <p:extLst>
      <p:ext uri="{BB962C8B-B14F-4D97-AF65-F5344CB8AC3E}">
        <p14:creationId xmlns:p14="http://schemas.microsoft.com/office/powerpoint/2010/main" val="156249418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3227052" cy="523980"/>
          </a:xfrm>
        </p:spPr>
        <p:txBody>
          <a:bodyPr/>
          <a:lstStyle/>
          <a:p>
            <a:r>
              <a:rPr lang="en-US" dirty="0"/>
              <a:t>RAN Rel-19 Project Update: AI/ML for NR Air Interface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441982" y="934824"/>
            <a:ext cx="6051181" cy="4830233"/>
          </a:xfrm>
        </p:spPr>
        <p:txBody>
          <a:bodyPr/>
          <a:lstStyle/>
          <a:p>
            <a:r>
              <a:rPr lang="nn-NO" sz="2400" dirty="0"/>
              <a:t>WI AI/ML for NR air interface</a:t>
            </a:r>
          </a:p>
          <a:p>
            <a:pPr lvl="1"/>
            <a:r>
              <a:rPr lang="fr-FR" sz="2000" dirty="0" err="1"/>
              <a:t>Way</a:t>
            </a:r>
            <a:r>
              <a:rPr lang="fr-FR" sz="2000" dirty="0"/>
              <a:t> </a:t>
            </a:r>
            <a:r>
              <a:rPr lang="fr-FR" sz="2000" dirty="0" err="1"/>
              <a:t>forward</a:t>
            </a:r>
            <a:r>
              <a:rPr lang="fr-FR" sz="2000" dirty="0"/>
              <a:t> on AIML for data collection in </a:t>
            </a:r>
            <a:r>
              <a:rPr lang="en-US" sz="2000" dirty="0">
                <a:hlinkClick r:id="rId2"/>
              </a:rPr>
              <a:t>RP‑243307</a:t>
            </a:r>
            <a:r>
              <a:rPr lang="en-US" sz="2000" dirty="0"/>
              <a:t> was </a:t>
            </a:r>
            <a:r>
              <a:rPr lang="fr-FR" sz="2000" dirty="0" err="1"/>
              <a:t>endorsed</a:t>
            </a:r>
            <a:r>
              <a:rPr lang="fr-FR" sz="2000" dirty="0"/>
              <a:t> (</a:t>
            </a:r>
            <a:r>
              <a:rPr lang="fr-FR" sz="2000" dirty="0" err="1"/>
              <a:t>see</a:t>
            </a:r>
            <a:r>
              <a:rPr lang="fr-FR" sz="2000" dirty="0"/>
              <a:t> right)</a:t>
            </a:r>
            <a:endParaRPr lang="en-US" sz="1800" dirty="0"/>
          </a:p>
          <a:p>
            <a:pPr lvl="1"/>
            <a:r>
              <a:rPr lang="fr-FR" sz="2000" dirty="0"/>
              <a:t>LS on AIML UE </a:t>
            </a:r>
            <a:r>
              <a:rPr lang="fr-FR" sz="2000" dirty="0" err="1"/>
              <a:t>sided</a:t>
            </a:r>
            <a:r>
              <a:rPr lang="fr-FR" sz="2000" dirty="0"/>
              <a:t> data collection (to: SA, SA2, SA5; cc: RAN2, SA3; contact: Interdigital) </a:t>
            </a:r>
            <a:r>
              <a:rPr lang="fr-FR" sz="2000" dirty="0" err="1"/>
              <a:t>was</a:t>
            </a:r>
            <a:r>
              <a:rPr lang="fr-FR" sz="2000" dirty="0"/>
              <a:t> </a:t>
            </a:r>
            <a:r>
              <a:rPr lang="fr-FR" sz="2000" dirty="0" err="1"/>
              <a:t>approved</a:t>
            </a:r>
            <a:r>
              <a:rPr lang="fr-FR" sz="2000" dirty="0"/>
              <a:t> in </a:t>
            </a:r>
            <a:r>
              <a:rPr lang="en-US" sz="2000" dirty="0">
                <a:hlinkClick r:id="rId3"/>
              </a:rPr>
              <a:t>RP‑243316</a:t>
            </a:r>
            <a:r>
              <a:rPr lang="en-US" sz="2000" dirty="0"/>
              <a:t> </a:t>
            </a:r>
          </a:p>
          <a:p>
            <a:r>
              <a:rPr lang="en-US" sz="2400" dirty="0"/>
              <a:t>The WID is now split into two parts (since some study is now planned for the entire release)</a:t>
            </a:r>
          </a:p>
          <a:p>
            <a:pPr lvl="1"/>
            <a:r>
              <a:rPr lang="en-US" sz="2000" dirty="0"/>
              <a:t>Revised WID: Artificial Intelligence (AI)/Machine Learning (ML) for NR air interface was approved in </a:t>
            </a:r>
            <a:r>
              <a:rPr lang="en-US" sz="2000" dirty="0">
                <a:hlinkClick r:id="rId4"/>
              </a:rPr>
              <a:t>RP‑243244</a:t>
            </a:r>
            <a:endParaRPr lang="en-US" sz="2000" dirty="0"/>
          </a:p>
          <a:p>
            <a:pPr lvl="1"/>
            <a:r>
              <a:rPr lang="en-US" sz="2000" dirty="0"/>
              <a:t>New SID: Study on Artificial Intelligence (AI)/Machine Learning (ML) for NR air interface part 2 was approved in </a:t>
            </a:r>
            <a:r>
              <a:rPr lang="en-US" sz="2000" dirty="0">
                <a:hlinkClick r:id="rId5"/>
              </a:rPr>
              <a:t>RP‑243245</a:t>
            </a:r>
            <a:r>
              <a:rPr lang="en-US" sz="2000" dirty="0"/>
              <a:t> </a:t>
            </a:r>
          </a:p>
        </p:txBody>
      </p:sp>
      <p:sp>
        <p:nvSpPr>
          <p:cNvPr id="5" name="TextBox 4">
            <a:extLst>
              <a:ext uri="{FF2B5EF4-FFF2-40B4-BE49-F238E27FC236}">
                <a16:creationId xmlns:a16="http://schemas.microsoft.com/office/drawing/2014/main" id="{8E4615FC-F4E0-D6A5-778C-3C0857E199AD}"/>
              </a:ext>
            </a:extLst>
          </p:cNvPr>
          <p:cNvSpPr txBox="1"/>
          <p:nvPr/>
        </p:nvSpPr>
        <p:spPr>
          <a:xfrm>
            <a:off x="6982692" y="1142178"/>
            <a:ext cx="7499926" cy="4131900"/>
          </a:xfrm>
          <a:prstGeom prst="rect">
            <a:avLst/>
          </a:prstGeom>
          <a:noFill/>
        </p:spPr>
        <p:txBody>
          <a:bodyPr wrap="square">
            <a:spAutoFit/>
          </a:bodyPr>
          <a:lstStyle/>
          <a:p>
            <a:pPr marL="0" marR="0">
              <a:lnSpc>
                <a:spcPct val="115000"/>
              </a:lnSpc>
              <a:spcAft>
                <a:spcPts val="800"/>
              </a:spcAft>
            </a:pPr>
            <a:r>
              <a:rPr lang="en-US" sz="1000" b="1" kern="100" dirty="0">
                <a:effectLst/>
                <a:latin typeface="Calibri" panose="020F0502020204030204" pitchFamily="34" charset="0"/>
                <a:ea typeface="SimSun" panose="02010600030101010101" pitchFamily="2" charset="-122"/>
                <a:cs typeface="Times New Roman" panose="02020603050405020304" pitchFamily="18" charset="0"/>
              </a:rPr>
              <a:t>For SA</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0" marR="0">
              <a:lnSpc>
                <a:spcPct val="115000"/>
              </a:lnSpc>
              <a:spcAft>
                <a:spcPts val="800"/>
              </a:spcAft>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From RAN perspective, transfer of data over UP for Solution 2 in SA2 should be studied and provide feedback on </a:t>
            </a:r>
            <a:r>
              <a:rPr lang="en-US" sz="1000" kern="100" dirty="0" err="1">
                <a:effectLst/>
                <a:latin typeface="Calibri" panose="020F0502020204030204" pitchFamily="34" charset="0"/>
                <a:ea typeface="SimSun" panose="02010600030101010101" pitchFamily="2" charset="-122"/>
                <a:cs typeface="Times New Roman" panose="02020603050405020304" pitchFamily="18" charset="0"/>
              </a:rPr>
              <a:t>fulfilement</a:t>
            </a: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 of visibility and controllability requirements.  Transfer of data over UP for Solution 3 can be studied by SA5</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0" marR="0">
              <a:lnSpc>
                <a:spcPct val="115000"/>
              </a:lnSpc>
              <a:spcAft>
                <a:spcPts val="800"/>
              </a:spcAft>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RAN has already concluded that transfer of data over CP for Solution 2 and 3 can meet the visibility and controllability RAN requirements, even though some scalability concerns have been raised for high amount of data transfer.  RAN is not expecting SA2 and SA5 to study the transfer of data over CP for now.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0" marR="0">
              <a:lnSpc>
                <a:spcPct val="115000"/>
              </a:lnSpc>
              <a:spcAft>
                <a:spcPts val="800"/>
              </a:spcAft>
            </a:pPr>
            <a:r>
              <a:rPr lang="en-US" sz="1000" b="1" kern="100" dirty="0">
                <a:effectLst/>
                <a:latin typeface="Calibri" panose="020F0502020204030204" pitchFamily="34" charset="0"/>
                <a:ea typeface="SimSun" panose="02010600030101010101" pitchFamily="2" charset="-122"/>
                <a:cs typeface="Times New Roman" panose="02020603050405020304" pitchFamily="18" charset="0"/>
              </a:rPr>
              <a:t>For RAN2</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lnSpc>
                <a:spcPct val="115000"/>
              </a:lnSpc>
              <a:spcAft>
                <a:spcPts val="800"/>
              </a:spcAft>
              <a:buFont typeface="Aptos" panose="020B0004020202020204" pitchFamily="34" charset="0"/>
              <a:buChar char="-"/>
            </a:pPr>
            <a:r>
              <a:rPr lang="en-US" sz="1000" kern="100" dirty="0">
                <a:effectLst/>
                <a:latin typeface="Calibri" panose="020F0502020204030204" pitchFamily="34" charset="0"/>
                <a:ea typeface="Aptos" panose="020B0004020202020204" pitchFamily="34" charset="0"/>
                <a:cs typeface="Times New Roman" panose="02020603050405020304" pitchFamily="18" charset="0"/>
              </a:rPr>
              <a:t>During Rel-19 RAN2 continues studies on AIML UE sided data collection (excluding 1b)</a:t>
            </a:r>
            <a:endParaRPr lang="en-US" sz="1200" kern="100" dirty="0">
              <a:effectLst/>
              <a:latin typeface="Calibri" panose="020F0502020204030204" pitchFamily="34" charset="0"/>
              <a:ea typeface="Aptos" panose="020B0004020202020204" pitchFamily="34" charset="0"/>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Study RAN aspects related to data transfer over UP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Discuss level of NG-RAN involvement in the control and configuration of UE side data collection.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Discuss NG-RAN involvement in the data transfer of UE side data collection (if any) (including visibility discussion).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Discuss aspects/solutions from RAN perspective that enable the data transfer to CN domain or OAM domain.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Discuss on the scalability aspects of CP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RAN2 can Liaise with other WGs if/when needed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0" marR="0">
              <a:lnSpc>
                <a:spcPct val="115000"/>
              </a:lnSpc>
              <a:spcAft>
                <a:spcPts val="800"/>
              </a:spcAft>
            </a:pPr>
            <a:r>
              <a:rPr lang="en-US" sz="1000" b="1" kern="100" dirty="0">
                <a:effectLst/>
                <a:latin typeface="Calibri" panose="020F0502020204030204" pitchFamily="34" charset="0"/>
                <a:ea typeface="SimSun" panose="02010600030101010101" pitchFamily="2" charset="-122"/>
                <a:cs typeface="Times New Roman" panose="02020603050405020304" pitchFamily="18" charset="0"/>
              </a:rPr>
              <a:t>General</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r>
              <a:rPr lang="en-US" sz="1000" kern="100" dirty="0">
                <a:effectLst/>
                <a:latin typeface="Calibri" panose="020F0502020204030204" pitchFamily="34" charset="0"/>
                <a:ea typeface="SimSun" panose="02010600030101010101" pitchFamily="2" charset="-122"/>
                <a:cs typeface="Times New Roman" panose="02020603050405020304" pitchFamily="18" charset="0"/>
              </a:rPr>
              <a:t>RAN will make a final decision on way forward taking into account SA inputs when available.  RAN will have a checkpoint in Q2, 2025</a:t>
            </a:r>
            <a:endParaRPr lang="en-US" dirty="0"/>
          </a:p>
        </p:txBody>
      </p:sp>
    </p:spTree>
    <p:extLst>
      <p:ext uri="{BB962C8B-B14F-4D97-AF65-F5344CB8AC3E}">
        <p14:creationId xmlns:p14="http://schemas.microsoft.com/office/powerpoint/2010/main" val="141921262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 Rel-19 Project Update: NR NTN, XR</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870169"/>
            <a:ext cx="13869762" cy="4830233"/>
          </a:xfrm>
        </p:spPr>
        <p:txBody>
          <a:bodyPr/>
          <a:lstStyle/>
          <a:p>
            <a:r>
              <a:rPr lang="en-US" sz="2400" dirty="0"/>
              <a:t>WI Non-Terrestrial Networks (NTN) for NR Phase 3</a:t>
            </a:r>
          </a:p>
          <a:p>
            <a:pPr lvl="1"/>
            <a:r>
              <a:rPr lang="en-US" sz="2000" dirty="0"/>
              <a:t>Approved WID in </a:t>
            </a:r>
            <a:r>
              <a:rPr lang="en-US" sz="2000" dirty="0">
                <a:hlinkClick r:id="rId2"/>
              </a:rPr>
              <a:t>RP‑24</a:t>
            </a:r>
            <a:r>
              <a:rPr lang="en-US" sz="2000" dirty="0">
                <a:hlinkClick r:id="rId3"/>
              </a:rPr>
              <a:t>3300</a:t>
            </a:r>
            <a:r>
              <a:rPr lang="en-US" sz="2000" dirty="0"/>
              <a:t> with updates on DL coverage enhancements as a check point</a:t>
            </a:r>
          </a:p>
          <a:p>
            <a:r>
              <a:rPr lang="en-US" sz="2400" dirty="0"/>
              <a:t>WI XR (</a:t>
            </a:r>
            <a:r>
              <a:rPr lang="en-US" sz="2400" dirty="0" err="1"/>
              <a:t>eXtended</a:t>
            </a:r>
            <a:r>
              <a:rPr lang="en-US" sz="2400" dirty="0"/>
              <a:t> Reality) for NR Phase 3</a:t>
            </a:r>
          </a:p>
          <a:p>
            <a:pPr lvl="1"/>
            <a:r>
              <a:rPr lang="en-US" sz="2000" dirty="0"/>
              <a:t>Summary of discussion was captured in </a:t>
            </a:r>
            <a:r>
              <a:rPr lang="en-US" sz="2000" dirty="0">
                <a:hlinkClick r:id="rId4"/>
              </a:rPr>
              <a:t>RP‑24</a:t>
            </a:r>
            <a:r>
              <a:rPr lang="en-US" sz="2000" dirty="0">
                <a:hlinkClick r:id="rId3"/>
              </a:rPr>
              <a:t>3</a:t>
            </a:r>
            <a:r>
              <a:rPr lang="en-US" sz="2000" dirty="0">
                <a:hlinkClick r:id="rId2"/>
              </a:rPr>
              <a:t>305</a:t>
            </a:r>
            <a:r>
              <a:rPr lang="en-US" sz="2000" dirty="0"/>
              <a:t> with the following endorsements:</a:t>
            </a:r>
          </a:p>
          <a:p>
            <a:pPr lvl="2"/>
            <a:r>
              <a:rPr lang="en-US" sz="1800" dirty="0"/>
              <a:t>Adding TUs to cover RAN3 work from SA2 topics</a:t>
            </a:r>
          </a:p>
          <a:p>
            <a:pPr marL="1968439" lvl="2" indent="-180340" algn="just">
              <a:spcAft>
                <a:spcPts val="900"/>
              </a:spcAft>
            </a:pPr>
            <a:r>
              <a:rPr lang="en-US" sz="1600" dirty="0">
                <a:effectLst/>
                <a:latin typeface="Times New Roman" panose="02020603050405020304" pitchFamily="18" charset="0"/>
                <a:ea typeface="Batang" panose="02030600000101010101" pitchFamily="18" charset="-127"/>
              </a:rPr>
              <a:t>Agree to add TUs for RAN3, </a:t>
            </a:r>
            <a:r>
              <a:rPr lang="en-US" sz="1600" dirty="0">
                <a:latin typeface="Times New Roman" panose="02020603050405020304" pitchFamily="18" charset="0"/>
                <a:ea typeface="Batang" panose="02030600000101010101" pitchFamily="18" charset="-127"/>
              </a:rPr>
              <a:t>TUs to start from March onwards for 3 RAN3 meetings</a:t>
            </a:r>
          </a:p>
          <a:p>
            <a:pPr marL="1968439" lvl="2" indent="-180340" algn="just">
              <a:spcAft>
                <a:spcPts val="900"/>
              </a:spcAft>
            </a:pPr>
            <a:r>
              <a:rPr lang="en-US" sz="1600" dirty="0">
                <a:latin typeface="Times New Roman" panose="02020603050405020304" pitchFamily="18" charset="0"/>
                <a:ea typeface="Batang" panose="02030600000101010101" pitchFamily="18" charset="-127"/>
              </a:rPr>
              <a:t>Add the WID objectives at RAN#107 as concluded by SA2 e.g. in PDU set handling, QoS handling or network information exposure.</a:t>
            </a:r>
          </a:p>
          <a:p>
            <a:pPr marL="1435068" lvl="1" indent="-180340" algn="just">
              <a:spcAft>
                <a:spcPts val="900"/>
              </a:spcAft>
            </a:pPr>
            <a:r>
              <a:rPr lang="en-US" sz="1800" dirty="0">
                <a:effectLst/>
                <a:latin typeface="Times New Roman" panose="02020603050405020304" pitchFamily="18" charset="0"/>
                <a:ea typeface="Batang" panose="02030600000101010101" pitchFamily="18" charset="-127"/>
                <a:cs typeface="Aptos" panose="020B0004020202020204" pitchFamily="34" charset="0"/>
              </a:rPr>
              <a:t>RAN2 to continue working on the uplink solution and to liaise with SA2/SA4 if there are issues if the same approach would be extended for the DL as well, assuming the solution extension for DL would not cause issues in RAN2 side (not more work than wat would be needed to prevent use of the solution for downlink direction). RAN3 to be kept informed of the progress</a:t>
            </a:r>
          </a:p>
          <a:p>
            <a:pPr marL="1178560" indent="-457200" algn="just">
              <a:spcAft>
                <a:spcPts val="900"/>
              </a:spcAft>
              <a:buFont typeface="Courier New" panose="02070309020205020404" pitchFamily="49" charset="0"/>
              <a:buChar char="o"/>
            </a:pPr>
            <a:r>
              <a:rPr lang="en-US" sz="2000" dirty="0">
                <a:effectLst/>
                <a:latin typeface="Times New Roman" panose="02020603050405020304" pitchFamily="18" charset="0"/>
                <a:ea typeface="Batang" panose="02030600000101010101" pitchFamily="18" charset="-127"/>
                <a:cs typeface="Aptos" panose="020B0004020202020204" pitchFamily="34" charset="0"/>
              </a:rPr>
              <a:t>In response to the SA LS in </a:t>
            </a:r>
            <a:r>
              <a:rPr lang="en-US" sz="2000" dirty="0">
                <a:hlinkClick r:id="rId2"/>
              </a:rPr>
              <a:t>RP‑24</a:t>
            </a:r>
            <a:r>
              <a:rPr lang="en-US" sz="2000" dirty="0">
                <a:hlinkClick r:id="rId3"/>
              </a:rPr>
              <a:t>3</a:t>
            </a:r>
            <a:r>
              <a:rPr lang="en-US" sz="2000" dirty="0">
                <a:hlinkClick r:id="rId5"/>
              </a:rPr>
              <a:t>313</a:t>
            </a:r>
            <a:r>
              <a:rPr lang="en-US" sz="2000" dirty="0"/>
              <a:t> regarding MMSID, RAN updated the WID in </a:t>
            </a:r>
            <a:r>
              <a:rPr lang="en-US" sz="2000" dirty="0">
                <a:hlinkClick r:id="rId2"/>
              </a:rPr>
              <a:t>RP‑24</a:t>
            </a:r>
            <a:r>
              <a:rPr lang="en-US" sz="2000" dirty="0">
                <a:hlinkClick r:id="rId3"/>
              </a:rPr>
              <a:t>3</a:t>
            </a:r>
            <a:r>
              <a:rPr lang="en-US" sz="2000" dirty="0">
                <a:hlinkClick r:id="rId6"/>
              </a:rPr>
              <a:t>318</a:t>
            </a:r>
            <a:r>
              <a:rPr lang="en-US" sz="2000" dirty="0"/>
              <a:t> (to make a decision in RAN#107)</a:t>
            </a:r>
            <a:endParaRPr lang="en-US" sz="2000" dirty="0">
              <a:effectLst/>
              <a:latin typeface="Times New Roman" panose="02020603050405020304" pitchFamily="18" charset="0"/>
              <a:ea typeface="Batang" panose="02030600000101010101" pitchFamily="18" charset="-127"/>
              <a:cs typeface="Aptos" panose="020B0004020202020204" pitchFamily="34" charset="0"/>
            </a:endParaRPr>
          </a:p>
          <a:p>
            <a:pPr lvl="2"/>
            <a:endParaRPr lang="en-US" sz="1334" dirty="0"/>
          </a:p>
        </p:txBody>
      </p:sp>
    </p:spTree>
    <p:extLst>
      <p:ext uri="{BB962C8B-B14F-4D97-AF65-F5344CB8AC3E}">
        <p14:creationId xmlns:p14="http://schemas.microsoft.com/office/powerpoint/2010/main" val="142555549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 Rel-19 Project Update: NES, MIMO</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94347" y="929990"/>
            <a:ext cx="13869762" cy="4830233"/>
          </a:xfrm>
        </p:spPr>
        <p:txBody>
          <a:bodyPr/>
          <a:lstStyle/>
          <a:p>
            <a:r>
              <a:rPr lang="en-US" sz="2400" dirty="0"/>
              <a:t>WI Enhancements of network energy savings for NR</a:t>
            </a:r>
          </a:p>
          <a:p>
            <a:pPr lvl="1"/>
            <a:r>
              <a:rPr lang="en-US" sz="2000" dirty="0"/>
              <a:t>Way forward captured in </a:t>
            </a:r>
            <a:r>
              <a:rPr lang="en-US" sz="2000" dirty="0">
                <a:hlinkClick r:id="rId2"/>
              </a:rPr>
              <a:t>RP‑243297</a:t>
            </a:r>
            <a:r>
              <a:rPr lang="en-US" sz="2000" dirty="0"/>
              <a:t>, and endorsed as (shortened version)</a:t>
            </a:r>
          </a:p>
          <a:p>
            <a:pPr lvl="2"/>
            <a:r>
              <a:rPr lang="en-US" sz="1800" dirty="0"/>
              <a:t>RAN confirms that Case 2 also includes the case where a particular Cell A can switch to become a NES Cell.    This means that Cell A can provide UL-WUS configuration for itself before becoming a NES cell.</a:t>
            </a:r>
          </a:p>
          <a:p>
            <a:pPr lvl="3"/>
            <a:r>
              <a:rPr lang="en-US" sz="1600" dirty="0"/>
              <a:t>No further optimizations will be considered for NES UEs for this scenario.     </a:t>
            </a:r>
          </a:p>
          <a:p>
            <a:pPr lvl="3"/>
            <a:r>
              <a:rPr lang="en-US" sz="1600" dirty="0"/>
              <a:t>No further optimizations to handle non-NES capable UEs will be considered for this scenario.  It is assumed that these UEs can be handled by careful deployment.  </a:t>
            </a:r>
          </a:p>
          <a:p>
            <a:pPr lvl="3"/>
            <a:r>
              <a:rPr lang="en-US" sz="1600" dirty="0"/>
              <a:t>No WID update is required</a:t>
            </a:r>
            <a:endParaRPr lang="en-US" sz="2000" dirty="0"/>
          </a:p>
          <a:p>
            <a:pPr lvl="2"/>
            <a:r>
              <a:rPr lang="en-US" sz="1800" dirty="0"/>
              <a:t>On RRC Connected mode</a:t>
            </a:r>
          </a:p>
          <a:p>
            <a:pPr lvl="3"/>
            <a:r>
              <a:rPr lang="en-US" sz="1600" dirty="0"/>
              <a:t>The scope of WID will not be updated to include RRC Connected.  </a:t>
            </a:r>
          </a:p>
          <a:p>
            <a:pPr lvl="3"/>
            <a:r>
              <a:rPr lang="en-US" sz="1600" dirty="0"/>
              <a:t>However, RAN2 will address the specific case of RLF, to use the same procedure as idle/inactive to request OD-SIB1 transmission.  No need to change the scope of WI to indicate this.</a:t>
            </a:r>
            <a:r>
              <a:rPr lang="en-US" sz="1833" dirty="0"/>
              <a:t> </a:t>
            </a:r>
          </a:p>
          <a:p>
            <a:r>
              <a:rPr lang="en-US" sz="2400" dirty="0"/>
              <a:t>WI MIMO: Way forward on REL-19 MIMO 3T3R was endorsed in </a:t>
            </a:r>
            <a:r>
              <a:rPr lang="en-US" sz="2400" dirty="0">
                <a:hlinkClick r:id="rId3"/>
              </a:rPr>
              <a:t>RP‑243265</a:t>
            </a:r>
            <a:endParaRPr lang="en-US" sz="2400" dirty="0"/>
          </a:p>
          <a:p>
            <a:pPr marL="1068356" lvl="1" indent="-534988">
              <a:spcBef>
                <a:spcPts val="600"/>
              </a:spcBef>
            </a:pPr>
            <a:r>
              <a:rPr lang="en-US" sz="1869" dirty="0"/>
              <a:t>RAN clarifies that for ‘3T3R’ antenna switching, SRS configuration i.e., SRS resource/set definition for ‘3T3R’ antenna switching can be discussed and supported as part of Rel-19 MIMO in RAN1. </a:t>
            </a:r>
          </a:p>
          <a:p>
            <a:pPr marL="1338234" lvl="2">
              <a:spcBef>
                <a:spcPts val="600"/>
              </a:spcBef>
            </a:pPr>
            <a:r>
              <a:rPr lang="en-US" sz="1665" dirty="0"/>
              <a:t>where ‘3T3R’ is only applicable for the UE equipped with 4Rx, 6Rx, or 8Rx antenna ports ; No RAN4 impact.</a:t>
            </a:r>
          </a:p>
          <a:p>
            <a:pPr lvl="1"/>
            <a:endParaRPr lang="en-US" sz="1869" dirty="0"/>
          </a:p>
        </p:txBody>
      </p:sp>
    </p:spTree>
    <p:extLst>
      <p:ext uri="{BB962C8B-B14F-4D97-AF65-F5344CB8AC3E}">
        <p14:creationId xmlns:p14="http://schemas.microsoft.com/office/powerpoint/2010/main" val="228832019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Other Projects 1/2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1013883"/>
            <a:ext cx="13175178" cy="4830233"/>
          </a:xfrm>
        </p:spPr>
        <p:txBody>
          <a:bodyPr/>
          <a:lstStyle/>
          <a:p>
            <a:r>
              <a:rPr lang="en-US" sz="2400" dirty="0"/>
              <a:t>Regarding Six Layer Support for Devices with 6Rx in Rel-19: RAN4 to work on another quarter for more informed decision</a:t>
            </a:r>
          </a:p>
          <a:p>
            <a:r>
              <a:rPr lang="en-US" sz="2400" dirty="0"/>
              <a:t>RAN4 Ku Band: </a:t>
            </a:r>
          </a:p>
          <a:p>
            <a:pPr lvl="1"/>
            <a:r>
              <a:rPr lang="en-US" sz="2000" dirty="0"/>
              <a:t>Way forward was endorsed in </a:t>
            </a:r>
            <a:r>
              <a:rPr lang="en-US" sz="2000" dirty="0">
                <a:hlinkClick r:id="rId2"/>
              </a:rPr>
              <a:t>RP‑243301</a:t>
            </a:r>
            <a:endParaRPr lang="en-US" sz="2000" dirty="0"/>
          </a:p>
          <a:p>
            <a:pPr marL="1676305" lvl="3" indent="0">
              <a:spcBef>
                <a:spcPts val="600"/>
              </a:spcBef>
              <a:buNone/>
            </a:pPr>
            <a:r>
              <a:rPr lang="en-GB" sz="1200" b="1" dirty="0" err="1"/>
              <a:t>Downscoping</a:t>
            </a:r>
            <a:r>
              <a:rPr lang="en-GB" sz="1200" b="1" dirty="0"/>
              <a:t> agreements</a:t>
            </a:r>
            <a:r>
              <a:rPr lang="en-GB" sz="1200" dirty="0"/>
              <a:t>:</a:t>
            </a:r>
            <a:r>
              <a:rPr lang="en-GB" sz="1200" b="1" dirty="0"/>
              <a:t> </a:t>
            </a:r>
            <a:r>
              <a:rPr lang="en-GB" sz="1200" dirty="0"/>
              <a:t>compared to the revised WID in RP-242981</a:t>
            </a:r>
          </a:p>
          <a:p>
            <a:pPr lvl="3">
              <a:spcBef>
                <a:spcPts val="600"/>
              </a:spcBef>
            </a:pPr>
            <a:r>
              <a:rPr lang="en-GB" sz="1200" dirty="0"/>
              <a:t>Remove VSAT type 1 (Fixed VSAT mechanically steered)</a:t>
            </a:r>
          </a:p>
          <a:p>
            <a:pPr lvl="3">
              <a:spcBef>
                <a:spcPts val="600"/>
              </a:spcBef>
            </a:pPr>
            <a:r>
              <a:rPr lang="en-GB" sz="1200" dirty="0"/>
              <a:t>Remove VSAT type 2 (Fixed VSAT electrically steered)</a:t>
            </a:r>
          </a:p>
          <a:p>
            <a:pPr lvl="4">
              <a:spcBef>
                <a:spcPts val="600"/>
              </a:spcBef>
            </a:pPr>
            <a:r>
              <a:rPr lang="en-GB" sz="1050" dirty="0"/>
              <a:t>Assumes NGSO support added to type 5 such that type 2 is covered by type 5*</a:t>
            </a:r>
          </a:p>
          <a:p>
            <a:pPr lvl="3">
              <a:spcBef>
                <a:spcPts val="600"/>
              </a:spcBef>
            </a:pPr>
            <a:r>
              <a:rPr lang="en-GB" sz="1200" dirty="0"/>
              <a:t>Remove VSAT type 3 (Fixed VSAT to LEO – small electrically steered)</a:t>
            </a:r>
          </a:p>
          <a:p>
            <a:pPr lvl="3">
              <a:spcBef>
                <a:spcPts val="600"/>
              </a:spcBef>
            </a:pPr>
            <a:r>
              <a:rPr lang="en-GB" sz="1200" dirty="0"/>
              <a:t>Remove conducted requirements – only do radiated</a:t>
            </a:r>
          </a:p>
          <a:p>
            <a:pPr marL="1676305" lvl="3" indent="0">
              <a:spcBef>
                <a:spcPts val="600"/>
              </a:spcBef>
              <a:buNone/>
            </a:pPr>
            <a:r>
              <a:rPr lang="en-GB" sz="1200" b="1" dirty="0" err="1"/>
              <a:t>Upscoping</a:t>
            </a:r>
            <a:r>
              <a:rPr lang="en-GB" sz="1200" b="1" dirty="0"/>
              <a:t> agreements:</a:t>
            </a:r>
            <a:r>
              <a:rPr lang="en-GB" sz="1200" dirty="0"/>
              <a:t> In addition to dual numerology in revised WID in RP-242981</a:t>
            </a:r>
          </a:p>
          <a:p>
            <a:pPr marL="1676305" lvl="3" indent="0">
              <a:spcBef>
                <a:spcPts val="600"/>
              </a:spcBef>
              <a:buNone/>
            </a:pPr>
            <a:r>
              <a:rPr lang="en-GB" sz="1200" dirty="0"/>
              <a:t>For mobile VSAT served by NGSO and GSO in Ku bands only:</a:t>
            </a:r>
          </a:p>
          <a:p>
            <a:pPr lvl="4">
              <a:spcBef>
                <a:spcPts val="600"/>
              </a:spcBef>
            </a:pPr>
            <a:r>
              <a:rPr lang="en-GB" sz="1050" dirty="0"/>
              <a:t>Specify NGSO and GSO connectivity based on existing type 5 RF requirements</a:t>
            </a:r>
          </a:p>
          <a:p>
            <a:pPr lvl="4">
              <a:spcBef>
                <a:spcPts val="600"/>
              </a:spcBef>
            </a:pPr>
            <a:r>
              <a:rPr lang="en-GB" sz="1050" dirty="0"/>
              <a:t>Specify the RRM timing requirements for the considered numerologies.</a:t>
            </a:r>
          </a:p>
          <a:p>
            <a:pPr marL="1676305" lvl="3" indent="0">
              <a:spcBef>
                <a:spcPts val="600"/>
              </a:spcBef>
              <a:buNone/>
            </a:pPr>
            <a:r>
              <a:rPr lang="en-GB" sz="1100" dirty="0"/>
              <a:t>Note: There are no new regulatory requirements for mobile VSAT served</a:t>
            </a:r>
            <a:r>
              <a:rPr lang="en-GB" sz="1400" dirty="0"/>
              <a:t> </a:t>
            </a:r>
            <a:r>
              <a:rPr lang="en-GB" sz="1050" dirty="0"/>
              <a:t>by NGSO in Ku band that impact RAN4 coexistence studies or RF requirements.</a:t>
            </a:r>
          </a:p>
          <a:p>
            <a:pPr lvl="1"/>
            <a:r>
              <a:rPr lang="en-US" sz="2000" dirty="0"/>
              <a:t>Updated WID was approved in </a:t>
            </a:r>
            <a:r>
              <a:rPr lang="en-US" sz="2000" dirty="0">
                <a:hlinkClick r:id="rId3"/>
              </a:rPr>
              <a:t>RP‑243314</a:t>
            </a:r>
            <a:endParaRPr lang="en-US" sz="2000" dirty="0"/>
          </a:p>
          <a:p>
            <a:pPr lvl="1"/>
            <a:endParaRPr lang="en-US" sz="1869" dirty="0"/>
          </a:p>
          <a:p>
            <a:endParaRPr lang="en-US" sz="2000" dirty="0"/>
          </a:p>
        </p:txBody>
      </p:sp>
    </p:spTree>
    <p:extLst>
      <p:ext uri="{BB962C8B-B14F-4D97-AF65-F5344CB8AC3E}">
        <p14:creationId xmlns:p14="http://schemas.microsoft.com/office/powerpoint/2010/main" val="418355430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CBE60-35E8-9563-9CC4-EFC3260EF6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4A5C7B-3A5E-5B46-4E58-9F3EC8E9B0CE}"/>
              </a:ext>
            </a:extLst>
          </p:cNvPr>
          <p:cNvSpPr>
            <a:spLocks noGrp="1"/>
          </p:cNvSpPr>
          <p:nvPr>
            <p:ph type="title"/>
          </p:nvPr>
        </p:nvSpPr>
        <p:spPr>
          <a:xfrm>
            <a:off x="649247" y="203200"/>
            <a:ext cx="12674978" cy="523980"/>
          </a:xfrm>
        </p:spPr>
        <p:txBody>
          <a:bodyPr/>
          <a:lstStyle/>
          <a:p>
            <a:r>
              <a:rPr lang="en-US" dirty="0"/>
              <a:t>Other Projects 2/2</a:t>
            </a:r>
          </a:p>
        </p:txBody>
      </p:sp>
      <p:sp>
        <p:nvSpPr>
          <p:cNvPr id="3" name="Content Placeholder 2">
            <a:extLst>
              <a:ext uri="{FF2B5EF4-FFF2-40B4-BE49-F238E27FC236}">
                <a16:creationId xmlns:a16="http://schemas.microsoft.com/office/drawing/2014/main" id="{229632E4-B50D-2A59-9E02-839F6E924741}"/>
              </a:ext>
            </a:extLst>
          </p:cNvPr>
          <p:cNvSpPr>
            <a:spLocks noGrp="1" noRot="1" noMove="1" noResize="1" noEditPoints="1" noAdjustHandles="1" noChangeArrowheads="1" noChangeShapeType="1"/>
          </p:cNvSpPr>
          <p:nvPr>
            <p:ph idx="1"/>
          </p:nvPr>
        </p:nvSpPr>
        <p:spPr>
          <a:xfrm>
            <a:off x="811438" y="1013883"/>
            <a:ext cx="13175178" cy="4830233"/>
          </a:xfrm>
        </p:spPr>
        <p:txBody>
          <a:bodyPr/>
          <a:lstStyle/>
          <a:p>
            <a:r>
              <a:rPr lang="en-US" sz="2000" b="0" i="0" dirty="0">
                <a:solidFill>
                  <a:srgbClr val="000000"/>
                </a:solidFill>
                <a:effectLst/>
                <a:latin typeface="Arial" panose="020B0604020202020204" pitchFamily="34" charset="0"/>
              </a:rPr>
              <a:t>Revised WID for introduction of IoT-NTN TDD mode was approved in </a:t>
            </a:r>
            <a:r>
              <a:rPr lang="en-US" sz="2000" dirty="0">
                <a:hlinkClick r:id="rId2"/>
              </a:rPr>
              <a:t>RP‑243293</a:t>
            </a:r>
            <a:endParaRPr lang="en-US" sz="2000" dirty="0"/>
          </a:p>
          <a:p>
            <a:r>
              <a:rPr lang="en-US" sz="2000" b="0" i="0" dirty="0">
                <a:solidFill>
                  <a:srgbClr val="000000"/>
                </a:solidFill>
                <a:effectLst/>
                <a:latin typeface="Arial" panose="020B0604020202020204" pitchFamily="34" charset="0"/>
              </a:rPr>
              <a:t>Way forward on Rel-19 LP-WUS separate band issues was captured in </a:t>
            </a:r>
            <a:r>
              <a:rPr lang="en-US" sz="2000" dirty="0">
                <a:hlinkClick r:id="rId3"/>
              </a:rPr>
              <a:t>RP‑243266</a:t>
            </a:r>
            <a:endParaRPr lang="en-US" sz="2000" dirty="0"/>
          </a:p>
          <a:p>
            <a:pPr lvl="1"/>
            <a:r>
              <a:rPr lang="en-US" sz="1800" dirty="0"/>
              <a:t>For idle/inactive mode, consider a standardized solution for intra-frequency case (e.g. solution 1, 2, and 3 in RP-242656).  For Rel-19, inter-frequency solutions (e.g. solution 4) will not be considered.     </a:t>
            </a:r>
          </a:p>
          <a:p>
            <a:pPr lvl="1"/>
            <a:r>
              <a:rPr lang="en-US" sz="1800" dirty="0"/>
              <a:t>Detailed discussions and final solution selection is left up to WGs.</a:t>
            </a:r>
          </a:p>
          <a:p>
            <a:r>
              <a:rPr lang="en-US" sz="2000" dirty="0"/>
              <a:t>Revised WID on NR power class 2 </a:t>
            </a:r>
            <a:r>
              <a:rPr lang="en-US" sz="2000" dirty="0" err="1"/>
              <a:t>RedCap</a:t>
            </a:r>
            <a:r>
              <a:rPr lang="en-US" sz="2000" dirty="0"/>
              <a:t> (Reduced Capability) UE in FR1 was approved </a:t>
            </a:r>
            <a:r>
              <a:rPr lang="en-US" sz="2000" dirty="0">
                <a:hlinkClick r:id="rId4"/>
              </a:rPr>
              <a:t>RP‑243267</a:t>
            </a:r>
            <a:endParaRPr lang="en-US" sz="2000" dirty="0"/>
          </a:p>
          <a:p>
            <a:r>
              <a:rPr lang="en-US" sz="2000" dirty="0"/>
              <a:t>Revised WID: NR base station (BS) RF requirement evolution for FR1/FR2 and testing was approved </a:t>
            </a:r>
            <a:r>
              <a:rPr lang="en-US" sz="2000" dirty="0">
                <a:hlinkClick r:id="rId5"/>
              </a:rPr>
              <a:t>RP‑243270</a:t>
            </a:r>
            <a:endParaRPr lang="en-US" sz="2000" dirty="0"/>
          </a:p>
          <a:p>
            <a:r>
              <a:rPr lang="en-US" sz="2000" dirty="0"/>
              <a:t>Revised WID: NR channel BW less than 5MHz for FR1 Phase 2 was approved in </a:t>
            </a:r>
            <a:r>
              <a:rPr lang="en-US" sz="2000" dirty="0">
                <a:hlinkClick r:id="rId6"/>
              </a:rPr>
              <a:t>RP‑243309</a:t>
            </a:r>
            <a:endParaRPr lang="en-US" sz="2000" dirty="0"/>
          </a:p>
          <a:p>
            <a:r>
              <a:rPr lang="en-US" sz="2000" dirty="0"/>
              <a:t>Revised WID on Enhancements for Air-to-ground network for NR was approved in </a:t>
            </a:r>
            <a:r>
              <a:rPr lang="en-US" sz="2000" dirty="0">
                <a:hlinkClick r:id="rId7"/>
              </a:rPr>
              <a:t>RP‑243285</a:t>
            </a:r>
            <a:endParaRPr lang="en-US" sz="2000" dirty="0"/>
          </a:p>
          <a:p>
            <a:r>
              <a:rPr lang="en-US" sz="2000" dirty="0"/>
              <a:t>Revised WI: Non-Terrestrial Networks (NTN) for Internet of Things (IoT) Phase 3 was approved in </a:t>
            </a:r>
            <a:r>
              <a:rPr lang="en-US" sz="2000" dirty="0">
                <a:hlinkClick r:id="rId8"/>
              </a:rPr>
              <a:t>RP‑243278</a:t>
            </a:r>
            <a:r>
              <a:rPr lang="en-US" sz="2000" dirty="0"/>
              <a:t> (regarding full </a:t>
            </a:r>
            <a:r>
              <a:rPr lang="en-US" sz="2000" dirty="0" err="1"/>
              <a:t>eNB</a:t>
            </a:r>
            <a:r>
              <a:rPr lang="en-US" sz="2000" dirty="0"/>
              <a:t> as regenerative payload)</a:t>
            </a:r>
          </a:p>
          <a:p>
            <a:r>
              <a:rPr lang="en-US" sz="2000" dirty="0"/>
              <a:t>LS on HPUE MSD application for DL CA with 1UL CC (to: RAN5; cc: RAN4; contact: Oppo) was approved in </a:t>
            </a:r>
            <a:r>
              <a:rPr lang="en-US" sz="2000" dirty="0">
                <a:hlinkClick r:id="rId9"/>
              </a:rPr>
              <a:t>RP‑243308</a:t>
            </a:r>
            <a:r>
              <a:rPr lang="en-US" sz="2000" dirty="0"/>
              <a:t> </a:t>
            </a:r>
          </a:p>
          <a:p>
            <a:endParaRPr lang="en-US" sz="2000" dirty="0"/>
          </a:p>
          <a:p>
            <a:endParaRPr lang="en-US" sz="2000" dirty="0"/>
          </a:p>
        </p:txBody>
      </p:sp>
    </p:spTree>
    <p:extLst>
      <p:ext uri="{BB962C8B-B14F-4D97-AF65-F5344CB8AC3E}">
        <p14:creationId xmlns:p14="http://schemas.microsoft.com/office/powerpoint/2010/main" val="381155594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239213" y="3284592"/>
            <a:ext cx="13756312" cy="2728382"/>
          </a:xfrm>
        </p:spPr>
        <p:txBody>
          <a:bodyPr/>
          <a:lstStyle/>
          <a:p>
            <a:pPr lvl="0"/>
            <a:r>
              <a:rPr lang="en-US" sz="3600" dirty="0"/>
              <a:t>Administrative aspects</a:t>
            </a:r>
          </a:p>
          <a:p>
            <a:r>
              <a:rPr lang="en-US" sz="3600" dirty="0"/>
              <a:t>6G Workshop and 5G-Advanced in Rel-20</a:t>
            </a:r>
          </a:p>
          <a:p>
            <a:pPr lvl="0"/>
            <a:r>
              <a:rPr lang="en-US" sz="3600" dirty="0"/>
              <a:t>TSG RAN project update</a:t>
            </a:r>
          </a:p>
          <a:p>
            <a:r>
              <a:rPr lang="en-US" sz="3600" dirty="0"/>
              <a:t>ITU matters</a:t>
            </a:r>
          </a:p>
        </p:txBody>
      </p:sp>
      <p:graphicFrame>
        <p:nvGraphicFramePr>
          <p:cNvPr id="4" name="Table 3">
            <a:extLst>
              <a:ext uri="{FF2B5EF4-FFF2-40B4-BE49-F238E27FC236}">
                <a16:creationId xmlns:a16="http://schemas.microsoft.com/office/drawing/2014/main" id="{66BCE1F1-9AD0-4EAF-8C18-1C3339CE0034}"/>
              </a:ext>
            </a:extLst>
          </p:cNvPr>
          <p:cNvGraphicFramePr>
            <a:graphicFrameLocks noGrp="1"/>
          </p:cNvGraphicFramePr>
          <p:nvPr>
            <p:extLst>
              <p:ext uri="{D42A27DB-BD31-4B8C-83A1-F6EECF244321}">
                <p14:modId xmlns:p14="http://schemas.microsoft.com/office/powerpoint/2010/main" val="3644470649"/>
              </p:ext>
            </p:extLst>
          </p:nvPr>
        </p:nvGraphicFramePr>
        <p:xfrm>
          <a:off x="2411109" y="1564217"/>
          <a:ext cx="10554877" cy="1036740"/>
        </p:xfrm>
        <a:graphic>
          <a:graphicData uri="http://schemas.openxmlformats.org/drawingml/2006/table">
            <a:tbl>
              <a:tblPr/>
              <a:tblGrid>
                <a:gridCol w="4038452">
                  <a:extLst>
                    <a:ext uri="{9D8B030D-6E8A-4147-A177-3AD203B41FA5}">
                      <a16:colId xmlns:a16="http://schemas.microsoft.com/office/drawing/2014/main" val="2852860598"/>
                    </a:ext>
                  </a:extLst>
                </a:gridCol>
                <a:gridCol w="3764665">
                  <a:extLst>
                    <a:ext uri="{9D8B030D-6E8A-4147-A177-3AD203B41FA5}">
                      <a16:colId xmlns:a16="http://schemas.microsoft.com/office/drawing/2014/main" val="2852106393"/>
                    </a:ext>
                  </a:extLst>
                </a:gridCol>
                <a:gridCol w="2751760">
                  <a:extLst>
                    <a:ext uri="{9D8B030D-6E8A-4147-A177-3AD203B41FA5}">
                      <a16:colId xmlns:a16="http://schemas.microsoft.com/office/drawing/2014/main" val="623482918"/>
                    </a:ext>
                  </a:extLst>
                </a:gridCol>
              </a:tblGrid>
              <a:tr h="345077">
                <a:tc>
                  <a:txBody>
                    <a:bodyPr/>
                    <a:lstStyle>
                      <a:lvl1pPr>
                        <a:spcBef>
                          <a:spcPct val="20000"/>
                        </a:spcBef>
                        <a:defRPr sz="2400">
                          <a:solidFill>
                            <a:schemeClr val="tx1"/>
                          </a:solidFill>
                          <a:latin typeface="Calibri" pitchFamily="34" charset="0"/>
                          <a:ea typeface="ＭＳ Ｐゴシック" pitchFamily="50" charset="-128"/>
                        </a:defRPr>
                      </a:lvl1pPr>
                      <a:lvl2pPr marL="742950" indent="-285750">
                        <a:spcBef>
                          <a:spcPct val="20000"/>
                        </a:spcBef>
                        <a:buClr>
                          <a:srgbClr val="C00000"/>
                        </a:buClr>
                        <a:buFont typeface="Arial" pitchFamily="34" charset="0"/>
                        <a:defRPr sz="2000">
                          <a:solidFill>
                            <a:schemeClr val="tx1"/>
                          </a:solidFill>
                          <a:latin typeface="Calibri" pitchFamily="34" charset="0"/>
                          <a:ea typeface="ＭＳ Ｐゴシック" pitchFamily="50" charset="-128"/>
                        </a:defRPr>
                      </a:lvl2pPr>
                      <a:lvl3pPr marL="1143000" indent="-228600">
                        <a:spcBef>
                          <a:spcPct val="20000"/>
                        </a:spcBef>
                        <a:buFont typeface="Arial" pitchFamily="34" charset="0"/>
                        <a:defRPr>
                          <a:solidFill>
                            <a:schemeClr val="tx1"/>
                          </a:solidFill>
                          <a:latin typeface="Calibri" pitchFamily="34" charset="0"/>
                          <a:ea typeface="ＭＳ Ｐゴシック" pitchFamily="50" charset="-128"/>
                        </a:defRPr>
                      </a:lvl3pPr>
                      <a:lvl4pPr marL="1600200" indent="-228600">
                        <a:spcBef>
                          <a:spcPct val="20000"/>
                        </a:spcBef>
                        <a:buFont typeface="Arial" pitchFamily="34" charset="0"/>
                        <a:defRPr sz="1600">
                          <a:solidFill>
                            <a:schemeClr val="tx1"/>
                          </a:solidFill>
                          <a:latin typeface="Calibri" pitchFamily="34" charset="0"/>
                          <a:ea typeface="ＭＳ Ｐゴシック" pitchFamily="50" charset="-128"/>
                        </a:defRPr>
                      </a:lvl4pPr>
                      <a:lvl5pPr marL="2057400" indent="-228600">
                        <a:spcBef>
                          <a:spcPct val="20000"/>
                        </a:spcBef>
                        <a:buFont typeface="Arial" pitchFamily="34" charset="0"/>
                        <a:defRPr sz="14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800" b="1" i="0" u="none" strike="noStrike" cap="none" normalizeH="0" baseline="0" dirty="0">
                          <a:ln>
                            <a:noFill/>
                          </a:ln>
                          <a:solidFill>
                            <a:schemeClr val="tx1"/>
                          </a:solidFill>
                          <a:effectLst/>
                          <a:latin typeface="Calibri" pitchFamily="34" charset="0"/>
                          <a:ea typeface="ＭＳ Ｐゴシック" pitchFamily="50" charset="-128"/>
                        </a:rPr>
                        <a:t>RAN#106</a:t>
                      </a: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ea typeface="ＭＳ Ｐゴシック" pitchFamily="50" charset="-128"/>
                        </a:defRPr>
                      </a:lvl1pPr>
                      <a:lvl2pPr marL="742950" indent="-285750">
                        <a:spcBef>
                          <a:spcPct val="20000"/>
                        </a:spcBef>
                        <a:buClr>
                          <a:srgbClr val="C00000"/>
                        </a:buClr>
                        <a:buFont typeface="Arial" pitchFamily="34" charset="0"/>
                        <a:defRPr sz="2000">
                          <a:solidFill>
                            <a:schemeClr val="tx1"/>
                          </a:solidFill>
                          <a:latin typeface="Calibri" pitchFamily="34" charset="0"/>
                          <a:ea typeface="ＭＳ Ｐゴシック" pitchFamily="50" charset="-128"/>
                        </a:defRPr>
                      </a:lvl2pPr>
                      <a:lvl3pPr marL="1143000" indent="-228600">
                        <a:spcBef>
                          <a:spcPct val="20000"/>
                        </a:spcBef>
                        <a:buFont typeface="Arial" pitchFamily="34" charset="0"/>
                        <a:defRPr>
                          <a:solidFill>
                            <a:schemeClr val="tx1"/>
                          </a:solidFill>
                          <a:latin typeface="Calibri" pitchFamily="34" charset="0"/>
                          <a:ea typeface="ＭＳ Ｐゴシック" pitchFamily="50" charset="-128"/>
                        </a:defRPr>
                      </a:lvl3pPr>
                      <a:lvl4pPr marL="1600200" indent="-228600">
                        <a:spcBef>
                          <a:spcPct val="20000"/>
                        </a:spcBef>
                        <a:buFont typeface="Arial" pitchFamily="34" charset="0"/>
                        <a:defRPr sz="1600">
                          <a:solidFill>
                            <a:schemeClr val="tx1"/>
                          </a:solidFill>
                          <a:latin typeface="Calibri" pitchFamily="34" charset="0"/>
                          <a:ea typeface="ＭＳ Ｐゴシック" pitchFamily="50" charset="-128"/>
                        </a:defRPr>
                      </a:lvl4pPr>
                      <a:lvl5pPr marL="2057400" indent="-228600">
                        <a:spcBef>
                          <a:spcPct val="20000"/>
                        </a:spcBef>
                        <a:buFont typeface="Arial" pitchFamily="34" charset="0"/>
                        <a:defRPr sz="14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800" b="1" i="0" u="none" strike="noStrike" cap="none" normalizeH="0" baseline="0" dirty="0">
                          <a:ln>
                            <a:noFill/>
                          </a:ln>
                          <a:solidFill>
                            <a:schemeClr val="tx1"/>
                          </a:solidFill>
                          <a:effectLst/>
                          <a:latin typeface="Calibri" pitchFamily="34" charset="0"/>
                          <a:ea typeface="ＭＳ Ｐゴシック" pitchFamily="50" charset="-128"/>
                        </a:rPr>
                        <a:t>9</a:t>
                      </a:r>
                      <a:r>
                        <a:rPr kumimoji="0" lang="en-US" altLang="ja-JP" sz="2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800" b="1" i="0" u="none" strike="noStrike" cap="none" normalizeH="0" baseline="0" dirty="0">
                          <a:ln>
                            <a:noFill/>
                          </a:ln>
                          <a:solidFill>
                            <a:schemeClr val="tx1"/>
                          </a:solidFill>
                          <a:effectLst/>
                          <a:latin typeface="Calibri" pitchFamily="34" charset="0"/>
                          <a:ea typeface="ＭＳ Ｐゴシック" pitchFamily="50" charset="-128"/>
                        </a:rPr>
                        <a:t> – 12</a:t>
                      </a:r>
                      <a:r>
                        <a:rPr kumimoji="0" lang="en-US" altLang="ja-JP" sz="2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800" b="1" i="0" u="none" strike="noStrike" cap="none" normalizeH="0" baseline="0" dirty="0">
                          <a:ln>
                            <a:noFill/>
                          </a:ln>
                          <a:solidFill>
                            <a:schemeClr val="tx1"/>
                          </a:solidFill>
                          <a:effectLst/>
                          <a:latin typeface="Calibri" pitchFamily="34" charset="0"/>
                          <a:ea typeface="ＭＳ Ｐゴシック" pitchFamily="50" charset="-128"/>
                        </a:rPr>
                        <a:t>, Dec 2024</a:t>
                      </a: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ea typeface="ＭＳ Ｐゴシック" pitchFamily="50" charset="-128"/>
                        </a:defRPr>
                      </a:lvl1pPr>
                      <a:lvl2pPr marL="742950" indent="-285750">
                        <a:spcBef>
                          <a:spcPct val="20000"/>
                        </a:spcBef>
                        <a:buClr>
                          <a:srgbClr val="C00000"/>
                        </a:buClr>
                        <a:buFont typeface="Arial" pitchFamily="34" charset="0"/>
                        <a:defRPr sz="2000">
                          <a:solidFill>
                            <a:schemeClr val="tx1"/>
                          </a:solidFill>
                          <a:latin typeface="Calibri" pitchFamily="34" charset="0"/>
                          <a:ea typeface="ＭＳ Ｐゴシック" pitchFamily="50" charset="-128"/>
                        </a:defRPr>
                      </a:lvl2pPr>
                      <a:lvl3pPr marL="1143000" indent="-228600">
                        <a:spcBef>
                          <a:spcPct val="20000"/>
                        </a:spcBef>
                        <a:buFont typeface="Arial" pitchFamily="34" charset="0"/>
                        <a:defRPr>
                          <a:solidFill>
                            <a:schemeClr val="tx1"/>
                          </a:solidFill>
                          <a:latin typeface="Calibri" pitchFamily="34" charset="0"/>
                          <a:ea typeface="ＭＳ Ｐゴシック" pitchFamily="50" charset="-128"/>
                        </a:defRPr>
                      </a:lvl3pPr>
                      <a:lvl4pPr marL="1600200" indent="-228600">
                        <a:spcBef>
                          <a:spcPct val="20000"/>
                        </a:spcBef>
                        <a:buFont typeface="Arial" pitchFamily="34" charset="0"/>
                        <a:defRPr sz="1600">
                          <a:solidFill>
                            <a:schemeClr val="tx1"/>
                          </a:solidFill>
                          <a:latin typeface="Calibri" pitchFamily="34" charset="0"/>
                          <a:ea typeface="ＭＳ Ｐゴシック" pitchFamily="50" charset="-128"/>
                        </a:defRPr>
                      </a:lvl4pPr>
                      <a:lvl5pPr marL="2057400" indent="-228600">
                        <a:spcBef>
                          <a:spcPct val="20000"/>
                        </a:spcBef>
                        <a:buFont typeface="Arial" pitchFamily="34" charset="0"/>
                        <a:defRPr sz="14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800" b="1" i="0" u="none" strike="noStrike" cap="none" normalizeH="0" baseline="0" dirty="0" err="1">
                          <a:ln>
                            <a:noFill/>
                          </a:ln>
                          <a:solidFill>
                            <a:schemeClr val="tx1"/>
                          </a:solidFill>
                          <a:effectLst/>
                          <a:latin typeface="Calibri" pitchFamily="34" charset="0"/>
                          <a:ea typeface="ＭＳ Ｐゴシック" pitchFamily="50" charset="-128"/>
                        </a:rPr>
                        <a:t>Madric</a:t>
                      </a:r>
                      <a:endParaRPr kumimoji="0" lang="en-US" altLang="ja-JP" sz="2800" b="1" i="0" u="none" strike="noStrike" cap="none" normalizeH="0" baseline="0" dirty="0">
                        <a:ln>
                          <a:noFill/>
                        </a:ln>
                        <a:solidFill>
                          <a:schemeClr val="tx1"/>
                        </a:solidFill>
                        <a:effectLst/>
                        <a:latin typeface="Calibri" pitchFamily="34" charset="0"/>
                        <a:ea typeface="ＭＳ Ｐゴシック" pitchFamily="50" charset="-128"/>
                      </a:endParaRP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159939417"/>
                  </a:ext>
                </a:extLst>
              </a:tr>
              <a:tr h="33946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800" b="1" i="0" u="none" strike="noStrike" cap="none" normalizeH="0" baseline="0" dirty="0">
                          <a:ln>
                            <a:noFill/>
                          </a:ln>
                          <a:solidFill>
                            <a:schemeClr val="tx1"/>
                          </a:solidFill>
                          <a:effectLst/>
                          <a:latin typeface="Calibri" pitchFamily="34" charset="0"/>
                          <a:ea typeface="ＭＳ Ｐゴシック" pitchFamily="50" charset="-128"/>
                        </a:rPr>
                        <a:t>RAN#107</a:t>
                      </a: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800" b="1" i="0" u="none" strike="noStrike" cap="none" normalizeH="0" baseline="0" dirty="0">
                          <a:ln>
                            <a:noFill/>
                          </a:ln>
                          <a:solidFill>
                            <a:schemeClr val="tx1"/>
                          </a:solidFill>
                          <a:effectLst/>
                          <a:latin typeface="Calibri" pitchFamily="34" charset="0"/>
                          <a:ea typeface="ＭＳ Ｐゴシック" pitchFamily="50" charset="-128"/>
                        </a:rPr>
                        <a:t>12</a:t>
                      </a:r>
                      <a:r>
                        <a:rPr kumimoji="0" lang="en-US" altLang="ja-JP" sz="2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800" b="1" i="0" u="none" strike="noStrike" cap="none" normalizeH="0" baseline="0" dirty="0">
                          <a:ln>
                            <a:noFill/>
                          </a:ln>
                          <a:solidFill>
                            <a:schemeClr val="tx1"/>
                          </a:solidFill>
                          <a:effectLst/>
                          <a:latin typeface="Calibri" pitchFamily="34" charset="0"/>
                          <a:ea typeface="ＭＳ Ｐゴシック" pitchFamily="50" charset="-128"/>
                        </a:rPr>
                        <a:t> – 14</a:t>
                      </a:r>
                      <a:r>
                        <a:rPr kumimoji="0" lang="en-US" altLang="ja-JP" sz="2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800" b="1" i="0" u="none" strike="noStrike" cap="none" normalizeH="0" baseline="0" dirty="0">
                          <a:ln>
                            <a:noFill/>
                          </a:ln>
                          <a:solidFill>
                            <a:schemeClr val="tx1"/>
                          </a:solidFill>
                          <a:effectLst/>
                          <a:latin typeface="Calibri" pitchFamily="34" charset="0"/>
                          <a:ea typeface="ＭＳ Ｐゴシック" pitchFamily="50" charset="-128"/>
                        </a:rPr>
                        <a:t>, March 2024</a:t>
                      </a: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ja-JP" sz="2800" b="1" i="0" u="none" strike="noStrike" cap="none" normalizeH="0" baseline="0" dirty="0">
                          <a:ln>
                            <a:noFill/>
                          </a:ln>
                          <a:solidFill>
                            <a:schemeClr val="tx1"/>
                          </a:solidFill>
                          <a:effectLst/>
                          <a:latin typeface="Calibri" pitchFamily="34" charset="0"/>
                          <a:ea typeface="ＭＳ Ｐゴシック" pitchFamily="50" charset="-128"/>
                        </a:rPr>
                        <a:t>Incheon</a:t>
                      </a: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506592216"/>
                  </a:ext>
                </a:extLst>
              </a:tr>
            </a:tbl>
          </a:graphicData>
        </a:graphic>
      </p:graphicFrame>
    </p:spTree>
    <p:extLst>
      <p:ext uri="{BB962C8B-B14F-4D97-AF65-F5344CB8AC3E}">
        <p14:creationId xmlns:p14="http://schemas.microsoft.com/office/powerpoint/2010/main" val="400819234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5G-Advanced in Rel-20</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10173" y="1013883"/>
            <a:ext cx="13175178" cy="4830233"/>
          </a:xfrm>
        </p:spPr>
        <p:txBody>
          <a:bodyPr/>
          <a:lstStyle/>
          <a:p>
            <a:r>
              <a:rPr lang="en-US" sz="2800" dirty="0"/>
              <a:t>A one-day workshop was organized as part of RAN#106 (Tuesday afternoon + Wed. morning)</a:t>
            </a:r>
          </a:p>
          <a:p>
            <a:pPr lvl="1"/>
            <a:r>
              <a:rPr lang="en-US" sz="2269" dirty="0"/>
              <a:t>The one-day Release 20 RAN workshop, as part of RAN#106, draws </a:t>
            </a:r>
            <a:r>
              <a:rPr lang="en-US" sz="2269" b="1" dirty="0"/>
              <a:t>200+ submissions </a:t>
            </a:r>
            <a:r>
              <a:rPr lang="en-US" sz="2269" dirty="0"/>
              <a:t>from </a:t>
            </a:r>
            <a:r>
              <a:rPr lang="en-US" sz="2269" b="1" dirty="0"/>
              <a:t>50+ different companies/organizations</a:t>
            </a:r>
            <a:endParaRPr lang="en-US" sz="1869" b="1" dirty="0"/>
          </a:p>
          <a:p>
            <a:pPr lvl="1"/>
            <a:r>
              <a:rPr lang="en-US" sz="2269" dirty="0"/>
              <a:t>The presentations and Q&amp;A focus on RAN1/2/3-led items, followed by a summary as detailed herein</a:t>
            </a:r>
          </a:p>
          <a:p>
            <a:pPr lvl="2"/>
            <a:r>
              <a:rPr lang="en-US" sz="1865" dirty="0"/>
              <a:t>A similar arrangement for RAN4-led is planned during RAN#107, although the time duration is expected to very limited due to the very tight schedule in RAN#107</a:t>
            </a:r>
          </a:p>
          <a:p>
            <a:r>
              <a:rPr lang="en-US" sz="2400" dirty="0"/>
              <a:t>Summary of the workshop was discussed and endorsed in </a:t>
            </a:r>
            <a:r>
              <a:rPr lang="en-US" sz="2400" dirty="0">
                <a:hlinkClick r:id="rId2"/>
              </a:rPr>
              <a:t>RP‑243292</a:t>
            </a:r>
            <a:endParaRPr lang="en-US" sz="2400" dirty="0"/>
          </a:p>
          <a:p>
            <a:pPr lvl="1"/>
            <a:r>
              <a:rPr lang="en-US" sz="1400" b="1" dirty="0"/>
              <a:t>As a baseline, RAN WG capacity is not expected to increase in Rel-20 </a:t>
            </a:r>
            <a:r>
              <a:rPr lang="en-US" sz="1400" dirty="0"/>
              <a:t>due to the parallel tracks of 5G-Advanced and 6G</a:t>
            </a:r>
          </a:p>
          <a:p>
            <a:pPr lvl="1"/>
            <a:r>
              <a:rPr lang="en-US" sz="1400" dirty="0"/>
              <a:t>RAN WG capacity has to be carefully shared between 5G-Advanced and 6G in Rel-20</a:t>
            </a:r>
          </a:p>
          <a:p>
            <a:pPr lvl="2"/>
            <a:r>
              <a:rPr lang="en-US" sz="1200" b="1" dirty="0"/>
              <a:t>Sufficient TUs should be given to 6G to ensure successful study for future 6G success</a:t>
            </a:r>
          </a:p>
          <a:p>
            <a:pPr lvl="2"/>
            <a:r>
              <a:rPr lang="en-US" sz="1200" b="1" dirty="0"/>
              <a:t>Critical to have reasonable amount of TUs accommodating necessary 5G-Advanced items to address commercial needs</a:t>
            </a:r>
          </a:p>
          <a:p>
            <a:pPr lvl="2"/>
            <a:r>
              <a:rPr lang="en-US" sz="1200" dirty="0"/>
              <a:t>There are quite different views on how to split the WG capacity between 5G-Advanced and 6G (ranging from 25% to 67% to be allocated to 5G-Advanced)</a:t>
            </a:r>
            <a:endParaRPr lang="en-US" sz="1200" i="1" dirty="0"/>
          </a:p>
          <a:p>
            <a:pPr lvl="3"/>
            <a:r>
              <a:rPr lang="en-US" sz="1200" b="1" dirty="0"/>
              <a:t>Detailed TU split is to be finalized in RAN#107</a:t>
            </a:r>
          </a:p>
          <a:p>
            <a:pPr lvl="3"/>
            <a:r>
              <a:rPr lang="en-US" sz="1200" b="1" dirty="0"/>
              <a:t>Detailed TU split may be different for each RAN WG</a:t>
            </a:r>
          </a:p>
          <a:p>
            <a:pPr lvl="1"/>
            <a:r>
              <a:rPr lang="en-US" sz="1400" dirty="0"/>
              <a:t>It is necessary to </a:t>
            </a:r>
            <a:r>
              <a:rPr lang="en-US" sz="1400" b="1" dirty="0"/>
              <a:t>avoid duplicate scope in 5G-Advanced and 6G in Rel-20</a:t>
            </a:r>
          </a:p>
          <a:p>
            <a:pPr lvl="2"/>
            <a:r>
              <a:rPr lang="en-US" sz="1200" dirty="0"/>
              <a:t>As an example, a study planned for 5G-Advanced (with the intention to convert to specifications later in Rel-20) should not conflict or overlap with the corresponding 6G study</a:t>
            </a:r>
          </a:p>
          <a:p>
            <a:pPr lvl="1"/>
            <a:endParaRPr lang="en-US" sz="1869" dirty="0"/>
          </a:p>
          <a:p>
            <a:endParaRPr lang="en-US" sz="2400" dirty="0"/>
          </a:p>
          <a:p>
            <a:endParaRPr lang="en-US" sz="2400" dirty="0"/>
          </a:p>
        </p:txBody>
      </p:sp>
    </p:spTree>
    <p:extLst>
      <p:ext uri="{BB962C8B-B14F-4D97-AF65-F5344CB8AC3E}">
        <p14:creationId xmlns:p14="http://schemas.microsoft.com/office/powerpoint/2010/main" val="349242116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535709" y="228801"/>
            <a:ext cx="13808364" cy="927100"/>
          </a:xfrm>
        </p:spPr>
        <p:txBody>
          <a:bodyPr/>
          <a:lstStyle/>
          <a:p>
            <a:r>
              <a:rPr lang="en-US" sz="3200" dirty="0"/>
              <a:t>5G-A Rel-20: Categorization of topics based on WS contributions (</a:t>
            </a:r>
            <a:r>
              <a:rPr lang="en-US" sz="3200" dirty="0">
                <a:hlinkClick r:id="rId3"/>
              </a:rPr>
              <a:t>RP‑243292</a:t>
            </a:r>
            <a:r>
              <a:rPr lang="en-US" sz="3200" dirty="0"/>
              <a:t>)</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422290" y="1127125"/>
            <a:ext cx="3164972" cy="5038524"/>
          </a:xfrm>
        </p:spPr>
        <p:txBody>
          <a:bodyPr/>
          <a:lstStyle/>
          <a:p>
            <a:r>
              <a:rPr lang="en-US" sz="2400" dirty="0"/>
              <a:t>AI/ML Air Interface</a:t>
            </a:r>
          </a:p>
          <a:p>
            <a:r>
              <a:rPr lang="en-US" sz="2400" dirty="0"/>
              <a:t>MIMO Evolution</a:t>
            </a:r>
          </a:p>
          <a:p>
            <a:r>
              <a:rPr lang="en-US" sz="2400" dirty="0"/>
              <a:t>Ambient IoT</a:t>
            </a:r>
          </a:p>
          <a:p>
            <a:r>
              <a:rPr lang="en-US" sz="2400" dirty="0"/>
              <a:t>AI/ML mobility</a:t>
            </a:r>
          </a:p>
          <a:p>
            <a:r>
              <a:rPr lang="en-US" sz="2400" dirty="0"/>
              <a:t>IoT NTN</a:t>
            </a:r>
          </a:p>
          <a:p>
            <a:r>
              <a:rPr lang="en-US" sz="2400" dirty="0"/>
              <a:t>AI/ML for NG-RAN</a:t>
            </a:r>
          </a:p>
          <a:p>
            <a:endParaRPr lang="en-US" sz="2400" dirty="0"/>
          </a:p>
        </p:txBody>
      </p:sp>
      <p:sp>
        <p:nvSpPr>
          <p:cNvPr id="4" name="Content Placeholder 2">
            <a:extLst>
              <a:ext uri="{FF2B5EF4-FFF2-40B4-BE49-F238E27FC236}">
                <a16:creationId xmlns:a16="http://schemas.microsoft.com/office/drawing/2014/main" id="{6FC23419-D3FE-438D-BF1A-640C97744323}"/>
              </a:ext>
            </a:extLst>
          </p:cNvPr>
          <p:cNvSpPr txBox="1">
            <a:spLocks/>
          </p:cNvSpPr>
          <p:nvPr/>
        </p:nvSpPr>
        <p:spPr bwMode="auto">
          <a:xfrm>
            <a:off x="3961762" y="1127125"/>
            <a:ext cx="4804103" cy="4238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4"/>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Additional RAN1-led Candidate Topics</a:t>
            </a:r>
          </a:p>
          <a:p>
            <a:pPr lvl="1"/>
            <a:r>
              <a:rPr lang="en-US" sz="1800" dirty="0"/>
              <a:t>Coverage </a:t>
            </a:r>
            <a:r>
              <a:rPr lang="en-US" sz="1800" dirty="0" err="1"/>
              <a:t>enh</a:t>
            </a:r>
            <a:r>
              <a:rPr lang="en-US" sz="1800" dirty="0"/>
              <a:t>. (incl. FR2)</a:t>
            </a:r>
          </a:p>
          <a:p>
            <a:pPr lvl="1"/>
            <a:r>
              <a:rPr lang="en-US" sz="1800" dirty="0"/>
              <a:t>NES</a:t>
            </a:r>
            <a:endParaRPr lang="en-US" sz="1800" strike="sngStrike" dirty="0"/>
          </a:p>
          <a:p>
            <a:r>
              <a:rPr lang="en-US" sz="2000" kern="0" dirty="0"/>
              <a:t>Additional RAN2-led Candidate Topics</a:t>
            </a:r>
          </a:p>
          <a:p>
            <a:pPr lvl="1"/>
            <a:r>
              <a:rPr lang="en-US" sz="1800" dirty="0"/>
              <a:t>Mobility </a:t>
            </a:r>
            <a:r>
              <a:rPr lang="en-US" sz="1800" dirty="0" err="1"/>
              <a:t>Enh</a:t>
            </a:r>
            <a:r>
              <a:rPr lang="en-US" sz="1800" dirty="0"/>
              <a:t>.</a:t>
            </a:r>
          </a:p>
          <a:p>
            <a:pPr lvl="1"/>
            <a:r>
              <a:rPr lang="en-US" sz="1800" dirty="0"/>
              <a:t>XR </a:t>
            </a:r>
            <a:endParaRPr lang="en-US" sz="1800" dirty="0">
              <a:highlight>
                <a:srgbClr val="FFFF00"/>
              </a:highlight>
            </a:endParaRPr>
          </a:p>
          <a:p>
            <a:pPr lvl="1"/>
            <a:r>
              <a:rPr lang="en-US" sz="1800" dirty="0"/>
              <a:t>UAV/UAM </a:t>
            </a:r>
            <a:r>
              <a:rPr lang="en-US" sz="1800" dirty="0" err="1"/>
              <a:t>Enh</a:t>
            </a:r>
            <a:r>
              <a:rPr lang="en-US" sz="1800" dirty="0"/>
              <a:t>.</a:t>
            </a:r>
          </a:p>
          <a:p>
            <a:pPr lvl="1"/>
            <a:r>
              <a:rPr lang="en-US" sz="1800" dirty="0"/>
              <a:t>NR NTN</a:t>
            </a:r>
            <a:endParaRPr lang="en-US" sz="2800" kern="0" dirty="0"/>
          </a:p>
          <a:p>
            <a:r>
              <a:rPr lang="en-US" sz="2000" kern="0" dirty="0"/>
              <a:t>Additional RAN3-led Candidate Topics</a:t>
            </a:r>
          </a:p>
          <a:p>
            <a:pPr lvl="1"/>
            <a:r>
              <a:rPr lang="en-US" sz="1800" dirty="0"/>
              <a:t>Sensing/ISAC</a:t>
            </a:r>
          </a:p>
          <a:p>
            <a:pPr lvl="1"/>
            <a:r>
              <a:rPr lang="en-US" sz="1800" kern="0" dirty="0"/>
              <a:t>SON/</a:t>
            </a:r>
            <a:r>
              <a:rPr lang="en-US" sz="1800" kern="0" dirty="0" err="1"/>
              <a:t>MDTEnh</a:t>
            </a:r>
            <a:r>
              <a:rPr lang="en-US" sz="1800" kern="0" dirty="0"/>
              <a:t>.</a:t>
            </a:r>
          </a:p>
          <a:p>
            <a:pPr marL="0" indent="0">
              <a:buNone/>
            </a:pPr>
            <a:endParaRPr lang="en-US" sz="2331" dirty="0"/>
          </a:p>
          <a:p>
            <a:endParaRPr lang="en-US" sz="2331" dirty="0"/>
          </a:p>
          <a:p>
            <a:pPr lvl="1"/>
            <a:endParaRPr lang="en-US" sz="1800" dirty="0"/>
          </a:p>
          <a:p>
            <a:pPr lvl="1"/>
            <a:endParaRPr lang="en-US" sz="1600" dirty="0"/>
          </a:p>
        </p:txBody>
      </p:sp>
      <p:sp>
        <p:nvSpPr>
          <p:cNvPr id="5" name="Content Placeholder 2">
            <a:extLst>
              <a:ext uri="{FF2B5EF4-FFF2-40B4-BE49-F238E27FC236}">
                <a16:creationId xmlns:a16="http://schemas.microsoft.com/office/drawing/2014/main" id="{DFC08D22-CEB7-4255-9B19-81D8C445853C}"/>
              </a:ext>
            </a:extLst>
          </p:cNvPr>
          <p:cNvSpPr txBox="1">
            <a:spLocks/>
          </p:cNvSpPr>
          <p:nvPr/>
        </p:nvSpPr>
        <p:spPr bwMode="auto">
          <a:xfrm>
            <a:off x="8765865" y="1017122"/>
            <a:ext cx="6033890"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4"/>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Others</a:t>
            </a:r>
            <a:endParaRPr lang="en-US" sz="1800" dirty="0"/>
          </a:p>
          <a:p>
            <a:pPr lvl="1"/>
            <a:r>
              <a:rPr lang="en-US" sz="1600" kern="0" dirty="0"/>
              <a:t>SBFD</a:t>
            </a:r>
          </a:p>
          <a:p>
            <a:pPr lvl="1"/>
            <a:r>
              <a:rPr lang="en-US" sz="1600" kern="0" dirty="0"/>
              <a:t>UE aggregation</a:t>
            </a:r>
          </a:p>
          <a:p>
            <a:pPr lvl="1"/>
            <a:r>
              <a:rPr lang="en-US" sz="1600" dirty="0"/>
              <a:t>CA enhancement (incl. faster </a:t>
            </a:r>
            <a:r>
              <a:rPr lang="en-US" sz="1600" dirty="0" err="1"/>
              <a:t>scell</a:t>
            </a:r>
            <a:r>
              <a:rPr lang="en-US" sz="1600" dirty="0"/>
              <a:t> activation)</a:t>
            </a:r>
          </a:p>
          <a:p>
            <a:pPr lvl="1"/>
            <a:r>
              <a:rPr lang="en-US" sz="1600" kern="0" dirty="0" err="1"/>
              <a:t>RRC_inactive</a:t>
            </a:r>
            <a:r>
              <a:rPr lang="en-US" sz="1600" kern="0" dirty="0"/>
              <a:t> </a:t>
            </a:r>
            <a:r>
              <a:rPr lang="en-US" sz="1600" kern="0" dirty="0" err="1"/>
              <a:t>enh</a:t>
            </a:r>
            <a:r>
              <a:rPr lang="en-US" sz="1600" kern="0" dirty="0"/>
              <a:t>.</a:t>
            </a:r>
          </a:p>
          <a:p>
            <a:pPr lvl="1"/>
            <a:r>
              <a:rPr lang="en-US" sz="1600" kern="0" dirty="0"/>
              <a:t>UE energy saving (incl. LP-WUS)</a:t>
            </a:r>
          </a:p>
          <a:p>
            <a:pPr lvl="1"/>
            <a:r>
              <a:rPr lang="en-US" sz="1600" kern="0" dirty="0" err="1"/>
              <a:t>Sidelink</a:t>
            </a:r>
            <a:r>
              <a:rPr lang="en-US" sz="1600" kern="0" dirty="0"/>
              <a:t> </a:t>
            </a:r>
            <a:r>
              <a:rPr lang="en-US" sz="1600" kern="0" dirty="0" err="1"/>
              <a:t>enh</a:t>
            </a:r>
            <a:r>
              <a:rPr lang="en-US" sz="1600" kern="0" dirty="0"/>
              <a:t>. (incl. SL relay)</a:t>
            </a:r>
          </a:p>
          <a:p>
            <a:pPr lvl="1"/>
            <a:r>
              <a:rPr lang="en-US" sz="1600" kern="0" dirty="0" err="1"/>
              <a:t>QoE</a:t>
            </a:r>
            <a:r>
              <a:rPr lang="en-US" sz="1600" kern="0" dirty="0"/>
              <a:t> </a:t>
            </a:r>
            <a:r>
              <a:rPr lang="en-US" sz="1600" kern="0" dirty="0" err="1"/>
              <a:t>enh</a:t>
            </a:r>
            <a:r>
              <a:rPr lang="en-US" sz="1600" kern="0" dirty="0"/>
              <a:t>.</a:t>
            </a:r>
          </a:p>
          <a:p>
            <a:pPr lvl="1"/>
            <a:r>
              <a:rPr lang="en-US" sz="1600" kern="0" dirty="0"/>
              <a:t>RIS</a:t>
            </a:r>
          </a:p>
          <a:p>
            <a:pPr lvl="1"/>
            <a:r>
              <a:rPr lang="en-US" sz="1600" kern="0" dirty="0"/>
              <a:t>Positioning</a:t>
            </a:r>
          </a:p>
          <a:p>
            <a:pPr lvl="1"/>
            <a:r>
              <a:rPr lang="en-US" sz="1600" kern="0" dirty="0"/>
              <a:t>Topological </a:t>
            </a:r>
            <a:r>
              <a:rPr lang="en-US" sz="1600" kern="0" dirty="0" err="1"/>
              <a:t>enh</a:t>
            </a:r>
            <a:r>
              <a:rPr lang="en-US" sz="1600" kern="0" dirty="0"/>
              <a:t>. (NCR, </a:t>
            </a:r>
            <a:r>
              <a:rPr lang="en-US" sz="1600" kern="0" dirty="0" err="1"/>
              <a:t>femto</a:t>
            </a:r>
            <a:r>
              <a:rPr lang="en-US" sz="1600" kern="0" dirty="0"/>
              <a:t>, WAB)</a:t>
            </a:r>
          </a:p>
          <a:p>
            <a:pPr lvl="1"/>
            <a:r>
              <a:rPr lang="en-US" sz="1600" kern="0" dirty="0"/>
              <a:t>UE Tx switching </a:t>
            </a:r>
            <a:r>
              <a:rPr lang="en-US" sz="1600" kern="0" dirty="0" err="1"/>
              <a:t>enh</a:t>
            </a:r>
            <a:r>
              <a:rPr lang="en-US" sz="1600" kern="0" dirty="0"/>
              <a:t>.</a:t>
            </a:r>
          </a:p>
          <a:p>
            <a:pPr lvl="1"/>
            <a:r>
              <a:rPr lang="en-US" sz="1600" kern="0" dirty="0"/>
              <a:t>Packet priority based access control</a:t>
            </a:r>
          </a:p>
          <a:p>
            <a:pPr lvl="1"/>
            <a:r>
              <a:rPr lang="en-US" sz="1600" kern="0" dirty="0" err="1"/>
              <a:t>Xn</a:t>
            </a:r>
            <a:r>
              <a:rPr lang="en-US" sz="1600" kern="0" dirty="0"/>
              <a:t> failure handling </a:t>
            </a:r>
            <a:r>
              <a:rPr lang="en-US" sz="1600" kern="0" dirty="0" err="1"/>
              <a:t>enh</a:t>
            </a:r>
            <a:r>
              <a:rPr lang="en-US" sz="1600" kern="0" dirty="0"/>
              <a:t>.</a:t>
            </a:r>
          </a:p>
          <a:p>
            <a:pPr lvl="1"/>
            <a:r>
              <a:rPr lang="en-US" sz="1600" kern="0" dirty="0"/>
              <a:t>Digital twin</a:t>
            </a:r>
          </a:p>
          <a:p>
            <a:pPr lvl="1"/>
            <a:r>
              <a:rPr lang="en-US" sz="1600" kern="0" dirty="0"/>
              <a:t>Ray tracing model</a:t>
            </a:r>
          </a:p>
          <a:p>
            <a:pPr lvl="1"/>
            <a:r>
              <a:rPr lang="en-US" sz="1600" kern="0" dirty="0"/>
              <a:t>Other UL </a:t>
            </a:r>
            <a:r>
              <a:rPr lang="en-US" sz="1600" kern="0" dirty="0" err="1"/>
              <a:t>enh</a:t>
            </a:r>
            <a:r>
              <a:rPr lang="en-US" sz="1600" kern="0" dirty="0"/>
              <a:t>. (e.g., PA non-linearity, scheduling)</a:t>
            </a:r>
          </a:p>
          <a:p>
            <a:pPr lvl="1"/>
            <a:r>
              <a:rPr lang="en-US" sz="1600" kern="0" dirty="0"/>
              <a:t>Others </a:t>
            </a:r>
          </a:p>
          <a:p>
            <a:pPr lvl="1"/>
            <a:endParaRPr lang="en-US" sz="2400" kern="0" dirty="0"/>
          </a:p>
          <a:p>
            <a:pPr marL="0" indent="0">
              <a:buNone/>
            </a:pPr>
            <a:endParaRPr lang="en-US" sz="2400" kern="0" dirty="0"/>
          </a:p>
          <a:p>
            <a:endParaRPr lang="en-US" sz="2400" kern="0" dirty="0"/>
          </a:p>
          <a:p>
            <a:endParaRPr lang="en-US" sz="2400" kern="0" dirty="0"/>
          </a:p>
          <a:p>
            <a:endParaRPr lang="en-US" sz="2400" kern="0" dirty="0"/>
          </a:p>
          <a:p>
            <a:endParaRPr lang="en-US" sz="2400" kern="0" dirty="0"/>
          </a:p>
          <a:p>
            <a:endParaRPr lang="en-US" sz="2000" kern="0" dirty="0"/>
          </a:p>
        </p:txBody>
      </p:sp>
      <p:sp>
        <p:nvSpPr>
          <p:cNvPr id="8" name="Content Placeholder 2">
            <a:extLst>
              <a:ext uri="{FF2B5EF4-FFF2-40B4-BE49-F238E27FC236}">
                <a16:creationId xmlns:a16="http://schemas.microsoft.com/office/drawing/2014/main" id="{E9CFD2CC-05AC-722A-6EE1-B71E97AF22C7}"/>
              </a:ext>
            </a:extLst>
          </p:cNvPr>
          <p:cNvSpPr txBox="1">
            <a:spLocks/>
          </p:cNvSpPr>
          <p:nvPr/>
        </p:nvSpPr>
        <p:spPr bwMode="auto">
          <a:xfrm>
            <a:off x="3961762" y="5294952"/>
            <a:ext cx="5413352" cy="67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4"/>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Another candidate topic</a:t>
            </a:r>
            <a:r>
              <a:rPr lang="en-US" sz="2400" kern="0" dirty="0"/>
              <a:t>: </a:t>
            </a:r>
            <a:r>
              <a:rPr lang="en-US" sz="2000" kern="0" dirty="0"/>
              <a:t>Develop channel bandwidth 200MHz considering n104</a:t>
            </a:r>
            <a:endParaRPr lang="en-US" sz="1800" dirty="0"/>
          </a:p>
          <a:p>
            <a:pPr lvl="1"/>
            <a:endParaRPr lang="en-US" sz="1800" dirty="0"/>
          </a:p>
        </p:txBody>
      </p:sp>
    </p:spTree>
    <p:extLst>
      <p:ext uri="{BB962C8B-B14F-4D97-AF65-F5344CB8AC3E}">
        <p14:creationId xmlns:p14="http://schemas.microsoft.com/office/powerpoint/2010/main" val="289834173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45F58-377B-923D-D4BA-C11B28BB1B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A46474-EF38-255C-37AF-780787844355}"/>
              </a:ext>
            </a:extLst>
          </p:cNvPr>
          <p:cNvSpPr>
            <a:spLocks noGrp="1"/>
          </p:cNvSpPr>
          <p:nvPr>
            <p:ph type="title"/>
          </p:nvPr>
        </p:nvSpPr>
        <p:spPr>
          <a:xfrm>
            <a:off x="676955" y="287871"/>
            <a:ext cx="12674978" cy="349438"/>
          </a:xfrm>
        </p:spPr>
        <p:txBody>
          <a:bodyPr/>
          <a:lstStyle/>
          <a:p>
            <a:r>
              <a:rPr lang="en-US" dirty="0"/>
              <a:t>6G Study – ITU Focused</a:t>
            </a:r>
          </a:p>
        </p:txBody>
      </p:sp>
      <p:sp>
        <p:nvSpPr>
          <p:cNvPr id="3" name="Content Placeholder 2">
            <a:extLst>
              <a:ext uri="{FF2B5EF4-FFF2-40B4-BE49-F238E27FC236}">
                <a16:creationId xmlns:a16="http://schemas.microsoft.com/office/drawing/2014/main" id="{B575CAA7-E2B5-C885-C600-EF774980736E}"/>
              </a:ext>
            </a:extLst>
          </p:cNvPr>
          <p:cNvSpPr>
            <a:spLocks noGrp="1"/>
          </p:cNvSpPr>
          <p:nvPr>
            <p:ph idx="1"/>
          </p:nvPr>
        </p:nvSpPr>
        <p:spPr>
          <a:xfrm>
            <a:off x="676954" y="811851"/>
            <a:ext cx="14064281" cy="4830233"/>
          </a:xfrm>
        </p:spPr>
        <p:txBody>
          <a:bodyPr/>
          <a:lstStyle/>
          <a:p>
            <a:r>
              <a:rPr lang="en-US" sz="2400" dirty="0"/>
              <a:t>Dedicated discussion was arranged for 6G study in RAN#106 focusing on ITU related aspects</a:t>
            </a:r>
          </a:p>
          <a:p>
            <a:r>
              <a:rPr lang="en-US" sz="2400" dirty="0"/>
              <a:t>The guidance document in </a:t>
            </a:r>
            <a:r>
              <a:rPr lang="en-US" sz="2400" dirty="0">
                <a:hlinkClick r:id="rId2"/>
              </a:rPr>
              <a:t>RP‑24</a:t>
            </a:r>
            <a:r>
              <a:rPr lang="en-US" sz="2400" dirty="0">
                <a:hlinkClick r:id="rId3"/>
              </a:rPr>
              <a:t>3276</a:t>
            </a:r>
            <a:r>
              <a:rPr lang="en-US" sz="2400" dirty="0"/>
              <a:t> as in was endorsed</a:t>
            </a:r>
          </a:p>
          <a:p>
            <a:pPr lvl="1"/>
            <a:r>
              <a:rPr lang="en-US" sz="1800" dirty="0"/>
              <a:t>As planned, the SID will need to be approved in RAN#106</a:t>
            </a:r>
          </a:p>
          <a:p>
            <a:pPr lvl="2"/>
            <a:r>
              <a:rPr lang="en-US" sz="1400" b="1" dirty="0"/>
              <a:t>A single SID will cover two RP SIs </a:t>
            </a:r>
            <a:r>
              <a:rPr lang="en-US" sz="1400" dirty="0"/>
              <a:t>(ITU focused &amp; general), where </a:t>
            </a:r>
            <a:r>
              <a:rPr lang="en-US" sz="1400" b="1" dirty="0"/>
              <a:t>part I (ITU focused) </a:t>
            </a:r>
            <a:r>
              <a:rPr lang="en-US" sz="1400" dirty="0"/>
              <a:t>for approval in RAN#106 and </a:t>
            </a:r>
            <a:r>
              <a:rPr lang="en-US" sz="1400" b="1" dirty="0"/>
              <a:t>part II (general) </a:t>
            </a:r>
            <a:r>
              <a:rPr lang="en-US" sz="1400" dirty="0"/>
              <a:t>for approval in RAN#107</a:t>
            </a:r>
          </a:p>
          <a:p>
            <a:pPr lvl="1"/>
            <a:r>
              <a:rPr lang="en-US" sz="1800" dirty="0"/>
              <a:t>The ITU-focused study should be based on the Recommendation ITU-R M.2160 (</a:t>
            </a:r>
            <a:r>
              <a:rPr lang="en-US" sz="1800" i="1" dirty="0"/>
              <a:t>not necessarily aligned</a:t>
            </a:r>
            <a:r>
              <a:rPr lang="en-US" sz="1800" dirty="0"/>
              <a:t>) and cover the following aspects</a:t>
            </a:r>
          </a:p>
          <a:p>
            <a:pPr lvl="2"/>
            <a:r>
              <a:rPr lang="en-US" sz="1400" dirty="0"/>
              <a:t>Identified </a:t>
            </a:r>
            <a:r>
              <a:rPr lang="en-US" sz="1400" b="1" dirty="0"/>
              <a:t>candidate set of minimum TPRs</a:t>
            </a:r>
          </a:p>
          <a:p>
            <a:pPr lvl="3"/>
            <a:r>
              <a:rPr lang="en-US" sz="1600" dirty="0"/>
              <a:t>Including the associated high-level assumptions, if any</a:t>
            </a:r>
          </a:p>
          <a:p>
            <a:pPr lvl="3"/>
            <a:r>
              <a:rPr lang="en-US" sz="1600" dirty="0"/>
              <a:t>Including legacy and new TPRs and the evaluation method (simulations, analysis or inspection)</a:t>
            </a:r>
          </a:p>
          <a:p>
            <a:pPr lvl="3"/>
            <a:r>
              <a:rPr lang="en-US" sz="1600" dirty="0"/>
              <a:t>Including whether or not to skip some TPRs for this study</a:t>
            </a:r>
          </a:p>
          <a:p>
            <a:pPr lvl="2"/>
            <a:r>
              <a:rPr lang="en-US" sz="1400" dirty="0"/>
              <a:t>Associated </a:t>
            </a:r>
            <a:r>
              <a:rPr lang="en-US" sz="1400" b="1" dirty="0"/>
              <a:t>values</a:t>
            </a:r>
            <a:r>
              <a:rPr lang="en-US" sz="1400" dirty="0"/>
              <a:t> of the identified TPRs</a:t>
            </a:r>
          </a:p>
          <a:p>
            <a:pPr lvl="3"/>
            <a:r>
              <a:rPr lang="en-US" sz="1600" dirty="0"/>
              <a:t>Including whether the values are quantitative or qualitative or a mix therein</a:t>
            </a:r>
          </a:p>
          <a:p>
            <a:pPr lvl="3"/>
            <a:r>
              <a:rPr lang="en-US" sz="1600" dirty="0"/>
              <a:t>Including whether or not some values need to be jointly considered</a:t>
            </a:r>
          </a:p>
          <a:p>
            <a:pPr lvl="1"/>
            <a:r>
              <a:rPr lang="en-US" sz="2000" dirty="0"/>
              <a:t>The result of the study will be captured in the form of 3GPP TR(s) and official liaison(s) to ITU-R </a:t>
            </a:r>
          </a:p>
          <a:p>
            <a:r>
              <a:rPr lang="en-US" sz="2331" dirty="0"/>
              <a:t>The 6G SID (part I: ITU focused) was approved in </a:t>
            </a:r>
            <a:r>
              <a:rPr lang="en-US" sz="2000" dirty="0">
                <a:hlinkClick r:id="rId2"/>
              </a:rPr>
              <a:t>RP‑24</a:t>
            </a:r>
            <a:r>
              <a:rPr lang="en-US" sz="2000" dirty="0">
                <a:hlinkClick r:id="rId4"/>
              </a:rPr>
              <a:t>3327</a:t>
            </a:r>
            <a:r>
              <a:rPr lang="en-US" sz="2000" dirty="0"/>
              <a:t> </a:t>
            </a:r>
          </a:p>
          <a:p>
            <a:r>
              <a:rPr lang="en-US" sz="2200" dirty="0"/>
              <a:t>A Reply to ITUR_WP5D_TEMP_167 = RP-243202 on Minimum requirements related to technical performance for IMT-2030 radio interface(s) (to: SA; cc: -; contact: CMCC) was agreed and sent to SA (in </a:t>
            </a:r>
            <a:r>
              <a:rPr lang="en-US" sz="2200" dirty="0">
                <a:hlinkClick r:id="rId2"/>
              </a:rPr>
              <a:t>RP‑24</a:t>
            </a:r>
            <a:r>
              <a:rPr lang="en-US" sz="2200" dirty="0">
                <a:hlinkClick r:id="rId5"/>
              </a:rPr>
              <a:t>3325</a:t>
            </a:r>
            <a:r>
              <a:rPr lang="en-US" sz="2200" dirty="0"/>
              <a:t>)</a:t>
            </a:r>
          </a:p>
          <a:p>
            <a:pPr lvl="1"/>
            <a:endParaRPr lang="en-US" sz="1800" dirty="0"/>
          </a:p>
          <a:p>
            <a:endParaRPr lang="en-US" sz="2000" dirty="0"/>
          </a:p>
        </p:txBody>
      </p:sp>
    </p:spTree>
    <p:extLst>
      <p:ext uri="{BB962C8B-B14F-4D97-AF65-F5344CB8AC3E}">
        <p14:creationId xmlns:p14="http://schemas.microsoft.com/office/powerpoint/2010/main" val="145132552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895135" y="2392914"/>
            <a:ext cx="12074865" cy="1470025"/>
          </a:xfrm>
        </p:spPr>
        <p:txBody>
          <a:bodyPr/>
          <a:lstStyle/>
          <a:p>
            <a:r>
              <a:rPr lang="en-US" dirty="0"/>
              <a:t>ITU matters</a:t>
            </a:r>
          </a:p>
        </p:txBody>
      </p:sp>
    </p:spTree>
    <p:extLst>
      <p:ext uri="{BB962C8B-B14F-4D97-AF65-F5344CB8AC3E}">
        <p14:creationId xmlns:p14="http://schemas.microsoft.com/office/powerpoint/2010/main" val="122524110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000" dirty="0"/>
              <a:t>SR for ITU AH can be found in </a:t>
            </a:r>
            <a:r>
              <a:rPr lang="en-US" sz="2000" dirty="0">
                <a:hlinkClick r:id="rId2"/>
              </a:rPr>
              <a:t>RP</a:t>
            </a:r>
            <a:r>
              <a:rPr lang="en-US" sz="2000" dirty="0">
                <a:hlinkClick r:id="rId3"/>
              </a:rPr>
              <a:t>-</a:t>
            </a:r>
            <a:r>
              <a:rPr lang="en-US" sz="2000" dirty="0">
                <a:hlinkClick r:id="rId4"/>
              </a:rPr>
              <a:t>242430</a:t>
            </a:r>
            <a:endParaRPr lang="en-US" sz="2000" dirty="0"/>
          </a:p>
          <a:p>
            <a:r>
              <a:rPr lang="en-US" sz="2000" dirty="0"/>
              <a:t>DRAFT Reply LS to ITU_R_WP5D_TEMP_165rev1 = RP-243204 on process to revise Recommendation ITU-R M.2150-2 and Recommendation ITU-R M.2012-6 – 5G SRIT (to: SA; cc: -; contact: Ericsson) was agreed in </a:t>
            </a:r>
            <a:r>
              <a:rPr lang="en-US" sz="2000" dirty="0">
                <a:hlinkClick r:id="rId2"/>
              </a:rPr>
              <a:t>RP</a:t>
            </a:r>
            <a:r>
              <a:rPr lang="en-US" sz="2000" dirty="0">
                <a:hlinkClick r:id="rId3"/>
              </a:rPr>
              <a:t>-</a:t>
            </a:r>
            <a:r>
              <a:rPr lang="en-US" sz="2000" dirty="0">
                <a:hlinkClick r:id="rId5"/>
              </a:rPr>
              <a:t>243274</a:t>
            </a:r>
            <a:r>
              <a:rPr lang="en-US" sz="2000" dirty="0"/>
              <a:t> and sent to SA</a:t>
            </a:r>
          </a:p>
          <a:p>
            <a:r>
              <a:rPr lang="en-US" sz="2000" dirty="0"/>
              <a:t>DRAFT Reply LS to ITU_R_WP5D_TEMP_165rev1 = RP-243204 on process to revise Recommendation ITU-R M.2150-2 and Recommendation ITU-R M.2012-6 – 5G RIT (to: SA; cc: -; contact: Ericsson) was agreed in </a:t>
            </a:r>
            <a:r>
              <a:rPr lang="en-US" sz="2000" dirty="0">
                <a:hlinkClick r:id="rId2"/>
              </a:rPr>
              <a:t>RP</a:t>
            </a:r>
            <a:r>
              <a:rPr lang="en-US" sz="2000" dirty="0">
                <a:hlinkClick r:id="rId3"/>
              </a:rPr>
              <a:t>-</a:t>
            </a:r>
            <a:r>
              <a:rPr lang="en-US" sz="2000" dirty="0">
                <a:hlinkClick r:id="rId6"/>
              </a:rPr>
              <a:t>243240</a:t>
            </a:r>
            <a:r>
              <a:rPr lang="en-US" sz="2000" dirty="0"/>
              <a:t> and sent to SA</a:t>
            </a:r>
          </a:p>
          <a:p>
            <a:r>
              <a:rPr lang="en-US" sz="2000" dirty="0"/>
              <a:t>DRAFT Reply LS to ITU_R_WP5D_TEMP_165rev1= RP-243204 to External Organizations on </a:t>
            </a:r>
            <a:r>
              <a:rPr lang="en-US" sz="2000" dirty="0" err="1"/>
              <a:t>on</a:t>
            </a:r>
            <a:r>
              <a:rPr lang="en-US" sz="2000" dirty="0"/>
              <a:t> process to revise Recommendation ITU-R M.2150-2 and Recommendation ITU-R M.2012-6 – M.2012 (to: SA; cc: -; contact: Ericsson) was agreed in </a:t>
            </a:r>
            <a:r>
              <a:rPr lang="en-US" sz="2000" dirty="0">
                <a:hlinkClick r:id="rId2"/>
              </a:rPr>
              <a:t>RP</a:t>
            </a:r>
            <a:r>
              <a:rPr lang="en-US" sz="2000" dirty="0">
                <a:hlinkClick r:id="rId3"/>
              </a:rPr>
              <a:t>-</a:t>
            </a:r>
            <a:r>
              <a:rPr lang="en-US" sz="2000" dirty="0">
                <a:hlinkClick r:id="rId7"/>
              </a:rPr>
              <a:t>243241</a:t>
            </a:r>
            <a:r>
              <a:rPr lang="en-US" sz="2000" dirty="0"/>
              <a:t> and sent to SA</a:t>
            </a:r>
          </a:p>
          <a:p>
            <a:r>
              <a:rPr lang="en-US" sz="2000" dirty="0"/>
              <a:t>DRAFT Reply LS to ITUR_WP4B_TEMP_13 = RP-243201 (cc: ITU-R WP5D) on 3GPP “5G-NTN” material for Recommendation ITU-R M.[IMT 2020 SAT.SPECS] -SRIT (to: SA; cc: -; contact: </a:t>
            </a:r>
            <a:r>
              <a:rPr lang="en-US" sz="2000" dirty="0" err="1"/>
              <a:t>Novamint</a:t>
            </a:r>
            <a:r>
              <a:rPr lang="en-US" sz="2000" dirty="0"/>
              <a:t>) was agreed in </a:t>
            </a:r>
            <a:r>
              <a:rPr lang="en-US" sz="2000" dirty="0">
                <a:hlinkClick r:id="rId2"/>
              </a:rPr>
              <a:t>RP</a:t>
            </a:r>
            <a:r>
              <a:rPr lang="en-US" sz="2000" dirty="0">
                <a:hlinkClick r:id="rId3"/>
              </a:rPr>
              <a:t>-</a:t>
            </a:r>
            <a:r>
              <a:rPr lang="en-US" sz="2000" dirty="0">
                <a:hlinkClick r:id="rId6"/>
              </a:rPr>
              <a:t>243</a:t>
            </a:r>
            <a:r>
              <a:rPr lang="en-US" sz="2000" dirty="0">
                <a:hlinkClick r:id="rId8"/>
              </a:rPr>
              <a:t>2</a:t>
            </a:r>
            <a:r>
              <a:rPr lang="en-US" sz="2000" dirty="0">
                <a:hlinkClick r:id="rId6"/>
              </a:rPr>
              <a:t>81</a:t>
            </a:r>
            <a:r>
              <a:rPr lang="en-US" sz="2000" dirty="0"/>
              <a:t> and sent to SA</a:t>
            </a:r>
          </a:p>
          <a:p>
            <a:r>
              <a:rPr lang="en-US" sz="2000" dirty="0"/>
              <a:t>DRAFT Reply LS to ITUR_WP4B_TEMP_13 = RP-243201 (cc: ITU-R WP5D) on 3GPP “5G-NTN” material for Recommendation ITU-R M.[IMT 2020 SAT.SPECS] - RIT (to: SA; cc: -; contact: </a:t>
            </a:r>
            <a:r>
              <a:rPr lang="en-US" sz="2000" dirty="0" err="1"/>
              <a:t>Novamint</a:t>
            </a:r>
            <a:r>
              <a:rPr lang="en-US" sz="2000" dirty="0"/>
              <a:t>) was agreed in </a:t>
            </a:r>
            <a:r>
              <a:rPr lang="en-US" sz="2000" dirty="0">
                <a:hlinkClick r:id="rId2"/>
              </a:rPr>
              <a:t>RP</a:t>
            </a:r>
            <a:r>
              <a:rPr lang="en-US" sz="2000" dirty="0">
                <a:hlinkClick r:id="rId3"/>
              </a:rPr>
              <a:t>-</a:t>
            </a:r>
            <a:r>
              <a:rPr lang="en-US" sz="2000" dirty="0">
                <a:hlinkClick r:id="rId6"/>
              </a:rPr>
              <a:t>243</a:t>
            </a:r>
            <a:r>
              <a:rPr lang="en-US" sz="2000" dirty="0">
                <a:hlinkClick r:id="rId8"/>
              </a:rPr>
              <a:t>2</a:t>
            </a:r>
            <a:r>
              <a:rPr lang="en-US" sz="2000" dirty="0">
                <a:hlinkClick r:id="rId9"/>
              </a:rPr>
              <a:t>82</a:t>
            </a:r>
            <a:r>
              <a:rPr lang="en-US" sz="2000" dirty="0"/>
              <a:t> and sent to SA</a:t>
            </a:r>
          </a:p>
          <a:p>
            <a:endParaRPr lang="en-US" sz="2000" dirty="0"/>
          </a:p>
          <a:p>
            <a:endParaRPr lang="en-US" sz="2000" dirty="0"/>
          </a:p>
          <a:p>
            <a:endParaRPr lang="en-US" sz="2400" dirty="0"/>
          </a:p>
        </p:txBody>
      </p:sp>
    </p:spTree>
    <p:extLst>
      <p:ext uri="{BB962C8B-B14F-4D97-AF65-F5344CB8AC3E}">
        <p14:creationId xmlns:p14="http://schemas.microsoft.com/office/powerpoint/2010/main" val="421688384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124663" y="2693987"/>
            <a:ext cx="12746197" cy="1470025"/>
          </a:xfrm>
        </p:spPr>
        <p:txBody>
          <a:bodyPr/>
          <a:lstStyle/>
          <a:p>
            <a:r>
              <a:rPr lang="en-US" sz="6600" dirty="0"/>
              <a:t>TSG RAN#107 Highlights</a:t>
            </a:r>
          </a:p>
        </p:txBody>
      </p:sp>
      <p:sp>
        <p:nvSpPr>
          <p:cNvPr id="4" name="TextBox 3">
            <a:extLst>
              <a:ext uri="{FF2B5EF4-FFF2-40B4-BE49-F238E27FC236}">
                <a16:creationId xmlns:a16="http://schemas.microsoft.com/office/drawing/2014/main" id="{83F57098-EDC6-067B-DE63-0794FAD72538}"/>
              </a:ext>
            </a:extLst>
          </p:cNvPr>
          <p:cNvSpPr txBox="1"/>
          <p:nvPr/>
        </p:nvSpPr>
        <p:spPr>
          <a:xfrm>
            <a:off x="12226834" y="409303"/>
            <a:ext cx="1706880" cy="461665"/>
          </a:xfrm>
          <a:prstGeom prst="rect">
            <a:avLst/>
          </a:prstGeom>
          <a:noFill/>
        </p:spPr>
        <p:txBody>
          <a:bodyPr wrap="square" rtlCol="0">
            <a:spAutoFit/>
          </a:bodyPr>
          <a:lstStyle/>
          <a:p>
            <a:r>
              <a:rPr lang="en-GB" sz="2400" dirty="0">
                <a:solidFill>
                  <a:srgbClr val="0000FF"/>
                </a:solidFill>
              </a:rPr>
              <a:t>SP-250339</a:t>
            </a:r>
          </a:p>
        </p:txBody>
      </p:sp>
    </p:spTree>
    <p:extLst>
      <p:ext uri="{BB962C8B-B14F-4D97-AF65-F5344CB8AC3E}">
        <p14:creationId xmlns:p14="http://schemas.microsoft.com/office/powerpoint/2010/main" val="1414896151"/>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241" y="1242485"/>
            <a:ext cx="13756312" cy="4830233"/>
          </a:xfrm>
        </p:spPr>
        <p:txBody>
          <a:bodyPr/>
          <a:lstStyle/>
          <a:p>
            <a:pPr lvl="0"/>
            <a:r>
              <a:rPr lang="en-US" sz="3600" dirty="0"/>
              <a:t>New leadership elected</a:t>
            </a:r>
          </a:p>
          <a:p>
            <a:pPr lvl="0"/>
            <a:r>
              <a:rPr lang="en-US" sz="3600" dirty="0"/>
              <a:t>Administrative aspects</a:t>
            </a:r>
          </a:p>
          <a:p>
            <a:pPr lvl="0"/>
            <a:r>
              <a:rPr lang="en-US" sz="3600" dirty="0"/>
              <a:t>TSG-RAN Projects Update</a:t>
            </a:r>
          </a:p>
          <a:p>
            <a:r>
              <a:rPr lang="en-US" sz="3600" dirty="0"/>
              <a:t>ITU matters</a:t>
            </a:r>
          </a:p>
        </p:txBody>
      </p:sp>
    </p:spTree>
    <p:extLst>
      <p:ext uri="{BB962C8B-B14F-4D97-AF65-F5344CB8AC3E}">
        <p14:creationId xmlns:p14="http://schemas.microsoft.com/office/powerpoint/2010/main" val="398603749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908C4-A825-A785-31E3-523CBAD650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D2B1C3-BA4C-4F7B-7B1F-15114E334790}"/>
              </a:ext>
            </a:extLst>
          </p:cNvPr>
          <p:cNvSpPr>
            <a:spLocks noGrp="1"/>
          </p:cNvSpPr>
          <p:nvPr>
            <p:ph type="ctrTitle"/>
          </p:nvPr>
        </p:nvSpPr>
        <p:spPr>
          <a:xfrm>
            <a:off x="2174536" y="2536847"/>
            <a:ext cx="11880132" cy="1470025"/>
          </a:xfrm>
        </p:spPr>
        <p:txBody>
          <a:bodyPr/>
          <a:lstStyle/>
          <a:p>
            <a:r>
              <a:rPr lang="en-US" dirty="0"/>
              <a:t>New leadership elected</a:t>
            </a:r>
          </a:p>
        </p:txBody>
      </p:sp>
    </p:spTree>
    <p:extLst>
      <p:ext uri="{BB962C8B-B14F-4D97-AF65-F5344CB8AC3E}">
        <p14:creationId xmlns:p14="http://schemas.microsoft.com/office/powerpoint/2010/main" val="297262817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23586-CD27-50C1-C52C-45D7898E70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3FF94C-1EC1-D880-65A5-E270DD008A49}"/>
              </a:ext>
            </a:extLst>
          </p:cNvPr>
          <p:cNvSpPr>
            <a:spLocks noGrp="1"/>
          </p:cNvSpPr>
          <p:nvPr>
            <p:ph type="title"/>
          </p:nvPr>
        </p:nvSpPr>
        <p:spPr>
          <a:xfrm>
            <a:off x="1922193" y="193040"/>
            <a:ext cx="11671540" cy="680722"/>
          </a:xfrm>
        </p:spPr>
        <p:txBody>
          <a:bodyPr/>
          <a:lstStyle/>
          <a:p>
            <a:r>
              <a:rPr lang="en-US" dirty="0"/>
              <a:t>New leadership elected</a:t>
            </a:r>
          </a:p>
        </p:txBody>
      </p:sp>
      <p:sp>
        <p:nvSpPr>
          <p:cNvPr id="3" name="Content Placeholder 2">
            <a:extLst>
              <a:ext uri="{FF2B5EF4-FFF2-40B4-BE49-F238E27FC236}">
                <a16:creationId xmlns:a16="http://schemas.microsoft.com/office/drawing/2014/main" id="{D7F0DB03-2D62-27F6-EC55-3C4191406E10}"/>
              </a:ext>
            </a:extLst>
          </p:cNvPr>
          <p:cNvSpPr>
            <a:spLocks noGrp="1"/>
          </p:cNvSpPr>
          <p:nvPr>
            <p:ph idx="1"/>
          </p:nvPr>
        </p:nvSpPr>
        <p:spPr>
          <a:xfrm>
            <a:off x="1337594" y="1682573"/>
            <a:ext cx="12320336" cy="3961175"/>
          </a:xfrm>
        </p:spPr>
        <p:txBody>
          <a:bodyPr/>
          <a:lstStyle/>
          <a:p>
            <a:r>
              <a:rPr lang="en-US" sz="2800" dirty="0"/>
              <a:t>Chair: Dr. Younsun Kim, Samsung Electronics Co. Ltd (TTA), </a:t>
            </a:r>
            <a:r>
              <a:rPr lang="en-US" sz="2800" dirty="0" err="1"/>
              <a:t>CorpOPD</a:t>
            </a:r>
            <a:r>
              <a:rPr lang="en-US" sz="2800" dirty="0"/>
              <a:t>: TTA</a:t>
            </a:r>
          </a:p>
          <a:p>
            <a:pPr marL="0" indent="0">
              <a:buNone/>
            </a:pPr>
            <a:r>
              <a:rPr lang="en-US" sz="2800" dirty="0"/>
              <a:t> </a:t>
            </a:r>
          </a:p>
          <a:p>
            <a:r>
              <a:rPr lang="en-US" sz="2800" dirty="0"/>
              <a:t> Vice Chairs:</a:t>
            </a:r>
          </a:p>
          <a:p>
            <a:pPr marL="0" indent="0">
              <a:buNone/>
            </a:pPr>
            <a:r>
              <a:rPr lang="en-US" sz="2800" dirty="0"/>
              <a:t>	Mr. Enrico Buracchini, TELECOM ITALIA S.p.A. (ETSI), </a:t>
            </a:r>
            <a:r>
              <a:rPr lang="en-US" sz="2800" dirty="0" err="1"/>
              <a:t>CorpOPD</a:t>
            </a:r>
            <a:r>
              <a:rPr lang="en-US" sz="2800" dirty="0"/>
              <a:t>: ETSI</a:t>
            </a:r>
          </a:p>
          <a:p>
            <a:pPr marL="0" indent="0">
              <a:buNone/>
            </a:pPr>
            <a:r>
              <a:rPr lang="en-US" sz="2800" dirty="0"/>
              <a:t>	Mr. Jerome Vogedes, AT&amp;T (ATIS), </a:t>
            </a:r>
            <a:r>
              <a:rPr lang="en-US" sz="2800" dirty="0" err="1"/>
              <a:t>CorpOPD</a:t>
            </a:r>
            <a:r>
              <a:rPr lang="en-US" sz="2800" dirty="0"/>
              <a:t>: ATIS</a:t>
            </a:r>
          </a:p>
          <a:p>
            <a:pPr marL="0" indent="0">
              <a:buNone/>
            </a:pPr>
            <a:r>
              <a:rPr lang="en-US" sz="2800" dirty="0"/>
              <a:t>	Mr. Xutao Zhou, vivo Mobile Communication Co. (CCSA), </a:t>
            </a:r>
            <a:r>
              <a:rPr lang="en-US" sz="2800" dirty="0" err="1"/>
              <a:t>CorpOPD</a:t>
            </a:r>
            <a:r>
              <a:rPr lang="en-US" sz="2800" dirty="0"/>
              <a:t>: CCSA</a:t>
            </a:r>
          </a:p>
          <a:p>
            <a:pPr marL="609566" lvl="1" indent="0">
              <a:buNone/>
            </a:pPr>
            <a:endParaRPr lang="en-US" sz="2000" dirty="0"/>
          </a:p>
        </p:txBody>
      </p:sp>
    </p:spTree>
    <p:extLst>
      <p:ext uri="{BB962C8B-B14F-4D97-AF65-F5344CB8AC3E}">
        <p14:creationId xmlns:p14="http://schemas.microsoft.com/office/powerpoint/2010/main" val="1453054735"/>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74536" y="2536847"/>
            <a:ext cx="11880132" cy="1470025"/>
          </a:xfrm>
        </p:spPr>
        <p:txBody>
          <a:bodyPr/>
          <a:lstStyle/>
          <a:p>
            <a:r>
              <a:rPr lang="en-US" dirty="0"/>
              <a:t>Administrative aspects</a:t>
            </a:r>
          </a:p>
        </p:txBody>
      </p:sp>
    </p:spTree>
    <p:extLst>
      <p:ext uri="{BB962C8B-B14F-4D97-AF65-F5344CB8AC3E}">
        <p14:creationId xmlns:p14="http://schemas.microsoft.com/office/powerpoint/2010/main" val="386422626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124663" y="2693987"/>
            <a:ext cx="12746197" cy="1470025"/>
          </a:xfrm>
        </p:spPr>
        <p:txBody>
          <a:bodyPr/>
          <a:lstStyle/>
          <a:p>
            <a:r>
              <a:rPr lang="en-US" sz="6600" dirty="0"/>
              <a:t>TSG RAN#106 Highlights</a:t>
            </a:r>
          </a:p>
        </p:txBody>
      </p:sp>
      <p:sp>
        <p:nvSpPr>
          <p:cNvPr id="5" name="TextBox 4">
            <a:extLst>
              <a:ext uri="{FF2B5EF4-FFF2-40B4-BE49-F238E27FC236}">
                <a16:creationId xmlns:a16="http://schemas.microsoft.com/office/drawing/2014/main" id="{55BB95B6-96F8-4C7B-843E-16CFF3CC2E82}"/>
              </a:ext>
            </a:extLst>
          </p:cNvPr>
          <p:cNvSpPr txBox="1"/>
          <p:nvPr/>
        </p:nvSpPr>
        <p:spPr>
          <a:xfrm>
            <a:off x="10863360" y="841437"/>
            <a:ext cx="1326069" cy="369332"/>
          </a:xfrm>
          <a:prstGeom prst="rect">
            <a:avLst/>
          </a:prstGeom>
          <a:noFill/>
        </p:spPr>
        <p:txBody>
          <a:bodyPr wrap="none" rtlCol="0">
            <a:spAutoFit/>
          </a:bodyPr>
          <a:lstStyle/>
          <a:p>
            <a:r>
              <a:rPr lang="en-US" sz="1800" b="1" dirty="0">
                <a:effectLst/>
                <a:latin typeface="Arial" panose="020B0604020202020204" pitchFamily="34" charset="0"/>
                <a:ea typeface="Calibri" panose="020F0502020204030204" pitchFamily="34" charset="0"/>
              </a:rPr>
              <a:t>SP-241911</a:t>
            </a:r>
          </a:p>
        </p:txBody>
      </p:sp>
      <p:sp>
        <p:nvSpPr>
          <p:cNvPr id="6" name="TextBox 5">
            <a:extLst>
              <a:ext uri="{FF2B5EF4-FFF2-40B4-BE49-F238E27FC236}">
                <a16:creationId xmlns:a16="http://schemas.microsoft.com/office/drawing/2014/main" id="{3885BFE2-6F8A-4C8F-B036-D3F48D3D3B77}"/>
              </a:ext>
            </a:extLst>
          </p:cNvPr>
          <p:cNvSpPr txBox="1"/>
          <p:nvPr/>
        </p:nvSpPr>
        <p:spPr>
          <a:xfrm>
            <a:off x="10863360" y="259313"/>
            <a:ext cx="1941557" cy="369332"/>
          </a:xfrm>
          <a:prstGeom prst="rect">
            <a:avLst/>
          </a:prstGeom>
          <a:noFill/>
        </p:spPr>
        <p:txBody>
          <a:bodyPr wrap="none" rtlCol="0">
            <a:spAutoFit/>
          </a:bodyPr>
          <a:lstStyle/>
          <a:p>
            <a:r>
              <a:rPr lang="en-US" dirty="0">
                <a:latin typeface="Arial" panose="020B0604020202020204" pitchFamily="34" charset="0"/>
              </a:rPr>
              <a:t>Agenda Item: </a:t>
            </a:r>
            <a:r>
              <a:rPr lang="en-US" b="1" dirty="0">
                <a:latin typeface="Arial" panose="020B0604020202020204" pitchFamily="34" charset="0"/>
              </a:rPr>
              <a:t>4.7</a:t>
            </a:r>
            <a:endParaRPr lang="en-US" sz="2400" b="1" dirty="0"/>
          </a:p>
        </p:txBody>
      </p:sp>
    </p:spTree>
    <p:extLst>
      <p:ext uri="{BB962C8B-B14F-4D97-AF65-F5344CB8AC3E}">
        <p14:creationId xmlns:p14="http://schemas.microsoft.com/office/powerpoint/2010/main" val="122782166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193040"/>
            <a:ext cx="11671540" cy="680722"/>
          </a:xfrm>
        </p:spPr>
        <p:txBody>
          <a:bodyPr/>
          <a:lstStyle/>
          <a:p>
            <a:r>
              <a:rPr lang="en-US" dirty="0"/>
              <a:t>Administrative Aspects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8433" y="1013883"/>
            <a:ext cx="13438658" cy="4830233"/>
          </a:xfrm>
        </p:spPr>
        <p:txBody>
          <a:bodyPr/>
          <a:lstStyle/>
          <a:p>
            <a:r>
              <a:rPr lang="en-US" sz="2400" dirty="0"/>
              <a:t>RAN#107 approved the MCC TF 160 report in </a:t>
            </a:r>
            <a:r>
              <a:rPr lang="en-US" sz="2400" dirty="0">
                <a:hlinkClick r:id="rId2"/>
              </a:rPr>
              <a:t>RP-250013</a:t>
            </a:r>
            <a:endParaRPr lang="en-US" sz="2400" dirty="0"/>
          </a:p>
          <a:p>
            <a:r>
              <a:rPr lang="en-US" sz="2400" dirty="0"/>
              <a:t>RAN#107 discussed 6G specification format: towards Automation-Native as in </a:t>
            </a:r>
            <a:r>
              <a:rPr lang="en-US" sz="2400" dirty="0">
                <a:hlinkClick r:id="rId3"/>
              </a:rPr>
              <a:t>RP-250108</a:t>
            </a:r>
            <a:r>
              <a:rPr lang="en-US" sz="2400" dirty="0"/>
              <a:t> (no conclusion)</a:t>
            </a:r>
          </a:p>
          <a:p>
            <a:pPr marL="609566" lvl="1" indent="0">
              <a:buNone/>
            </a:pPr>
            <a:endParaRPr lang="en-US" sz="2000" dirty="0"/>
          </a:p>
        </p:txBody>
      </p:sp>
    </p:spTree>
    <p:extLst>
      <p:ext uri="{BB962C8B-B14F-4D97-AF65-F5344CB8AC3E}">
        <p14:creationId xmlns:p14="http://schemas.microsoft.com/office/powerpoint/2010/main" val="3516858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7E380-27A7-D5D7-5E2A-69D7634F6A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5D719A-4FC5-B831-C18C-F0B8E6711771}"/>
              </a:ext>
            </a:extLst>
          </p:cNvPr>
          <p:cNvSpPr>
            <a:spLocks noGrp="1"/>
          </p:cNvSpPr>
          <p:nvPr>
            <p:ph type="ctrTitle"/>
          </p:nvPr>
        </p:nvSpPr>
        <p:spPr>
          <a:xfrm>
            <a:off x="1903601" y="2469114"/>
            <a:ext cx="12746197" cy="1470025"/>
          </a:xfrm>
        </p:spPr>
        <p:txBody>
          <a:bodyPr/>
          <a:lstStyle/>
          <a:p>
            <a:r>
              <a:rPr lang="en-US" dirty="0"/>
              <a:t>TSG-RAN Projects Update</a:t>
            </a:r>
          </a:p>
        </p:txBody>
      </p:sp>
    </p:spTree>
    <p:extLst>
      <p:ext uri="{BB962C8B-B14F-4D97-AF65-F5344CB8AC3E}">
        <p14:creationId xmlns:p14="http://schemas.microsoft.com/office/powerpoint/2010/main" val="1833844168"/>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4" y="287870"/>
            <a:ext cx="12912045" cy="736597"/>
          </a:xfrm>
        </p:spPr>
        <p:txBody>
          <a:bodyPr/>
          <a:lstStyle/>
          <a:p>
            <a:r>
              <a:rPr lang="en-US" sz="4000" dirty="0"/>
              <a:t>RAN Projects Update: 5G-Advanced in Rel-20</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29575" y="1125518"/>
            <a:ext cx="13327579" cy="4830233"/>
          </a:xfrm>
        </p:spPr>
        <p:txBody>
          <a:bodyPr/>
          <a:lstStyle/>
          <a:p>
            <a:r>
              <a:rPr lang="en-US" sz="2800" dirty="0"/>
              <a:t>Extensive discussion was carried out in RAN#107 to improve further the understanding of potential items for 5G-Advanced in Rel-20</a:t>
            </a:r>
          </a:p>
          <a:p>
            <a:pPr lvl="1"/>
            <a:r>
              <a:rPr lang="en-US" sz="2000" b="0" i="0" u="none" strike="noStrike" dirty="0">
                <a:solidFill>
                  <a:srgbClr val="000000"/>
                </a:solidFill>
                <a:effectLst/>
                <a:latin typeface="Arial" panose="020B0604020202020204" pitchFamily="34" charset="0"/>
              </a:rPr>
              <a:t>Moderator's summary for RAN1 led REL-20 topics was captured in </a:t>
            </a:r>
            <a:r>
              <a:rPr lang="en-US" sz="2000" dirty="0">
                <a:hlinkClick r:id="rId2"/>
              </a:rPr>
              <a:t>RP-250802</a:t>
            </a:r>
            <a:endParaRPr lang="en-US" sz="2000" dirty="0"/>
          </a:p>
          <a:p>
            <a:pPr lvl="1"/>
            <a:r>
              <a:rPr lang="en-US" sz="2000" b="0" i="0" u="none" strike="noStrike" dirty="0">
                <a:solidFill>
                  <a:srgbClr val="000000"/>
                </a:solidFill>
                <a:effectLst/>
                <a:latin typeface="Arial" panose="020B0604020202020204" pitchFamily="34" charset="0"/>
              </a:rPr>
              <a:t>Moderator's summary for RAN2 led REL-20 topics was captured in </a:t>
            </a:r>
            <a:r>
              <a:rPr lang="en-US" sz="2000" dirty="0">
                <a:hlinkClick r:id="rId3"/>
              </a:rPr>
              <a:t>RP-250803</a:t>
            </a:r>
            <a:endParaRPr lang="en-US" sz="2000" dirty="0"/>
          </a:p>
          <a:p>
            <a:pPr lvl="1"/>
            <a:r>
              <a:rPr lang="en-US" sz="2000" b="0" i="0" u="none" strike="noStrike" dirty="0">
                <a:solidFill>
                  <a:srgbClr val="000000"/>
                </a:solidFill>
                <a:effectLst/>
                <a:latin typeface="Arial" panose="020B0604020202020204" pitchFamily="34" charset="0"/>
              </a:rPr>
              <a:t>Moderator's summary for RAN3 led REL-20 topics was captured in </a:t>
            </a:r>
            <a:r>
              <a:rPr lang="en-US" sz="2000" dirty="0">
                <a:hlinkClick r:id="rId4"/>
              </a:rPr>
              <a:t>RP-250787</a:t>
            </a:r>
            <a:endParaRPr lang="en-US" sz="2000" dirty="0"/>
          </a:p>
          <a:p>
            <a:pPr lvl="1"/>
            <a:r>
              <a:rPr lang="en-US" sz="2000" b="0" i="0" u="none" strike="noStrike" dirty="0">
                <a:solidFill>
                  <a:srgbClr val="000000"/>
                </a:solidFill>
                <a:effectLst/>
                <a:latin typeface="Arial" panose="020B0604020202020204" pitchFamily="34" charset="0"/>
              </a:rPr>
              <a:t>Moderator's summary for other RAN1/RAN2/RAN3 led REL-20 topics was captured in </a:t>
            </a:r>
            <a:r>
              <a:rPr lang="en-US" sz="2000" dirty="0">
                <a:hlinkClick r:id="rId5"/>
              </a:rPr>
              <a:t>RP-250797</a:t>
            </a:r>
            <a:endParaRPr lang="en-US" sz="2000" dirty="0"/>
          </a:p>
          <a:p>
            <a:pPr lvl="1"/>
            <a:r>
              <a:rPr lang="en-US" sz="2000" b="0" i="0" u="none" strike="noStrike" dirty="0">
                <a:solidFill>
                  <a:srgbClr val="000000"/>
                </a:solidFill>
                <a:effectLst/>
                <a:latin typeface="Arial" panose="020B0604020202020204" pitchFamily="34" charset="0"/>
              </a:rPr>
              <a:t>Moderator's summary for RAN4 led REL-20 topics was captured in </a:t>
            </a:r>
            <a:r>
              <a:rPr lang="en-US" sz="2000" dirty="0">
                <a:hlinkClick r:id="rId6"/>
              </a:rPr>
              <a:t>RP-250039</a:t>
            </a:r>
            <a:endParaRPr lang="en-US" sz="2000" dirty="0"/>
          </a:p>
          <a:p>
            <a:r>
              <a:rPr lang="en-US" sz="2800" dirty="0"/>
              <a:t>Based on the discussion, RANP/WG leadership prepared the summary for RAN REL-20 5G Advanced in </a:t>
            </a:r>
            <a:r>
              <a:rPr lang="en-US" sz="2800" dirty="0">
                <a:hlinkClick r:id="rId7"/>
              </a:rPr>
              <a:t>RP-250040</a:t>
            </a:r>
            <a:r>
              <a:rPr lang="en-US" sz="2800" dirty="0"/>
              <a:t>, which was revised in </a:t>
            </a:r>
            <a:r>
              <a:rPr lang="en-US" sz="2800" dirty="0">
                <a:hlinkClick r:id="rId8"/>
              </a:rPr>
              <a:t>RP-250812</a:t>
            </a:r>
            <a:r>
              <a:rPr lang="en-US" sz="2800" dirty="0"/>
              <a:t> with slides 7-23 endorsed</a:t>
            </a:r>
          </a:p>
          <a:p>
            <a:pPr lvl="1"/>
            <a:r>
              <a:rPr lang="en-US" sz="2269" dirty="0"/>
              <a:t>Detailed RAN1/2/3-led potential projects are copied in the subsequent slides</a:t>
            </a:r>
          </a:p>
          <a:p>
            <a:endParaRPr lang="en-US" sz="2800" dirty="0"/>
          </a:p>
          <a:p>
            <a:endParaRPr lang="en-US" sz="2531" dirty="0"/>
          </a:p>
        </p:txBody>
      </p:sp>
    </p:spTree>
    <p:extLst>
      <p:ext uri="{BB962C8B-B14F-4D97-AF65-F5344CB8AC3E}">
        <p14:creationId xmlns:p14="http://schemas.microsoft.com/office/powerpoint/2010/main" val="132089051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4A32004-44A7-41FD-94BD-D6512A1B9B9B}"/>
              </a:ext>
            </a:extLst>
          </p:cNvPr>
          <p:cNvSpPr>
            <a:spLocks noGrp="1"/>
          </p:cNvSpPr>
          <p:nvPr>
            <p:ph type="title"/>
          </p:nvPr>
        </p:nvSpPr>
        <p:spPr>
          <a:xfrm>
            <a:off x="577370" y="137651"/>
            <a:ext cx="13861278" cy="1143000"/>
          </a:xfrm>
        </p:spPr>
        <p:txBody>
          <a:bodyPr/>
          <a:lstStyle/>
          <a:p>
            <a:r>
              <a:rPr lang="en-US" sz="3600" b="1" dirty="0"/>
              <a:t>5G-Advanced in Rel-20 </a:t>
            </a:r>
            <a:br>
              <a:rPr lang="en-US" sz="3600" dirty="0"/>
            </a:br>
            <a:r>
              <a:rPr lang="en-US" sz="3600" b="1" dirty="0"/>
              <a:t>List of Potential RAN1-led Items for Subsequent Discussion till RAN#108</a:t>
            </a:r>
          </a:p>
        </p:txBody>
      </p:sp>
      <p:graphicFrame>
        <p:nvGraphicFramePr>
          <p:cNvPr id="9" name="Table 5">
            <a:extLst>
              <a:ext uri="{FF2B5EF4-FFF2-40B4-BE49-F238E27FC236}">
                <a16:creationId xmlns:a16="http://schemas.microsoft.com/office/drawing/2014/main" id="{3C0601A1-49CB-4B5F-A4F5-F6BACF72700A}"/>
              </a:ext>
            </a:extLst>
          </p:cNvPr>
          <p:cNvGraphicFramePr>
            <a:graphicFrameLocks noGrp="1"/>
          </p:cNvGraphicFramePr>
          <p:nvPr/>
        </p:nvGraphicFramePr>
        <p:xfrm>
          <a:off x="2301373" y="1301411"/>
          <a:ext cx="6451920" cy="3200400"/>
        </p:xfrm>
        <a:graphic>
          <a:graphicData uri="http://schemas.openxmlformats.org/drawingml/2006/table">
            <a:tbl>
              <a:tblPr firstRow="1" bandRow="1">
                <a:tableStyleId>{5C22544A-7EE6-4342-B048-85BDC9FD1C3A}</a:tableStyleId>
              </a:tblPr>
              <a:tblGrid>
                <a:gridCol w="3931920">
                  <a:extLst>
                    <a:ext uri="{9D8B030D-6E8A-4147-A177-3AD203B41FA5}">
                      <a16:colId xmlns:a16="http://schemas.microsoft.com/office/drawing/2014/main" val="1468657178"/>
                    </a:ext>
                  </a:extLst>
                </a:gridCol>
                <a:gridCol w="2520000">
                  <a:extLst>
                    <a:ext uri="{9D8B030D-6E8A-4147-A177-3AD203B41FA5}">
                      <a16:colId xmlns:a16="http://schemas.microsoft.com/office/drawing/2014/main" val="355880695"/>
                    </a:ext>
                  </a:extLst>
                </a:gridCol>
              </a:tblGrid>
              <a:tr h="517903">
                <a:tc>
                  <a:txBody>
                    <a:bodyPr/>
                    <a:lstStyle/>
                    <a:p>
                      <a:pPr algn="ctr"/>
                      <a:r>
                        <a:rPr lang="en-US" sz="1800" dirty="0"/>
                        <a:t>Title</a:t>
                      </a:r>
                    </a:p>
                  </a:txBody>
                  <a:tcPr anchor="ctr"/>
                </a:tc>
                <a:tc>
                  <a:txBody>
                    <a:bodyPr/>
                    <a:lstStyle/>
                    <a:p>
                      <a:pPr algn="ctr"/>
                      <a:r>
                        <a:rPr lang="en-US" sz="1800" dirty="0"/>
                        <a:t>First-order TU Estimate (# TUs)</a:t>
                      </a:r>
                    </a:p>
                  </a:txBody>
                  <a:tcPr/>
                </a:tc>
                <a:extLst>
                  <a:ext uri="{0D108BD9-81ED-4DB2-BD59-A6C34878D82A}">
                    <a16:rowId xmlns:a16="http://schemas.microsoft.com/office/drawing/2014/main" val="3826817822"/>
                  </a:ext>
                </a:extLst>
              </a:tr>
              <a:tr h="310742">
                <a:tc>
                  <a:txBody>
                    <a:bodyPr/>
                    <a:lstStyle/>
                    <a:p>
                      <a:pPr algn="l"/>
                      <a:r>
                        <a:rPr lang="en-US" sz="1800" dirty="0">
                          <a:latin typeface="+mn-lt"/>
                          <a:cs typeface="Arial" panose="020B0604020202020204" pitchFamily="34" charset="0"/>
                        </a:rPr>
                        <a:t>Enhancements on AI/ML Air Interface</a:t>
                      </a:r>
                    </a:p>
                  </a:txBody>
                  <a:tcPr anchor="ctr"/>
                </a:tc>
                <a:tc>
                  <a:txBody>
                    <a:bodyPr/>
                    <a:lstStyle/>
                    <a:p>
                      <a:pPr algn="ctr"/>
                      <a:r>
                        <a:rPr lang="en-US" sz="1800" dirty="0"/>
                        <a:t>[2]</a:t>
                      </a:r>
                    </a:p>
                  </a:txBody>
                  <a:tcPr anchor="ctr"/>
                </a:tc>
                <a:extLst>
                  <a:ext uri="{0D108BD9-81ED-4DB2-BD59-A6C34878D82A}">
                    <a16:rowId xmlns:a16="http://schemas.microsoft.com/office/drawing/2014/main" val="1753953129"/>
                  </a:ext>
                </a:extLst>
              </a:tr>
              <a:tr h="3107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Arial" panose="020B0604020202020204" pitchFamily="34" charset="0"/>
                        </a:rPr>
                        <a:t>NR-MIMO Phase 6</a:t>
                      </a:r>
                    </a:p>
                  </a:txBody>
                  <a:tcPr anchor="ctr"/>
                </a:tc>
                <a:tc>
                  <a:txBody>
                    <a:bodyPr/>
                    <a:lstStyle/>
                    <a:p>
                      <a:pPr algn="ctr"/>
                      <a:r>
                        <a:rPr lang="en-US" sz="1800" dirty="0"/>
                        <a:t>[1]</a:t>
                      </a:r>
                    </a:p>
                  </a:txBody>
                  <a:tcPr anchor="ctr"/>
                </a:tc>
                <a:extLst>
                  <a:ext uri="{0D108BD9-81ED-4DB2-BD59-A6C34878D82A}">
                    <a16:rowId xmlns:a16="http://schemas.microsoft.com/office/drawing/2014/main" val="2432107506"/>
                  </a:ext>
                </a:extLst>
              </a:tr>
              <a:tr h="3107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Arial" panose="020B0604020202020204" pitchFamily="34" charset="0"/>
                        </a:rPr>
                        <a:t>Enhancements on Ambient IoT</a:t>
                      </a:r>
                    </a:p>
                  </a:txBody>
                  <a:tcPr anchor="ctr"/>
                </a:tc>
                <a:tc>
                  <a:txBody>
                    <a:bodyPr/>
                    <a:lstStyle/>
                    <a:p>
                      <a:pPr algn="ctr"/>
                      <a:r>
                        <a:rPr lang="en-US" sz="1800" dirty="0">
                          <a:solidFill>
                            <a:schemeClr val="tx1"/>
                          </a:solidFill>
                        </a:rPr>
                        <a:t>[3 ~ 3.5]</a:t>
                      </a:r>
                    </a:p>
                  </a:txBody>
                  <a:tcPr anchor="ctr"/>
                </a:tc>
                <a:extLst>
                  <a:ext uri="{0D108BD9-81ED-4DB2-BD59-A6C34878D82A}">
                    <a16:rowId xmlns:a16="http://schemas.microsoft.com/office/drawing/2014/main" val="1119027206"/>
                  </a:ext>
                </a:extLst>
              </a:tr>
              <a:tr h="310742">
                <a:tc>
                  <a:txBody>
                    <a:bodyPr/>
                    <a:lstStyle/>
                    <a:p>
                      <a:pPr algn="l"/>
                      <a:r>
                        <a:rPr lang="en-US" sz="1800" dirty="0"/>
                        <a:t>NR-NTN Enhancement</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tc>
                <a:extLst>
                  <a:ext uri="{0D108BD9-81ED-4DB2-BD59-A6C34878D82A}">
                    <a16:rowId xmlns:a16="http://schemas.microsoft.com/office/drawing/2014/main" val="2382735534"/>
                  </a:ext>
                </a:extLst>
              </a:tr>
              <a:tr h="310742">
                <a:tc>
                  <a:txBody>
                    <a:bodyPr/>
                    <a:lstStyle/>
                    <a:p>
                      <a:pPr algn="l"/>
                      <a:r>
                        <a:rPr lang="en-US" sz="1800" dirty="0"/>
                        <a:t>Coverage Enhancement</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 for 3 quarters]</a:t>
                      </a:r>
                    </a:p>
                  </a:txBody>
                  <a:tcPr anchor="ctr"/>
                </a:tc>
                <a:extLst>
                  <a:ext uri="{0D108BD9-81ED-4DB2-BD59-A6C34878D82A}">
                    <a16:rowId xmlns:a16="http://schemas.microsoft.com/office/drawing/2014/main" val="3201947308"/>
                  </a:ext>
                </a:extLst>
              </a:tr>
              <a:tr h="310742">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(RAN2-led) IoT-NTN</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 for 2 quarters]</a:t>
                      </a:r>
                    </a:p>
                  </a:txBody>
                  <a:tcPr anchor="ctr"/>
                </a:tc>
                <a:extLst>
                  <a:ext uri="{0D108BD9-81ED-4DB2-BD59-A6C34878D82A}">
                    <a16:rowId xmlns:a16="http://schemas.microsoft.com/office/drawing/2014/main" val="1153969875"/>
                  </a:ext>
                </a:extLst>
              </a:tr>
              <a:tr h="310742">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ISAC</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 for 3 quarters]</a:t>
                      </a:r>
                    </a:p>
                  </a:txBody>
                  <a:tcPr anchor="ctr"/>
                </a:tc>
                <a:extLst>
                  <a:ext uri="{0D108BD9-81ED-4DB2-BD59-A6C34878D82A}">
                    <a16:rowId xmlns:a16="http://schemas.microsoft.com/office/drawing/2014/main" val="2362505208"/>
                  </a:ext>
                </a:extLst>
              </a:tr>
            </a:tbl>
          </a:graphicData>
        </a:graphic>
      </p:graphicFrame>
      <p:sp>
        <p:nvSpPr>
          <p:cNvPr id="14" name="Content Placeholder 2">
            <a:extLst>
              <a:ext uri="{FF2B5EF4-FFF2-40B4-BE49-F238E27FC236}">
                <a16:creationId xmlns:a16="http://schemas.microsoft.com/office/drawing/2014/main" id="{78598DAE-B2A4-4D36-9CA2-754833EEC562}"/>
              </a:ext>
            </a:extLst>
          </p:cNvPr>
          <p:cNvSpPr txBox="1">
            <a:spLocks/>
          </p:cNvSpPr>
          <p:nvPr/>
        </p:nvSpPr>
        <p:spPr bwMode="auto">
          <a:xfrm>
            <a:off x="1361656" y="4581267"/>
            <a:ext cx="12292707" cy="20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dirty="0"/>
              <a:t>RAN1 total capacity is 31 TUs</a:t>
            </a:r>
          </a:p>
          <a:p>
            <a:r>
              <a:rPr lang="en-US" sz="2000" dirty="0"/>
              <a:t>Reserved TUs: 2 TUs per meeting</a:t>
            </a:r>
          </a:p>
          <a:p>
            <a:r>
              <a:rPr lang="en-US" sz="2000" dirty="0"/>
              <a:t>Miscellaneous impact from other WGs: 1 TU per meeting</a:t>
            </a:r>
          </a:p>
          <a:p>
            <a:r>
              <a:rPr lang="en-US" sz="2000" dirty="0"/>
              <a:t>Maintenance (12 TUs per meeting in Q3, 8 TUs per meeting in Q4, eventually decreasing to 4 TUs per meeting)</a:t>
            </a:r>
          </a:p>
          <a:p>
            <a:r>
              <a:rPr lang="en-US" sz="2000" dirty="0"/>
              <a:t>Rel-20 TEI: 0.5 TU per meeting (in last 2~3 quarters of Rel-20)</a:t>
            </a:r>
          </a:p>
          <a:p>
            <a:endParaRPr lang="en-US" sz="2000" dirty="0"/>
          </a:p>
        </p:txBody>
      </p:sp>
      <p:sp>
        <p:nvSpPr>
          <p:cNvPr id="3" name="TextBox 2">
            <a:extLst>
              <a:ext uri="{FF2B5EF4-FFF2-40B4-BE49-F238E27FC236}">
                <a16:creationId xmlns:a16="http://schemas.microsoft.com/office/drawing/2014/main" id="{547F194D-434C-DACA-20CA-706E6EA747BB}"/>
              </a:ext>
            </a:extLst>
          </p:cNvPr>
          <p:cNvSpPr txBox="1"/>
          <p:nvPr/>
        </p:nvSpPr>
        <p:spPr>
          <a:xfrm>
            <a:off x="9010774" y="2104726"/>
            <a:ext cx="4058025" cy="1169551"/>
          </a:xfrm>
          <a:prstGeom prst="rect">
            <a:avLst/>
          </a:prstGeom>
          <a:noFill/>
        </p:spPr>
        <p:txBody>
          <a:bodyPr wrap="square">
            <a:spAutoFit/>
          </a:bodyPr>
          <a:lstStyle/>
          <a:p>
            <a:r>
              <a:rPr lang="en-US" sz="1400" b="1" dirty="0">
                <a:effectLst/>
                <a:latin typeface="Arial" panose="020B0604020202020204" pitchFamily="34" charset="0"/>
                <a:ea typeface="Batang" panose="02030600000101010101" pitchFamily="18" charset="-127"/>
              </a:rPr>
              <a:t>Additional details </a:t>
            </a:r>
            <a:r>
              <a:rPr lang="en-US" sz="1400" b="1" dirty="0">
                <a:latin typeface="Arial" panose="020B0604020202020204" pitchFamily="34" charset="0"/>
                <a:ea typeface="Batang" panose="02030600000101010101" pitchFamily="18" charset="-127"/>
              </a:rPr>
              <a:t>can be found in </a:t>
            </a:r>
            <a:r>
              <a:rPr lang="en-US" sz="1400" b="1" dirty="0">
                <a:effectLst/>
                <a:latin typeface="Arial" panose="020B0604020202020204" pitchFamily="34" charset="0"/>
                <a:ea typeface="Batang" panose="02030600000101010101" pitchFamily="18" charset="-127"/>
              </a:rPr>
              <a:t>moderator summary in </a:t>
            </a:r>
            <a:r>
              <a:rPr lang="en-US" sz="1400" b="1" dirty="0">
                <a:latin typeface="Arial" panose="020B0604020202020204" pitchFamily="34" charset="0"/>
                <a:ea typeface="Batang" panose="02030600000101010101" pitchFamily="18" charset="-127"/>
              </a:rPr>
              <a:t>RP-250802</a:t>
            </a:r>
          </a:p>
          <a:p>
            <a:pPr marL="285750" indent="-285750">
              <a:buFont typeface="Wingdings" panose="05000000000000000000" pitchFamily="2" charset="2"/>
              <a:buChar char="§"/>
            </a:pPr>
            <a:r>
              <a:rPr lang="en-US" sz="1400" dirty="0">
                <a:effectLst/>
                <a:latin typeface="Arial" panose="020B0604020202020204" pitchFamily="34" charset="0"/>
                <a:ea typeface="Batang" panose="02030600000101010101" pitchFamily="18" charset="-127"/>
              </a:rPr>
              <a:t>RP-250802	Moderator's summary for RAN1 led REL-20 topics	RAN1 Chair (Samsung)</a:t>
            </a:r>
            <a:endParaRPr lang="en-US" sz="1400" dirty="0">
              <a:latin typeface="Arial" panose="020B0604020202020204" pitchFamily="34" charset="0"/>
              <a:ea typeface="Batang" panose="02030600000101010101" pitchFamily="18" charset="-127"/>
            </a:endParaRPr>
          </a:p>
        </p:txBody>
      </p:sp>
    </p:spTree>
    <p:extLst>
      <p:ext uri="{BB962C8B-B14F-4D97-AF65-F5344CB8AC3E}">
        <p14:creationId xmlns:p14="http://schemas.microsoft.com/office/powerpoint/2010/main" val="254048085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83664" y="138223"/>
            <a:ext cx="13861278" cy="1143000"/>
          </a:xfrm>
        </p:spPr>
        <p:txBody>
          <a:bodyPr/>
          <a:lstStyle/>
          <a:p>
            <a:r>
              <a:rPr lang="en-US" sz="3600" b="1" dirty="0"/>
              <a:t>5G-Advanced in Rel-20 </a:t>
            </a:r>
            <a:br>
              <a:rPr lang="en-US" sz="3600" b="1" dirty="0"/>
            </a:br>
            <a:r>
              <a:rPr lang="en-US" sz="3600" b="1" dirty="0"/>
              <a:t>List of Potential RAN2-led Items for Subsequent Discussion till RAN#108</a:t>
            </a:r>
          </a:p>
        </p:txBody>
      </p:sp>
      <p:sp>
        <p:nvSpPr>
          <p:cNvPr id="3" name="TextBox 2">
            <a:extLst>
              <a:ext uri="{FF2B5EF4-FFF2-40B4-BE49-F238E27FC236}">
                <a16:creationId xmlns:a16="http://schemas.microsoft.com/office/drawing/2014/main" id="{FB743C05-78BC-3CE4-8054-F9B7B839DE1B}"/>
              </a:ext>
            </a:extLst>
          </p:cNvPr>
          <p:cNvSpPr txBox="1"/>
          <p:nvPr/>
        </p:nvSpPr>
        <p:spPr>
          <a:xfrm>
            <a:off x="9276543" y="2009237"/>
            <a:ext cx="4058025" cy="1169551"/>
          </a:xfrm>
          <a:prstGeom prst="rect">
            <a:avLst/>
          </a:prstGeom>
          <a:noFill/>
        </p:spPr>
        <p:txBody>
          <a:bodyPr wrap="square">
            <a:spAutoFit/>
          </a:bodyPr>
          <a:lstStyle/>
          <a:p>
            <a:r>
              <a:rPr lang="en-US" sz="1400" b="1" dirty="0">
                <a:effectLst/>
                <a:latin typeface="Arial" panose="020B0604020202020204" pitchFamily="34" charset="0"/>
                <a:ea typeface="Batang" panose="02030600000101010101" pitchFamily="18" charset="-127"/>
              </a:rPr>
              <a:t>Additional details </a:t>
            </a:r>
            <a:r>
              <a:rPr lang="en-US" sz="1400" b="1" dirty="0">
                <a:latin typeface="Arial" panose="020B0604020202020204" pitchFamily="34" charset="0"/>
                <a:ea typeface="Batang" panose="02030600000101010101" pitchFamily="18" charset="-127"/>
              </a:rPr>
              <a:t>can be found in </a:t>
            </a:r>
            <a:r>
              <a:rPr lang="en-US" sz="1400" b="1" dirty="0">
                <a:effectLst/>
                <a:latin typeface="Arial" panose="020B0604020202020204" pitchFamily="34" charset="0"/>
                <a:ea typeface="Batang" panose="02030600000101010101" pitchFamily="18" charset="-127"/>
              </a:rPr>
              <a:t>moderator summary in </a:t>
            </a:r>
            <a:r>
              <a:rPr lang="en-US" sz="1400" b="1" dirty="0">
                <a:latin typeface="Arial" panose="020B0604020202020204" pitchFamily="34" charset="0"/>
                <a:ea typeface="Batang" panose="02030600000101010101" pitchFamily="18" charset="-127"/>
              </a:rPr>
              <a:t>RP-250803</a:t>
            </a:r>
          </a:p>
          <a:p>
            <a:pPr marL="285750" indent="-285750">
              <a:buFont typeface="Wingdings" panose="05000000000000000000" pitchFamily="2" charset="2"/>
              <a:buChar char="§"/>
            </a:pPr>
            <a:r>
              <a:rPr lang="en-US" sz="1400" dirty="0">
                <a:effectLst/>
                <a:latin typeface="Arial" panose="020B0604020202020204" pitchFamily="34" charset="0"/>
                <a:ea typeface="Batang" panose="02030600000101010101" pitchFamily="18" charset="-127"/>
              </a:rPr>
              <a:t>RP-250803	Moderator's summary for RAN2 led REL-20 topics	RAN2 Chair (</a:t>
            </a:r>
            <a:r>
              <a:rPr lang="en-US" sz="1400" dirty="0" err="1">
                <a:effectLst/>
                <a:latin typeface="Arial" panose="020B0604020202020204" pitchFamily="34" charset="0"/>
                <a:ea typeface="Batang" panose="02030600000101010101" pitchFamily="18" charset="-127"/>
              </a:rPr>
              <a:t>InterDigital</a:t>
            </a:r>
            <a:r>
              <a:rPr lang="en-US" sz="1400" dirty="0">
                <a:effectLst/>
                <a:latin typeface="Arial" panose="020B0604020202020204" pitchFamily="34" charset="0"/>
                <a:ea typeface="Batang" panose="02030600000101010101" pitchFamily="18" charset="-127"/>
              </a:rPr>
              <a:t>)</a:t>
            </a:r>
            <a:endParaRPr lang="en-US" sz="1400" dirty="0">
              <a:latin typeface="Arial" panose="020B0604020202020204" pitchFamily="34" charset="0"/>
              <a:ea typeface="Batang" panose="02030600000101010101" pitchFamily="18" charset="-127"/>
            </a:endParaRPr>
          </a:p>
        </p:txBody>
      </p:sp>
      <p:graphicFrame>
        <p:nvGraphicFramePr>
          <p:cNvPr id="4" name="Table 5">
            <a:extLst>
              <a:ext uri="{FF2B5EF4-FFF2-40B4-BE49-F238E27FC236}">
                <a16:creationId xmlns:a16="http://schemas.microsoft.com/office/drawing/2014/main" id="{A5D1E4BE-C7C3-A35C-AF97-7B7B3C97D079}"/>
              </a:ext>
            </a:extLst>
          </p:cNvPr>
          <p:cNvGraphicFramePr>
            <a:graphicFrameLocks noGrp="1"/>
          </p:cNvGraphicFramePr>
          <p:nvPr/>
        </p:nvGraphicFramePr>
        <p:xfrm>
          <a:off x="2020697" y="1305502"/>
          <a:ext cx="6903721" cy="388992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1468657178"/>
                    </a:ext>
                  </a:extLst>
                </a:gridCol>
                <a:gridCol w="3246121">
                  <a:extLst>
                    <a:ext uri="{9D8B030D-6E8A-4147-A177-3AD203B41FA5}">
                      <a16:colId xmlns:a16="http://schemas.microsoft.com/office/drawing/2014/main" val="355880695"/>
                    </a:ext>
                  </a:extLst>
                </a:gridCol>
              </a:tblGrid>
              <a:tr h="720000">
                <a:tc>
                  <a:txBody>
                    <a:bodyPr/>
                    <a:lstStyle/>
                    <a:p>
                      <a:pPr algn="ctr"/>
                      <a:r>
                        <a:rPr lang="en-US" sz="2000" dirty="0"/>
                        <a:t>Title</a:t>
                      </a:r>
                    </a:p>
                  </a:txBody>
                  <a:tcPr anchor="ctr"/>
                </a:tc>
                <a:tc>
                  <a:txBody>
                    <a:bodyPr/>
                    <a:lstStyle/>
                    <a:p>
                      <a:pPr algn="ctr"/>
                      <a:r>
                        <a:rPr lang="en-US" sz="2000" dirty="0"/>
                        <a:t>First-order TU Estimate (# TUs)</a:t>
                      </a:r>
                    </a:p>
                  </a:txBody>
                  <a:tcPr/>
                </a:tc>
                <a:extLst>
                  <a:ext uri="{0D108BD9-81ED-4DB2-BD59-A6C34878D82A}">
                    <a16:rowId xmlns:a16="http://schemas.microsoft.com/office/drawing/2014/main" val="3826817822"/>
                  </a:ext>
                </a:extLst>
              </a:tr>
              <a:tr h="365760">
                <a:tc>
                  <a:txBody>
                    <a:bodyPr/>
                    <a:lstStyle/>
                    <a:p>
                      <a:pPr algn="l"/>
                      <a:r>
                        <a:rPr lang="it-IT" sz="2000" dirty="0"/>
                        <a:t>AI Mobility</a:t>
                      </a:r>
                    </a:p>
                  </a:txBody>
                  <a:tcPr anchor="ctr"/>
                </a:tc>
                <a:tc>
                  <a:txBody>
                    <a:bodyPr/>
                    <a:lstStyle/>
                    <a:p>
                      <a:pPr algn="ctr"/>
                      <a:r>
                        <a:rPr lang="en-US" sz="2000" dirty="0"/>
                        <a:t>[1.5]</a:t>
                      </a:r>
                    </a:p>
                  </a:txBody>
                  <a:tcPr anchor="ctr"/>
                </a:tc>
                <a:extLst>
                  <a:ext uri="{0D108BD9-81ED-4DB2-BD59-A6C34878D82A}">
                    <a16:rowId xmlns:a16="http://schemas.microsoft.com/office/drawing/2014/main" val="1753953129"/>
                  </a:ext>
                </a:extLst>
              </a:tr>
              <a:tr h="365760">
                <a:tc>
                  <a:txBody>
                    <a:bodyPr/>
                    <a:lstStyle/>
                    <a:p>
                      <a:pPr algn="l"/>
                      <a:r>
                        <a:rPr lang="it-IT" sz="2000" dirty="0">
                          <a:solidFill>
                            <a:schemeClr val="tx1"/>
                          </a:solidFill>
                        </a:rPr>
                        <a:t>NTN IoT</a:t>
                      </a:r>
                    </a:p>
                  </a:txBody>
                  <a:tcPr anchor="ctr"/>
                </a:tc>
                <a:tc>
                  <a:txBody>
                    <a:bodyPr/>
                    <a:lstStyle/>
                    <a:p>
                      <a:pPr algn="ctr"/>
                      <a:r>
                        <a:rPr lang="en-US" sz="2000" dirty="0">
                          <a:solidFill>
                            <a:schemeClr val="tx1"/>
                          </a:solidFill>
                        </a:rPr>
                        <a:t>[1]</a:t>
                      </a:r>
                    </a:p>
                  </a:txBody>
                  <a:tcPr anchor="ctr"/>
                </a:tc>
                <a:extLst>
                  <a:ext uri="{0D108BD9-81ED-4DB2-BD59-A6C34878D82A}">
                    <a16:rowId xmlns:a16="http://schemas.microsoft.com/office/drawing/2014/main" val="2432107506"/>
                  </a:ext>
                </a:extLst>
              </a:tr>
              <a:tr h="365760">
                <a:tc>
                  <a:txBody>
                    <a:bodyPr/>
                    <a:lstStyle/>
                    <a:p>
                      <a:pPr algn="l"/>
                      <a:r>
                        <a:rPr lang="en-US" sz="2000" dirty="0"/>
                        <a:t>Mobility </a:t>
                      </a:r>
                    </a:p>
                  </a:txBody>
                  <a:tcPr anchor="ctr"/>
                </a:tc>
                <a:tc>
                  <a:txBody>
                    <a:bodyPr/>
                    <a:lstStyle/>
                    <a:p>
                      <a:pPr algn="ctr"/>
                      <a:r>
                        <a:rPr lang="en-US" sz="2000" dirty="0"/>
                        <a:t>[1]</a:t>
                      </a:r>
                    </a:p>
                  </a:txBody>
                  <a:tcPr anchor="ctr"/>
                </a:tc>
                <a:extLst>
                  <a:ext uri="{0D108BD9-81ED-4DB2-BD59-A6C34878D82A}">
                    <a16:rowId xmlns:a16="http://schemas.microsoft.com/office/drawing/2014/main" val="1185820766"/>
                  </a:ext>
                </a:extLst>
              </a:tr>
              <a:tr h="365760">
                <a:tc>
                  <a:txBody>
                    <a:bodyPr/>
                    <a:lstStyle/>
                    <a:p>
                      <a:pPr algn="l"/>
                      <a:r>
                        <a:rPr lang="en-US" sz="2000" dirty="0"/>
                        <a:t>XR </a:t>
                      </a:r>
                    </a:p>
                  </a:txBody>
                  <a:tcPr anchor="ctr"/>
                </a:tc>
                <a:tc>
                  <a:txBody>
                    <a:bodyPr/>
                    <a:lstStyle/>
                    <a:p>
                      <a:pPr algn="ctr"/>
                      <a:r>
                        <a:rPr lang="en-US" sz="2000" dirty="0"/>
                        <a:t>[1]</a:t>
                      </a:r>
                    </a:p>
                  </a:txBody>
                  <a:tcPr anchor="ctr"/>
                </a:tc>
                <a:extLst>
                  <a:ext uri="{0D108BD9-81ED-4DB2-BD59-A6C34878D82A}">
                    <a16:rowId xmlns:a16="http://schemas.microsoft.com/office/drawing/2014/main" val="209523015"/>
                  </a:ext>
                </a:extLst>
              </a:tr>
              <a:tr h="365760">
                <a:tc>
                  <a:txBody>
                    <a:bodyPr/>
                    <a:lstStyle/>
                    <a:p>
                      <a:pPr algn="l"/>
                      <a:r>
                        <a:rPr lang="en-US" sz="2000" dirty="0"/>
                        <a:t>(RAN1 led) AI PHY</a:t>
                      </a:r>
                    </a:p>
                  </a:txBody>
                  <a:tcPr anchor="ctr"/>
                </a:tc>
                <a:tc>
                  <a:txBody>
                    <a:bodyPr/>
                    <a:lstStyle/>
                    <a:p>
                      <a:pPr algn="ctr"/>
                      <a:r>
                        <a:rPr lang="en-US" sz="2000" dirty="0"/>
                        <a:t>[2]</a:t>
                      </a:r>
                    </a:p>
                  </a:txBody>
                  <a:tcPr anchor="ctr"/>
                </a:tc>
                <a:extLst>
                  <a:ext uri="{0D108BD9-81ED-4DB2-BD59-A6C34878D82A}">
                    <a16:rowId xmlns:a16="http://schemas.microsoft.com/office/drawing/2014/main" val="2382735534"/>
                  </a:ext>
                </a:extLst>
              </a:tr>
              <a:tr h="365760">
                <a:tc>
                  <a:txBody>
                    <a:bodyPr/>
                    <a:lstStyle/>
                    <a:p>
                      <a:pPr algn="l"/>
                      <a:r>
                        <a:rPr lang="en-US" sz="2000" dirty="0"/>
                        <a:t>(RAN1 led) Ambient IoT</a:t>
                      </a:r>
                    </a:p>
                  </a:txBody>
                  <a:tcPr anchor="ctr"/>
                </a:tc>
                <a:tc>
                  <a:txBody>
                    <a:bodyPr/>
                    <a:lstStyle/>
                    <a:p>
                      <a:pPr algn="ctr"/>
                      <a:r>
                        <a:rPr lang="en-US" sz="2000" dirty="0"/>
                        <a:t>[2]</a:t>
                      </a:r>
                    </a:p>
                  </a:txBody>
                  <a:tcPr anchor="ctr"/>
                </a:tc>
                <a:extLst>
                  <a:ext uri="{0D108BD9-81ED-4DB2-BD59-A6C34878D82A}">
                    <a16:rowId xmlns:a16="http://schemas.microsoft.com/office/drawing/2014/main" val="1153969875"/>
                  </a:ext>
                </a:extLst>
              </a:tr>
              <a:tr h="365760">
                <a:tc>
                  <a:txBody>
                    <a:bodyPr/>
                    <a:lstStyle/>
                    <a:p>
                      <a:pPr algn="l"/>
                      <a:r>
                        <a:rPr lang="en-US" sz="2000" dirty="0"/>
                        <a:t>(RAN1 led) MIMO</a:t>
                      </a:r>
                    </a:p>
                  </a:txBody>
                  <a:tcPr anchor="ctr"/>
                </a:tc>
                <a:tc>
                  <a:txBody>
                    <a:bodyPr/>
                    <a:lstStyle/>
                    <a:p>
                      <a:pPr algn="ctr"/>
                      <a:r>
                        <a:rPr lang="en-US" sz="2000" dirty="0"/>
                        <a:t>[0.5]</a:t>
                      </a:r>
                    </a:p>
                  </a:txBody>
                  <a:tcPr anchor="ctr"/>
                </a:tc>
                <a:extLst>
                  <a:ext uri="{0D108BD9-81ED-4DB2-BD59-A6C34878D82A}">
                    <a16:rowId xmlns:a16="http://schemas.microsoft.com/office/drawing/2014/main" val="2741337276"/>
                  </a:ext>
                </a:extLst>
              </a:tr>
              <a:tr h="365760">
                <a:tc>
                  <a:txBody>
                    <a:bodyPr/>
                    <a:lstStyle/>
                    <a:p>
                      <a:pPr algn="l"/>
                      <a:r>
                        <a:rPr lang="en-US" sz="2000" dirty="0"/>
                        <a:t>(RAN1 led) NR NTN</a:t>
                      </a:r>
                    </a:p>
                  </a:txBody>
                  <a:tcPr anchor="ctr"/>
                </a:tc>
                <a:tc>
                  <a:txBody>
                    <a:bodyPr/>
                    <a:lstStyle/>
                    <a:p>
                      <a:pPr algn="ctr"/>
                      <a:r>
                        <a:rPr lang="en-US" sz="2000" dirty="0"/>
                        <a:t>[0.5]</a:t>
                      </a:r>
                    </a:p>
                  </a:txBody>
                  <a:tcPr anchor="ctr"/>
                </a:tc>
                <a:extLst>
                  <a:ext uri="{0D108BD9-81ED-4DB2-BD59-A6C34878D82A}">
                    <a16:rowId xmlns:a16="http://schemas.microsoft.com/office/drawing/2014/main" val="1873376723"/>
                  </a:ext>
                </a:extLst>
              </a:tr>
            </a:tbl>
          </a:graphicData>
        </a:graphic>
      </p:graphicFrame>
      <p:sp>
        <p:nvSpPr>
          <p:cNvPr id="5" name="Content Placeholder 2">
            <a:extLst>
              <a:ext uri="{FF2B5EF4-FFF2-40B4-BE49-F238E27FC236}">
                <a16:creationId xmlns:a16="http://schemas.microsoft.com/office/drawing/2014/main" id="{E0845411-5229-DFCF-8726-46C34F288B7E}"/>
              </a:ext>
            </a:extLst>
          </p:cNvPr>
          <p:cNvSpPr txBox="1">
            <a:spLocks/>
          </p:cNvSpPr>
          <p:nvPr/>
        </p:nvSpPr>
        <p:spPr bwMode="auto">
          <a:xfrm>
            <a:off x="1466359" y="5384550"/>
            <a:ext cx="9513205" cy="137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2"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dirty="0"/>
              <a:t>RAN2 total capacity is 40 TUs</a:t>
            </a:r>
          </a:p>
          <a:p>
            <a:r>
              <a:rPr lang="en-US" sz="2000" dirty="0" err="1"/>
              <a:t>Maintanence</a:t>
            </a:r>
            <a:r>
              <a:rPr lang="en-US" sz="2000" dirty="0"/>
              <a:t>: 14 TUs</a:t>
            </a:r>
          </a:p>
          <a:p>
            <a:r>
              <a:rPr lang="en-US" sz="2000" dirty="0"/>
              <a:t>Reserved TUs (~10% capacity): 4 TUs</a:t>
            </a:r>
          </a:p>
          <a:p>
            <a:pPr marL="0" indent="0">
              <a:buNone/>
            </a:pPr>
            <a:endParaRPr lang="en-US" sz="2000" dirty="0"/>
          </a:p>
          <a:p>
            <a:r>
              <a:rPr lang="en-US" sz="2000" dirty="0"/>
              <a:t>TEI20: 1 TU </a:t>
            </a:r>
          </a:p>
          <a:p>
            <a:r>
              <a:rPr lang="en-US" sz="2000" dirty="0"/>
              <a:t>Other impacted WGs: 1 TU</a:t>
            </a:r>
          </a:p>
          <a:p>
            <a:r>
              <a:rPr lang="en-US" sz="2000" dirty="0"/>
              <a:t>TUs left for Rel-20 5G A and 6G: 20</a:t>
            </a:r>
          </a:p>
          <a:p>
            <a:pPr marL="0" indent="0">
              <a:buNone/>
            </a:pPr>
            <a:endParaRPr lang="en-US" sz="2000" dirty="0"/>
          </a:p>
        </p:txBody>
      </p:sp>
    </p:spTree>
    <p:extLst>
      <p:ext uri="{BB962C8B-B14F-4D97-AF65-F5344CB8AC3E}">
        <p14:creationId xmlns:p14="http://schemas.microsoft.com/office/powerpoint/2010/main" val="68257900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5">
            <a:extLst>
              <a:ext uri="{FF2B5EF4-FFF2-40B4-BE49-F238E27FC236}">
                <a16:creationId xmlns:a16="http://schemas.microsoft.com/office/drawing/2014/main" id="{A200B338-DB1A-40DA-AD2C-247378C7EC8F}"/>
              </a:ext>
            </a:extLst>
          </p:cNvPr>
          <p:cNvGraphicFramePr>
            <a:graphicFrameLocks noGrp="1"/>
          </p:cNvGraphicFramePr>
          <p:nvPr/>
        </p:nvGraphicFramePr>
        <p:xfrm>
          <a:off x="2256770" y="1719764"/>
          <a:ext cx="6177600" cy="244800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1468657178"/>
                    </a:ext>
                  </a:extLst>
                </a:gridCol>
                <a:gridCol w="2520000">
                  <a:extLst>
                    <a:ext uri="{9D8B030D-6E8A-4147-A177-3AD203B41FA5}">
                      <a16:colId xmlns:a16="http://schemas.microsoft.com/office/drawing/2014/main" val="355880695"/>
                    </a:ext>
                  </a:extLst>
                </a:gridCol>
              </a:tblGrid>
              <a:tr h="720000">
                <a:tc>
                  <a:txBody>
                    <a:bodyPr/>
                    <a:lstStyle/>
                    <a:p>
                      <a:pPr algn="ctr"/>
                      <a:r>
                        <a:rPr lang="en-US" sz="1800" dirty="0"/>
                        <a:t>Title</a:t>
                      </a:r>
                    </a:p>
                  </a:txBody>
                  <a:tcPr anchor="ctr"/>
                </a:tc>
                <a:tc>
                  <a:txBody>
                    <a:bodyPr/>
                    <a:lstStyle/>
                    <a:p>
                      <a:pPr algn="ctr"/>
                      <a:r>
                        <a:rPr lang="en-US" sz="1800" dirty="0"/>
                        <a:t>First-order TU Estimate (# TUs)</a:t>
                      </a:r>
                    </a:p>
                  </a:txBody>
                  <a:tcPr/>
                </a:tc>
                <a:extLst>
                  <a:ext uri="{0D108BD9-81ED-4DB2-BD59-A6C34878D82A}">
                    <a16:rowId xmlns:a16="http://schemas.microsoft.com/office/drawing/2014/main" val="3826817822"/>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AI/ML for NG-RAN</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[1-1.5]</a:t>
                      </a:r>
                    </a:p>
                  </a:txBody>
                  <a:tcPr anchor="ctr"/>
                </a:tc>
                <a:extLst>
                  <a:ext uri="{0D108BD9-81ED-4DB2-BD59-A6C34878D82A}">
                    <a16:rowId xmlns:a16="http://schemas.microsoft.com/office/drawing/2014/main" val="1753953129"/>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(RAN1-led) Ambient IoT</a:t>
                      </a:r>
                      <a:endParaRPr lang="en-US" sz="1800" dirty="0">
                        <a:highlight>
                          <a:srgbClr val="FFFF00"/>
                        </a:highlight>
                      </a:endParaRP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tc>
                <a:extLst>
                  <a:ext uri="{0D108BD9-81ED-4DB2-BD59-A6C34878D82A}">
                    <a16:rowId xmlns:a16="http://schemas.microsoft.com/office/drawing/2014/main" val="3533460869"/>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SON/MDT Enhancements</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[0.5-1]</a:t>
                      </a:r>
                    </a:p>
                  </a:txBody>
                  <a:tcPr anchor="ctr"/>
                </a:tc>
                <a:extLst>
                  <a:ext uri="{0D108BD9-81ED-4DB2-BD59-A6C34878D82A}">
                    <a16:rowId xmlns:a16="http://schemas.microsoft.com/office/drawing/2014/main" val="2432107506"/>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ISAC</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tc>
                <a:extLst>
                  <a:ext uri="{0D108BD9-81ED-4DB2-BD59-A6C34878D82A}">
                    <a16:rowId xmlns:a16="http://schemas.microsoft.com/office/drawing/2014/main" val="3615434784"/>
                  </a:ext>
                </a:extLst>
              </a:tr>
            </a:tbl>
          </a:graphicData>
        </a:graphic>
      </p:graphicFrame>
      <p:sp>
        <p:nvSpPr>
          <p:cNvPr id="12" name="Title 1">
            <a:extLst>
              <a:ext uri="{FF2B5EF4-FFF2-40B4-BE49-F238E27FC236}">
                <a16:creationId xmlns:a16="http://schemas.microsoft.com/office/drawing/2014/main" id="{59D2C26B-C8D9-49A2-949E-0B39D9EC7734}"/>
              </a:ext>
            </a:extLst>
          </p:cNvPr>
          <p:cNvSpPr txBox="1">
            <a:spLocks/>
          </p:cNvSpPr>
          <p:nvPr/>
        </p:nvSpPr>
        <p:spPr bwMode="auto">
          <a:xfrm>
            <a:off x="683664" y="138223"/>
            <a:ext cx="1386127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3600" b="1" dirty="0"/>
              <a:t>5G-Advanced in Rel-20 </a:t>
            </a:r>
          </a:p>
          <a:p>
            <a:r>
              <a:rPr lang="en-US" sz="3600" b="1" kern="0" dirty="0"/>
              <a:t>List of Potential RAN3-led Items for Subsequent Discussion till RAN#108</a:t>
            </a:r>
          </a:p>
        </p:txBody>
      </p:sp>
      <p:sp>
        <p:nvSpPr>
          <p:cNvPr id="2" name="Content Placeholder 2">
            <a:extLst>
              <a:ext uri="{FF2B5EF4-FFF2-40B4-BE49-F238E27FC236}">
                <a16:creationId xmlns:a16="http://schemas.microsoft.com/office/drawing/2014/main" id="{18119A9F-1A11-E072-1875-8815A202108D}"/>
              </a:ext>
            </a:extLst>
          </p:cNvPr>
          <p:cNvSpPr txBox="1"/>
          <p:nvPr/>
        </p:nvSpPr>
        <p:spPr bwMode="auto">
          <a:xfrm>
            <a:off x="1571714" y="4656699"/>
            <a:ext cx="11331486" cy="177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344" tIns="37172" rIns="74344" bIns="37172"/>
          <a:lstStyle>
            <a:lvl1pPr marL="457200" indent="-457200" algn="l" rtl="0" eaLnBrk="0" fontAlgn="base" hangingPunct="0">
              <a:spcBef>
                <a:spcPct val="20000"/>
              </a:spcBef>
              <a:spcAft>
                <a:spcPct val="0"/>
              </a:spcAft>
              <a:buFontTx/>
              <a:buBlip>
                <a:blip r:embed="rId2"/>
              </a:buBlip>
              <a:defRPr sz="3730">
                <a:solidFill>
                  <a:schemeClr val="tx1"/>
                </a:solidFill>
                <a:latin typeface="+mn-lt"/>
                <a:ea typeface="+mn-ea"/>
                <a:cs typeface="+mn-cs"/>
              </a:defRPr>
            </a:lvl1pPr>
            <a:lvl2pPr marL="990600" indent="-38100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40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3pPr>
            <a:lvl4pPr marL="21336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4pPr>
            <a:lvl5pPr marL="27432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9pPr>
          </a:lstStyle>
          <a:p>
            <a:r>
              <a:rPr lang="en-US" sz="2000" noProof="1">
                <a:sym typeface="+mn-ea"/>
              </a:rPr>
              <a:t>RAN3 total capacity is 19 TUs</a:t>
            </a:r>
            <a:endParaRPr lang="en-US" sz="2000" kern="0" noProof="1"/>
          </a:p>
          <a:p>
            <a:r>
              <a:rPr lang="en-US" sz="2000" kern="0" noProof="1"/>
              <a:t>~10% RAN3 capacity is planned to be reserved</a:t>
            </a:r>
          </a:p>
          <a:p>
            <a:r>
              <a:rPr lang="en-US" sz="2000" kern="0" noProof="1">
                <a:sym typeface="Wingdings" panose="05000000000000000000" pitchFamily="2" charset="2"/>
              </a:rPr>
              <a:t>~[1] TU reserved per meeting including additional TU for TEI/maintenances</a:t>
            </a:r>
          </a:p>
          <a:p>
            <a:endParaRPr lang="en-US" sz="2000" kern="0" noProof="1"/>
          </a:p>
        </p:txBody>
      </p:sp>
      <p:sp>
        <p:nvSpPr>
          <p:cNvPr id="4" name="TextBox 3">
            <a:extLst>
              <a:ext uri="{FF2B5EF4-FFF2-40B4-BE49-F238E27FC236}">
                <a16:creationId xmlns:a16="http://schemas.microsoft.com/office/drawing/2014/main" id="{FD302A82-816B-02AB-87E9-237898B044C5}"/>
              </a:ext>
            </a:extLst>
          </p:cNvPr>
          <p:cNvSpPr txBox="1"/>
          <p:nvPr/>
        </p:nvSpPr>
        <p:spPr>
          <a:xfrm>
            <a:off x="9052609" y="1704439"/>
            <a:ext cx="4058025" cy="1169551"/>
          </a:xfrm>
          <a:prstGeom prst="rect">
            <a:avLst/>
          </a:prstGeom>
          <a:noFill/>
        </p:spPr>
        <p:txBody>
          <a:bodyPr wrap="square">
            <a:spAutoFit/>
          </a:bodyPr>
          <a:lstStyle/>
          <a:p>
            <a:r>
              <a:rPr lang="en-US" sz="1400" b="1" dirty="0">
                <a:effectLst/>
                <a:latin typeface="Arial" panose="020B0604020202020204" pitchFamily="34" charset="0"/>
                <a:ea typeface="Batang" panose="02030600000101010101" pitchFamily="18" charset="-127"/>
              </a:rPr>
              <a:t>Additional details </a:t>
            </a:r>
            <a:r>
              <a:rPr lang="en-US" sz="1400" b="1" dirty="0">
                <a:latin typeface="Arial" panose="020B0604020202020204" pitchFamily="34" charset="0"/>
                <a:ea typeface="Batang" panose="02030600000101010101" pitchFamily="18" charset="-127"/>
              </a:rPr>
              <a:t>can be found in </a:t>
            </a:r>
            <a:r>
              <a:rPr lang="en-US" sz="1400" b="1" dirty="0">
                <a:effectLst/>
                <a:latin typeface="Arial" panose="020B0604020202020204" pitchFamily="34" charset="0"/>
                <a:ea typeface="Batang" panose="02030600000101010101" pitchFamily="18" charset="-127"/>
              </a:rPr>
              <a:t>moderator summary in </a:t>
            </a:r>
            <a:r>
              <a:rPr lang="en-US" sz="1400" b="1" dirty="0">
                <a:latin typeface="Arial" panose="020B0604020202020204" pitchFamily="34" charset="0"/>
                <a:ea typeface="Batang" panose="02030600000101010101" pitchFamily="18" charset="-127"/>
              </a:rPr>
              <a:t>RP-250787</a:t>
            </a:r>
          </a:p>
          <a:p>
            <a:pPr marL="285750" indent="-285750">
              <a:buFont typeface="Wingdings" panose="05000000000000000000" pitchFamily="2" charset="2"/>
              <a:buChar char="§"/>
            </a:pPr>
            <a:r>
              <a:rPr lang="en-US" sz="1400" dirty="0">
                <a:effectLst/>
                <a:latin typeface="Arial" panose="020B0604020202020204" pitchFamily="34" charset="0"/>
                <a:ea typeface="Batang" panose="02030600000101010101" pitchFamily="18" charset="-127"/>
              </a:rPr>
              <a:t>RP-250787	Moderator's summary for RAN3 led REL-20 topics	RAN3 Chair (ZTE)</a:t>
            </a:r>
            <a:endParaRPr lang="en-US" sz="1400" dirty="0">
              <a:latin typeface="Arial" panose="020B0604020202020204" pitchFamily="34" charset="0"/>
              <a:ea typeface="Batang" panose="02030600000101010101" pitchFamily="18" charset="-127"/>
            </a:endParaRPr>
          </a:p>
        </p:txBody>
      </p:sp>
    </p:spTree>
    <p:extLst>
      <p:ext uri="{BB962C8B-B14F-4D97-AF65-F5344CB8AC3E}">
        <p14:creationId xmlns:p14="http://schemas.microsoft.com/office/powerpoint/2010/main" val="128150776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94F3F-987E-D673-A0F9-26730F49EF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94F590-6446-F495-942E-60F9A4290DAF}"/>
              </a:ext>
            </a:extLst>
          </p:cNvPr>
          <p:cNvSpPr>
            <a:spLocks noGrp="1"/>
          </p:cNvSpPr>
          <p:nvPr>
            <p:ph type="title"/>
          </p:nvPr>
        </p:nvSpPr>
        <p:spPr>
          <a:xfrm>
            <a:off x="676954" y="287870"/>
            <a:ext cx="12912045" cy="736597"/>
          </a:xfrm>
        </p:spPr>
        <p:txBody>
          <a:bodyPr/>
          <a:lstStyle/>
          <a:p>
            <a:r>
              <a:rPr lang="en-US" sz="4000" dirty="0"/>
              <a:t>RAN Projects Update: 6G Study in Rel-20, General</a:t>
            </a:r>
          </a:p>
        </p:txBody>
      </p:sp>
      <p:sp>
        <p:nvSpPr>
          <p:cNvPr id="3" name="Content Placeholder 2">
            <a:extLst>
              <a:ext uri="{FF2B5EF4-FFF2-40B4-BE49-F238E27FC236}">
                <a16:creationId xmlns:a16="http://schemas.microsoft.com/office/drawing/2014/main" id="{A0B64552-8448-AB7D-FD5A-1D4D95305525}"/>
              </a:ext>
            </a:extLst>
          </p:cNvPr>
          <p:cNvSpPr>
            <a:spLocks noGrp="1"/>
          </p:cNvSpPr>
          <p:nvPr>
            <p:ph idx="1"/>
          </p:nvPr>
        </p:nvSpPr>
        <p:spPr>
          <a:xfrm>
            <a:off x="929575" y="1125518"/>
            <a:ext cx="13327579" cy="4830233"/>
          </a:xfrm>
        </p:spPr>
        <p:txBody>
          <a:bodyPr/>
          <a:lstStyle/>
          <a:p>
            <a:r>
              <a:rPr lang="en-US" sz="2800" dirty="0"/>
              <a:t>Moderator's summary for part 2 of 6G SI can be found in </a:t>
            </a:r>
            <a:r>
              <a:rPr lang="en-US" sz="2800" dirty="0">
                <a:hlinkClick r:id="rId3"/>
              </a:rPr>
              <a:t>RP-250785</a:t>
            </a:r>
            <a:endParaRPr lang="en-US" sz="2800" dirty="0"/>
          </a:p>
          <a:p>
            <a:r>
              <a:rPr lang="en-US" sz="2800" dirty="0"/>
              <a:t>Proposal for structure for 6G RAN SI skeleton TR endorsed in </a:t>
            </a:r>
            <a:r>
              <a:rPr lang="en-US" sz="2800" dirty="0">
                <a:hlinkClick r:id="rId4"/>
              </a:rPr>
              <a:t>RP-250809</a:t>
            </a:r>
            <a:endParaRPr lang="en-US" sz="2800" dirty="0"/>
          </a:p>
          <a:p>
            <a:r>
              <a:rPr lang="en-US" sz="2800" dirty="0"/>
              <a:t>Reflection on progress of 6G RAN study item endorsed in </a:t>
            </a:r>
            <a:r>
              <a:rPr lang="en-US" sz="2800" dirty="0">
                <a:hlinkClick r:id="rId5"/>
              </a:rPr>
              <a:t>RP-250813</a:t>
            </a:r>
            <a:endParaRPr lang="en-US" sz="2800" dirty="0"/>
          </a:p>
          <a:p>
            <a:pPr lvl="1"/>
            <a:r>
              <a:rPr lang="en-US" sz="2269" dirty="0"/>
              <a:t>Conclusion: The update of 6G RAN-level SID includes work scope for new/existing services and significantly improved 6G radio performance. It reflects the spirits from 6G workshop contributions.</a:t>
            </a:r>
          </a:p>
          <a:p>
            <a:pPr marL="0" indent="0">
              <a:buNone/>
            </a:pPr>
            <a:endParaRPr lang="en-US" sz="2800" dirty="0">
              <a:highlight>
                <a:srgbClr val="FFFF00"/>
              </a:highlight>
            </a:endParaRPr>
          </a:p>
          <a:p>
            <a:endParaRPr lang="en-US" sz="2531" dirty="0"/>
          </a:p>
        </p:txBody>
      </p:sp>
    </p:spTree>
    <p:extLst>
      <p:ext uri="{BB962C8B-B14F-4D97-AF65-F5344CB8AC3E}">
        <p14:creationId xmlns:p14="http://schemas.microsoft.com/office/powerpoint/2010/main" val="302798217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27A9E-A365-63D4-AE30-DC83C9A3F5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F7F787-84C5-669C-87C6-CFBFB40B4112}"/>
              </a:ext>
            </a:extLst>
          </p:cNvPr>
          <p:cNvSpPr>
            <a:spLocks noGrp="1"/>
          </p:cNvSpPr>
          <p:nvPr>
            <p:ph type="title"/>
          </p:nvPr>
        </p:nvSpPr>
        <p:spPr>
          <a:xfrm>
            <a:off x="676954" y="287870"/>
            <a:ext cx="12912045" cy="736597"/>
          </a:xfrm>
        </p:spPr>
        <p:txBody>
          <a:bodyPr/>
          <a:lstStyle/>
          <a:p>
            <a:r>
              <a:rPr lang="en-US" sz="4000" dirty="0"/>
              <a:t>RAN Projects Update: 6G Study in Rel-20, General – Cont’d</a:t>
            </a:r>
          </a:p>
        </p:txBody>
      </p:sp>
      <p:sp>
        <p:nvSpPr>
          <p:cNvPr id="3" name="Content Placeholder 2">
            <a:extLst>
              <a:ext uri="{FF2B5EF4-FFF2-40B4-BE49-F238E27FC236}">
                <a16:creationId xmlns:a16="http://schemas.microsoft.com/office/drawing/2014/main" id="{4A91C4E0-CFF2-A639-2162-BC922357CB62}"/>
              </a:ext>
            </a:extLst>
          </p:cNvPr>
          <p:cNvSpPr>
            <a:spLocks noGrp="1"/>
          </p:cNvSpPr>
          <p:nvPr>
            <p:ph idx="1"/>
          </p:nvPr>
        </p:nvSpPr>
        <p:spPr>
          <a:xfrm>
            <a:off x="929576" y="1125519"/>
            <a:ext cx="2816424" cy="1024124"/>
          </a:xfrm>
        </p:spPr>
        <p:txBody>
          <a:bodyPr/>
          <a:lstStyle/>
          <a:p>
            <a:r>
              <a:rPr lang="en-US" sz="2800" dirty="0"/>
              <a:t>Revised SID: Study on 6G Scenarios and requirements was discussed and approved in </a:t>
            </a:r>
            <a:r>
              <a:rPr lang="en-US" sz="2800" dirty="0">
                <a:hlinkClick r:id="rId3"/>
              </a:rPr>
              <a:t>RP-250810</a:t>
            </a:r>
            <a:r>
              <a:rPr lang="en-US" sz="2800" dirty="0"/>
              <a:t> (key contents copied on the right)</a:t>
            </a:r>
            <a:endParaRPr lang="en-US" sz="2800" dirty="0">
              <a:highlight>
                <a:srgbClr val="FFFF00"/>
              </a:highlight>
            </a:endParaRPr>
          </a:p>
          <a:p>
            <a:endParaRPr lang="en-US" sz="2531" dirty="0"/>
          </a:p>
        </p:txBody>
      </p:sp>
      <p:sp>
        <p:nvSpPr>
          <p:cNvPr id="5" name="TextBox 4">
            <a:extLst>
              <a:ext uri="{FF2B5EF4-FFF2-40B4-BE49-F238E27FC236}">
                <a16:creationId xmlns:a16="http://schemas.microsoft.com/office/drawing/2014/main" id="{A96A767B-7388-2A10-9A4B-036E10D9D676}"/>
              </a:ext>
            </a:extLst>
          </p:cNvPr>
          <p:cNvSpPr txBox="1"/>
          <p:nvPr/>
        </p:nvSpPr>
        <p:spPr>
          <a:xfrm>
            <a:off x="3749842" y="1040047"/>
            <a:ext cx="7499684" cy="5262979"/>
          </a:xfrm>
          <a:prstGeom prst="rect">
            <a:avLst/>
          </a:prstGeom>
          <a:noFill/>
        </p:spPr>
        <p:txBody>
          <a:bodyPr wrap="square">
            <a:spAutoFit/>
          </a:bodyPr>
          <a:lstStyle/>
          <a:p>
            <a:pPr marL="342900" marR="0" lvl="0" indent="-342900" hangingPunct="0">
              <a:spcAft>
                <a:spcPts val="900"/>
              </a:spcAft>
              <a:buFont typeface="Times New Roman" panose="02020603050405020304" pitchFamily="18" charset="0"/>
              <a:buChar char="-"/>
            </a:pPr>
            <a:r>
              <a:rPr lang="en-GB" sz="1100" dirty="0">
                <a:effectLst/>
                <a:latin typeface="Times New Roman" panose="02020603050405020304" pitchFamily="18" charset="0"/>
                <a:ea typeface="DengXian" panose="02010600030101010101" pitchFamily="2" charset="-122"/>
              </a:rPr>
              <a:t>Identify typical and practical deployment scenarios defined by attributes such as carrier frequency, inter-site distance, user density, maximum mobility speed, and other relevant factors.</a:t>
            </a:r>
            <a:endParaRPr lang="en-US" sz="1100" dirty="0">
              <a:effectLst/>
              <a:latin typeface="Times New Roman" panose="02020603050405020304" pitchFamily="18" charset="0"/>
              <a:ea typeface="Times New Roman" panose="02020603050405020304" pitchFamily="18" charset="0"/>
            </a:endParaRPr>
          </a:p>
          <a:p>
            <a:pPr marL="342900" marR="0" lvl="0" indent="-342900" hangingPunct="0">
              <a:spcAft>
                <a:spcPts val="900"/>
              </a:spcAft>
              <a:buFont typeface="Times New Roman" panose="02020603050405020304" pitchFamily="18" charset="0"/>
              <a:buChar char="-"/>
            </a:pPr>
            <a:r>
              <a:rPr lang="en-GB" sz="1100" dirty="0">
                <a:effectLst/>
                <a:latin typeface="Times New Roman" panose="02020603050405020304" pitchFamily="18" charset="0"/>
                <a:ea typeface="DengXian" panose="02010600030101010101" pitchFamily="2" charset="-122"/>
              </a:rPr>
              <a:t>Develop 3GPP requirements for 6G Radio for improvement of existing services and for new services.</a:t>
            </a:r>
            <a:endParaRPr lang="en-US" sz="1100" dirty="0">
              <a:effectLst/>
              <a:latin typeface="Times New Roman" panose="02020603050405020304" pitchFamily="18" charset="0"/>
              <a:ea typeface="Times New Roman" panose="02020603050405020304" pitchFamily="18" charset="0"/>
            </a:endParaRPr>
          </a:p>
          <a:p>
            <a:pPr marL="342900" marR="0" lvl="0" indent="-342900" hangingPunct="0">
              <a:spcAft>
                <a:spcPts val="900"/>
              </a:spcAft>
              <a:buFont typeface="Times New Roman" panose="02020603050405020304" pitchFamily="18" charset="0"/>
              <a:buChar char="-"/>
            </a:pPr>
            <a:r>
              <a:rPr lang="en-GB" sz="1100" dirty="0">
                <a:effectLst/>
                <a:latin typeface="Times New Roman" panose="02020603050405020304" pitchFamily="18" charset="0"/>
                <a:ea typeface="DengXian" panose="02010600030101010101" pitchFamily="2" charset="-122"/>
              </a:rPr>
              <a:t>Determine the applicability of legacy services to 6G Radio, and define radio requirements for these, as appropriate.</a:t>
            </a:r>
            <a:endParaRPr lang="en-US" sz="1100" dirty="0">
              <a:effectLst/>
              <a:latin typeface="Times New Roman" panose="02020603050405020304" pitchFamily="18" charset="0"/>
              <a:ea typeface="Times New Roman" panose="02020603050405020304" pitchFamily="18" charset="0"/>
            </a:endParaRPr>
          </a:p>
          <a:p>
            <a:pPr marL="342900" marR="0" lvl="0" indent="-342900" hangingPunct="0">
              <a:spcAft>
                <a:spcPts val="900"/>
              </a:spcAft>
              <a:buFont typeface="Times New Roman" panose="02020603050405020304" pitchFamily="18" charset="0"/>
              <a:buChar char="-"/>
            </a:pPr>
            <a:r>
              <a:rPr lang="en-GB" sz="1100" dirty="0">
                <a:effectLst/>
                <a:latin typeface="Times New Roman" panose="02020603050405020304" pitchFamily="18" charset="0"/>
                <a:ea typeface="DengXian" panose="02010600030101010101" pitchFamily="2" charset="-122"/>
              </a:rPr>
              <a:t>Develop 3GPP requirements for 6G Radio for these practical deployment scenarios to ensure substantial gains in all relevant bands: overall performance, user experience, TCO reduction including at least: </a:t>
            </a:r>
            <a:endParaRPr lang="en-US" sz="1100" dirty="0">
              <a:effectLst/>
              <a:latin typeface="Times New Roman" panose="02020603050405020304" pitchFamily="18" charset="0"/>
              <a:ea typeface="Times New Roman" panose="02020603050405020304" pitchFamily="18" charset="0"/>
            </a:endParaRPr>
          </a:p>
          <a:p>
            <a:pPr marL="742950" marR="0" lvl="1" indent="-285750" hangingPunct="0">
              <a:spcAft>
                <a:spcPts val="900"/>
              </a:spcAft>
              <a:buFont typeface="Courier New" panose="02070309020205020404" pitchFamily="49" charset="0"/>
              <a:buChar char="o"/>
            </a:pPr>
            <a:r>
              <a:rPr lang="en-GB" sz="1100" dirty="0">
                <a:effectLst/>
                <a:latin typeface="Times New Roman" panose="02020603050405020304" pitchFamily="18" charset="0"/>
                <a:ea typeface="DengXian" panose="02010600030101010101" pitchFamily="2" charset="-122"/>
              </a:rPr>
              <a:t>Ensure appropriate set of functionalities, minimize the adoption of multiple options for the same functionality, avoid excessive configurations, excessive UE capabilities and UE capabilities reporting</a:t>
            </a:r>
            <a:endParaRPr lang="en-US" sz="11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100" dirty="0">
                <a:effectLst/>
                <a:latin typeface="Times New Roman" panose="02020603050405020304" pitchFamily="18" charset="0"/>
                <a:ea typeface="DengXian" panose="02010600030101010101" pitchFamily="2" charset="-122"/>
              </a:rPr>
              <a:t>Energy efficiency and energy saving: both for network and device</a:t>
            </a:r>
            <a:endParaRPr lang="en-US" sz="11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100" dirty="0">
                <a:effectLst/>
                <a:latin typeface="Times New Roman" panose="02020603050405020304" pitchFamily="18" charset="0"/>
                <a:ea typeface="DengXian" panose="02010600030101010101" pitchFamily="2" charset="-122"/>
              </a:rPr>
              <a:t>Enhanced spectral efficiency </a:t>
            </a:r>
            <a:endParaRPr lang="en-US" sz="11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100" dirty="0">
                <a:effectLst/>
                <a:latin typeface="Times New Roman" panose="02020603050405020304" pitchFamily="18" charset="0"/>
                <a:ea typeface="DengXian" panose="02010600030101010101" pitchFamily="2" charset="-122"/>
              </a:rPr>
              <a:t>Enhanced overall coverage, focus on cell-edge performance and UL coverage</a:t>
            </a:r>
            <a:endParaRPr lang="en-US" sz="11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100" dirty="0">
                <a:effectLst/>
                <a:latin typeface="Times New Roman" panose="02020603050405020304" pitchFamily="18" charset="0"/>
                <a:ea typeface="DengXian" panose="02010600030101010101" pitchFamily="2" charset="-122"/>
              </a:rPr>
              <a:t>Wider channel bandwidth (at least 200MHz) support for 6G deployments at least above 2 GHz, around 7 GHz</a:t>
            </a:r>
            <a:endParaRPr lang="en-US" sz="11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100" dirty="0">
                <a:effectLst/>
                <a:latin typeface="Times New Roman" panose="02020603050405020304" pitchFamily="18" charset="0"/>
                <a:ea typeface="DengXian" panose="02010600030101010101" pitchFamily="2" charset="-122"/>
              </a:rPr>
              <a:t>Re-use of existing 5G mid-band (~3.5GHz) site grid for 6G deployments in at least around 7 GHz and targeting comparable coverage to 5G mid-band</a:t>
            </a:r>
            <a:endParaRPr lang="en-US" sz="11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100" dirty="0">
                <a:effectLst/>
                <a:latin typeface="Times New Roman" panose="02020603050405020304" pitchFamily="18" charset="0"/>
                <a:ea typeface="DengXian" panose="02010600030101010101" pitchFamily="2" charset="-122"/>
              </a:rPr>
              <a:t>Target scalable and forward compatible design for diverse device types</a:t>
            </a:r>
            <a:endParaRPr lang="en-US" sz="11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100" dirty="0">
                <a:effectLst/>
                <a:latin typeface="Times New Roman" panose="02020603050405020304" pitchFamily="18" charset="0"/>
                <a:ea typeface="DengXian" panose="02010600030101010101" pitchFamily="2" charset="-122"/>
              </a:rPr>
              <a:t>Improved spectrum utilization and operations taking into account diverse spectrum allocations</a:t>
            </a:r>
            <a:endParaRPr lang="en-US" sz="11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100" dirty="0">
                <a:effectLst/>
                <a:latin typeface="Times New Roman" panose="02020603050405020304" pitchFamily="18" charset="0"/>
                <a:ea typeface="DengXian" panose="02010600030101010101" pitchFamily="2" charset="-122"/>
              </a:rPr>
              <a:t>Aim at using common 6G Radio design, which meets mobile broadband service requirements as high priority, to also meet vertical needs</a:t>
            </a:r>
            <a:endParaRPr lang="en-US" sz="11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100" dirty="0">
                <a:effectLst/>
                <a:latin typeface="Times New Roman" panose="02020603050405020304" pitchFamily="18" charset="0"/>
                <a:ea typeface="DengXian" panose="02010600030101010101" pitchFamily="2" charset="-122"/>
              </a:rPr>
              <a:t>Aim at a harmonized 6G Radio design for TN and NTN, including their integration</a:t>
            </a:r>
            <a:endParaRPr lang="en-US" sz="11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US" sz="1100" dirty="0">
                <a:effectLst/>
                <a:latin typeface="Times New Roman" panose="02020603050405020304" pitchFamily="18" charset="0"/>
                <a:ea typeface="DengXian" panose="02010600030101010101" pitchFamily="2" charset="-122"/>
              </a:rPr>
              <a:t>System simplification, including reducing configuration complexity, enabling more efficient Cell/UE management, </a:t>
            </a:r>
            <a:r>
              <a:rPr lang="en-US" sz="1100" dirty="0" err="1">
                <a:effectLst/>
                <a:latin typeface="Times New Roman" panose="02020603050405020304" pitchFamily="18" charset="0"/>
                <a:ea typeface="DengXian" panose="02010600030101010101" pitchFamily="2" charset="-122"/>
              </a:rPr>
              <a:t>etc</a:t>
            </a:r>
            <a:r>
              <a:rPr lang="en-GB" sz="1100" dirty="0">
                <a:effectLst/>
                <a:latin typeface="Times New Roman" panose="02020603050405020304" pitchFamily="18" charset="0"/>
                <a:ea typeface="DengXian" panose="02010600030101010101" pitchFamily="2" charset="-122"/>
              </a:rPr>
              <a:t>.</a:t>
            </a:r>
            <a:endParaRPr lang="en-US" sz="1100" dirty="0">
              <a:effectLst/>
              <a:latin typeface="Times New Roman" panose="02020603050405020304" pitchFamily="18" charset="0"/>
              <a:ea typeface="DengXian" panose="02010600030101010101" pitchFamily="2" charset="-122"/>
            </a:endParaRPr>
          </a:p>
        </p:txBody>
      </p:sp>
      <p:sp>
        <p:nvSpPr>
          <p:cNvPr id="7" name="TextBox 6">
            <a:extLst>
              <a:ext uri="{FF2B5EF4-FFF2-40B4-BE49-F238E27FC236}">
                <a16:creationId xmlns:a16="http://schemas.microsoft.com/office/drawing/2014/main" id="{A6A94DCC-63EA-EAEE-8919-63DA42E2E13C}"/>
              </a:ext>
            </a:extLst>
          </p:cNvPr>
          <p:cNvSpPr txBox="1"/>
          <p:nvPr/>
        </p:nvSpPr>
        <p:spPr>
          <a:xfrm>
            <a:off x="11249526" y="1637581"/>
            <a:ext cx="3388894" cy="2939266"/>
          </a:xfrm>
          <a:prstGeom prst="rect">
            <a:avLst/>
          </a:prstGeom>
          <a:noFill/>
        </p:spPr>
        <p:txBody>
          <a:bodyPr wrap="square">
            <a:spAutoFit/>
          </a:bodyPr>
          <a:lstStyle/>
          <a:p>
            <a:pPr marL="342900" marR="0" lvl="0" indent="-342900" hangingPunct="0">
              <a:spcAft>
                <a:spcPts val="900"/>
              </a:spcAft>
              <a:buFont typeface="Times New Roman" panose="02020603050405020304" pitchFamily="18" charset="0"/>
              <a:buChar char="-"/>
            </a:pPr>
            <a:r>
              <a:rPr lang="en-GB" sz="1000" dirty="0">
                <a:effectLst/>
                <a:latin typeface="Times New Roman" panose="02020603050405020304" pitchFamily="18" charset="0"/>
                <a:ea typeface="DengXian" panose="02010600030101010101" pitchFamily="2" charset="-122"/>
              </a:rPr>
              <a:t>Define a time plan and steer work as appropriate for the RAN WGs during the 6G WG SI to deliver high-level decisions at least on the following areas:</a:t>
            </a:r>
            <a:endParaRPr lang="en-US" sz="1000" dirty="0">
              <a:effectLst/>
              <a:latin typeface="Times New Roman" panose="02020603050405020304" pitchFamily="18" charset="0"/>
              <a:ea typeface="Times New Roman" panose="02020603050405020304" pitchFamily="18" charset="0"/>
            </a:endParaRPr>
          </a:p>
          <a:p>
            <a:pPr marL="742950" marR="0" lvl="1" indent="-285750" hangingPunct="0">
              <a:spcAft>
                <a:spcPts val="900"/>
              </a:spcAft>
              <a:buFont typeface="Courier New" panose="02070309020205020404" pitchFamily="49" charset="0"/>
              <a:buChar char="o"/>
            </a:pPr>
            <a:r>
              <a:rPr lang="en-GB" sz="1000" dirty="0">
                <a:effectLst/>
                <a:latin typeface="Times New Roman" panose="02020603050405020304" pitchFamily="18" charset="0"/>
                <a:ea typeface="DengXian" panose="02010600030101010101" pitchFamily="2" charset="-122"/>
              </a:rPr>
              <a:t>Fundamental 6G radio design aspects: waveform, numerology, channel coding, etc…</a:t>
            </a:r>
            <a:endParaRPr lang="en-US" sz="10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000" dirty="0">
                <a:effectLst/>
                <a:latin typeface="Times New Roman" panose="02020603050405020304" pitchFamily="18" charset="0"/>
                <a:ea typeface="DengXian" panose="02010600030101010101" pitchFamily="2" charset="-122"/>
              </a:rPr>
              <a:t>Overall high-level aspects of 5G to 6G migration</a:t>
            </a:r>
            <a:endParaRPr lang="en-US" sz="10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000" dirty="0">
                <a:effectLst/>
                <a:latin typeface="Times New Roman" panose="02020603050405020304" pitchFamily="18" charset="0"/>
                <a:ea typeface="DengXian" panose="02010600030101010101" pitchFamily="2" charset="-122"/>
              </a:rPr>
              <a:t>RAN architecture and interfaces, including RAN-Core interface</a:t>
            </a:r>
            <a:endParaRPr lang="en-US" sz="1000" dirty="0">
              <a:effectLst/>
              <a:latin typeface="Times New Roman" panose="02020603050405020304" pitchFamily="18" charset="0"/>
              <a:ea typeface="DengXian" panose="02010600030101010101" pitchFamily="2" charset="-122"/>
            </a:endParaRPr>
          </a:p>
          <a:p>
            <a:pPr marL="742950" marR="0" lvl="1" indent="-285750" hangingPunct="0">
              <a:spcAft>
                <a:spcPts val="900"/>
              </a:spcAft>
              <a:buFont typeface="Courier New" panose="02070309020205020404" pitchFamily="49" charset="0"/>
              <a:buChar char="o"/>
            </a:pPr>
            <a:r>
              <a:rPr lang="en-GB" sz="1000" dirty="0">
                <a:effectLst/>
                <a:latin typeface="Times New Roman" panose="02020603050405020304" pitchFamily="18" charset="0"/>
                <a:ea typeface="DengXian" panose="02010600030101010101" pitchFamily="2" charset="-122"/>
              </a:rPr>
              <a:t>Coordination of 6G AI/ML framework</a:t>
            </a:r>
            <a:endParaRPr lang="en-US" sz="1000" dirty="0">
              <a:effectLst/>
              <a:latin typeface="Times New Roman" panose="02020603050405020304" pitchFamily="18" charset="0"/>
              <a:ea typeface="DengXian" panose="02010600030101010101" pitchFamily="2" charset="-122"/>
            </a:endParaRPr>
          </a:p>
          <a:p>
            <a:pPr marL="0" marR="0" hangingPunct="0">
              <a:spcAft>
                <a:spcPts val="900"/>
              </a:spcAft>
            </a:pPr>
            <a:r>
              <a:rPr lang="en-US" sz="1000" dirty="0">
                <a:effectLst/>
                <a:latin typeface="Times New Roman" panose="02020603050405020304" pitchFamily="18" charset="0"/>
                <a:ea typeface="DengXian" panose="02010600030101010101" pitchFamily="2" charset="-122"/>
              </a:rPr>
              <a:t> </a:t>
            </a:r>
          </a:p>
          <a:p>
            <a:pPr marL="0" marR="0" hangingPunct="0">
              <a:spcAft>
                <a:spcPts val="900"/>
              </a:spcAft>
            </a:pPr>
            <a:r>
              <a:rPr lang="en-GB" sz="1000" dirty="0">
                <a:effectLst/>
                <a:latin typeface="Times New Roman" panose="02020603050405020304" pitchFamily="18" charset="0"/>
                <a:ea typeface="DengXian" panose="02010600030101010101" pitchFamily="2" charset="-122"/>
              </a:rPr>
              <a:t>Note: The detailed time plan for the high-level decisions above will be decided at RAN#108 at the approval of the 6G RAN WG SI and is to be aligned with the RAN SI progress.</a:t>
            </a:r>
            <a:endParaRPr lang="en-US" sz="1000" dirty="0">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744681682"/>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EA2B-04E4-BDA9-4EF2-DB8B10EAF8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1D7B5F-A0FE-6255-1535-AA772D901C32}"/>
              </a:ext>
            </a:extLst>
          </p:cNvPr>
          <p:cNvSpPr>
            <a:spLocks noGrp="1"/>
          </p:cNvSpPr>
          <p:nvPr>
            <p:ph type="title"/>
          </p:nvPr>
        </p:nvSpPr>
        <p:spPr>
          <a:xfrm>
            <a:off x="676954" y="287870"/>
            <a:ext cx="12912045" cy="736597"/>
          </a:xfrm>
        </p:spPr>
        <p:txBody>
          <a:bodyPr/>
          <a:lstStyle/>
          <a:p>
            <a:r>
              <a:rPr lang="en-US" sz="4000" dirty="0"/>
              <a:t>RAN Projects Update: 6G Study in Rel-20, IMT-2030 TPRs</a:t>
            </a:r>
          </a:p>
        </p:txBody>
      </p:sp>
      <p:sp>
        <p:nvSpPr>
          <p:cNvPr id="3" name="Content Placeholder 2">
            <a:extLst>
              <a:ext uri="{FF2B5EF4-FFF2-40B4-BE49-F238E27FC236}">
                <a16:creationId xmlns:a16="http://schemas.microsoft.com/office/drawing/2014/main" id="{ECD943EE-F1A7-B7D0-983D-CB0C0FD4B44A}"/>
              </a:ext>
            </a:extLst>
          </p:cNvPr>
          <p:cNvSpPr>
            <a:spLocks noGrp="1"/>
          </p:cNvSpPr>
          <p:nvPr>
            <p:ph idx="1"/>
          </p:nvPr>
        </p:nvSpPr>
        <p:spPr>
          <a:xfrm>
            <a:off x="929575" y="1125518"/>
            <a:ext cx="13327579" cy="5300681"/>
          </a:xfrm>
        </p:spPr>
        <p:txBody>
          <a:bodyPr/>
          <a:lstStyle/>
          <a:p>
            <a:pPr>
              <a:buFont typeface="Arial" panose="020B0604020202020204" pitchFamily="34" charset="0"/>
              <a:buChar char="•"/>
            </a:pPr>
            <a:r>
              <a:rPr lang="en-US" sz="2800" dirty="0"/>
              <a:t>Moderator's summary for IMT-2030 TPRs can be found in </a:t>
            </a:r>
            <a:r>
              <a:rPr lang="en-US" sz="2800" dirty="0">
                <a:hlinkClick r:id="rId2"/>
              </a:rPr>
              <a:t>RP-250819</a:t>
            </a:r>
            <a:r>
              <a:rPr lang="en-US" sz="2800" dirty="0"/>
              <a:t>, with the seven proposals endorsed (copied below):</a:t>
            </a:r>
          </a:p>
          <a:p>
            <a:pPr lvl="1"/>
            <a:r>
              <a:rPr lang="en-US" sz="2269" dirty="0"/>
              <a:t>Define positioning accuracy as a quantitative TPR</a:t>
            </a:r>
          </a:p>
          <a:p>
            <a:pPr lvl="1"/>
            <a:r>
              <a:rPr lang="en-US" sz="2269" dirty="0"/>
              <a:t>Define Sensing-related capabilities as a TPR.</a:t>
            </a:r>
          </a:p>
          <a:p>
            <a:pPr lvl="1"/>
            <a:r>
              <a:rPr lang="en-US" sz="2269" dirty="0"/>
              <a:t>Define AI-related capabilities as qualitative TPR evaluated by inspection.</a:t>
            </a:r>
          </a:p>
          <a:p>
            <a:pPr lvl="1"/>
            <a:r>
              <a:rPr lang="en-US" sz="2269" dirty="0"/>
              <a:t>Define energy efficiency as a TPR. </a:t>
            </a:r>
          </a:p>
          <a:p>
            <a:pPr lvl="1"/>
            <a:r>
              <a:rPr lang="en-US" sz="2269" dirty="0"/>
              <a:t>For user experienced data rate, further discuss applicable deployment scenarios, and revisit the evaluation methodology before setting values for UL</a:t>
            </a:r>
          </a:p>
          <a:p>
            <a:pPr lvl="1"/>
            <a:r>
              <a:rPr lang="en-US" sz="2269" dirty="0"/>
              <a:t>For bandwidth TPR, it is proposed to set a target value of 400MHz (same definition as IMT-2020)</a:t>
            </a:r>
          </a:p>
          <a:p>
            <a:pPr lvl="2"/>
            <a:r>
              <a:rPr lang="en-US" sz="1734" dirty="0"/>
              <a:t>TBD on other TPR values</a:t>
            </a:r>
          </a:p>
          <a:p>
            <a:pPr lvl="1"/>
            <a:r>
              <a:rPr lang="en-US" sz="2269" dirty="0"/>
              <a:t>Define TPR (e.g. joint/composite requirement) related to data rate, latency, reliability, capacity etc. as a candidate IMT-2030 TPR.</a:t>
            </a:r>
          </a:p>
          <a:p>
            <a:pPr lvl="2"/>
            <a:r>
              <a:rPr lang="en-US" sz="1734" dirty="0"/>
              <a:t>Applicable usage scenario: immersive communication</a:t>
            </a:r>
          </a:p>
          <a:p>
            <a:pPr lvl="1"/>
            <a:endParaRPr lang="en-US" sz="2269" dirty="0">
              <a:highlight>
                <a:srgbClr val="FFFF00"/>
              </a:highlight>
            </a:endParaRPr>
          </a:p>
          <a:p>
            <a:pPr marL="0" indent="0">
              <a:buNone/>
            </a:pPr>
            <a:endParaRPr lang="en-US" sz="2800" dirty="0">
              <a:highlight>
                <a:srgbClr val="FFFF00"/>
              </a:highlight>
            </a:endParaRPr>
          </a:p>
          <a:p>
            <a:endParaRPr lang="en-US" sz="2531" dirty="0"/>
          </a:p>
        </p:txBody>
      </p:sp>
    </p:spTree>
    <p:extLst>
      <p:ext uri="{BB962C8B-B14F-4D97-AF65-F5344CB8AC3E}">
        <p14:creationId xmlns:p14="http://schemas.microsoft.com/office/powerpoint/2010/main" val="2588564541"/>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B92C7-68D9-DFDD-8511-F05A00EA09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2ECBDE-AD9E-5B59-00FF-E7A67CA6C3B6}"/>
              </a:ext>
            </a:extLst>
          </p:cNvPr>
          <p:cNvSpPr>
            <a:spLocks noGrp="1"/>
          </p:cNvSpPr>
          <p:nvPr>
            <p:ph type="title"/>
          </p:nvPr>
        </p:nvSpPr>
        <p:spPr>
          <a:xfrm>
            <a:off x="676954" y="287870"/>
            <a:ext cx="12912045" cy="736597"/>
          </a:xfrm>
        </p:spPr>
        <p:txBody>
          <a:bodyPr/>
          <a:lstStyle/>
          <a:p>
            <a:r>
              <a:rPr lang="en-US" sz="4000" dirty="0"/>
              <a:t>RAN Projects Update: 6G Study in Rel-20, IMT-2030 TPRs – Cont’d</a:t>
            </a:r>
          </a:p>
        </p:txBody>
      </p:sp>
      <p:sp>
        <p:nvSpPr>
          <p:cNvPr id="3" name="Content Placeholder 2">
            <a:extLst>
              <a:ext uri="{FF2B5EF4-FFF2-40B4-BE49-F238E27FC236}">
                <a16:creationId xmlns:a16="http://schemas.microsoft.com/office/drawing/2014/main" id="{228AF032-EF98-1E4A-FAC0-B9D7EC46E166}"/>
              </a:ext>
            </a:extLst>
          </p:cNvPr>
          <p:cNvSpPr>
            <a:spLocks noGrp="1"/>
          </p:cNvSpPr>
          <p:nvPr>
            <p:ph idx="1"/>
          </p:nvPr>
        </p:nvSpPr>
        <p:spPr>
          <a:xfrm>
            <a:off x="929575" y="1125519"/>
            <a:ext cx="13327579" cy="1109682"/>
          </a:xfrm>
        </p:spPr>
        <p:txBody>
          <a:bodyPr/>
          <a:lstStyle/>
          <a:p>
            <a:pPr>
              <a:buFont typeface="Arial" panose="020B0604020202020204" pitchFamily="34" charset="0"/>
              <a:buChar char="•"/>
            </a:pPr>
            <a:r>
              <a:rPr lang="en-US" sz="2800" dirty="0"/>
              <a:t>Direct submission to ITU-R from RAN #108 of IMT-2030 TPR values was summarized and endorsed in </a:t>
            </a:r>
            <a:r>
              <a:rPr lang="en-US" sz="2800" dirty="0">
                <a:hlinkClick r:id="rId2"/>
              </a:rPr>
              <a:t>RP-250820</a:t>
            </a:r>
            <a:endParaRPr lang="en-US" sz="2800" dirty="0"/>
          </a:p>
        </p:txBody>
      </p:sp>
      <p:sp>
        <p:nvSpPr>
          <p:cNvPr id="7" name="TextBox 6">
            <a:extLst>
              <a:ext uri="{FF2B5EF4-FFF2-40B4-BE49-F238E27FC236}">
                <a16:creationId xmlns:a16="http://schemas.microsoft.com/office/drawing/2014/main" id="{A3ECDE14-6646-B225-4985-08E4A31473C1}"/>
              </a:ext>
            </a:extLst>
          </p:cNvPr>
          <p:cNvSpPr txBox="1"/>
          <p:nvPr/>
        </p:nvSpPr>
        <p:spPr>
          <a:xfrm>
            <a:off x="7132976" y="1928449"/>
            <a:ext cx="7499684" cy="4124206"/>
          </a:xfrm>
          <a:prstGeom prst="rect">
            <a:avLst/>
          </a:prstGeom>
          <a:noFill/>
        </p:spPr>
        <p:txBody>
          <a:bodyPr wrap="square">
            <a:spAutoFit/>
          </a:bodyPr>
          <a:lstStyle/>
          <a:p>
            <a:pPr marL="0" marR="0" algn="just">
              <a:spcAft>
                <a:spcPts val="600"/>
              </a:spcAft>
            </a:pPr>
            <a:r>
              <a:rPr lang="en-US" b="1" kern="1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Proposal to PCG for approval</a:t>
            </a:r>
            <a:endParaRPr lang="en-US" i="1" kern="100" dirty="0">
              <a:solidFill>
                <a:srgbClr val="FF0000"/>
              </a:solidFill>
              <a:effectLst/>
              <a:latin typeface="Century" panose="02040604050505020304" pitchFamily="18" charset="0"/>
              <a:ea typeface="MS Mincho" panose="02020609040205080304" pitchFamily="49" charset="-128"/>
              <a:cs typeface="Times New Roman" panose="02020603050405020304" pitchFamily="18" charset="0"/>
            </a:endParaRPr>
          </a:p>
          <a:p>
            <a:pPr marL="0" marR="0" algn="just">
              <a:spcAft>
                <a:spcPts val="600"/>
              </a:spcAft>
            </a:pPr>
            <a:r>
              <a:rPr lang="en-US" kern="100" dirty="0">
                <a:effectLst/>
                <a:latin typeface="Arial" panose="020B0604020202020204" pitchFamily="34" charset="0"/>
                <a:ea typeface="MS Mincho" panose="02020609040205080304" pitchFamily="49" charset="-128"/>
                <a:cs typeface="Arial" panose="020B0604020202020204" pitchFamily="34" charset="0"/>
              </a:rPr>
              <a:t>The deadline for submission to WP5D#49 is June 12, 2025. Given that RAN#108 is held 9-13</a:t>
            </a:r>
            <a:r>
              <a:rPr lang="en-US" kern="100" baseline="30000" dirty="0">
                <a:effectLst/>
                <a:latin typeface="Arial" panose="020B0604020202020204" pitchFamily="34" charset="0"/>
                <a:ea typeface="MS Mincho" panose="02020609040205080304" pitchFamily="49" charset="-128"/>
                <a:cs typeface="Arial" panose="020B0604020202020204" pitchFamily="34" charset="0"/>
              </a:rPr>
              <a:t>th</a:t>
            </a:r>
            <a:r>
              <a:rPr lang="en-US" kern="100" dirty="0">
                <a:effectLst/>
                <a:latin typeface="Arial" panose="020B0604020202020204" pitchFamily="34" charset="0"/>
                <a:ea typeface="MS Mincho" panose="02020609040205080304" pitchFamily="49" charset="-128"/>
                <a:cs typeface="Arial" panose="020B0604020202020204" pitchFamily="34" charset="0"/>
              </a:rPr>
              <a:t> of June 2025, expedited means are necessary to allow RAN#108 to send an input to WP5D#49 on IMT2030 TPRs by this deadline, if suitable. </a:t>
            </a:r>
            <a:r>
              <a:rPr lang="en-US" b="1" kern="100"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Therefore, 3GPP RAN requests PCG to grant an exception and allow TSG RAN to correspond directly with WP5D to submit an input on Technical Performance Requirements from RAN#108.</a:t>
            </a:r>
          </a:p>
          <a:p>
            <a:pPr marL="0" marR="0" algn="l">
              <a:spcAft>
                <a:spcPts val="600"/>
              </a:spcAft>
            </a:pPr>
            <a:r>
              <a:rPr lang="en-GB" kern="100" dirty="0">
                <a:effectLst/>
                <a:latin typeface="Arial" panose="020B0604020202020204" pitchFamily="34" charset="0"/>
                <a:ea typeface="MS Mincho" panose="02020609040205080304" pitchFamily="49" charset="-128"/>
                <a:cs typeface="Arial" panose="020B0604020202020204" pitchFamily="34" charset="0"/>
              </a:rPr>
              <a:t>It is noted that the finalization of the MTPRs by ITU-R WP 5D does not occur until its meeting in February of 2026. It is possible that 3GPP TSG-RAN may have subsequent submissions/revisions to ITU-R WP 5D after RAN #108. Subsequent proposals will be addressed individually and are not proposed to be part of this PCG exception process.</a:t>
            </a:r>
            <a:endParaRPr lang="en-US" kern="100" dirty="0">
              <a:effectLst/>
              <a:latin typeface="Arial" panose="020B0604020202020204" pitchFamily="34" charset="0"/>
              <a:ea typeface="MS Mincho" panose="02020609040205080304" pitchFamily="49" charset="-128"/>
              <a:cs typeface="Arial" panose="020B0604020202020204" pitchFamily="34" charset="0"/>
            </a:endParaRPr>
          </a:p>
        </p:txBody>
      </p:sp>
      <p:sp>
        <p:nvSpPr>
          <p:cNvPr id="9" name="TextBox 8">
            <a:extLst>
              <a:ext uri="{FF2B5EF4-FFF2-40B4-BE49-F238E27FC236}">
                <a16:creationId xmlns:a16="http://schemas.microsoft.com/office/drawing/2014/main" id="{170130B2-BA96-8650-6888-AE2C6F30D056}"/>
              </a:ext>
            </a:extLst>
          </p:cNvPr>
          <p:cNvSpPr txBox="1"/>
          <p:nvPr/>
        </p:nvSpPr>
        <p:spPr>
          <a:xfrm>
            <a:off x="801238" y="2336253"/>
            <a:ext cx="5843337" cy="4078039"/>
          </a:xfrm>
          <a:prstGeom prst="rect">
            <a:avLst/>
          </a:prstGeom>
          <a:noFill/>
        </p:spPr>
        <p:txBody>
          <a:bodyPr wrap="square">
            <a:spAutoFit/>
          </a:bodyPr>
          <a:lstStyle/>
          <a:p>
            <a:pPr marL="0" marR="0" algn="l">
              <a:spcAft>
                <a:spcPts val="600"/>
              </a:spcAft>
            </a:pPr>
            <a:r>
              <a:rPr lang="en-US" b="1" kern="100" dirty="0">
                <a:effectLst/>
                <a:latin typeface="Arial" panose="020B0604020202020204" pitchFamily="34" charset="0"/>
                <a:ea typeface="MS Mincho" panose="02020609040205080304" pitchFamily="49" charset="-128"/>
                <a:cs typeface="Times New Roman" panose="02020603050405020304" pitchFamily="18" charset="0"/>
              </a:rPr>
              <a:t>Workplan in TSG RAN for 2Q25</a:t>
            </a:r>
            <a:endParaRPr lang="en-US" sz="1600" kern="100" dirty="0">
              <a:effectLst/>
              <a:latin typeface="Century" panose="02040604050505020304" pitchFamily="18" charset="0"/>
              <a:ea typeface="MS Mincho" panose="02020609040205080304" pitchFamily="49" charset="-128"/>
              <a:cs typeface="Times New Roman" panose="02020603050405020304" pitchFamily="18" charset="0"/>
            </a:endParaRPr>
          </a:p>
          <a:p>
            <a:pPr marL="0" marR="0" algn="l">
              <a:spcAft>
                <a:spcPts val="600"/>
              </a:spcAft>
            </a:pPr>
            <a:r>
              <a:rPr lang="en-US" kern="100" dirty="0">
                <a:effectLst/>
                <a:latin typeface="Arial" panose="020B0604020202020204" pitchFamily="34" charset="0"/>
                <a:ea typeface="MS Mincho" panose="02020609040205080304" pitchFamily="49" charset="-128"/>
                <a:cs typeface="Times New Roman" panose="02020603050405020304" pitchFamily="18" charset="0"/>
              </a:rPr>
              <a:t>To complete the work on TPRs in RAN#108, it is proposed that the work will progress between RAN#107 and RAN#108 by:</a:t>
            </a:r>
            <a:endParaRPr lang="en-US" sz="1600" kern="100" dirty="0">
              <a:effectLst/>
              <a:latin typeface="Century" panose="02040604050505020304" pitchFamily="18" charset="0"/>
              <a:ea typeface="MS Mincho" panose="02020609040205080304" pitchFamily="49" charset="-128"/>
              <a:cs typeface="Times New Roman" panose="02020603050405020304" pitchFamily="18" charset="0"/>
            </a:endParaRPr>
          </a:p>
          <a:p>
            <a:pPr marL="342900" marR="0" lvl="0" indent="-342900">
              <a:spcAft>
                <a:spcPts val="600"/>
              </a:spcAft>
              <a:buFont typeface="Arial" panose="020B0604020202020204" pitchFamily="34" charset="0"/>
              <a:buChar char="-"/>
            </a:pPr>
            <a:r>
              <a:rPr lang="en-GB" dirty="0">
                <a:effectLst/>
                <a:latin typeface="Arial" panose="020B0604020202020204" pitchFamily="34" charset="0"/>
                <a:ea typeface="MS Mincho" panose="02020609040205080304" pitchFamily="49" charset="-128"/>
              </a:rPr>
              <a:t>E-mail to circulate input documents and summaries of proposals</a:t>
            </a:r>
            <a:r>
              <a:rPr lang="en-GB" dirty="0">
                <a:effectLst/>
                <a:latin typeface="Arial" panose="020B0604020202020204" pitchFamily="34" charset="0"/>
                <a:ea typeface="DengXian" panose="02010600030101010101" pitchFamily="2" charset="-122"/>
              </a:rPr>
              <a:t> by using </a:t>
            </a:r>
            <a:r>
              <a:rPr lang="en-GB" b="1" dirty="0">
                <a:effectLst/>
                <a:latin typeface="Arial" panose="020B0604020202020204" pitchFamily="34" charset="0"/>
                <a:ea typeface="DengXian" panose="02010600030101010101" pitchFamily="2" charset="-122"/>
              </a:rPr>
              <a:t>RAN  ITU AH reflector</a:t>
            </a:r>
            <a:endParaRPr lang="en-US" b="1" dirty="0">
              <a:effectLst/>
              <a:latin typeface="Calibri" panose="020F0502020204030204" pitchFamily="34" charset="0"/>
              <a:ea typeface="MS Mincho" panose="02020609040205080304" pitchFamily="49" charset="-128"/>
            </a:endParaRPr>
          </a:p>
          <a:p>
            <a:pPr marL="342900" marR="0" lvl="0" indent="-342900">
              <a:spcAft>
                <a:spcPts val="600"/>
              </a:spcAft>
              <a:buFont typeface="Arial" panose="020B0604020202020204" pitchFamily="34" charset="0"/>
              <a:buChar char="-"/>
            </a:pPr>
            <a:r>
              <a:rPr lang="en-GB" dirty="0">
                <a:effectLst/>
                <a:latin typeface="Arial" panose="020B0604020202020204" pitchFamily="34" charset="0"/>
                <a:ea typeface="MS Mincho" panose="02020609040205080304" pitchFamily="49" charset="-128"/>
              </a:rPr>
              <a:t>Two conference calls to consolidate the proposals aiming to facilitate agreement in RAN#108 </a:t>
            </a:r>
            <a:r>
              <a:rPr lang="en-GB" i="1" dirty="0">
                <a:effectLst/>
                <a:latin typeface="Arial" panose="020B0604020202020204" pitchFamily="34" charset="0"/>
                <a:ea typeface="MS Mincho" panose="02020609040205080304" pitchFamily="49" charset="-128"/>
              </a:rPr>
              <a:t>(Note: no decision, no </a:t>
            </a:r>
            <a:r>
              <a:rPr lang="en-GB" i="1" dirty="0" err="1">
                <a:latin typeface="Arial" panose="020B0604020202020204" pitchFamily="34" charset="0"/>
                <a:ea typeface="MS Mincho" panose="02020609040205080304" pitchFamily="49" charset="-128"/>
              </a:rPr>
              <a:t>T</a:t>
            </a:r>
            <a:r>
              <a:rPr lang="en-GB" i="1" dirty="0" err="1">
                <a:effectLst/>
                <a:latin typeface="Arial" panose="020B0604020202020204" pitchFamily="34" charset="0"/>
                <a:ea typeface="MS Mincho" panose="02020609040205080304" pitchFamily="49" charset="-128"/>
              </a:rPr>
              <a:t>doc</a:t>
            </a:r>
            <a:r>
              <a:rPr lang="en-GB" i="1" dirty="0">
                <a:latin typeface="Arial" panose="020B0604020202020204" pitchFamily="34" charset="0"/>
                <a:ea typeface="MS Mincho" panose="02020609040205080304" pitchFamily="49" charset="-128"/>
              </a:rPr>
              <a:t> allocation)</a:t>
            </a:r>
            <a:endParaRPr lang="en-US" i="1" dirty="0">
              <a:effectLst/>
              <a:latin typeface="Calibri" panose="020F0502020204030204" pitchFamily="34" charset="0"/>
              <a:ea typeface="MS Mincho" panose="02020609040205080304" pitchFamily="49" charset="-128"/>
            </a:endParaRPr>
          </a:p>
          <a:p>
            <a:pPr marL="742950" marR="0" lvl="1" indent="-285750">
              <a:spcAft>
                <a:spcPts val="600"/>
              </a:spcAft>
              <a:buFont typeface="Courier New" panose="02070309020205020404" pitchFamily="49" charset="0"/>
              <a:buChar char="o"/>
            </a:pPr>
            <a:r>
              <a:rPr lang="en-GB" b="1" dirty="0">
                <a:effectLst/>
                <a:latin typeface="Arial" panose="020B0604020202020204" pitchFamily="34" charset="0"/>
                <a:ea typeface="Calibri" panose="020F0502020204030204" pitchFamily="34" charset="0"/>
              </a:rPr>
              <a:t>CC#1 from 14:00 to 16:00 CEST on April </a:t>
            </a:r>
            <a:r>
              <a:rPr lang="en-GB" b="1" dirty="0">
                <a:effectLst/>
                <a:latin typeface="Arial" panose="020B0604020202020204" pitchFamily="34" charset="0"/>
                <a:ea typeface="DengXian" panose="02010600030101010101" pitchFamily="2" charset="-122"/>
              </a:rPr>
              <a:t>29</a:t>
            </a:r>
            <a:r>
              <a:rPr lang="en-GB" b="1" dirty="0">
                <a:effectLst/>
                <a:latin typeface="Arial" panose="020B0604020202020204" pitchFamily="34" charset="0"/>
                <a:ea typeface="Calibri" panose="020F0502020204030204" pitchFamily="34" charset="0"/>
              </a:rPr>
              <a:t>, 2025 – deadline for contributions on April 2</a:t>
            </a:r>
            <a:r>
              <a:rPr lang="en-GB" b="1" dirty="0">
                <a:effectLst/>
                <a:latin typeface="Arial" panose="020B0604020202020204" pitchFamily="34" charset="0"/>
                <a:ea typeface="DengXian" panose="02010600030101010101" pitchFamily="2" charset="-122"/>
              </a:rPr>
              <a:t>4</a:t>
            </a:r>
            <a:endParaRPr lang="en-US" b="1" dirty="0">
              <a:effectLst/>
              <a:latin typeface="Calibri" panose="020F0502020204030204" pitchFamily="34" charset="0"/>
              <a:ea typeface="Calibri" panose="020F0502020204030204" pitchFamily="34" charset="0"/>
            </a:endParaRPr>
          </a:p>
          <a:p>
            <a:pPr marL="742950" marR="0" lvl="1" indent="-285750">
              <a:spcAft>
                <a:spcPts val="600"/>
              </a:spcAft>
              <a:buFont typeface="Courier New" panose="02070309020205020404" pitchFamily="49" charset="0"/>
              <a:buChar char="o"/>
            </a:pPr>
            <a:r>
              <a:rPr lang="en-GB" b="1" dirty="0">
                <a:effectLst/>
                <a:latin typeface="Arial" panose="020B0604020202020204" pitchFamily="34" charset="0"/>
                <a:ea typeface="Calibri" panose="020F0502020204030204" pitchFamily="34" charset="0"/>
              </a:rPr>
              <a:t>CC#2 from 14:00 to 16:00 CEST on June 4, 2025</a:t>
            </a:r>
            <a:endParaRPr lang="en-US" b="1"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88908890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241" y="1242485"/>
            <a:ext cx="13756312" cy="4830233"/>
          </a:xfrm>
        </p:spPr>
        <p:txBody>
          <a:bodyPr/>
          <a:lstStyle/>
          <a:p>
            <a:pPr lvl="0"/>
            <a:r>
              <a:rPr lang="en-US" sz="3600" dirty="0"/>
              <a:t>Administrative aspects</a:t>
            </a:r>
          </a:p>
          <a:p>
            <a:pPr lvl="0"/>
            <a:r>
              <a:rPr lang="en-US" sz="3600" dirty="0"/>
              <a:t>Planning</a:t>
            </a:r>
          </a:p>
          <a:p>
            <a:pPr lvl="0"/>
            <a:r>
              <a:rPr lang="en-US" sz="3600" dirty="0"/>
              <a:t>TSG RAN project update</a:t>
            </a:r>
          </a:p>
          <a:p>
            <a:r>
              <a:rPr lang="en-US" sz="3600" dirty="0"/>
              <a:t>ITU matters</a:t>
            </a:r>
          </a:p>
        </p:txBody>
      </p:sp>
    </p:spTree>
    <p:extLst>
      <p:ext uri="{BB962C8B-B14F-4D97-AF65-F5344CB8AC3E}">
        <p14:creationId xmlns:p14="http://schemas.microsoft.com/office/powerpoint/2010/main" val="3273393182"/>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4" y="287870"/>
            <a:ext cx="12912045" cy="736597"/>
          </a:xfrm>
        </p:spPr>
        <p:txBody>
          <a:bodyPr/>
          <a:lstStyle/>
          <a:p>
            <a:r>
              <a:rPr lang="en-US" sz="4000" dirty="0"/>
              <a:t>RAN Projects Update: New RAN4-led R19 Spectrum Items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006487" y="1185339"/>
            <a:ext cx="13327579" cy="4830233"/>
          </a:xfrm>
        </p:spPr>
        <p:txBody>
          <a:bodyPr/>
          <a:lstStyle/>
          <a:p>
            <a:r>
              <a:rPr lang="en-US" sz="2800" dirty="0"/>
              <a:t>New band for 5G Broadcast Utilizing Geosynchronous Satellite was discussed and approved in </a:t>
            </a:r>
            <a:r>
              <a:rPr lang="en-US" sz="2800" dirty="0">
                <a:hlinkClick r:id="rId2"/>
              </a:rPr>
              <a:t>RP-250788</a:t>
            </a:r>
            <a:endParaRPr lang="en-US" sz="2000" dirty="0"/>
          </a:p>
          <a:p>
            <a:r>
              <a:rPr lang="en-US" sz="2800" dirty="0"/>
              <a:t>Way forward on 4.9GHz new band for US was discussed and endorsed in </a:t>
            </a:r>
            <a:r>
              <a:rPr lang="en-US" sz="2800" dirty="0">
                <a:hlinkClick r:id="rId3"/>
              </a:rPr>
              <a:t>RP-250807</a:t>
            </a:r>
            <a:endParaRPr lang="en-US" sz="2000" dirty="0"/>
          </a:p>
        </p:txBody>
      </p:sp>
    </p:spTree>
    <p:extLst>
      <p:ext uri="{BB962C8B-B14F-4D97-AF65-F5344CB8AC3E}">
        <p14:creationId xmlns:p14="http://schemas.microsoft.com/office/powerpoint/2010/main" val="1353790659"/>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Update of Rel-19 Projects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1013883"/>
            <a:ext cx="13175178" cy="5399617"/>
          </a:xfrm>
        </p:spPr>
        <p:txBody>
          <a:bodyPr/>
          <a:lstStyle/>
          <a:p>
            <a:r>
              <a:rPr lang="en-US" sz="2800" dirty="0"/>
              <a:t>Revised SID for Study on AI/ML for NR air interface phase 2 approved in </a:t>
            </a:r>
            <a:r>
              <a:rPr lang="en-US" sz="2800" dirty="0">
                <a:hlinkClick r:id="rId2"/>
              </a:rPr>
              <a:t>RP-250308</a:t>
            </a:r>
            <a:r>
              <a:rPr lang="en-US" sz="2800" dirty="0"/>
              <a:t> </a:t>
            </a:r>
            <a:endParaRPr lang="en-US" sz="2400" dirty="0"/>
          </a:p>
          <a:p>
            <a:r>
              <a:rPr lang="en-US" sz="2800" dirty="0"/>
              <a:t>Revised SID: Study on spatial channel model for demodulation performance requirements approved in </a:t>
            </a:r>
            <a:r>
              <a:rPr lang="en-US" sz="2800" dirty="0">
                <a:hlinkClick r:id="rId3"/>
              </a:rPr>
              <a:t>RP-250577</a:t>
            </a:r>
            <a:endParaRPr lang="en-US" sz="2800" dirty="0"/>
          </a:p>
          <a:p>
            <a:r>
              <a:rPr lang="en-US" sz="2800" dirty="0"/>
              <a:t>Revised WID on AI/ML for NR air interface approved in </a:t>
            </a:r>
            <a:r>
              <a:rPr lang="en-US" sz="2800" dirty="0">
                <a:hlinkClick r:id="rId4"/>
              </a:rPr>
              <a:t>RP-250792</a:t>
            </a:r>
            <a:endParaRPr lang="en-US" sz="2800" dirty="0"/>
          </a:p>
          <a:p>
            <a:r>
              <a:rPr lang="en-US" sz="2800" dirty="0"/>
              <a:t>Revised WID on enhancements of network energy savings for NR approved in </a:t>
            </a:r>
            <a:r>
              <a:rPr lang="en-US" sz="2800" dirty="0">
                <a:hlinkClick r:id="rId5"/>
              </a:rPr>
              <a:t>RP-250343</a:t>
            </a:r>
            <a:endParaRPr lang="en-US" sz="2800" dirty="0"/>
          </a:p>
          <a:p>
            <a:r>
              <a:rPr lang="en-US" sz="2800" dirty="0"/>
              <a:t>Revised WID: Solutions for Ambient IoT (Internet of Things) in NR approved in </a:t>
            </a:r>
            <a:r>
              <a:rPr lang="en-US" sz="2800" dirty="0">
                <a:hlinkClick r:id="rId6"/>
              </a:rPr>
              <a:t>RP-250796</a:t>
            </a:r>
            <a:endParaRPr lang="en-US" sz="2800" dirty="0"/>
          </a:p>
          <a:p>
            <a:pPr lvl="1"/>
            <a:r>
              <a:rPr lang="en-US" sz="2400" dirty="0"/>
              <a:t>Moderator's summary on A-IoT WID scope clarification endorsed in </a:t>
            </a:r>
            <a:r>
              <a:rPr lang="en-US" sz="2400" dirty="0">
                <a:hlinkClick r:id="rId7"/>
              </a:rPr>
              <a:t>RP-250777</a:t>
            </a:r>
            <a:endParaRPr lang="en-US" sz="2400" dirty="0"/>
          </a:p>
          <a:p>
            <a:r>
              <a:rPr lang="en-US" sz="2800" dirty="0"/>
              <a:t>Revised Work Item: NR mobility enhancements Phase 4 approved in </a:t>
            </a:r>
            <a:r>
              <a:rPr lang="en-US" sz="2800" dirty="0">
                <a:hlinkClick r:id="rId8"/>
              </a:rPr>
              <a:t>RP-250339</a:t>
            </a:r>
            <a:endParaRPr lang="en-US" sz="2800" dirty="0"/>
          </a:p>
          <a:p>
            <a:r>
              <a:rPr lang="en-US" sz="2800" dirty="0"/>
              <a:t>Revised WID on NR </a:t>
            </a:r>
            <a:r>
              <a:rPr lang="en-US" sz="2800" dirty="0" err="1"/>
              <a:t>sidelink</a:t>
            </a:r>
            <a:r>
              <a:rPr lang="en-US" sz="2800" dirty="0"/>
              <a:t> multi-hop relay approved in </a:t>
            </a:r>
            <a:r>
              <a:rPr lang="en-US" sz="2800" dirty="0">
                <a:hlinkClick r:id="rId9"/>
              </a:rPr>
              <a:t>RP-250188</a:t>
            </a:r>
            <a:endParaRPr lang="en-US" sz="2800" dirty="0"/>
          </a:p>
          <a:p>
            <a:endParaRPr lang="en-US" sz="2800" dirty="0"/>
          </a:p>
          <a:p>
            <a:endParaRPr lang="en-US" sz="2800" dirty="0"/>
          </a:p>
          <a:p>
            <a:endParaRPr lang="en-US" sz="2800" dirty="0"/>
          </a:p>
        </p:txBody>
      </p:sp>
    </p:spTree>
    <p:extLst>
      <p:ext uri="{BB962C8B-B14F-4D97-AF65-F5344CB8AC3E}">
        <p14:creationId xmlns:p14="http://schemas.microsoft.com/office/powerpoint/2010/main" val="3257946688"/>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0DDB1-E21F-D94F-CFD3-51C7BB4E27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6BFD03-3BD4-E3AE-4B66-5CDFAABE1B15}"/>
              </a:ext>
            </a:extLst>
          </p:cNvPr>
          <p:cNvSpPr>
            <a:spLocks noGrp="1"/>
          </p:cNvSpPr>
          <p:nvPr>
            <p:ph type="title"/>
          </p:nvPr>
        </p:nvSpPr>
        <p:spPr>
          <a:xfrm>
            <a:off x="676955" y="287871"/>
            <a:ext cx="12674978" cy="523980"/>
          </a:xfrm>
        </p:spPr>
        <p:txBody>
          <a:bodyPr/>
          <a:lstStyle/>
          <a:p>
            <a:r>
              <a:rPr lang="en-US" dirty="0"/>
              <a:t>Update of Rel-19 Projects - Cont’d</a:t>
            </a:r>
          </a:p>
        </p:txBody>
      </p:sp>
      <p:sp>
        <p:nvSpPr>
          <p:cNvPr id="3" name="Content Placeholder 2">
            <a:extLst>
              <a:ext uri="{FF2B5EF4-FFF2-40B4-BE49-F238E27FC236}">
                <a16:creationId xmlns:a16="http://schemas.microsoft.com/office/drawing/2014/main" id="{54CE7E80-C1B3-72FA-CADD-6C480B026275}"/>
              </a:ext>
            </a:extLst>
          </p:cNvPr>
          <p:cNvSpPr>
            <a:spLocks noGrp="1"/>
          </p:cNvSpPr>
          <p:nvPr>
            <p:ph idx="1"/>
          </p:nvPr>
        </p:nvSpPr>
        <p:spPr>
          <a:xfrm>
            <a:off x="811438" y="1013883"/>
            <a:ext cx="13175178" cy="5399617"/>
          </a:xfrm>
        </p:spPr>
        <p:txBody>
          <a:bodyPr/>
          <a:lstStyle/>
          <a:p>
            <a:r>
              <a:rPr lang="en-US" sz="2800" dirty="0"/>
              <a:t>Revised WID: XR (</a:t>
            </a:r>
            <a:r>
              <a:rPr lang="en-US" sz="2800" dirty="0" err="1"/>
              <a:t>eXtended</a:t>
            </a:r>
            <a:r>
              <a:rPr lang="en-US" sz="2800" dirty="0"/>
              <a:t> Reality) for NR Phase 3 approved in </a:t>
            </a:r>
            <a:r>
              <a:rPr lang="en-US" sz="2800" dirty="0">
                <a:hlinkClick r:id="rId2"/>
              </a:rPr>
              <a:t>RP-250107</a:t>
            </a:r>
            <a:endParaRPr lang="en-US" sz="2800" dirty="0"/>
          </a:p>
          <a:p>
            <a:pPr lvl="1"/>
            <a:r>
              <a:rPr lang="en-US" sz="2400" dirty="0"/>
              <a:t>Way forward for XR Release 19 WI revisions discussion endorsed in </a:t>
            </a:r>
            <a:r>
              <a:rPr lang="en-US" sz="2400" dirty="0">
                <a:hlinkClick r:id="rId3"/>
              </a:rPr>
              <a:t>RP-250778</a:t>
            </a:r>
            <a:endParaRPr lang="en-US" sz="2400" dirty="0"/>
          </a:p>
          <a:p>
            <a:r>
              <a:rPr lang="en-US" sz="2800" dirty="0"/>
              <a:t>Revised WID: Introduction of BDS (</a:t>
            </a:r>
            <a:r>
              <a:rPr lang="en-US" sz="2800" dirty="0" err="1"/>
              <a:t>BeiDou</a:t>
            </a:r>
            <a:r>
              <a:rPr lang="en-US" sz="2800" dirty="0"/>
              <a:t> Navigation Satellite System) B2b Signal in A-GNSS for LTE and NR approved in </a:t>
            </a:r>
            <a:r>
              <a:rPr lang="en-US" sz="2800" dirty="0">
                <a:hlinkClick r:id="rId4"/>
              </a:rPr>
              <a:t>RP-250767</a:t>
            </a:r>
            <a:endParaRPr lang="en-US" sz="2800" dirty="0"/>
          </a:p>
          <a:p>
            <a:r>
              <a:rPr lang="en-US" sz="2800" dirty="0"/>
              <a:t>Revised WID: Enhancements for Artificial Intelligence (AI)/Machine Learning (ML) for NG-RAN approved in </a:t>
            </a:r>
            <a:r>
              <a:rPr lang="en-US" sz="2800" dirty="0">
                <a:hlinkClick r:id="rId5"/>
              </a:rPr>
              <a:t>RP-250326</a:t>
            </a:r>
            <a:endParaRPr lang="en-US" sz="2800" dirty="0"/>
          </a:p>
          <a:p>
            <a:r>
              <a:rPr lang="en-US" sz="2800" dirty="0"/>
              <a:t>Revised WID: UE RF enhancements for NR FR1/FR2 and EN-DC, Phase 4 approved in </a:t>
            </a:r>
            <a:r>
              <a:rPr lang="en-US" sz="2800" dirty="0">
                <a:hlinkClick r:id="rId6"/>
              </a:rPr>
              <a:t>RP-250780</a:t>
            </a:r>
            <a:endParaRPr lang="en-US" sz="2800" dirty="0"/>
          </a:p>
          <a:p>
            <a:r>
              <a:rPr lang="en-US" sz="2800" dirty="0"/>
              <a:t>Revised WID: NR channel BW less than 5MHz for FR1 Phase 2 approved in </a:t>
            </a:r>
            <a:r>
              <a:rPr lang="en-US" sz="2800" dirty="0">
                <a:hlinkClick r:id="rId7"/>
              </a:rPr>
              <a:t>RP-250781</a:t>
            </a:r>
            <a:endParaRPr lang="en-US" sz="2800" dirty="0"/>
          </a:p>
          <a:p>
            <a:r>
              <a:rPr lang="en-US" sz="2800" dirty="0"/>
              <a:t>Revised WID: TRP (Total Radiated Power), TRS (Total Radiated Sensitivity) and MIMO OTA (Over the Air) testing enhancement Phase 3 approved in </a:t>
            </a:r>
            <a:r>
              <a:rPr lang="en-US" sz="2800" dirty="0">
                <a:hlinkClick r:id="rId8"/>
              </a:rPr>
              <a:t>RP-250197</a:t>
            </a:r>
            <a:endParaRPr lang="en-US" sz="2800" dirty="0"/>
          </a:p>
          <a:p>
            <a:endParaRPr lang="en-US" sz="2800" dirty="0"/>
          </a:p>
          <a:p>
            <a:endParaRPr lang="en-US" sz="2800" dirty="0"/>
          </a:p>
          <a:p>
            <a:endParaRPr lang="en-US" sz="2800" dirty="0"/>
          </a:p>
          <a:p>
            <a:endParaRPr lang="en-US" sz="2800" dirty="0"/>
          </a:p>
          <a:p>
            <a:endParaRPr lang="en-US" sz="2800" dirty="0"/>
          </a:p>
        </p:txBody>
      </p:sp>
    </p:spTree>
    <p:extLst>
      <p:ext uri="{BB962C8B-B14F-4D97-AF65-F5344CB8AC3E}">
        <p14:creationId xmlns:p14="http://schemas.microsoft.com/office/powerpoint/2010/main" val="512058832"/>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D772B-89BA-E23A-F073-FCED9D59DF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D4B31E-66F6-2C14-D17C-DE008DCEB8C5}"/>
              </a:ext>
            </a:extLst>
          </p:cNvPr>
          <p:cNvSpPr>
            <a:spLocks noGrp="1"/>
          </p:cNvSpPr>
          <p:nvPr>
            <p:ph type="title"/>
          </p:nvPr>
        </p:nvSpPr>
        <p:spPr>
          <a:xfrm>
            <a:off x="676955" y="287871"/>
            <a:ext cx="12674978" cy="523980"/>
          </a:xfrm>
        </p:spPr>
        <p:txBody>
          <a:bodyPr/>
          <a:lstStyle/>
          <a:p>
            <a:r>
              <a:rPr lang="en-US" dirty="0"/>
              <a:t>Update of Rel-19 Projects - Cont’d</a:t>
            </a:r>
          </a:p>
        </p:txBody>
      </p:sp>
      <p:sp>
        <p:nvSpPr>
          <p:cNvPr id="3" name="Content Placeholder 2">
            <a:extLst>
              <a:ext uri="{FF2B5EF4-FFF2-40B4-BE49-F238E27FC236}">
                <a16:creationId xmlns:a16="http://schemas.microsoft.com/office/drawing/2014/main" id="{43071DD2-7E48-D881-F992-379E7E2F4530}"/>
              </a:ext>
            </a:extLst>
          </p:cNvPr>
          <p:cNvSpPr>
            <a:spLocks noGrp="1"/>
          </p:cNvSpPr>
          <p:nvPr>
            <p:ph idx="1"/>
          </p:nvPr>
        </p:nvSpPr>
        <p:spPr>
          <a:xfrm>
            <a:off x="811438" y="1013883"/>
            <a:ext cx="13175178" cy="5399617"/>
          </a:xfrm>
        </p:spPr>
        <p:txBody>
          <a:bodyPr/>
          <a:lstStyle/>
          <a:p>
            <a:r>
              <a:rPr lang="en-US" sz="2800" dirty="0"/>
              <a:t>Revised WID on Low NR band carrier aggregation via switching approved in </a:t>
            </a:r>
            <a:r>
              <a:rPr lang="en-US" sz="2800" dirty="0">
                <a:hlinkClick r:id="rId2"/>
              </a:rPr>
              <a:t>RP-250247</a:t>
            </a:r>
            <a:endParaRPr lang="en-US" sz="2800" dirty="0"/>
          </a:p>
          <a:p>
            <a:r>
              <a:rPr lang="en-US" sz="2800" dirty="0"/>
              <a:t>Revised WID: Introduction of Ku bands for NR NTN approved in </a:t>
            </a:r>
            <a:r>
              <a:rPr lang="en-US" sz="2800" dirty="0">
                <a:hlinkClick r:id="rId3"/>
              </a:rPr>
              <a:t>RP-250799</a:t>
            </a:r>
            <a:endParaRPr lang="en-US" sz="2800" dirty="0"/>
          </a:p>
          <a:p>
            <a:r>
              <a:rPr lang="en-US" sz="2800" dirty="0"/>
              <a:t>Revised WID: Non-Terrestrial Networks (NTN) for Internet of Things (IoT) Phase 3 approved in </a:t>
            </a:r>
            <a:r>
              <a:rPr lang="en-US" sz="2800" dirty="0">
                <a:hlinkClick r:id="rId4"/>
              </a:rPr>
              <a:t>RP-250472</a:t>
            </a:r>
            <a:endParaRPr lang="en-US" sz="2800" dirty="0"/>
          </a:p>
          <a:p>
            <a:r>
              <a:rPr lang="en-US" sz="2800" dirty="0"/>
              <a:t>Revised WID on LTE-based 5G Broadcast Phase 2 approved in </a:t>
            </a:r>
            <a:r>
              <a:rPr lang="en-US" sz="2800" dirty="0">
                <a:hlinkClick r:id="rId5"/>
              </a:rPr>
              <a:t>RP-250794</a:t>
            </a:r>
            <a:endParaRPr lang="en-US" sz="2800" dirty="0"/>
          </a:p>
          <a:p>
            <a:endParaRPr lang="en-US" sz="2800" dirty="0"/>
          </a:p>
          <a:p>
            <a:endParaRPr lang="en-US" sz="2800" dirty="0"/>
          </a:p>
        </p:txBody>
      </p:sp>
    </p:spTree>
    <p:extLst>
      <p:ext uri="{BB962C8B-B14F-4D97-AF65-F5344CB8AC3E}">
        <p14:creationId xmlns:p14="http://schemas.microsoft.com/office/powerpoint/2010/main" val="3592129799"/>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895135" y="2392914"/>
            <a:ext cx="12074865" cy="1470025"/>
          </a:xfrm>
        </p:spPr>
        <p:txBody>
          <a:bodyPr/>
          <a:lstStyle/>
          <a:p>
            <a:r>
              <a:rPr lang="en-US" dirty="0"/>
              <a:t>ITU matters</a:t>
            </a:r>
          </a:p>
        </p:txBody>
      </p:sp>
    </p:spTree>
    <p:extLst>
      <p:ext uri="{BB962C8B-B14F-4D97-AF65-F5344CB8AC3E}">
        <p14:creationId xmlns:p14="http://schemas.microsoft.com/office/powerpoint/2010/main" val="2560309001"/>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800" dirty="0"/>
              <a:t>SR for ITU AH can be found in </a:t>
            </a:r>
            <a:r>
              <a:rPr lang="en-US" sz="2800" dirty="0">
                <a:hlinkClick r:id="rId2"/>
              </a:rPr>
              <a:t>RP-250015</a:t>
            </a:r>
            <a:endParaRPr lang="en-US" sz="2800" dirty="0"/>
          </a:p>
          <a:p>
            <a:r>
              <a:rPr lang="en-US" sz="2800" dirty="0"/>
              <a:t>DRAFT LTI in reply to ITU-R WP5D/TEMP/265 = RP-250632 on timing of updates to IMT-2020 Recommendation ITU-R M.2150 and IMT-Advanced Recommendation ITU-R M.2012 after year 2025 (to: SA; cc: -; contact: </a:t>
            </a:r>
            <a:r>
              <a:rPr lang="en-US" sz="2800" dirty="0" err="1"/>
              <a:t>Novamint</a:t>
            </a:r>
            <a:r>
              <a:rPr lang="en-US" sz="2800" dirty="0"/>
              <a:t>) agreed in </a:t>
            </a:r>
            <a:r>
              <a:rPr lang="en-US" sz="2800" dirty="0">
                <a:hlinkClick r:id="rId3"/>
              </a:rPr>
              <a:t>RP-250783</a:t>
            </a:r>
            <a:endParaRPr lang="en-US" sz="2800" dirty="0"/>
          </a:p>
          <a:p>
            <a:r>
              <a:rPr lang="en-US" sz="2800" dirty="0"/>
              <a:t>LS Reply on Parameters for 14800 to 15350 MHz of terrestrial component of IMT for sharing and compatibility studies in preparation for WRC-27 (to: ITU-R WP5D; cc: RAN4; contact: Nokia) approved in </a:t>
            </a:r>
            <a:r>
              <a:rPr lang="en-US" sz="2800" dirty="0">
                <a:hlinkClick r:id="rId4"/>
              </a:rPr>
              <a:t>RP-250086</a:t>
            </a:r>
            <a:endParaRPr lang="en-US" sz="2800" dirty="0"/>
          </a:p>
          <a:p>
            <a:pPr lvl="1"/>
            <a:r>
              <a:rPr lang="en-US" sz="2400" b="0" i="0" u="none" strike="noStrike" dirty="0">
                <a:solidFill>
                  <a:srgbClr val="000000"/>
                </a:solidFill>
                <a:effectLst/>
              </a:rPr>
              <a:t>TR 38.922 v2.0.0: Study on International Mobile Telecommunications (IMT) parameters for 4400 - 4800 MHz, 7125 - 8400 MHz and 14800 - 15350 MHz approved in </a:t>
            </a:r>
            <a:r>
              <a:rPr lang="en-US" sz="2400" dirty="0">
                <a:hlinkClick r:id="rId5"/>
              </a:rPr>
              <a:t>RP-250539</a:t>
            </a:r>
            <a:endParaRPr lang="en-US" sz="2400" dirty="0"/>
          </a:p>
          <a:p>
            <a:pPr lvl="1"/>
            <a:endParaRPr lang="en-US" sz="1469" dirty="0"/>
          </a:p>
          <a:p>
            <a:endParaRPr lang="en-US" sz="2000" dirty="0"/>
          </a:p>
          <a:p>
            <a:endParaRPr lang="en-US" sz="2400" dirty="0"/>
          </a:p>
        </p:txBody>
      </p:sp>
    </p:spTree>
    <p:extLst>
      <p:ext uri="{BB962C8B-B14F-4D97-AF65-F5344CB8AC3E}">
        <p14:creationId xmlns:p14="http://schemas.microsoft.com/office/powerpoint/2010/main" val="2263796375"/>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A59E-B3E2-4A9D-8B8C-1B0A419C0C63}"/>
              </a:ext>
            </a:extLst>
          </p:cNvPr>
          <p:cNvSpPr>
            <a:spLocks noGrp="1"/>
          </p:cNvSpPr>
          <p:nvPr>
            <p:ph type="ctrTitle"/>
          </p:nvPr>
        </p:nvSpPr>
        <p:spPr>
          <a:xfrm>
            <a:off x="2004562" y="2693987"/>
            <a:ext cx="12746197" cy="1470025"/>
          </a:xfrm>
        </p:spPr>
        <p:txBody>
          <a:bodyPr/>
          <a:lstStyle/>
          <a:p>
            <a:r>
              <a:rPr lang="en-US" dirty="0"/>
              <a:t>Questions?</a:t>
            </a:r>
          </a:p>
        </p:txBody>
      </p:sp>
    </p:spTree>
    <p:extLst>
      <p:ext uri="{BB962C8B-B14F-4D97-AF65-F5344CB8AC3E}">
        <p14:creationId xmlns:p14="http://schemas.microsoft.com/office/powerpoint/2010/main" val="46464760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74536" y="2536847"/>
            <a:ext cx="11880132" cy="1470025"/>
          </a:xfrm>
        </p:spPr>
        <p:txBody>
          <a:bodyPr/>
          <a:lstStyle/>
          <a:p>
            <a:r>
              <a:rPr lang="en-US" dirty="0"/>
              <a:t>Administrative aspects</a:t>
            </a:r>
          </a:p>
        </p:txBody>
      </p:sp>
    </p:spTree>
    <p:extLst>
      <p:ext uri="{BB962C8B-B14F-4D97-AF65-F5344CB8AC3E}">
        <p14:creationId xmlns:p14="http://schemas.microsoft.com/office/powerpoint/2010/main" val="219182445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193040"/>
            <a:ext cx="11671540" cy="680722"/>
          </a:xfrm>
        </p:spPr>
        <p:txBody>
          <a:bodyPr/>
          <a:lstStyle/>
          <a:p>
            <a:r>
              <a:rPr lang="en-US" dirty="0"/>
              <a:t>Administrative Aspects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8433" y="1013883"/>
            <a:ext cx="13438658" cy="4830233"/>
          </a:xfrm>
        </p:spPr>
        <p:txBody>
          <a:bodyPr/>
          <a:lstStyle/>
          <a:p>
            <a:r>
              <a:rPr lang="en-US" sz="2400" dirty="0"/>
              <a:t>RAN#106 approved the MCC TF 160 report in </a:t>
            </a:r>
            <a:r>
              <a:rPr lang="en-US" sz="2400" dirty="0">
                <a:hlinkClick r:id="rId2"/>
              </a:rPr>
              <a:t>RP-242428</a:t>
            </a:r>
            <a:endParaRPr lang="en-US" sz="2400" dirty="0"/>
          </a:p>
          <a:p>
            <a:r>
              <a:rPr lang="en-US" sz="2400" dirty="0"/>
              <a:t>Progress update on CA framework overhaul is summarized in </a:t>
            </a:r>
            <a:r>
              <a:rPr lang="en-US" sz="2400" dirty="0">
                <a:hlinkClick r:id="rId3"/>
              </a:rPr>
              <a:t>RP-242483</a:t>
            </a:r>
            <a:endParaRPr lang="en-US" sz="2400" dirty="0"/>
          </a:p>
          <a:p>
            <a:r>
              <a:rPr lang="en-US" sz="2400" dirty="0"/>
              <a:t>RAN#106 approved Terms of Reference (2025) of MCC TF160 in </a:t>
            </a:r>
            <a:r>
              <a:rPr lang="en-US" sz="2400" dirty="0">
                <a:hlinkClick r:id="rId4"/>
              </a:rPr>
              <a:t>RP-242477</a:t>
            </a:r>
            <a:endParaRPr lang="en-US" sz="2400" dirty="0"/>
          </a:p>
          <a:p>
            <a:pPr marL="609566" lvl="1" indent="0">
              <a:buNone/>
            </a:pPr>
            <a:endParaRPr lang="en-US" sz="2000" dirty="0"/>
          </a:p>
        </p:txBody>
      </p:sp>
    </p:spTree>
    <p:extLst>
      <p:ext uri="{BB962C8B-B14F-4D97-AF65-F5344CB8AC3E}">
        <p14:creationId xmlns:p14="http://schemas.microsoft.com/office/powerpoint/2010/main" val="158626989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FC76E-129D-9A10-C1A7-D36B3A903A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645E55-7DA7-6C62-2DD2-DC81F0733536}"/>
              </a:ext>
            </a:extLst>
          </p:cNvPr>
          <p:cNvSpPr>
            <a:spLocks noGrp="1"/>
          </p:cNvSpPr>
          <p:nvPr>
            <p:ph type="ctrTitle"/>
          </p:nvPr>
        </p:nvSpPr>
        <p:spPr>
          <a:xfrm>
            <a:off x="2202245" y="2573793"/>
            <a:ext cx="11880132" cy="1470025"/>
          </a:xfrm>
        </p:spPr>
        <p:txBody>
          <a:bodyPr/>
          <a:lstStyle/>
          <a:p>
            <a:r>
              <a:rPr lang="en-US" sz="4400" dirty="0"/>
              <a:t>Planning</a:t>
            </a:r>
          </a:p>
        </p:txBody>
      </p:sp>
    </p:spTree>
    <p:extLst>
      <p:ext uri="{BB962C8B-B14F-4D97-AF65-F5344CB8AC3E}">
        <p14:creationId xmlns:p14="http://schemas.microsoft.com/office/powerpoint/2010/main" val="106124829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1543A-175B-14E7-CBDB-5D98626746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D92D73-B487-A325-5224-5855ADFAEDA3}"/>
              </a:ext>
            </a:extLst>
          </p:cNvPr>
          <p:cNvSpPr>
            <a:spLocks noGrp="1"/>
          </p:cNvSpPr>
          <p:nvPr>
            <p:ph type="title"/>
          </p:nvPr>
        </p:nvSpPr>
        <p:spPr>
          <a:xfrm>
            <a:off x="1922193" y="193040"/>
            <a:ext cx="11671540" cy="680722"/>
          </a:xfrm>
        </p:spPr>
        <p:txBody>
          <a:bodyPr/>
          <a:lstStyle/>
          <a:p>
            <a:r>
              <a:rPr lang="en-US" dirty="0"/>
              <a:t>3GPP-ORAN Workshop</a:t>
            </a:r>
          </a:p>
        </p:txBody>
      </p:sp>
      <p:sp>
        <p:nvSpPr>
          <p:cNvPr id="3" name="Content Placeholder 2">
            <a:extLst>
              <a:ext uri="{FF2B5EF4-FFF2-40B4-BE49-F238E27FC236}">
                <a16:creationId xmlns:a16="http://schemas.microsoft.com/office/drawing/2014/main" id="{5B3D8634-0F5B-ACFC-269F-2B1FFBAA16A7}"/>
              </a:ext>
            </a:extLst>
          </p:cNvPr>
          <p:cNvSpPr>
            <a:spLocks noGrp="1"/>
          </p:cNvSpPr>
          <p:nvPr>
            <p:ph idx="1"/>
          </p:nvPr>
        </p:nvSpPr>
        <p:spPr>
          <a:xfrm>
            <a:off x="427451" y="1872865"/>
            <a:ext cx="5603894" cy="2255789"/>
          </a:xfrm>
        </p:spPr>
        <p:txBody>
          <a:bodyPr/>
          <a:lstStyle/>
          <a:p>
            <a:r>
              <a:rPr lang="en-US" sz="2400" dirty="0"/>
              <a:t>In response to the LS from O-RAN in </a:t>
            </a:r>
            <a:r>
              <a:rPr lang="en-US" sz="2400" dirty="0">
                <a:hlinkClick r:id="rId2"/>
              </a:rPr>
              <a:t>RP-242441</a:t>
            </a:r>
            <a:r>
              <a:rPr lang="en-US" sz="2400" dirty="0"/>
              <a:t>, a 3GPP O-RAN Workshop was proposed and endorsed in </a:t>
            </a:r>
            <a:r>
              <a:rPr lang="en-US" sz="2400" dirty="0">
                <a:hlinkClick r:id="rId3"/>
              </a:rPr>
              <a:t>RP-242436</a:t>
            </a:r>
            <a:endParaRPr lang="en-US" sz="2400" dirty="0"/>
          </a:p>
          <a:p>
            <a:r>
              <a:rPr lang="en-US" sz="2400" dirty="0"/>
              <a:t>Reply LS to O-RAN was agreed in </a:t>
            </a:r>
            <a:r>
              <a:rPr lang="en-US" sz="2400" dirty="0">
                <a:hlinkClick r:id="rId4"/>
              </a:rPr>
              <a:t>RP-243296</a:t>
            </a:r>
            <a:r>
              <a:rPr lang="en-US" sz="2400" dirty="0"/>
              <a:t> and sent to SA</a:t>
            </a:r>
          </a:p>
          <a:p>
            <a:pPr marL="0" indent="0">
              <a:buNone/>
            </a:pPr>
            <a:endParaRPr lang="en-US" sz="2400" dirty="0"/>
          </a:p>
          <a:p>
            <a:pPr lvl="2"/>
            <a:endParaRPr lang="en-US" sz="1600" dirty="0"/>
          </a:p>
          <a:p>
            <a:pPr lvl="1"/>
            <a:endParaRPr lang="en-US" sz="2000" dirty="0"/>
          </a:p>
        </p:txBody>
      </p:sp>
      <p:sp>
        <p:nvSpPr>
          <p:cNvPr id="4" name="Content Placeholder 2">
            <a:extLst>
              <a:ext uri="{FF2B5EF4-FFF2-40B4-BE49-F238E27FC236}">
                <a16:creationId xmlns:a16="http://schemas.microsoft.com/office/drawing/2014/main" id="{7957A37B-4852-6079-B7A1-9621E64B4712}"/>
              </a:ext>
            </a:extLst>
          </p:cNvPr>
          <p:cNvSpPr txBox="1">
            <a:spLocks/>
          </p:cNvSpPr>
          <p:nvPr/>
        </p:nvSpPr>
        <p:spPr bwMode="auto">
          <a:xfrm>
            <a:off x="6354618" y="1154545"/>
            <a:ext cx="8148245" cy="480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Dates: April 24 – 25 (Thursday – Friday)</a:t>
            </a:r>
          </a:p>
          <a:p>
            <a:r>
              <a:rPr lang="en-US" sz="2000" kern="0" dirty="0"/>
              <a:t>Location: ETSI HQ in Sophia Antipolis </a:t>
            </a:r>
          </a:p>
          <a:p>
            <a:r>
              <a:rPr lang="en-US" sz="2000" kern="0" dirty="0"/>
              <a:t>Goals</a:t>
            </a:r>
          </a:p>
          <a:p>
            <a:pPr lvl="1"/>
            <a:r>
              <a:rPr lang="en-US" sz="1800" kern="0" dirty="0"/>
              <a:t>To share high-level information of 3GPP (e.g., 3GPP structure, 6G schedule, and planned studies (plenary level and working group level), and O-RAN</a:t>
            </a:r>
          </a:p>
          <a:p>
            <a:pPr lvl="1"/>
            <a:r>
              <a:rPr lang="en-US" sz="1800" kern="0" dirty="0"/>
              <a:t>To invite contributions regarding interaction and collaboration between 3GPP and O-RAN, including detailed areas (e.g., fronthaul, SMO, RIC, etc.) and time planning</a:t>
            </a:r>
          </a:p>
          <a:p>
            <a:pPr lvl="1"/>
            <a:r>
              <a:rPr lang="en-US" sz="1800" kern="0" dirty="0"/>
              <a:t>To establish a high-level understanding of the work split between 3GPP and O-RAN, future cooperations (e.g., work plannings, means of cooperations, etc.), etc., in order to avoid any fragmentation or conflict </a:t>
            </a:r>
          </a:p>
          <a:p>
            <a:r>
              <a:rPr lang="en-US" sz="2000" kern="0" dirty="0"/>
              <a:t>Detailed agenda and workshop logistics are to be shared later</a:t>
            </a:r>
          </a:p>
        </p:txBody>
      </p:sp>
    </p:spTree>
    <p:extLst>
      <p:ext uri="{BB962C8B-B14F-4D97-AF65-F5344CB8AC3E}">
        <p14:creationId xmlns:p14="http://schemas.microsoft.com/office/powerpoint/2010/main" val="260042844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1D959-9825-F9FF-C0FE-920CB35E4C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D75EEA-7B86-6B9C-DAFF-A5040A6AB435}"/>
              </a:ext>
            </a:extLst>
          </p:cNvPr>
          <p:cNvSpPr>
            <a:spLocks noGrp="1"/>
          </p:cNvSpPr>
          <p:nvPr>
            <p:ph type="title"/>
          </p:nvPr>
        </p:nvSpPr>
        <p:spPr>
          <a:xfrm>
            <a:off x="1922193" y="174205"/>
            <a:ext cx="11671540" cy="680722"/>
          </a:xfrm>
        </p:spPr>
        <p:txBody>
          <a:bodyPr/>
          <a:lstStyle/>
          <a:p>
            <a:r>
              <a:rPr lang="en-US" dirty="0"/>
              <a:t>3GPP </a:t>
            </a:r>
            <a:r>
              <a:rPr lang="en-US"/>
              <a:t>6G Workshop </a:t>
            </a:r>
            <a:r>
              <a:rPr lang="en-US" dirty="0"/>
              <a:t>Agenda and More Details</a:t>
            </a:r>
          </a:p>
        </p:txBody>
      </p:sp>
      <p:sp>
        <p:nvSpPr>
          <p:cNvPr id="3" name="Content Placeholder 2">
            <a:extLst>
              <a:ext uri="{FF2B5EF4-FFF2-40B4-BE49-F238E27FC236}">
                <a16:creationId xmlns:a16="http://schemas.microsoft.com/office/drawing/2014/main" id="{ABC8844B-59D9-CDDA-96BA-0F9B7CDD031A}"/>
              </a:ext>
            </a:extLst>
          </p:cNvPr>
          <p:cNvSpPr>
            <a:spLocks noGrp="1"/>
          </p:cNvSpPr>
          <p:nvPr>
            <p:ph idx="1"/>
          </p:nvPr>
        </p:nvSpPr>
        <p:spPr>
          <a:xfrm>
            <a:off x="741487" y="1078539"/>
            <a:ext cx="10702367" cy="482408"/>
          </a:xfrm>
        </p:spPr>
        <p:txBody>
          <a:bodyPr/>
          <a:lstStyle/>
          <a:p>
            <a:r>
              <a:rPr lang="en-US" sz="2400" dirty="0"/>
              <a:t>Endorsed in </a:t>
            </a:r>
            <a:r>
              <a:rPr lang="en-US" sz="2400" dirty="0">
                <a:hlinkClick r:id="rId2"/>
              </a:rPr>
              <a:t>RP-242437</a:t>
            </a:r>
            <a:endParaRPr lang="en-US" sz="2400" dirty="0"/>
          </a:p>
          <a:p>
            <a:pPr lvl="2"/>
            <a:endParaRPr lang="en-US" sz="1600" dirty="0"/>
          </a:p>
          <a:p>
            <a:pPr lvl="1"/>
            <a:endParaRPr lang="en-US" sz="2000" dirty="0"/>
          </a:p>
        </p:txBody>
      </p:sp>
      <p:sp>
        <p:nvSpPr>
          <p:cNvPr id="6" name="TextBox 5">
            <a:extLst>
              <a:ext uri="{FF2B5EF4-FFF2-40B4-BE49-F238E27FC236}">
                <a16:creationId xmlns:a16="http://schemas.microsoft.com/office/drawing/2014/main" id="{2D39DB2E-A0DE-E73D-E535-A92D9FBC9C7B}"/>
              </a:ext>
            </a:extLst>
          </p:cNvPr>
          <p:cNvSpPr txBox="1"/>
          <p:nvPr/>
        </p:nvSpPr>
        <p:spPr>
          <a:xfrm>
            <a:off x="572655" y="1604821"/>
            <a:ext cx="7499926" cy="2439129"/>
          </a:xfrm>
          <a:prstGeom prst="rect">
            <a:avLst/>
          </a:prstGeom>
          <a:noFill/>
        </p:spPr>
        <p:txBody>
          <a:bodyPr wrap="square">
            <a:spAutoFit/>
          </a:bodyPr>
          <a:lstStyle/>
          <a:p>
            <a:r>
              <a:rPr lang="en-US" b="1" dirty="0" err="1"/>
              <a:t>Tdoc</a:t>
            </a:r>
            <a:r>
              <a:rPr lang="en-US" b="1" dirty="0"/>
              <a:t> request deadline: </a:t>
            </a:r>
            <a:r>
              <a:rPr lang="en-US" b="1" dirty="0">
                <a:solidFill>
                  <a:srgbClr val="FF0000"/>
                </a:solidFill>
              </a:rPr>
              <a:t>Monday February 17, 2025</a:t>
            </a:r>
            <a:r>
              <a:rPr lang="en-US" dirty="0"/>
              <a:t>, 2359 UTC</a:t>
            </a:r>
          </a:p>
          <a:p>
            <a:pPr lvl="1"/>
            <a:r>
              <a:rPr lang="en-US" sz="1400" dirty="0"/>
              <a:t>Via 3GU, where the </a:t>
            </a:r>
            <a:r>
              <a:rPr lang="en-US" sz="1400" dirty="0" err="1"/>
              <a:t>tdocs</a:t>
            </a:r>
            <a:r>
              <a:rPr lang="en-US" sz="1400" dirty="0"/>
              <a:t> will have the format 6GWS-25XXXX.zip </a:t>
            </a:r>
          </a:p>
          <a:p>
            <a:pPr lvl="1"/>
            <a:endParaRPr lang="en-US" sz="800" dirty="0"/>
          </a:p>
          <a:p>
            <a:r>
              <a:rPr lang="en-US" b="1" dirty="0" err="1"/>
              <a:t>Tdoc</a:t>
            </a:r>
            <a:r>
              <a:rPr lang="en-US" b="1" dirty="0"/>
              <a:t> submission deadline: </a:t>
            </a:r>
            <a:r>
              <a:rPr lang="en-US" b="1" dirty="0">
                <a:solidFill>
                  <a:srgbClr val="FF0000"/>
                </a:solidFill>
              </a:rPr>
              <a:t>Monday February 17, 2025</a:t>
            </a:r>
            <a:r>
              <a:rPr lang="en-US" dirty="0"/>
              <a:t>, 2359 UTC</a:t>
            </a:r>
          </a:p>
          <a:p>
            <a:pPr marL="0" indent="0">
              <a:buNone/>
            </a:pPr>
            <a:endParaRPr lang="en-US" sz="1050" dirty="0"/>
          </a:p>
          <a:p>
            <a:r>
              <a:rPr lang="en-US" b="1" dirty="0"/>
              <a:t>Registration deadline: </a:t>
            </a:r>
            <a:r>
              <a:rPr lang="en-US" b="1" dirty="0">
                <a:solidFill>
                  <a:srgbClr val="FF0000"/>
                </a:solidFill>
              </a:rPr>
              <a:t>Monday February 17, 2025, </a:t>
            </a:r>
            <a:r>
              <a:rPr lang="en-US" dirty="0"/>
              <a:t>2359 UTC (Mandatory)</a:t>
            </a:r>
            <a:endParaRPr lang="en-US" b="1" dirty="0">
              <a:solidFill>
                <a:srgbClr val="FF0000"/>
              </a:solidFill>
            </a:endParaRPr>
          </a:p>
          <a:p>
            <a:pPr lvl="1"/>
            <a:r>
              <a:rPr lang="en-US" sz="1600" dirty="0"/>
              <a:t>Registration Link: </a:t>
            </a:r>
            <a:r>
              <a:rPr lang="en-US" sz="1600" dirty="0">
                <a:hlinkClick r:id="rId3"/>
              </a:rPr>
              <a:t>https://portal.3gpp.org/Home.aspx#/meeting?MtgId=60806</a:t>
            </a:r>
            <a:endParaRPr lang="en-US" sz="1600" dirty="0"/>
          </a:p>
          <a:p>
            <a:pPr lvl="1"/>
            <a:r>
              <a:rPr lang="en-US" sz="1600" dirty="0"/>
              <a:t>Registration is required to attend this workshop</a:t>
            </a:r>
            <a:endParaRPr lang="en-US" sz="1600" strike="sngStrike" dirty="0">
              <a:solidFill>
                <a:srgbClr val="FF0000"/>
              </a:solidFill>
              <a:highlight>
                <a:srgbClr val="FFFF00"/>
              </a:highlight>
            </a:endParaRPr>
          </a:p>
          <a:p>
            <a:pPr marL="609566" lvl="1" indent="0">
              <a:buNone/>
            </a:pPr>
            <a:endParaRPr lang="en-US" sz="1400" dirty="0">
              <a:effectLst/>
              <a:latin typeface="Aptos" panose="020B0004020202020204" pitchFamily="34" charset="0"/>
              <a:ea typeface="DengXian" panose="02010600030101010101" pitchFamily="2" charset="-122"/>
              <a:cs typeface="Aptos" panose="020B0004020202020204" pitchFamily="34" charset="0"/>
            </a:endParaRPr>
          </a:p>
          <a:p>
            <a:endParaRPr lang="en-US" sz="2000" dirty="0"/>
          </a:p>
        </p:txBody>
      </p:sp>
      <p:sp>
        <p:nvSpPr>
          <p:cNvPr id="8" name="TextBox 7">
            <a:extLst>
              <a:ext uri="{FF2B5EF4-FFF2-40B4-BE49-F238E27FC236}">
                <a16:creationId xmlns:a16="http://schemas.microsoft.com/office/drawing/2014/main" id="{7FAC0B6E-1E1B-FADB-618B-BFF5B2AA3AF0}"/>
              </a:ext>
            </a:extLst>
          </p:cNvPr>
          <p:cNvSpPr txBox="1"/>
          <p:nvPr/>
        </p:nvSpPr>
        <p:spPr>
          <a:xfrm>
            <a:off x="434110" y="3785332"/>
            <a:ext cx="7499926" cy="2708434"/>
          </a:xfrm>
          <a:prstGeom prst="rect">
            <a:avLst/>
          </a:prstGeom>
          <a:noFill/>
        </p:spPr>
        <p:txBody>
          <a:bodyPr wrap="square">
            <a:spAutoFit/>
          </a:bodyPr>
          <a:lstStyle/>
          <a:p>
            <a:r>
              <a:rPr lang="en-US" sz="1600" b="1" dirty="0"/>
              <a:t>Dedicated file folder</a:t>
            </a:r>
            <a:r>
              <a:rPr lang="en-US" sz="1600" dirty="0"/>
              <a:t>: </a:t>
            </a:r>
            <a:r>
              <a:rPr lang="en-GB" sz="1600" u="sng" dirty="0">
                <a:solidFill>
                  <a:srgbClr val="467886"/>
                </a:solidFill>
                <a:effectLst/>
                <a:latin typeface="Aptos" panose="020B0004020202020204" pitchFamily="34" charset="0"/>
                <a:ea typeface="DengXian" panose="02010600030101010101" pitchFamily="2" charset="-122"/>
                <a:cs typeface="Aptos" panose="020B0004020202020204" pitchFamily="34" charset="0"/>
                <a:hlinkClick r:id="rId4"/>
              </a:rPr>
              <a:t>https://www.3gpp.org/ftp/workshop/2025-03-10_3GPP_6G_WS</a:t>
            </a:r>
            <a:endParaRPr lang="en-GB" sz="1600" u="sng" dirty="0">
              <a:solidFill>
                <a:srgbClr val="467886"/>
              </a:solidFill>
              <a:effectLst/>
              <a:latin typeface="Aptos" panose="020B0004020202020204" pitchFamily="34" charset="0"/>
              <a:ea typeface="DengXian" panose="02010600030101010101" pitchFamily="2" charset="-122"/>
              <a:cs typeface="Aptos" panose="020B0004020202020204" pitchFamily="34" charset="0"/>
            </a:endParaRPr>
          </a:p>
          <a:p>
            <a:endParaRPr lang="en-US" sz="1600" dirty="0">
              <a:effectLst/>
              <a:latin typeface="Aptos" panose="020B0004020202020204" pitchFamily="34" charset="0"/>
              <a:ea typeface="DengXian" panose="02010600030101010101" pitchFamily="2" charset="-122"/>
              <a:cs typeface="Aptos" panose="020B0004020202020204" pitchFamily="34" charset="0"/>
            </a:endParaRPr>
          </a:p>
          <a:p>
            <a:r>
              <a:rPr lang="en-US" sz="1600" b="1" dirty="0"/>
              <a:t>Dedicated email distribution list</a:t>
            </a:r>
            <a:r>
              <a:rPr lang="en-US" sz="1600" dirty="0"/>
              <a:t>: </a:t>
            </a:r>
            <a:r>
              <a:rPr lang="en-GB" sz="1400" u="sng" dirty="0">
                <a:solidFill>
                  <a:srgbClr val="467886"/>
                </a:solidFill>
                <a:effectLst/>
                <a:latin typeface="Aptos" panose="020B0004020202020204" pitchFamily="34" charset="0"/>
                <a:ea typeface="DengXian" panose="02010600030101010101" pitchFamily="2" charset="-122"/>
                <a:cs typeface="Aptos" panose="020B0004020202020204" pitchFamily="34" charset="0"/>
                <a:hlinkClick r:id="rId5"/>
              </a:rPr>
              <a:t>3GPP_6G_WS@LIST.ETSI.ORG</a:t>
            </a:r>
            <a:endParaRPr lang="en-GB" sz="1400" u="sng" dirty="0">
              <a:solidFill>
                <a:srgbClr val="467886"/>
              </a:solidFill>
              <a:effectLst/>
              <a:latin typeface="Aptos" panose="020B0004020202020204" pitchFamily="34" charset="0"/>
              <a:ea typeface="DengXian" panose="02010600030101010101" pitchFamily="2" charset="-122"/>
              <a:cs typeface="Aptos" panose="020B0004020202020204" pitchFamily="34" charset="0"/>
            </a:endParaRPr>
          </a:p>
          <a:p>
            <a:pPr lvl="1"/>
            <a:r>
              <a:rPr lang="en-US" sz="1200" dirty="0"/>
              <a:t>There is no subscription to this list, we will add all people registered to the 6G workshop to the list after the end of the registration deadline – Feb 17, 2359 (UTC).</a:t>
            </a:r>
          </a:p>
          <a:p>
            <a:pPr lvl="1"/>
            <a:r>
              <a:rPr lang="en-US" sz="1200" dirty="0"/>
              <a:t>Once we have added everyone, we will send an e-mail to the list informing you.</a:t>
            </a:r>
          </a:p>
          <a:p>
            <a:pPr lvl="1"/>
            <a:r>
              <a:rPr lang="en-US" sz="1200" dirty="0"/>
              <a:t>We will not use this list before the registration deadline. </a:t>
            </a:r>
          </a:p>
          <a:p>
            <a:pPr lvl="1"/>
            <a:r>
              <a:rPr lang="en-US" sz="1200" dirty="0"/>
              <a:t>We will check for any late registrations on a best-effort basis and add any new ones to the list.</a:t>
            </a:r>
          </a:p>
          <a:p>
            <a:pPr marL="609566" lvl="1" indent="0">
              <a:buNone/>
            </a:pPr>
            <a:endParaRPr lang="en-US" sz="1200" dirty="0">
              <a:effectLst/>
              <a:latin typeface="Aptos" panose="020B0004020202020204" pitchFamily="34" charset="0"/>
              <a:ea typeface="DengXian" panose="02010600030101010101" pitchFamily="2" charset="-122"/>
              <a:cs typeface="Aptos" panose="020B0004020202020204" pitchFamily="34" charset="0"/>
            </a:endParaRPr>
          </a:p>
          <a:p>
            <a:r>
              <a:rPr lang="en-US" sz="1600" b="1" dirty="0"/>
              <a:t>Remote access</a:t>
            </a:r>
            <a:r>
              <a:rPr lang="en-US" sz="1600" dirty="0"/>
              <a:t>: One-way (listening only), best effort</a:t>
            </a:r>
          </a:p>
          <a:p>
            <a:pPr lvl="1"/>
            <a:r>
              <a:rPr lang="en-US" sz="1400" dirty="0"/>
              <a:t>GTW link will be provided to registered participants only over dedicated email distribution list</a:t>
            </a:r>
          </a:p>
          <a:p>
            <a:endParaRPr lang="en-US" dirty="0"/>
          </a:p>
        </p:txBody>
      </p:sp>
      <p:sp>
        <p:nvSpPr>
          <p:cNvPr id="10" name="TextBox 9">
            <a:extLst>
              <a:ext uri="{FF2B5EF4-FFF2-40B4-BE49-F238E27FC236}">
                <a16:creationId xmlns:a16="http://schemas.microsoft.com/office/drawing/2014/main" id="{9748D5B8-6E8A-E30F-B062-2F9FA0735296}"/>
              </a:ext>
            </a:extLst>
          </p:cNvPr>
          <p:cNvSpPr txBox="1"/>
          <p:nvPr/>
        </p:nvSpPr>
        <p:spPr>
          <a:xfrm>
            <a:off x="7757963" y="1415452"/>
            <a:ext cx="6728979" cy="4739759"/>
          </a:xfrm>
          <a:prstGeom prst="rect">
            <a:avLst/>
          </a:prstGeom>
          <a:noFill/>
        </p:spPr>
        <p:txBody>
          <a:bodyPr wrap="square">
            <a:spAutoFit/>
          </a:bodyPr>
          <a:lstStyle/>
          <a:p>
            <a:r>
              <a:rPr lang="en-US" sz="2400" b="1" dirty="0"/>
              <a:t>Draft Agenda</a:t>
            </a:r>
          </a:p>
          <a:p>
            <a:pPr marL="609566" lvl="1" indent="0">
              <a:buNone/>
            </a:pPr>
            <a:r>
              <a:rPr lang="en-US" sz="1600" dirty="0"/>
              <a:t>1. Opening (9:00am, Monday, Mar 10 2025)</a:t>
            </a:r>
          </a:p>
          <a:p>
            <a:pPr marL="609566" lvl="1" indent="0">
              <a:buNone/>
            </a:pPr>
            <a:r>
              <a:rPr lang="en-US" sz="1600" dirty="0"/>
              <a:t>2. SA1 6G Study Status Update</a:t>
            </a:r>
          </a:p>
          <a:p>
            <a:pPr marL="609566" lvl="1" indent="0">
              <a:buNone/>
            </a:pPr>
            <a:r>
              <a:rPr lang="en-US" sz="1600" dirty="0"/>
              <a:t>3. Overall vision &amp; priorities for next generation (Monday Morning Joint Session)</a:t>
            </a:r>
          </a:p>
          <a:p>
            <a:pPr marL="609566" lvl="1" indent="0">
              <a:buNone/>
            </a:pPr>
            <a:r>
              <a:rPr lang="en-US" sz="1100" i="1" dirty="0"/>
              <a:t>Up to one contribution led per company/MRP, covering cross-TSG aspects; Presentations are to be prioritized to external orgs (MRPs only), and operators</a:t>
            </a:r>
          </a:p>
          <a:p>
            <a:pPr marL="609566" lvl="1" indent="0">
              <a:buNone/>
            </a:pPr>
            <a:r>
              <a:rPr lang="en-US" sz="1600" dirty="0"/>
              <a:t>4. Vision &amp; priorities for next generation radio technology (RAN Parallel Session)</a:t>
            </a:r>
          </a:p>
          <a:p>
            <a:pPr marL="609566" lvl="1" indent="0">
              <a:buNone/>
            </a:pPr>
            <a:r>
              <a:rPr lang="en-US" sz="1100" i="1" dirty="0"/>
              <a:t>Up to one contribution led per company, focusing on RAN-specific aspects</a:t>
            </a:r>
          </a:p>
          <a:p>
            <a:pPr marL="609566" lvl="1" indent="0">
              <a:buNone/>
            </a:pPr>
            <a:r>
              <a:rPr lang="en-US" sz="1600" dirty="0"/>
              <a:t>5. Vision &amp; priorities for next generation system architecture, core networks and protocols (SA/CT Parallel Session)</a:t>
            </a:r>
          </a:p>
          <a:p>
            <a:pPr marL="609566" lvl="1" indent="0">
              <a:buNone/>
            </a:pPr>
            <a:r>
              <a:rPr lang="en-US" sz="1050" i="1" dirty="0"/>
              <a:t>Up to one contribution led per company, focusing on SA/CT-specific aspects</a:t>
            </a:r>
          </a:p>
          <a:p>
            <a:pPr marL="609566" lvl="1" indent="0">
              <a:buNone/>
            </a:pPr>
            <a:r>
              <a:rPr lang="en-US" sz="1600" dirty="0"/>
              <a:t>6. Summary</a:t>
            </a:r>
          </a:p>
          <a:p>
            <a:pPr marL="609566" lvl="1" indent="0">
              <a:buNone/>
            </a:pPr>
            <a:r>
              <a:rPr lang="en-US" sz="1050" i="1" dirty="0"/>
              <a:t>No contributions please. TSG chairs will prepare a summary document</a:t>
            </a:r>
          </a:p>
          <a:p>
            <a:pPr marL="609566" lvl="1" indent="0">
              <a:buNone/>
            </a:pPr>
            <a:r>
              <a:rPr lang="en-US" sz="1400" dirty="0"/>
              <a:t>7. Closing (no later than 6:00pm, Tuesday, Mar 11 2025)</a:t>
            </a:r>
          </a:p>
          <a:p>
            <a:r>
              <a:rPr lang="en-US" sz="2400" b="1" dirty="0"/>
              <a:t>High-Level Guidance:</a:t>
            </a:r>
          </a:p>
          <a:p>
            <a:pPr marL="609566" lvl="1" indent="0">
              <a:buNone/>
            </a:pPr>
            <a:r>
              <a:rPr lang="en-US" sz="1400" i="1" dirty="0"/>
              <a:t>Note: please do not submit the same contribution to multiple AIs. Limited contributions will  be selected for online presentation due to time constraints. Contributions co-sourced by multiple companies are welcome. </a:t>
            </a:r>
          </a:p>
        </p:txBody>
      </p:sp>
    </p:spTree>
    <p:extLst>
      <p:ext uri="{BB962C8B-B14F-4D97-AF65-F5344CB8AC3E}">
        <p14:creationId xmlns:p14="http://schemas.microsoft.com/office/powerpoint/2010/main" val="3144575376"/>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37084</TotalTime>
  <Words>5600</Words>
  <Application>Microsoft Office PowerPoint</Application>
  <PresentationFormat>사용자 지정</PresentationFormat>
  <Paragraphs>466</Paragraphs>
  <Slides>46</Slides>
  <Notes>3</Notes>
  <HiddenSlides>0</HiddenSlides>
  <MMClips>0</MMClips>
  <ScaleCrop>false</ScaleCrop>
  <HeadingPairs>
    <vt:vector size="6" baseType="variant">
      <vt:variant>
        <vt:lpstr>사용한 글꼴</vt:lpstr>
      </vt:variant>
      <vt:variant>
        <vt:i4>10</vt:i4>
      </vt:variant>
      <vt:variant>
        <vt:lpstr>테마</vt:lpstr>
      </vt:variant>
      <vt:variant>
        <vt:i4>2</vt:i4>
      </vt:variant>
      <vt:variant>
        <vt:lpstr>슬라이드 제목</vt:lpstr>
      </vt:variant>
      <vt:variant>
        <vt:i4>46</vt:i4>
      </vt:variant>
    </vt:vector>
  </HeadingPairs>
  <TitlesOfParts>
    <vt:vector size="58" baseType="lpstr">
      <vt:lpstr>Aptos</vt:lpstr>
      <vt:lpstr>Nokia Pure Headline Ultra Light</vt:lpstr>
      <vt:lpstr>Nokia Pure Text</vt:lpstr>
      <vt:lpstr>Nokia Pure Text Light</vt:lpstr>
      <vt:lpstr>Arial</vt:lpstr>
      <vt:lpstr>Calibri</vt:lpstr>
      <vt:lpstr>Century</vt:lpstr>
      <vt:lpstr>Courier New</vt:lpstr>
      <vt:lpstr>Times New Roman</vt:lpstr>
      <vt:lpstr>Wingdings</vt:lpstr>
      <vt:lpstr>Nokia White Master with headline</vt:lpstr>
      <vt:lpstr>2_Office Theme</vt:lpstr>
      <vt:lpstr>Report from TSG-RAN</vt:lpstr>
      <vt:lpstr>Outline</vt:lpstr>
      <vt:lpstr>TSG RAN#106 Highlights</vt:lpstr>
      <vt:lpstr>Outline</vt:lpstr>
      <vt:lpstr>Administrative aspects</vt:lpstr>
      <vt:lpstr>Administrative Aspects</vt:lpstr>
      <vt:lpstr>Planning</vt:lpstr>
      <vt:lpstr>3GPP-ORAN Workshop</vt:lpstr>
      <vt:lpstr>3GPP 6G Workshop Agenda and More Details</vt:lpstr>
      <vt:lpstr>TSG-RAN Projects Update</vt:lpstr>
      <vt:lpstr>RAN Projects Update: New RAN4-led Rel-19 Items</vt:lpstr>
      <vt:lpstr>RAN Projects Update: New RAN4-led R19 Spectrum Items</vt:lpstr>
      <vt:lpstr>RAN Projects Update: New RAN1-led R19 Item</vt:lpstr>
      <vt:lpstr>RAN Rel-19 Project Update: Ambient-IoT</vt:lpstr>
      <vt:lpstr>RAN Rel-19 Project Update: AI/ML for NR Air Interface</vt:lpstr>
      <vt:lpstr>RAN Rel-19 Project Update: NR NTN, XR</vt:lpstr>
      <vt:lpstr>RAN Rel-19 Project Update: NES, MIMO</vt:lpstr>
      <vt:lpstr>Other Projects 1/2</vt:lpstr>
      <vt:lpstr>Other Projects 2/2</vt:lpstr>
      <vt:lpstr>5G-Advanced in Rel-20</vt:lpstr>
      <vt:lpstr>5G-A Rel-20: Categorization of topics based on WS contributions (RP‑243292)</vt:lpstr>
      <vt:lpstr>6G Study – ITU Focused</vt:lpstr>
      <vt:lpstr>ITU matters</vt:lpstr>
      <vt:lpstr>ITU matters</vt:lpstr>
      <vt:lpstr>TSG RAN#107 Highlights</vt:lpstr>
      <vt:lpstr>Outline</vt:lpstr>
      <vt:lpstr>New leadership elected</vt:lpstr>
      <vt:lpstr>New leadership elected</vt:lpstr>
      <vt:lpstr>Administrative aspects</vt:lpstr>
      <vt:lpstr>Administrative Aspects</vt:lpstr>
      <vt:lpstr>TSG-RAN Projects Update</vt:lpstr>
      <vt:lpstr>RAN Projects Update: 5G-Advanced in Rel-20</vt:lpstr>
      <vt:lpstr>5G-Advanced in Rel-20  List of Potential RAN1-led Items for Subsequent Discussion till RAN#108</vt:lpstr>
      <vt:lpstr>5G-Advanced in Rel-20  List of Potential RAN2-led Items for Subsequent Discussion till RAN#108</vt:lpstr>
      <vt:lpstr>PowerPoint 프레젠테이션</vt:lpstr>
      <vt:lpstr>RAN Projects Update: 6G Study in Rel-20, General</vt:lpstr>
      <vt:lpstr>RAN Projects Update: 6G Study in Rel-20, General – Cont’d</vt:lpstr>
      <vt:lpstr>RAN Projects Update: 6G Study in Rel-20, IMT-2030 TPRs</vt:lpstr>
      <vt:lpstr>RAN Projects Update: 6G Study in Rel-20, IMT-2030 TPRs – Cont’d</vt:lpstr>
      <vt:lpstr>RAN Projects Update: New RAN4-led R19 Spectrum Items</vt:lpstr>
      <vt:lpstr>Update of Rel-19 Projects</vt:lpstr>
      <vt:lpstr>Update of Rel-19 Projects - Cont’d</vt:lpstr>
      <vt:lpstr>Update of Rel-19 Projects - Cont’d</vt:lpstr>
      <vt:lpstr>ITU matters</vt:lpstr>
      <vt:lpstr>ITU matters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김윤선/기술표준연구팀(SR)/Master/삼성전자</cp:lastModifiedBy>
  <cp:revision>649</cp:revision>
  <dcterms:created xsi:type="dcterms:W3CDTF">2018-05-24T11:49:12Z</dcterms:created>
  <dcterms:modified xsi:type="dcterms:W3CDTF">2025-05-13T23:44:12Z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FLCMData">
    <vt:lpwstr>39748A34601DA1CD526B2FE32512EEC253740E822DCE6B86408D30E3F9AACD1983F5E468138AA0B58DF3445E1D2286E0DAAD86C55599006B02D1CACC6B9F884D</vt:lpwstr>
  </property>
</Properties>
</file>