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30"/>
  </p:notesMasterIdLst>
  <p:handoutMasterIdLst>
    <p:handoutMasterId r:id="rId31"/>
  </p:handoutMasterIdLst>
  <p:sldIdLst>
    <p:sldId id="341" r:id="rId5"/>
    <p:sldId id="490" r:id="rId6"/>
    <p:sldId id="525" r:id="rId7"/>
    <p:sldId id="564" r:id="rId8"/>
    <p:sldId id="491" r:id="rId9"/>
    <p:sldId id="377" r:id="rId10"/>
    <p:sldId id="492" r:id="rId11"/>
    <p:sldId id="372" r:id="rId12"/>
    <p:sldId id="387" r:id="rId13"/>
    <p:sldId id="371" r:id="rId14"/>
    <p:sldId id="454" r:id="rId15"/>
    <p:sldId id="515" r:id="rId16"/>
    <p:sldId id="567" r:id="rId17"/>
    <p:sldId id="570" r:id="rId18"/>
    <p:sldId id="571" r:id="rId19"/>
    <p:sldId id="1133" r:id="rId20"/>
    <p:sldId id="545" r:id="rId21"/>
    <p:sldId id="1138" r:id="rId22"/>
    <p:sldId id="1134" r:id="rId23"/>
    <p:sldId id="917" r:id="rId24"/>
    <p:sldId id="1132" r:id="rId25"/>
    <p:sldId id="1135" r:id="rId26"/>
    <p:sldId id="542" r:id="rId27"/>
    <p:sldId id="1136" r:id="rId28"/>
    <p:sldId id="1137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103" d="100"/>
          <a:sy n="103" d="100"/>
        </p:scale>
        <p:origin x="2525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5\Q2\PCG%2354\Release-statu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5\Q2\PCG%2354\Release-statu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5\Q2\PCG%2354\Release-statu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14260717410323E-2"/>
          <c:y val="0.12773768607384448"/>
          <c:w val="0.87753018372703417"/>
          <c:h val="0.7472104228792088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'Rel-15'!$A$3:$AF$3</c:f>
              <c:strCache>
                <c:ptCount val="32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  <c:pt idx="30">
                  <c:v>#106</c:v>
                </c:pt>
                <c:pt idx="31">
                  <c:v>#107</c:v>
                </c:pt>
              </c:strCache>
            </c:strRef>
          </c:cat>
          <c:val>
            <c:numRef>
              <c:f>'Rel-15'!$A$4:$AF$4</c:f>
              <c:numCache>
                <c:formatCode>General</c:formatCode>
                <c:ptCount val="32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77-4259-A4BA-84738491A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Rel-16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358705161854774E-2"/>
          <c:y val="0.13262285632936227"/>
          <c:w val="0.87753018372703417"/>
          <c:h val="0.752087391507146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'Rel-16'!$A$3:$Z$3</c:f>
              <c:strCache>
                <c:ptCount val="26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  <c:pt idx="20">
                  <c:v>#102</c:v>
                </c:pt>
                <c:pt idx="21">
                  <c:v>#103</c:v>
                </c:pt>
                <c:pt idx="22">
                  <c:v>#104</c:v>
                </c:pt>
                <c:pt idx="23">
                  <c:v>#105</c:v>
                </c:pt>
                <c:pt idx="24">
                  <c:v>#106</c:v>
                </c:pt>
                <c:pt idx="25">
                  <c:v>#107</c:v>
                </c:pt>
              </c:strCache>
            </c:strRef>
          </c:cat>
          <c:val>
            <c:numRef>
              <c:f>'Rel-16'!$A$4:$Z$4</c:f>
              <c:numCache>
                <c:formatCode>General</c:formatCode>
                <c:ptCount val="26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  <c:pt idx="20">
                  <c:v>6</c:v>
                </c:pt>
                <c:pt idx="21">
                  <c:v>25</c:v>
                </c:pt>
                <c:pt idx="22">
                  <c:v>13</c:v>
                </c:pt>
                <c:pt idx="23">
                  <c:v>6</c:v>
                </c:pt>
                <c:pt idx="24">
                  <c:v>6</c:v>
                </c:pt>
                <c:pt idx="2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52-4F3E-AC7B-3F0750613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Rel-17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'Rel-17'!$A$3:$S$3</c:f>
              <c:strCache>
                <c:ptCount val="19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  <c:pt idx="13">
                  <c:v>#102</c:v>
                </c:pt>
                <c:pt idx="14">
                  <c:v>#103</c:v>
                </c:pt>
                <c:pt idx="15">
                  <c:v>#104</c:v>
                </c:pt>
                <c:pt idx="16">
                  <c:v>#105</c:v>
                </c:pt>
                <c:pt idx="17">
                  <c:v>#106</c:v>
                </c:pt>
                <c:pt idx="18">
                  <c:v>#107</c:v>
                </c:pt>
              </c:strCache>
            </c:strRef>
          </c:cat>
          <c:val>
            <c:numRef>
              <c:f>'Rel-17'!$A$4:$S$4</c:f>
              <c:numCache>
                <c:formatCode>General</c:formatCode>
                <c:ptCount val="19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  <c:pt idx="13">
                  <c:v>99</c:v>
                </c:pt>
                <c:pt idx="14">
                  <c:v>84</c:v>
                </c:pt>
                <c:pt idx="15">
                  <c:v>88</c:v>
                </c:pt>
                <c:pt idx="16">
                  <c:v>46</c:v>
                </c:pt>
                <c:pt idx="17">
                  <c:v>27</c:v>
                </c:pt>
                <c:pt idx="18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77-43AA-8D32-69419AB58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Rel-18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'Rel-18'!$A$3:$K$3</c:f>
              <c:strCache>
                <c:ptCount val="11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  <c:pt idx="5">
                  <c:v>#102</c:v>
                </c:pt>
                <c:pt idx="6">
                  <c:v>#103</c:v>
                </c:pt>
                <c:pt idx="7">
                  <c:v>#104</c:v>
                </c:pt>
                <c:pt idx="8">
                  <c:v>#105</c:v>
                </c:pt>
                <c:pt idx="9">
                  <c:v>#106</c:v>
                </c:pt>
                <c:pt idx="10">
                  <c:v>#107</c:v>
                </c:pt>
              </c:strCache>
            </c:strRef>
          </c:cat>
          <c:val>
            <c:numRef>
              <c:f>'Rel-18'!$A$4:$K$4</c:f>
              <c:numCache>
                <c:formatCode>General</c:formatCode>
                <c:ptCount val="11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  <c:pt idx="5">
                  <c:v>1367</c:v>
                </c:pt>
                <c:pt idx="6">
                  <c:v>952</c:v>
                </c:pt>
                <c:pt idx="7">
                  <c:v>1338</c:v>
                </c:pt>
                <c:pt idx="8">
                  <c:v>334</c:v>
                </c:pt>
                <c:pt idx="9">
                  <c:v>188</c:v>
                </c:pt>
                <c:pt idx="10">
                  <c:v>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A9-42F5-A748-87BC5EDA5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Rel-19 CRs (BCF)</a:t>
            </a:r>
          </a:p>
        </c:rich>
      </c:tx>
      <c:layout>
        <c:manualLayout>
          <c:xMode val="edge"/>
          <c:yMode val="edge"/>
          <c:x val="0.41504855643044625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'Rel-19'!$A$3:$D$3</c:f>
              <c:strCache>
                <c:ptCount val="4"/>
                <c:pt idx="0">
                  <c:v>#104</c:v>
                </c:pt>
                <c:pt idx="1">
                  <c:v>#105</c:v>
                </c:pt>
                <c:pt idx="2">
                  <c:v>#106</c:v>
                </c:pt>
                <c:pt idx="3">
                  <c:v>#107</c:v>
                </c:pt>
              </c:strCache>
            </c:strRef>
          </c:cat>
          <c:val>
            <c:numRef>
              <c:f>'Rel-19'!$A$4:$D$4</c:f>
              <c:numCache>
                <c:formatCode>General</c:formatCode>
                <c:ptCount val="4"/>
                <c:pt idx="0">
                  <c:v>0</c:v>
                </c:pt>
                <c:pt idx="1">
                  <c:v>319</c:v>
                </c:pt>
                <c:pt idx="2">
                  <c:v>920</c:v>
                </c:pt>
                <c:pt idx="3">
                  <c:v>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6-4D29-A89D-85CF378EEA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3393295"/>
        <c:axId val="353400367"/>
      </c:barChart>
      <c:catAx>
        <c:axId val="35339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400367"/>
        <c:crosses val="autoZero"/>
        <c:auto val="1"/>
        <c:lblAlgn val="ctr"/>
        <c:lblOffset val="100"/>
        <c:noMultiLvlLbl val="0"/>
      </c:catAx>
      <c:valAx>
        <c:axId val="353400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393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CRs</a:t>
            </a:r>
            <a:r>
              <a:rPr lang="en-DE" baseline="0"/>
              <a:t> by WG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'CRs by WG'!$A$4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'CRs by WG'!$G$3:$S$3</c:f>
              <c:strCache>
                <c:ptCount val="13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</c:strCache>
            </c:strRef>
          </c:cat>
          <c:val>
            <c:numRef>
              <c:f>'CRs by WG'!$G$4:$S$4</c:f>
              <c:numCache>
                <c:formatCode>General</c:formatCode>
                <c:ptCount val="13"/>
                <c:pt idx="0">
                  <c:v>541</c:v>
                </c:pt>
                <c:pt idx="1">
                  <c:v>565</c:v>
                </c:pt>
                <c:pt idx="2">
                  <c:v>290</c:v>
                </c:pt>
                <c:pt idx="3">
                  <c:v>475</c:v>
                </c:pt>
                <c:pt idx="4">
                  <c:v>376</c:v>
                </c:pt>
                <c:pt idx="5">
                  <c:v>542</c:v>
                </c:pt>
                <c:pt idx="6">
                  <c:v>339</c:v>
                </c:pt>
                <c:pt idx="7">
                  <c:v>553</c:v>
                </c:pt>
                <c:pt idx="8">
                  <c:v>361</c:v>
                </c:pt>
                <c:pt idx="9">
                  <c:v>454</c:v>
                </c:pt>
                <c:pt idx="10">
                  <c:v>256</c:v>
                </c:pt>
                <c:pt idx="11">
                  <c:v>465</c:v>
                </c:pt>
                <c:pt idx="12">
                  <c:v>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80-4D44-B192-3718854A5E24}"/>
            </c:ext>
          </c:extLst>
        </c:ser>
        <c:ser>
          <c:idx val="1"/>
          <c:order val="1"/>
          <c:tx>
            <c:strRef>
              <c:f>'CRs by WG'!$A$5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'CRs by WG'!$G$3:$S$3</c:f>
              <c:strCache>
                <c:ptCount val="13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</c:strCache>
            </c:strRef>
          </c:cat>
          <c:val>
            <c:numRef>
              <c:f>'CRs by WG'!$G$5:$S$5</c:f>
              <c:numCache>
                <c:formatCode>General</c:formatCode>
                <c:ptCount val="13"/>
                <c:pt idx="0">
                  <c:v>404</c:v>
                </c:pt>
                <c:pt idx="1">
                  <c:v>508</c:v>
                </c:pt>
                <c:pt idx="2">
                  <c:v>358</c:v>
                </c:pt>
                <c:pt idx="3">
                  <c:v>368</c:v>
                </c:pt>
                <c:pt idx="4">
                  <c:v>403</c:v>
                </c:pt>
                <c:pt idx="5">
                  <c:v>541</c:v>
                </c:pt>
                <c:pt idx="6">
                  <c:v>304</c:v>
                </c:pt>
                <c:pt idx="7">
                  <c:v>528</c:v>
                </c:pt>
                <c:pt idx="8">
                  <c:v>359</c:v>
                </c:pt>
                <c:pt idx="9">
                  <c:v>589</c:v>
                </c:pt>
                <c:pt idx="10">
                  <c:v>290</c:v>
                </c:pt>
                <c:pt idx="11">
                  <c:v>486</c:v>
                </c:pt>
                <c:pt idx="12">
                  <c:v>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80-4D44-B192-3718854A5E24}"/>
            </c:ext>
          </c:extLst>
        </c:ser>
        <c:ser>
          <c:idx val="2"/>
          <c:order val="2"/>
          <c:tx>
            <c:strRef>
              <c:f>'CRs by WG'!$A$6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'CRs by WG'!$G$3:$S$3</c:f>
              <c:strCache>
                <c:ptCount val="13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</c:strCache>
            </c:strRef>
          </c:cat>
          <c:val>
            <c:numRef>
              <c:f>'CRs by WG'!$G$6:$S$6</c:f>
              <c:numCache>
                <c:formatCode>General</c:formatCode>
                <c:ptCount val="13"/>
                <c:pt idx="0">
                  <c:v>406</c:v>
                </c:pt>
                <c:pt idx="1">
                  <c:v>370</c:v>
                </c:pt>
                <c:pt idx="2">
                  <c:v>263</c:v>
                </c:pt>
                <c:pt idx="3">
                  <c:v>231</c:v>
                </c:pt>
                <c:pt idx="4">
                  <c:v>259</c:v>
                </c:pt>
                <c:pt idx="5">
                  <c:v>380</c:v>
                </c:pt>
                <c:pt idx="6">
                  <c:v>314</c:v>
                </c:pt>
                <c:pt idx="7">
                  <c:v>462</c:v>
                </c:pt>
                <c:pt idx="8">
                  <c:v>375</c:v>
                </c:pt>
                <c:pt idx="9">
                  <c:v>434</c:v>
                </c:pt>
                <c:pt idx="10">
                  <c:v>256</c:v>
                </c:pt>
                <c:pt idx="11">
                  <c:v>340</c:v>
                </c:pt>
                <c:pt idx="12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80-4D44-B192-3718854A5E24}"/>
            </c:ext>
          </c:extLst>
        </c:ser>
        <c:ser>
          <c:idx val="3"/>
          <c:order val="3"/>
          <c:tx>
            <c:strRef>
              <c:f>'CRs by WG'!$A$7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'CRs by WG'!$G$3:$S$3</c:f>
              <c:strCache>
                <c:ptCount val="13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</c:strCache>
            </c:strRef>
          </c:cat>
          <c:val>
            <c:numRef>
              <c:f>'CRs by WG'!$G$7:$S$7</c:f>
              <c:numCache>
                <c:formatCode>General</c:formatCode>
                <c:ptCount val="13"/>
                <c:pt idx="0">
                  <c:v>38</c:v>
                </c:pt>
                <c:pt idx="1">
                  <c:v>23</c:v>
                </c:pt>
                <c:pt idx="2">
                  <c:v>30</c:v>
                </c:pt>
                <c:pt idx="3">
                  <c:v>34</c:v>
                </c:pt>
                <c:pt idx="4">
                  <c:v>27</c:v>
                </c:pt>
                <c:pt idx="5">
                  <c:v>31</c:v>
                </c:pt>
                <c:pt idx="6">
                  <c:v>15</c:v>
                </c:pt>
                <c:pt idx="7">
                  <c:v>28</c:v>
                </c:pt>
                <c:pt idx="8">
                  <c:v>62</c:v>
                </c:pt>
                <c:pt idx="9">
                  <c:v>45</c:v>
                </c:pt>
                <c:pt idx="10">
                  <c:v>40</c:v>
                </c:pt>
                <c:pt idx="11">
                  <c:v>41</c:v>
                </c:pt>
                <c:pt idx="12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80-4D44-B192-3718854A5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786463"/>
        <c:axId val="165134607"/>
      </c:barChart>
      <c:catAx>
        <c:axId val="15478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134607"/>
        <c:crosses val="autoZero"/>
        <c:auto val="1"/>
        <c:lblAlgn val="ctr"/>
        <c:lblOffset val="100"/>
        <c:noMultiLvlLbl val="0"/>
      </c:catAx>
      <c:valAx>
        <c:axId val="16513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786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CR statistics</a:t>
            </a:r>
          </a:p>
        </c:rich>
      </c:tx>
      <c:layout>
        <c:manualLayout>
          <c:xMode val="edge"/>
          <c:yMode val="edge"/>
          <c:x val="0.40949300087489071"/>
          <c:y val="4.055805700343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692038495188105E-2"/>
          <c:y val="0.11082872928176797"/>
          <c:w val="0.87753018372703417"/>
          <c:h val="0.6936891866417250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summary!$B$3:$S$3</c:f>
              <c:strCache>
                <c:ptCount val="18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</c:strCache>
            </c:strRef>
          </c:cat>
          <c:val>
            <c:numRef>
              <c:f>summary!$B$4:$S$4</c:f>
              <c:numCache>
                <c:formatCode>General</c:formatCode>
                <c:ptCount val="18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4</c:v>
                </c:pt>
                <c:pt idx="15">
                  <c:v>3</c:v>
                </c:pt>
                <c:pt idx="16">
                  <c:v>2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5B-476F-BA8A-6447DE26DE51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summary!$B$3:$S$3</c:f>
              <c:strCache>
                <c:ptCount val="18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</c:strCache>
            </c:strRef>
          </c:cat>
          <c:val>
            <c:numRef>
              <c:f>summary!$B$5:$S$5</c:f>
              <c:numCache>
                <c:formatCode>General</c:formatCode>
                <c:ptCount val="18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  <c:pt idx="12">
                  <c:v>6</c:v>
                </c:pt>
                <c:pt idx="13">
                  <c:v>25</c:v>
                </c:pt>
                <c:pt idx="14">
                  <c:v>13</c:v>
                </c:pt>
                <c:pt idx="15">
                  <c:v>6</c:v>
                </c:pt>
                <c:pt idx="16">
                  <c:v>6</c:v>
                </c:pt>
                <c:pt idx="1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5B-476F-BA8A-6447DE26DE51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summary!$B$3:$S$3</c:f>
              <c:strCache>
                <c:ptCount val="18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</c:strCache>
            </c:strRef>
          </c:cat>
          <c:val>
            <c:numRef>
              <c:f>summary!$B$6:$S$6</c:f>
              <c:numCache>
                <c:formatCode>General</c:formatCode>
                <c:ptCount val="18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  <c:pt idx="12">
                  <c:v>99</c:v>
                </c:pt>
                <c:pt idx="13">
                  <c:v>84</c:v>
                </c:pt>
                <c:pt idx="14">
                  <c:v>88</c:v>
                </c:pt>
                <c:pt idx="15">
                  <c:v>46</c:v>
                </c:pt>
                <c:pt idx="16">
                  <c:v>27</c:v>
                </c:pt>
                <c:pt idx="17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5B-476F-BA8A-6447DE26DE51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summary!$B$3:$S$3</c:f>
              <c:strCache>
                <c:ptCount val="18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</c:strCache>
            </c:strRef>
          </c:cat>
          <c:val>
            <c:numRef>
              <c:f>summary!$B$7:$S$7</c:f>
              <c:numCache>
                <c:formatCode>General</c:formatCode>
                <c:ptCount val="18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  <c:pt idx="12">
                  <c:v>1367</c:v>
                </c:pt>
                <c:pt idx="13">
                  <c:v>952</c:v>
                </c:pt>
                <c:pt idx="14">
                  <c:v>1338</c:v>
                </c:pt>
                <c:pt idx="15">
                  <c:v>334</c:v>
                </c:pt>
                <c:pt idx="16">
                  <c:v>188</c:v>
                </c:pt>
                <c:pt idx="17">
                  <c:v>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A5B-476F-BA8A-6447DE26DE51}"/>
            </c:ext>
          </c:extLst>
        </c:ser>
        <c:ser>
          <c:idx val="4"/>
          <c:order val="4"/>
          <c:tx>
            <c:strRef>
              <c:f>summary!$A$8</c:f>
              <c:strCache>
                <c:ptCount val="1"/>
                <c:pt idx="0">
                  <c:v>Rel-19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summary!$B$3:$S$3</c:f>
              <c:strCache>
                <c:ptCount val="18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</c:strCache>
            </c:strRef>
          </c:cat>
          <c:val>
            <c:numRef>
              <c:f>summary!$B$8:$S$8</c:f>
              <c:numCache>
                <c:formatCode>General</c:formatCode>
                <c:ptCount val="18"/>
                <c:pt idx="14">
                  <c:v>0</c:v>
                </c:pt>
                <c:pt idx="15">
                  <c:v>319</c:v>
                </c:pt>
                <c:pt idx="16">
                  <c:v>920</c:v>
                </c:pt>
                <c:pt idx="17">
                  <c:v>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A5B-476F-BA8A-6447DE26DE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1489552"/>
        <c:axId val="1260019344"/>
      </c:barChart>
      <c:catAx>
        <c:axId val="1181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0019344"/>
        <c:crosses val="autoZero"/>
        <c:auto val="1"/>
        <c:lblAlgn val="ctr"/>
        <c:lblOffset val="100"/>
        <c:noMultiLvlLbl val="0"/>
      </c:catAx>
      <c:valAx>
        <c:axId val="12600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4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951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PCG#54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Tokyo, Japan, 14 Mai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PCG54_04_CT-Report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PCG#54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707194" cy="4351338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6 at CT#106,  5 at CT#107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465799-2D3C-47DC-8189-2D16EC1550DF}"/>
              </a:ext>
            </a:extLst>
          </p:cNvPr>
          <p:cNvSpPr/>
          <p:nvPr/>
        </p:nvSpPr>
        <p:spPr>
          <a:xfrm>
            <a:off x="7842918" y="5612683"/>
            <a:ext cx="2750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T#87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6965166"/>
              </p:ext>
            </p:extLst>
          </p:nvPr>
        </p:nvGraphicFramePr>
        <p:xfrm>
          <a:off x="6411951" y="1930662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27 at CT#106,  27 at CT#107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12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9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9534E-5FE3-4BBD-B50E-F8BE5CF49B74}"/>
              </a:ext>
            </a:extLst>
          </p:cNvPr>
          <p:cNvSpPr txBox="1"/>
          <p:nvPr/>
        </p:nvSpPr>
        <p:spPr>
          <a:xfrm>
            <a:off x="5800019" y="5859863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#96 Stage 3 freeze</a:t>
            </a:r>
            <a:r>
              <a:rPr lang="en-US" dirty="0"/>
              <a:t>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5829741"/>
              </p:ext>
            </p:extLst>
          </p:nvPr>
        </p:nvGraphicFramePr>
        <p:xfrm>
          <a:off x="5973337" y="1920429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9194" y="278294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188 CT#106,  109 CT#107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1 TS CT#106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6007510" y="1795289"/>
            <a:ext cx="5775681" cy="402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53230-A0DD-4175-952B-DDAA5082343F}"/>
              </a:ext>
            </a:extLst>
          </p:cNvPr>
          <p:cNvSpPr txBox="1"/>
          <p:nvPr/>
        </p:nvSpPr>
        <p:spPr>
          <a:xfrm>
            <a:off x="6096000" y="5820698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#103 Stage 3 freeze</a:t>
            </a:r>
            <a:r>
              <a:rPr lang="en-US" dirty="0"/>
              <a:t>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5765322"/>
              </p:ext>
            </p:extLst>
          </p:nvPr>
        </p:nvGraphicFramePr>
        <p:xfrm>
          <a:off x="5893763" y="1928704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868845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28 CT#106,  9  CT#107</a:t>
            </a:r>
          </a:p>
          <a:p>
            <a:r>
              <a:rPr lang="en-US" dirty="0">
                <a:latin typeface="Arial "/>
              </a:rPr>
              <a:t>New Specification number allocated</a:t>
            </a:r>
          </a:p>
          <a:p>
            <a:pPr lvl="1"/>
            <a:r>
              <a:rPr lang="en-US" dirty="0">
                <a:latin typeface="Arial "/>
              </a:rPr>
              <a:t>2 TSs CT#106</a:t>
            </a:r>
          </a:p>
          <a:p>
            <a:pPr lvl="1"/>
            <a:r>
              <a:rPr lang="en-US" dirty="0">
                <a:latin typeface="Arial "/>
              </a:rPr>
              <a:t>4 TSs CT#107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for information</a:t>
            </a:r>
          </a:p>
          <a:p>
            <a:pPr lvl="1"/>
            <a:r>
              <a:rPr lang="en-US" dirty="0">
                <a:latin typeface="Arial "/>
              </a:rPr>
              <a:t>4 for approval</a:t>
            </a:r>
          </a:p>
          <a:p>
            <a:pPr lvl="1"/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30DFBCD-5112-42E0-BDA7-4ED688E694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696826"/>
              </p:ext>
            </p:extLst>
          </p:nvPr>
        </p:nvGraphicFramePr>
        <p:xfrm>
          <a:off x="6486294" y="2290608"/>
          <a:ext cx="4572000" cy="279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41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4453832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274 </a:t>
            </a:r>
            <a:r>
              <a:rPr lang="en-US" sz="1600" dirty="0"/>
              <a:t>5 days, 2 streams on 4 days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311 </a:t>
            </a:r>
            <a:r>
              <a:rPr lang="en-US" sz="1600" dirty="0"/>
              <a:t>5 days, 2 streams on 3 days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240  </a:t>
            </a:r>
            <a:r>
              <a:rPr lang="en-US" sz="1600" dirty="0"/>
              <a:t>5 days, 2 streams on 2 days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49  </a:t>
            </a:r>
            <a:r>
              <a:rPr lang="en-US" sz="1600" dirty="0"/>
              <a:t>1 stream on 3 days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57FAE0A-4C65-48BE-90D6-D8CCE4BCE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546992"/>
              </p:ext>
            </p:extLst>
          </p:nvPr>
        </p:nvGraphicFramePr>
        <p:xfrm>
          <a:off x="4821043" y="1914291"/>
          <a:ext cx="6404517" cy="392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33755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5234" y="375635"/>
            <a:ext cx="10515600" cy="1325563"/>
          </a:xfrm>
        </p:spPr>
        <p:txBody>
          <a:bodyPr/>
          <a:lstStyle/>
          <a:p>
            <a:r>
              <a:rPr lang="en-US" dirty="0"/>
              <a:t>CT Statistics: Approved CRs by </a:t>
            </a:r>
            <a:r>
              <a:rPr lang="en-DE" dirty="0"/>
              <a:t>R</a:t>
            </a:r>
            <a:r>
              <a:rPr lang="en-GB" dirty="0"/>
              <a:t>e</a:t>
            </a:r>
            <a:r>
              <a:rPr lang="en-DE" dirty="0"/>
              <a:t>l</a:t>
            </a:r>
            <a:r>
              <a:rPr lang="en-GB" dirty="0"/>
              <a:t>e</a:t>
            </a:r>
            <a:r>
              <a:rPr lang="en-DE" dirty="0"/>
              <a:t>a</a:t>
            </a:r>
            <a:r>
              <a:rPr lang="en-GB" dirty="0"/>
              <a:t>s</a:t>
            </a:r>
            <a:r>
              <a:rPr lang="en-DE" dirty="0"/>
              <a:t>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</a:t>
            </a:r>
            <a:r>
              <a:rPr lang="en-US" sz="2400" dirty="0"/>
              <a:t>9 CRs for approval</a:t>
            </a:r>
          </a:p>
          <a:p>
            <a:pPr lvl="1"/>
            <a:r>
              <a:rPr lang="en-US" dirty="0"/>
              <a:t>637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l-18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109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l-17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27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l-16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5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l-15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5E25539-8867-46B2-89F1-AA3BB4FC8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485657"/>
              </p:ext>
            </p:extLst>
          </p:nvPr>
        </p:nvGraphicFramePr>
        <p:xfrm>
          <a:off x="5460380" y="2283683"/>
          <a:ext cx="4572000" cy="351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0087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 dirty="0"/>
              <a:t>T</a:t>
            </a:r>
            <a:r>
              <a:rPr lang="en-US" altLang="en-US" dirty="0"/>
              <a:t> focus is now on Rel-19</a:t>
            </a:r>
            <a:r>
              <a:rPr lang="en-DE" dirty="0"/>
              <a:t>.</a:t>
            </a:r>
          </a:p>
          <a:p>
            <a:r>
              <a:rPr lang="en-DE" altLang="en-US" dirty="0"/>
              <a:t> </a:t>
            </a:r>
            <a:r>
              <a:rPr lang="en-US" altLang="en-US" dirty="0"/>
              <a:t>CT is currently on Time with Rel-19.</a:t>
            </a:r>
          </a:p>
          <a:p>
            <a:endParaRPr lang="en-US" altLang="en-US" dirty="0"/>
          </a:p>
          <a:p>
            <a:r>
              <a:rPr lang="en-US" altLang="en-US" dirty="0"/>
              <a:t> 6G </a:t>
            </a:r>
          </a:p>
          <a:p>
            <a:pPr lvl="1"/>
            <a:r>
              <a:rPr lang="en-US" altLang="en-US" dirty="0"/>
              <a:t>CT intends to start discussion on SIDs on 6G in Q4/25.</a:t>
            </a:r>
          </a:p>
          <a:p>
            <a:pPr lvl="1"/>
            <a:r>
              <a:rPr lang="en-US" altLang="en-US" dirty="0"/>
              <a:t>The Studies will be distributed between WGs based on  their </a:t>
            </a:r>
            <a:r>
              <a:rPr lang="en-US" altLang="en-US" dirty="0" err="1"/>
              <a:t>ToR</a:t>
            </a:r>
            <a:endParaRPr lang="en-US" altLang="en-US" dirty="0"/>
          </a:p>
          <a:p>
            <a:endParaRPr lang="en-US" altLang="en-US" dirty="0"/>
          </a:p>
          <a:p>
            <a:endParaRPr lang="en-DE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Slide Zoom 2">
                <a:extLst>
                  <a:ext uri="{FF2B5EF4-FFF2-40B4-BE49-F238E27FC236}">
                    <a16:creationId xmlns:a16="http://schemas.microsoft.com/office/drawing/2014/main" id="{B3EA6343-9527-48B5-AA98-667917CA7CF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5046910"/>
                  </p:ext>
                </p:extLst>
              </p:nvPr>
            </p:nvGraphicFramePr>
            <p:xfrm>
              <a:off x="-5055220" y="1735862"/>
              <a:ext cx="3048000" cy="1714500"/>
            </p:xfrm>
            <a:graphic>
              <a:graphicData uri="http://schemas.microsoft.com/office/powerpoint/2016/slidezoom">
                <pslz:sldZm>
                  <pslz:sldZmObj sldId="545" cId="2658992844">
                    <pslz:zmPr id="{71E126C7-9640-444B-905C-8D0729947F69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Slide Zoom 2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3EA6343-9527-48B5-AA98-667917CA7C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5055220" y="1735862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dirty="0"/>
              <a:t>IETF References, currently only  captured in IETF report to TSGs</a:t>
            </a:r>
            <a:br>
              <a:rPr lang="en-GB" dirty="0"/>
            </a:br>
            <a:r>
              <a:rPr lang="en-GB" dirty="0"/>
              <a:t>	ongoing task is enhancing 3GPP website:</a:t>
            </a:r>
          </a:p>
          <a:p>
            <a:pPr lvl="1"/>
            <a:r>
              <a:rPr lang="en-GB" dirty="0"/>
              <a:t>to list IETF Drafts referenced by 3GPP</a:t>
            </a:r>
          </a:p>
          <a:p>
            <a:pPr lvl="1"/>
            <a:r>
              <a:rPr lang="en-GB" dirty="0"/>
              <a:t>to list obsoleted RFCs, RFCs for which IETF has published a new version </a:t>
            </a:r>
          </a:p>
          <a:p>
            <a:endParaRPr lang="en-US" altLang="en-US" dirty="0"/>
          </a:p>
          <a:p>
            <a:endParaRPr lang="en-DE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Slide Zoom 2">
                <a:extLst>
                  <a:ext uri="{FF2B5EF4-FFF2-40B4-BE49-F238E27FC236}">
                    <a16:creationId xmlns:a16="http://schemas.microsoft.com/office/drawing/2014/main" id="{B3EA6343-9527-48B5-AA98-667917CA7CF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-5055220" y="1735862"/>
              <a:ext cx="3048000" cy="1714500"/>
            </p:xfrm>
            <a:graphic>
              <a:graphicData uri="http://schemas.microsoft.com/office/powerpoint/2016/slidezoom">
                <pslz:sldZm>
                  <pslz:sldZmObj sldId="545" cId="2658992844">
                    <pslz:zmPr id="{71E126C7-9640-444B-905C-8D0729947F69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Slide Zoom 2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3EA6343-9527-48B5-AA98-667917CA7C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5055220" y="1735862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507565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2003A2-77CD-4E66-B99D-E953D117B99C}"/>
              </a:ext>
            </a:extLst>
          </p:cNvPr>
          <p:cNvSpPr txBox="1">
            <a:spLocks/>
          </p:cNvSpPr>
          <p:nvPr/>
        </p:nvSpPr>
        <p:spPr bwMode="auto">
          <a:xfrm>
            <a:off x="1008563" y="2271051"/>
            <a:ext cx="9622265" cy="34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en-US" sz="2200" dirty="0"/>
              <a:t>At CT#107</a:t>
            </a:r>
          </a:p>
          <a:p>
            <a:r>
              <a:rPr lang="en-GB" altLang="en-US" sz="2200" dirty="0"/>
              <a:t>CT elected a successor of </a:t>
            </a:r>
            <a:r>
              <a:rPr lang="fr-FR" altLang="en-US" sz="2400" dirty="0"/>
              <a:t>Chin ChenHO</a:t>
            </a:r>
            <a:r>
              <a:rPr lang="en-GB" altLang="en-US" sz="2200" dirty="0"/>
              <a:t> who completed his second term as a CT vice chair.</a:t>
            </a:r>
          </a:p>
          <a:p>
            <a:pPr lvl="1"/>
            <a:r>
              <a:rPr lang="fr-FR" altLang="en-US" sz="2400" dirty="0"/>
              <a:t>Francois Piroard</a:t>
            </a:r>
            <a:r>
              <a:rPr lang="en-GB" altLang="en-US" sz="2200" dirty="0"/>
              <a:t>, Airbus (ETSI) was appointed by acclamation as a new CT Vice Chair</a:t>
            </a:r>
          </a:p>
          <a:p>
            <a:r>
              <a:rPr lang="en-GB" altLang="en-US" sz="2200" dirty="0"/>
              <a:t>CT community wants to thank Chen Ho Chin for all the great work, he has done for CT as a CT Vice Chair and CT1 WG vice Chair.</a:t>
            </a:r>
            <a:endParaRPr lang="en-DE" altLang="en-US" sz="2200" dirty="0"/>
          </a:p>
          <a:p>
            <a:pPr marL="0" indent="0">
              <a:buFontTx/>
              <a:buNone/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@IETF#122 (Bangkok, Thailand)</a:t>
            </a:r>
          </a:p>
          <a:p>
            <a:pPr lvl="1"/>
            <a:r>
              <a:rPr lang="en-US" dirty="0"/>
              <a:t>With CT chair, IETF liaison, IESG members, IAB members, WG chairs and delegates. About 35 attendees</a:t>
            </a:r>
          </a:p>
          <a:p>
            <a:pPr lvl="1"/>
            <a:r>
              <a:rPr lang="en-GB" altLang="en-US" dirty="0">
                <a:highlight>
                  <a:srgbClr val="FFFFFF"/>
                </a:highlight>
              </a:rPr>
              <a:t>M</a:t>
            </a:r>
            <a:r>
              <a:rPr lang="en-DE" altLang="en-US" dirty="0">
                <a:highlight>
                  <a:srgbClr val="FFFFFF"/>
                </a:highlight>
              </a:rPr>
              <a:t>o</a:t>
            </a:r>
            <a:r>
              <a:rPr lang="en-GB" altLang="en-US" dirty="0">
                <a:highlight>
                  <a:srgbClr val="FFFFFF"/>
                </a:highlight>
              </a:rPr>
              <a:t>n</a:t>
            </a:r>
            <a:r>
              <a:rPr lang="en-DE" altLang="en-US" dirty="0">
                <a:highlight>
                  <a:srgbClr val="FFFFFF"/>
                </a:highlight>
              </a:rPr>
              <a:t>d</a:t>
            </a:r>
            <a:r>
              <a:rPr lang="en-GB" altLang="en-US" dirty="0">
                <a:highlight>
                  <a:srgbClr val="FFFFFF"/>
                </a:highlight>
              </a:rPr>
              <a:t>a</a:t>
            </a:r>
            <a:r>
              <a:rPr lang="en-DE" altLang="en-US" dirty="0">
                <a:highlight>
                  <a:srgbClr val="FFFFFF"/>
                </a:highlight>
              </a:rPr>
              <a:t>y </a:t>
            </a:r>
            <a:r>
              <a:rPr lang="en-US" altLang="en-US" dirty="0">
                <a:highlight>
                  <a:srgbClr val="FFFFFF"/>
                </a:highlight>
              </a:rPr>
              <a:t>17</a:t>
            </a:r>
            <a:r>
              <a:rPr lang="en-US" altLang="en-US" baseline="30000" dirty="0">
                <a:highlight>
                  <a:srgbClr val="FFFFFF"/>
                </a:highlight>
              </a:rPr>
              <a:t>th</a:t>
            </a:r>
            <a:r>
              <a:rPr lang="en-US" altLang="en-US" dirty="0">
                <a:highlight>
                  <a:srgbClr val="FFFFFF"/>
                </a:highlight>
              </a:rPr>
              <a:t> March </a:t>
            </a:r>
            <a:r>
              <a:rPr lang="en-DE" altLang="en-US" dirty="0">
                <a:highlight>
                  <a:srgbClr val="FFFFFF"/>
                </a:highlight>
              </a:rPr>
              <a:t>202</a:t>
            </a:r>
            <a:r>
              <a:rPr lang="en-US" altLang="en-US" dirty="0">
                <a:highlight>
                  <a:srgbClr val="FFFFFF"/>
                </a:highlight>
              </a:rPr>
              <a:t>5</a:t>
            </a: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was provided</a:t>
            </a:r>
            <a:endParaRPr lang="en-DE" altLang="en-US" dirty="0">
              <a:highlight>
                <a:srgbClr val="FFFFFF"/>
              </a:highlight>
            </a:endParaRPr>
          </a:p>
          <a:p>
            <a:r>
              <a:rPr lang="en-US" dirty="0"/>
              <a:t>Next: @IETF#1</a:t>
            </a:r>
            <a:r>
              <a:rPr lang="en-DE" dirty="0"/>
              <a:t>2</a:t>
            </a:r>
            <a:r>
              <a:rPr lang="en-US" dirty="0"/>
              <a:t>3 (Madrid, Spain)</a:t>
            </a:r>
          </a:p>
          <a:p>
            <a:pPr lvl="1"/>
            <a:r>
              <a:rPr lang="en-US" dirty="0"/>
              <a:t>Will be held on 2025, July </a:t>
            </a:r>
            <a:r>
              <a:rPr lang="en-GB" dirty="0"/>
              <a:t>21</a:t>
            </a:r>
            <a:r>
              <a:rPr lang="en-GB" baseline="30000" dirty="0"/>
              <a:t>st</a:t>
            </a:r>
            <a:r>
              <a:rPr lang="en-GB" dirty="0"/>
              <a:t> </a:t>
            </a:r>
          </a:p>
          <a:p>
            <a:pPr lvl="1"/>
            <a:r>
              <a:rPr lang="en-US" dirty="0"/>
              <a:t>Remote access will be provided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870" y="425713"/>
            <a:ext cx="10515600" cy="1325563"/>
          </a:xfrm>
        </p:spPr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 dirty="0"/>
              <a:t>Group description</a:t>
            </a:r>
          </a:p>
          <a:p>
            <a:pPr lvl="1"/>
            <a:r>
              <a:rPr lang="en-US" sz="2000" dirty="0"/>
              <a:t>The purpose of this group is to support coordination activities between IETF and 3GPP as documented in </a:t>
            </a:r>
            <a:r>
              <a:rPr lang="en-US" sz="2000" b="1" i="1" dirty="0">
                <a:solidFill>
                  <a:srgbClr val="FF0000"/>
                </a:solidFill>
              </a:rPr>
              <a:t>RFC 3113</a:t>
            </a:r>
            <a:r>
              <a:rPr lang="en-US" sz="2000" dirty="0"/>
              <a:t>. </a:t>
            </a:r>
          </a:p>
          <a:p>
            <a:pPr lvl="1"/>
            <a:r>
              <a:rPr lang="en-US" sz="2000" dirty="0"/>
              <a:t>led jointly by the 3GPP and IETF liaison managers </a:t>
            </a:r>
          </a:p>
          <a:p>
            <a:pPr lvl="1"/>
            <a:r>
              <a:rPr lang="en-US" sz="2000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sz="2000" dirty="0"/>
              <a:t>See: </a:t>
            </a:r>
            <a:r>
              <a:rPr lang="en-US" sz="2000" dirty="0">
                <a:hlinkClick r:id="rId2"/>
              </a:rPr>
              <a:t>https://datatracker.ietf.org/group/ietf3gpp/about/</a:t>
            </a:r>
            <a:r>
              <a:rPr lang="en-US" sz="2000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Tutorial and technical deep dive (TDD) on 3GPP, started at IETF#122</a:t>
            </a:r>
          </a:p>
          <a:p>
            <a:pPr lvl="1"/>
            <a:r>
              <a:rPr lang="en-US" altLang="en-US" sz="2000" dirty="0"/>
              <a:t>Update RFC 3113: "3GPP-IETF Standardization Collaboration" (2001)</a:t>
            </a:r>
          </a:p>
          <a:p>
            <a:pPr lvl="1"/>
            <a:r>
              <a:rPr lang="en-US" altLang="en-US" sz="2000" dirty="0"/>
              <a:t>An initial draft is shared which should obsolete 3113.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521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</a:t>
            </a:r>
            <a:r>
              <a:rPr lang="en-GB" altLang="en-US"/>
              <a:t>TSG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/>
              <a:t> </a:t>
            </a:r>
            <a:r>
              <a:rPr lang="en-DE" altLang="en-US" sz="2400"/>
              <a:t>N</a:t>
            </a:r>
            <a:r>
              <a:rPr lang="en-GB" altLang="en-US" sz="2400"/>
              <a:t>o</a:t>
            </a:r>
            <a:r>
              <a:rPr lang="en-DE" altLang="en-US" sz="2400"/>
              <a:t>n</a:t>
            </a:r>
            <a:r>
              <a:rPr lang="en-GB" altLang="en-US" sz="2400"/>
              <a:t>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Jain (SA</a:t>
            </a:r>
            <a:r>
              <a:rPr lang="en-DE" altLang="ja-JP" dirty="0"/>
              <a:t> </a:t>
            </a:r>
            <a:r>
              <a:rPr lang="en-GB" altLang="ja-JP" dirty="0"/>
              <a:t>c</a:t>
            </a:r>
            <a:r>
              <a:rPr lang="en-DE" altLang="ja-JP" dirty="0"/>
              <a:t>h</a:t>
            </a:r>
            <a:r>
              <a:rPr lang="en-GB" altLang="ja-JP" dirty="0"/>
              <a:t>a</a:t>
            </a:r>
            <a:r>
              <a:rPr lang="en-DE" altLang="ja-JP" dirty="0" err="1"/>
              <a:t>i</a:t>
            </a:r>
            <a:r>
              <a:rPr lang="en-GB" altLang="ja-JP" dirty="0"/>
              <a:t>r) and Wanshi Chen (RAN</a:t>
            </a:r>
            <a:r>
              <a:rPr lang="en-DE" altLang="ja-JP" dirty="0"/>
              <a:t> </a:t>
            </a:r>
            <a:r>
              <a:rPr lang="en-GB" altLang="ja-JP" dirty="0"/>
              <a:t>c</a:t>
            </a:r>
            <a:r>
              <a:rPr lang="en-DE" altLang="ja-JP" dirty="0"/>
              <a:t>h</a:t>
            </a:r>
            <a:r>
              <a:rPr lang="en-GB" altLang="ja-JP" dirty="0"/>
              <a:t>a</a:t>
            </a:r>
            <a:r>
              <a:rPr lang="en-DE" altLang="ja-JP" dirty="0" err="1"/>
              <a:t>i</a:t>
            </a:r>
            <a:r>
              <a:rPr lang="en-GB" altLang="ja-JP" dirty="0"/>
              <a:t>r)/</a:t>
            </a:r>
            <a:r>
              <a:rPr lang="en-US" dirty="0"/>
              <a:t>Ronald </a:t>
            </a:r>
            <a:r>
              <a:rPr lang="en-US" dirty="0" err="1"/>
              <a:t>Borsato</a:t>
            </a:r>
            <a:r>
              <a:rPr lang="en-US" dirty="0"/>
              <a:t>, </a:t>
            </a:r>
            <a:r>
              <a:rPr lang="en-GB" altLang="ja-JP" dirty="0"/>
              <a:t> (RAN Vice Chair) for the excellent coordination during the plenary weeks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792630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C6484-EDAC-4719-AE1E-6BA87B56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1" y="5717512"/>
            <a:ext cx="436980" cy="612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9FE770-1FBC-4BAE-9DD2-E646CE2FA170}"/>
              </a:ext>
            </a:extLst>
          </p:cNvPr>
          <p:cNvSpPr/>
          <p:nvPr/>
        </p:nvSpPr>
        <p:spPr>
          <a:xfrm>
            <a:off x="713433" y="5717512"/>
            <a:ext cx="4291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900"/>
              <a:t>Peter Schmitt</a:t>
            </a:r>
          </a:p>
          <a:p>
            <a:r>
              <a:rPr lang="fr-FR" altLang="en-US" sz="900"/>
              <a:t>TSG CT Chair</a:t>
            </a:r>
          </a:p>
          <a:p>
            <a:r>
              <a:rPr lang="fr-FR" altLang="en-US" sz="900"/>
              <a:t>CCSA</a:t>
            </a:r>
          </a:p>
          <a:p>
            <a:r>
              <a:rPr lang="en-US" altLang="en-US" sz="900"/>
              <a:t>peter.schmitt@huawei.com</a:t>
            </a:r>
            <a:endParaRPr lang="fr-F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2813169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-03/2025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1951" y="337478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503317" y="488266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08692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5541" y="4893635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75" y="1879828"/>
            <a:ext cx="1149001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356088-987E-4648-9F74-F89384987D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75" y="3374780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after -03/2025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r>
              <a:rPr lang="fr-FR" altLang="en-US" sz="1800" dirty="0">
                <a:solidFill>
                  <a:srgbClr val="0070C0"/>
                </a:solidFill>
              </a:rPr>
              <a:t>(second </a:t>
            </a:r>
            <a:r>
              <a:rPr lang="fr-FR" altLang="en-US" sz="1800" dirty="0" err="1">
                <a:solidFill>
                  <a:srgbClr val="0070C0"/>
                </a:solidFill>
              </a:rPr>
              <a:t>term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r>
              <a:rPr lang="fr-FR" altLang="en-US" sz="1800" dirty="0">
                <a:solidFill>
                  <a:srgbClr val="0070C0"/>
                </a:solidFill>
              </a:rPr>
              <a:t>(first </a:t>
            </a:r>
            <a:r>
              <a:rPr lang="fr-FR" altLang="en-US" sz="1800" dirty="0" err="1">
                <a:solidFill>
                  <a:srgbClr val="0070C0"/>
                </a:solidFill>
              </a:rPr>
              <a:t>term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 </a:t>
            </a:r>
            <a:r>
              <a:rPr lang="fr-FR" altLang="en-US" sz="1800" dirty="0">
                <a:solidFill>
                  <a:srgbClr val="0070C0"/>
                </a:solidFill>
              </a:rPr>
              <a:t>(first </a:t>
            </a:r>
            <a:r>
              <a:rPr lang="fr-FR" altLang="en-US" sz="1800" dirty="0" err="1">
                <a:solidFill>
                  <a:srgbClr val="0070C0"/>
                </a:solidFill>
              </a:rPr>
              <a:t>term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  <a:r>
              <a:rPr lang="fr-FR" altLang="en-US" sz="1800" dirty="0">
                <a:solidFill>
                  <a:srgbClr val="0070C0"/>
                </a:solidFill>
              </a:rPr>
              <a:t>(second </a:t>
            </a:r>
            <a:r>
              <a:rPr lang="fr-FR" altLang="en-US" sz="1800" dirty="0" err="1">
                <a:solidFill>
                  <a:srgbClr val="0070C0"/>
                </a:solidFill>
              </a:rPr>
              <a:t>term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CT#106 Statistics		 CT#107 Statistics 	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309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1522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15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1 TS approved, 1 TR noted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278 registered</a:t>
            </a:r>
          </a:p>
          <a:p>
            <a:pPr lvl="2"/>
            <a:r>
              <a:rPr lang="en-US" altLang="fr-FR" dirty="0"/>
              <a:t>220 confirmed participation</a:t>
            </a:r>
          </a:p>
          <a:p>
            <a:endParaRPr lang="en-US" altLang="fr-FR" sz="2400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263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874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9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9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2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333 registered</a:t>
            </a:r>
          </a:p>
          <a:p>
            <a:pPr lvl="2"/>
            <a:r>
              <a:rPr lang="en-US" altLang="fr-FR" dirty="0"/>
              <a:t>240 confirmed participation</a:t>
            </a:r>
          </a:p>
          <a:p>
            <a:endParaRPr lang="en-US" altLang="fr-FR" sz="24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1490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at CT#106 and 0 at CT#107</a:t>
            </a: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9AC9385-6E11-480F-8F53-F6A563D6FC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888741"/>
              </p:ext>
            </p:extLst>
          </p:nvPr>
        </p:nvGraphicFramePr>
        <p:xfrm>
          <a:off x="6479627" y="215475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B380A09-BD7B-4CCE-BB57-4F0EA38FF02C}"/>
              </a:ext>
            </a:extLst>
          </p:cNvPr>
          <p:cNvSpPr txBox="1"/>
          <p:nvPr/>
        </p:nvSpPr>
        <p:spPr>
          <a:xfrm>
            <a:off x="6312312" y="5638807"/>
            <a:ext cx="4739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T#81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09064"/>
              </p:ext>
            </p:extLst>
          </p:nvPr>
        </p:nvGraphicFramePr>
        <p:xfrm>
          <a:off x="6096000" y="2021407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5706</TotalTime>
  <Words>1205</Words>
  <Application>Microsoft Office PowerPoint</Application>
  <PresentationFormat>Widescreen</PresentationFormat>
  <Paragraphs>245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Status Report  to PCG#54 </vt:lpstr>
      <vt:lpstr>CT Officials</vt:lpstr>
      <vt:lpstr>TSG CT Officials until -03/2025</vt:lpstr>
      <vt:lpstr>TSG CT Officials after -03/2025</vt:lpstr>
      <vt:lpstr>Meeting statistics</vt:lpstr>
      <vt:lpstr>CT#106 Statistics   CT#107 Statistics  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For Information to PCG</vt:lpstr>
      <vt:lpstr>CT WG Statistics: Approved CRs by WG</vt:lpstr>
      <vt:lpstr>CT Statistics: Approved CRs by Release</vt:lpstr>
      <vt:lpstr>Information to PCG</vt:lpstr>
      <vt:lpstr>Information to PCG</vt:lpstr>
      <vt:lpstr>Information to PCG</vt:lpstr>
      <vt:lpstr>IETF Status</vt:lpstr>
      <vt:lpstr>IETF - 3GPP IAB group</vt:lpstr>
      <vt:lpstr>For Action to PCG</vt:lpstr>
      <vt:lpstr>Action to TSG PCG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CR641r3</cp:lastModifiedBy>
  <cp:revision>961</cp:revision>
  <dcterms:created xsi:type="dcterms:W3CDTF">2010-02-05T13:52:04Z</dcterms:created>
  <dcterms:modified xsi:type="dcterms:W3CDTF">2025-05-06T15:01:12Z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1718875936</vt:lpwstr>
  </property>
</Properties>
</file>