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9"/>
  </p:notesMasterIdLst>
  <p:handoutMasterIdLst>
    <p:handoutMasterId r:id="rId30"/>
  </p:handoutMasterIdLst>
  <p:sldIdLst>
    <p:sldId id="341" r:id="rId5"/>
    <p:sldId id="490" r:id="rId6"/>
    <p:sldId id="525" r:id="rId7"/>
    <p:sldId id="564" r:id="rId8"/>
    <p:sldId id="491" r:id="rId9"/>
    <p:sldId id="377" r:id="rId10"/>
    <p:sldId id="492" r:id="rId11"/>
    <p:sldId id="372" r:id="rId12"/>
    <p:sldId id="387" r:id="rId13"/>
    <p:sldId id="371" r:id="rId14"/>
    <p:sldId id="454" r:id="rId15"/>
    <p:sldId id="515" r:id="rId16"/>
    <p:sldId id="567" r:id="rId17"/>
    <p:sldId id="570" r:id="rId18"/>
    <p:sldId id="571" r:id="rId19"/>
    <p:sldId id="1133" r:id="rId20"/>
    <p:sldId id="545" r:id="rId21"/>
    <p:sldId id="1134" r:id="rId22"/>
    <p:sldId id="917" r:id="rId23"/>
    <p:sldId id="1132" r:id="rId24"/>
    <p:sldId id="1135" r:id="rId25"/>
    <p:sldId id="542" r:id="rId26"/>
    <p:sldId id="1136" r:id="rId27"/>
    <p:sldId id="1137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81" d="100"/>
          <a:sy n="81" d="100"/>
        </p:scale>
        <p:origin x="96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\Q2\PCG_52\Release-statu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14260717410323E-2"/>
          <c:y val="0.12773768607384448"/>
          <c:w val="0.87753018372703417"/>
          <c:h val="0.7472104228792088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'Rel-15'!$A$3:$AD$3</c:f>
              <c:strCache>
                <c:ptCount val="30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</c:strCache>
            </c:strRef>
          </c:cat>
          <c:val>
            <c:numRef>
              <c:f>'Rel-15'!$A$4:$AD$4</c:f>
              <c:numCache>
                <c:formatCode>General</c:formatCode>
                <c:ptCount val="30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D9-49E9-9245-386516619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Rel-16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358705161854774E-2"/>
          <c:y val="0.13262285632936227"/>
          <c:w val="0.87753018372703417"/>
          <c:h val="0.752087391507146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'Rel-16'!$A$3:$X$3</c:f>
              <c:strCache>
                <c:ptCount val="24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  <c:pt idx="20">
                  <c:v>#102</c:v>
                </c:pt>
                <c:pt idx="21">
                  <c:v>#103</c:v>
                </c:pt>
                <c:pt idx="22">
                  <c:v>#104</c:v>
                </c:pt>
                <c:pt idx="23">
                  <c:v>#105</c:v>
                </c:pt>
              </c:strCache>
            </c:strRef>
          </c:cat>
          <c:val>
            <c:numRef>
              <c:f>'Rel-16'!$A$4:$X$4</c:f>
              <c:numCache>
                <c:formatCode>General</c:formatCode>
                <c:ptCount val="24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  <c:pt idx="20">
                  <c:v>6</c:v>
                </c:pt>
                <c:pt idx="21">
                  <c:v>25</c:v>
                </c:pt>
                <c:pt idx="22">
                  <c:v>13</c:v>
                </c:pt>
                <c:pt idx="2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60-4A23-9050-D4141D706F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Rel-17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'Rel-17'!$A$3:$Q$3</c:f>
              <c:strCache>
                <c:ptCount val="17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  <c:pt idx="13">
                  <c:v>#102</c:v>
                </c:pt>
                <c:pt idx="14">
                  <c:v>#103</c:v>
                </c:pt>
                <c:pt idx="15">
                  <c:v>#104</c:v>
                </c:pt>
                <c:pt idx="16">
                  <c:v>#105</c:v>
                </c:pt>
              </c:strCache>
            </c:strRef>
          </c:cat>
          <c:val>
            <c:numRef>
              <c:f>'Rel-17'!$A$4:$Q$4</c:f>
              <c:numCache>
                <c:formatCode>General</c:formatCode>
                <c:ptCount val="17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  <c:pt idx="13">
                  <c:v>99</c:v>
                </c:pt>
                <c:pt idx="14">
                  <c:v>74</c:v>
                </c:pt>
                <c:pt idx="15">
                  <c:v>84</c:v>
                </c:pt>
                <c:pt idx="1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32-44A6-9807-86282C6A0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Rel-18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'Rel-18'!$A$3:$I$3</c:f>
              <c:strCache>
                <c:ptCount val="9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  <c:pt idx="5">
                  <c:v>#102</c:v>
                </c:pt>
                <c:pt idx="6">
                  <c:v>#103</c:v>
                </c:pt>
                <c:pt idx="7">
                  <c:v>#104</c:v>
                </c:pt>
                <c:pt idx="8">
                  <c:v>#105</c:v>
                </c:pt>
              </c:strCache>
            </c:strRef>
          </c:cat>
          <c:val>
            <c:numRef>
              <c:f>'Rel-18'!$A$4:$I$4</c:f>
              <c:numCache>
                <c:formatCode>General</c:formatCode>
                <c:ptCount val="9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  <c:pt idx="5">
                  <c:v>1367</c:v>
                </c:pt>
                <c:pt idx="6">
                  <c:v>1926</c:v>
                </c:pt>
                <c:pt idx="7">
                  <c:v>1340</c:v>
                </c:pt>
                <c:pt idx="8">
                  <c:v>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26-42AA-BF7C-41444D47D6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Rel-19 CRs (BCF)</a:t>
            </a:r>
          </a:p>
        </c:rich>
      </c:tx>
      <c:layout>
        <c:manualLayout>
          <c:xMode val="edge"/>
          <c:yMode val="edge"/>
          <c:x val="0.41504855643044625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'Rel-19'!$A$1:$B$1</c:f>
              <c:strCache>
                <c:ptCount val="2"/>
                <c:pt idx="0">
                  <c:v>#104</c:v>
                </c:pt>
                <c:pt idx="1">
                  <c:v>#105</c:v>
                </c:pt>
              </c:strCache>
            </c:strRef>
          </c:cat>
          <c:val>
            <c:numRef>
              <c:f>'Rel-19'!$A$2:$B$2</c:f>
              <c:numCache>
                <c:formatCode>General</c:formatCode>
                <c:ptCount val="2"/>
                <c:pt idx="0">
                  <c:v>0</c:v>
                </c:pt>
                <c:pt idx="1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DD-4236-B758-971E1FFA31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3393295"/>
        <c:axId val="353400367"/>
      </c:barChart>
      <c:catAx>
        <c:axId val="35339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400367"/>
        <c:crosses val="autoZero"/>
        <c:auto val="1"/>
        <c:lblAlgn val="ctr"/>
        <c:lblOffset val="100"/>
        <c:noMultiLvlLbl val="0"/>
      </c:catAx>
      <c:valAx>
        <c:axId val="353400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393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CRs</a:t>
            </a:r>
            <a:r>
              <a:rPr lang="en-DE" baseline="0"/>
              <a:t> by WG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'CRs by WG'!$A$4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'CRs by WG'!$G$3:$Q$3</c:f>
              <c:strCache>
                <c:ptCount val="11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</c:strCache>
            </c:strRef>
          </c:cat>
          <c:val>
            <c:numRef>
              <c:f>'CRs by WG'!$G$4:$Q$4</c:f>
              <c:numCache>
                <c:formatCode>General</c:formatCode>
                <c:ptCount val="11"/>
                <c:pt idx="0">
                  <c:v>541</c:v>
                </c:pt>
                <c:pt idx="1">
                  <c:v>565</c:v>
                </c:pt>
                <c:pt idx="2">
                  <c:v>290</c:v>
                </c:pt>
                <c:pt idx="3">
                  <c:v>475</c:v>
                </c:pt>
                <c:pt idx="4">
                  <c:v>376</c:v>
                </c:pt>
                <c:pt idx="5">
                  <c:v>542</c:v>
                </c:pt>
                <c:pt idx="6">
                  <c:v>339</c:v>
                </c:pt>
                <c:pt idx="7">
                  <c:v>553</c:v>
                </c:pt>
                <c:pt idx="8">
                  <c:v>361</c:v>
                </c:pt>
                <c:pt idx="9">
                  <c:v>454</c:v>
                </c:pt>
                <c:pt idx="10">
                  <c:v>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2A-430E-B757-E3571B74D86C}"/>
            </c:ext>
          </c:extLst>
        </c:ser>
        <c:ser>
          <c:idx val="1"/>
          <c:order val="1"/>
          <c:tx>
            <c:strRef>
              <c:f>'CRs by WG'!$A$5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'CRs by WG'!$G$3:$Q$3</c:f>
              <c:strCache>
                <c:ptCount val="11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</c:strCache>
            </c:strRef>
          </c:cat>
          <c:val>
            <c:numRef>
              <c:f>'CRs by WG'!$G$5:$Q$5</c:f>
              <c:numCache>
                <c:formatCode>General</c:formatCode>
                <c:ptCount val="11"/>
                <c:pt idx="0">
                  <c:v>404</c:v>
                </c:pt>
                <c:pt idx="1">
                  <c:v>508</c:v>
                </c:pt>
                <c:pt idx="2">
                  <c:v>358</c:v>
                </c:pt>
                <c:pt idx="3">
                  <c:v>368</c:v>
                </c:pt>
                <c:pt idx="4">
                  <c:v>403</c:v>
                </c:pt>
                <c:pt idx="5">
                  <c:v>541</c:v>
                </c:pt>
                <c:pt idx="6">
                  <c:v>304</c:v>
                </c:pt>
                <c:pt idx="7">
                  <c:v>528</c:v>
                </c:pt>
                <c:pt idx="8">
                  <c:v>359</c:v>
                </c:pt>
                <c:pt idx="9">
                  <c:v>589</c:v>
                </c:pt>
                <c:pt idx="10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2A-430E-B757-E3571B74D86C}"/>
            </c:ext>
          </c:extLst>
        </c:ser>
        <c:ser>
          <c:idx val="2"/>
          <c:order val="2"/>
          <c:tx>
            <c:strRef>
              <c:f>'CRs by WG'!$A$6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'CRs by WG'!$G$3:$Q$3</c:f>
              <c:strCache>
                <c:ptCount val="11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</c:strCache>
            </c:strRef>
          </c:cat>
          <c:val>
            <c:numRef>
              <c:f>'CRs by WG'!$G$6:$Q$6</c:f>
              <c:numCache>
                <c:formatCode>General</c:formatCode>
                <c:ptCount val="11"/>
                <c:pt idx="0">
                  <c:v>406</c:v>
                </c:pt>
                <c:pt idx="1">
                  <c:v>370</c:v>
                </c:pt>
                <c:pt idx="2">
                  <c:v>263</c:v>
                </c:pt>
                <c:pt idx="3">
                  <c:v>231</c:v>
                </c:pt>
                <c:pt idx="4">
                  <c:v>259</c:v>
                </c:pt>
                <c:pt idx="5">
                  <c:v>380</c:v>
                </c:pt>
                <c:pt idx="6">
                  <c:v>314</c:v>
                </c:pt>
                <c:pt idx="7">
                  <c:v>462</c:v>
                </c:pt>
                <c:pt idx="8">
                  <c:v>375</c:v>
                </c:pt>
                <c:pt idx="9">
                  <c:v>434</c:v>
                </c:pt>
                <c:pt idx="10">
                  <c:v>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2A-430E-B757-E3571B74D86C}"/>
            </c:ext>
          </c:extLst>
        </c:ser>
        <c:ser>
          <c:idx val="3"/>
          <c:order val="3"/>
          <c:tx>
            <c:strRef>
              <c:f>'CRs by WG'!$A$7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'CRs by WG'!$G$3:$Q$3</c:f>
              <c:strCache>
                <c:ptCount val="11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</c:strCache>
            </c:strRef>
          </c:cat>
          <c:val>
            <c:numRef>
              <c:f>'CRs by WG'!$G$7:$Q$7</c:f>
              <c:numCache>
                <c:formatCode>General</c:formatCode>
                <c:ptCount val="11"/>
                <c:pt idx="0">
                  <c:v>38</c:v>
                </c:pt>
                <c:pt idx="1">
                  <c:v>23</c:v>
                </c:pt>
                <c:pt idx="2">
                  <c:v>30</c:v>
                </c:pt>
                <c:pt idx="3">
                  <c:v>34</c:v>
                </c:pt>
                <c:pt idx="4">
                  <c:v>27</c:v>
                </c:pt>
                <c:pt idx="5">
                  <c:v>31</c:v>
                </c:pt>
                <c:pt idx="6">
                  <c:v>15</c:v>
                </c:pt>
                <c:pt idx="7">
                  <c:v>28</c:v>
                </c:pt>
                <c:pt idx="8">
                  <c:v>62</c:v>
                </c:pt>
                <c:pt idx="9">
                  <c:v>45</c:v>
                </c:pt>
                <c:pt idx="1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2A-430E-B757-E3571B74D8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786463"/>
        <c:axId val="165134607"/>
      </c:barChart>
      <c:catAx>
        <c:axId val="15478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134607"/>
        <c:crosses val="autoZero"/>
        <c:auto val="1"/>
        <c:lblAlgn val="ctr"/>
        <c:lblOffset val="100"/>
        <c:noMultiLvlLbl val="0"/>
      </c:catAx>
      <c:valAx>
        <c:axId val="16513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786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CR statistics</a:t>
            </a:r>
          </a:p>
        </c:rich>
      </c:tx>
      <c:layout>
        <c:manualLayout>
          <c:xMode val="edge"/>
          <c:yMode val="edge"/>
          <c:x val="0.40949300087489071"/>
          <c:y val="4.055805700343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692038495188105E-2"/>
          <c:y val="0.11082872928176797"/>
          <c:w val="0.87753018372703417"/>
          <c:h val="0.6936891866417250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summary!$B$3:$Q$3</c:f>
              <c:strCache>
                <c:ptCount val="16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</c:strCache>
            </c:strRef>
          </c:cat>
          <c:val>
            <c:numRef>
              <c:f>summary!$B$4:$Q$4</c:f>
              <c:numCache>
                <c:formatCode>General</c:formatCode>
                <c:ptCount val="16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4</c:v>
                </c:pt>
                <c:pt idx="1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FE-4A3A-8708-F72F59FF61CB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summary!$B$3:$Q$3</c:f>
              <c:strCache>
                <c:ptCount val="16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</c:strCache>
            </c:strRef>
          </c:cat>
          <c:val>
            <c:numRef>
              <c:f>summary!$B$5:$Q$5</c:f>
              <c:numCache>
                <c:formatCode>General</c:formatCode>
                <c:ptCount val="16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  <c:pt idx="12">
                  <c:v>6</c:v>
                </c:pt>
                <c:pt idx="13">
                  <c:v>25</c:v>
                </c:pt>
                <c:pt idx="14">
                  <c:v>13</c:v>
                </c:pt>
                <c:pt idx="1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FE-4A3A-8708-F72F59FF61CB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summary!$B$3:$Q$3</c:f>
              <c:strCache>
                <c:ptCount val="16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</c:strCache>
            </c:strRef>
          </c:cat>
          <c:val>
            <c:numRef>
              <c:f>summary!$B$6:$Q$6</c:f>
              <c:numCache>
                <c:formatCode>General</c:formatCode>
                <c:ptCount val="16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  <c:pt idx="12">
                  <c:v>99</c:v>
                </c:pt>
                <c:pt idx="13">
                  <c:v>84</c:v>
                </c:pt>
                <c:pt idx="14">
                  <c:v>88</c:v>
                </c:pt>
                <c:pt idx="15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FE-4A3A-8708-F72F59FF61CB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summary!$B$3:$Q$3</c:f>
              <c:strCache>
                <c:ptCount val="16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</c:strCache>
            </c:strRef>
          </c:cat>
          <c:val>
            <c:numRef>
              <c:f>summary!$B$7:$Q$7</c:f>
              <c:numCache>
                <c:formatCode>General</c:formatCode>
                <c:ptCount val="16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  <c:pt idx="12">
                  <c:v>1367</c:v>
                </c:pt>
                <c:pt idx="13">
                  <c:v>952</c:v>
                </c:pt>
                <c:pt idx="14">
                  <c:v>1338</c:v>
                </c:pt>
                <c:pt idx="15">
                  <c:v>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FE-4A3A-8708-F72F59FF61CB}"/>
            </c:ext>
          </c:extLst>
        </c:ser>
        <c:ser>
          <c:idx val="4"/>
          <c:order val="4"/>
          <c:tx>
            <c:strRef>
              <c:f>summary!$A$8</c:f>
              <c:strCache>
                <c:ptCount val="1"/>
                <c:pt idx="0">
                  <c:v>Rel-19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summary!$B$3:$Q$3</c:f>
              <c:strCache>
                <c:ptCount val="16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</c:strCache>
            </c:strRef>
          </c:cat>
          <c:val>
            <c:numRef>
              <c:f>summary!$B$8:$Q$8</c:f>
              <c:numCache>
                <c:formatCode>General</c:formatCode>
                <c:ptCount val="16"/>
                <c:pt idx="14">
                  <c:v>0</c:v>
                </c:pt>
                <c:pt idx="15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4FE-4A3A-8708-F72F59FF6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1489552"/>
        <c:axId val="1260019344"/>
      </c:barChart>
      <c:catAx>
        <c:axId val="1181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0019344"/>
        <c:crosses val="autoZero"/>
        <c:auto val="1"/>
        <c:lblAlgn val="ctr"/>
        <c:lblOffset val="100"/>
        <c:noMultiLvlLbl val="0"/>
      </c:catAx>
      <c:valAx>
        <c:axId val="12600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4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951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PCG#53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12 November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PCG53_04_CT-Report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PCG#53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707194" cy="4351338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13 at CT#104 XX at 6 at CT#105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D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x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D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x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465799-2D3C-47DC-8189-2D16EC1550DF}"/>
              </a:ext>
            </a:extLst>
          </p:cNvPr>
          <p:cNvSpPr/>
          <p:nvPr/>
        </p:nvSpPr>
        <p:spPr>
          <a:xfrm>
            <a:off x="7842918" y="5612683"/>
            <a:ext cx="2750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T#87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8502877"/>
              </p:ext>
            </p:extLst>
          </p:nvPr>
        </p:nvGraphicFramePr>
        <p:xfrm>
          <a:off x="6021480" y="1890354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84 at CT#104,  46 at CT#105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815049"/>
              </p:ext>
            </p:extLst>
          </p:nvPr>
        </p:nvGraphicFramePr>
        <p:xfrm>
          <a:off x="5687961" y="2198610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3A9534E-5FE3-4BBD-B50E-F8BE5CF49B74}"/>
              </a:ext>
            </a:extLst>
          </p:cNvPr>
          <p:cNvSpPr txBox="1"/>
          <p:nvPr/>
        </p:nvSpPr>
        <p:spPr>
          <a:xfrm>
            <a:off x="5800019" y="5859863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#96 Stage 3 freeze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1340 CT#104, 334 CT#105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 new WID approved (testing)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for information</a:t>
            </a:r>
          </a:p>
          <a:p>
            <a:pPr lvl="1"/>
            <a:r>
              <a:rPr lang="en-US" dirty="0">
                <a:latin typeface="Arial "/>
              </a:rPr>
              <a:t>1 for approval</a:t>
            </a:r>
          </a:p>
          <a:p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6007510" y="1795289"/>
            <a:ext cx="5775681" cy="402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456733"/>
              </p:ext>
            </p:extLst>
          </p:nvPr>
        </p:nvGraphicFramePr>
        <p:xfrm>
          <a:off x="6096000" y="2080624"/>
          <a:ext cx="5388076" cy="3740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D153230-A0DD-4175-952B-DDAA5082343F}"/>
              </a:ext>
            </a:extLst>
          </p:cNvPr>
          <p:cNvSpPr txBox="1"/>
          <p:nvPr/>
        </p:nvSpPr>
        <p:spPr>
          <a:xfrm>
            <a:off x="6096000" y="5820698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#103 Stage 3 freeze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868845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14 CT#104,   CT#105</a:t>
            </a:r>
          </a:p>
          <a:p>
            <a:r>
              <a:rPr lang="en-US" dirty="0">
                <a:latin typeface="Arial "/>
              </a:rPr>
              <a:t>New Specification number allocated</a:t>
            </a:r>
          </a:p>
          <a:p>
            <a:pPr lvl="1"/>
            <a:r>
              <a:rPr lang="en-US" dirty="0">
                <a:latin typeface="Arial "/>
              </a:rPr>
              <a:t>1TSs CT#104, </a:t>
            </a:r>
          </a:p>
          <a:p>
            <a:pPr lvl="1"/>
            <a:r>
              <a:rPr lang="en-US" dirty="0">
                <a:latin typeface="Arial "/>
              </a:rPr>
              <a:t>2TSs and 1 TR CT#105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30DFBCD-5112-42E0-BDA7-4ED688E694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9086522"/>
              </p:ext>
            </p:extLst>
          </p:nvPr>
        </p:nvGraphicFramePr>
        <p:xfrm>
          <a:off x="5923936" y="2640951"/>
          <a:ext cx="4572000" cy="279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41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4453832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256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290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256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40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57FAE0A-4C65-48BE-90D6-D8CCE4BCE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947896"/>
              </p:ext>
            </p:extLst>
          </p:nvPr>
        </p:nvGraphicFramePr>
        <p:xfrm>
          <a:off x="5025342" y="2028824"/>
          <a:ext cx="6225250" cy="3758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33755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5234" y="375635"/>
            <a:ext cx="10515600" cy="1325563"/>
          </a:xfrm>
        </p:spPr>
        <p:txBody>
          <a:bodyPr/>
          <a:lstStyle/>
          <a:p>
            <a:r>
              <a:rPr lang="en-US" dirty="0"/>
              <a:t>CT WG Statistics: Approved CRs </a:t>
            </a:r>
            <a:r>
              <a:rPr lang="en-US"/>
              <a:t>by 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l</a:t>
            </a:r>
            <a:r>
              <a:rPr lang="en-GB"/>
              <a:t>e</a:t>
            </a:r>
            <a:r>
              <a:rPr lang="en-DE"/>
              <a:t>a</a:t>
            </a:r>
            <a:r>
              <a:rPr lang="en-GB"/>
              <a:t>s</a:t>
            </a:r>
            <a:r>
              <a:rPr lang="en-DE"/>
              <a:t>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</a:t>
            </a:r>
            <a:r>
              <a:rPr lang="en-US" sz="2400" dirty="0"/>
              <a:t>9 CRs for approval</a:t>
            </a:r>
          </a:p>
          <a:p>
            <a:pPr lvl="1"/>
            <a:r>
              <a:rPr lang="en-US" dirty="0"/>
              <a:t>319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l-18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334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l-17</a:t>
            </a:r>
            <a:r>
              <a:rPr lang="en-US" sz="2400" dirty="0"/>
              <a:t> CRs for approval</a:t>
            </a:r>
          </a:p>
          <a:p>
            <a:pPr lvl="1"/>
            <a:r>
              <a:rPr lang="en-DE" dirty="0"/>
              <a:t>4</a:t>
            </a:r>
            <a:r>
              <a:rPr lang="en-US" dirty="0"/>
              <a:t>6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l-16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6</a:t>
            </a:r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l-15</a:t>
            </a:r>
            <a:r>
              <a:rPr lang="en-US" sz="2400" dirty="0"/>
              <a:t> CRs for approval</a:t>
            </a:r>
          </a:p>
          <a:p>
            <a:pPr lvl="1"/>
            <a:r>
              <a:rPr lang="en-US" dirty="0"/>
              <a:t>3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5E25539-8867-46B2-89F1-AA3BB4FC8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8972713"/>
              </p:ext>
            </p:extLst>
          </p:nvPr>
        </p:nvGraphicFramePr>
        <p:xfrm>
          <a:off x="5268410" y="1903130"/>
          <a:ext cx="6340998" cy="424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0087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 dirty="0"/>
              <a:t>T </a:t>
            </a:r>
            <a:r>
              <a:rPr lang="en-GB" altLang="en-US" dirty="0"/>
              <a:t>d</a:t>
            </a:r>
            <a:r>
              <a:rPr lang="en-DE" altLang="en-US" dirty="0"/>
              <a:t>e</a:t>
            </a:r>
            <a:r>
              <a:rPr lang="en-GB" altLang="en-US" dirty="0"/>
              <a:t>c</a:t>
            </a:r>
            <a:r>
              <a:rPr lang="en-DE" altLang="en-US" dirty="0"/>
              <a:t>l</a:t>
            </a:r>
            <a:r>
              <a:rPr lang="en-GB" altLang="en-US" dirty="0"/>
              <a:t>a</a:t>
            </a:r>
            <a:r>
              <a:rPr lang="en-DE" altLang="en-US" dirty="0"/>
              <a:t>r</a:t>
            </a:r>
            <a:r>
              <a:rPr lang="en-GB" altLang="en-US" dirty="0"/>
              <a:t>e</a:t>
            </a:r>
            <a:r>
              <a:rPr lang="en-DE" altLang="en-US" dirty="0"/>
              <a:t>d </a:t>
            </a:r>
            <a:r>
              <a:rPr lang="en-GB" altLang="en-US" dirty="0"/>
              <a:t>R</a:t>
            </a:r>
            <a:r>
              <a:rPr lang="en-DE" altLang="en-US" dirty="0"/>
              <a:t>e</a:t>
            </a:r>
            <a:r>
              <a:rPr lang="en-GB" altLang="en-US" dirty="0"/>
              <a:t>l</a:t>
            </a:r>
            <a:r>
              <a:rPr lang="en-DE" altLang="en-US" dirty="0"/>
              <a:t>-18 </a:t>
            </a:r>
            <a:r>
              <a:rPr lang="en-GB" altLang="en-US" dirty="0"/>
              <a:t>S</a:t>
            </a:r>
            <a:r>
              <a:rPr lang="en-DE" altLang="en-US" dirty="0"/>
              <a:t>t</a:t>
            </a:r>
            <a:r>
              <a:rPr lang="en-GB" altLang="en-US" dirty="0"/>
              <a:t>a</a:t>
            </a:r>
            <a:r>
              <a:rPr lang="en-DE" altLang="en-US" dirty="0"/>
              <a:t>g</a:t>
            </a:r>
            <a:r>
              <a:rPr lang="en-GB" altLang="en-US" dirty="0"/>
              <a:t>e</a:t>
            </a:r>
            <a:r>
              <a:rPr lang="en-DE" altLang="en-US" dirty="0"/>
              <a:t> 3</a:t>
            </a:r>
            <a:r>
              <a:rPr lang="en-US" altLang="en-US" dirty="0"/>
              <a:t> Open API and ASN.1 code</a:t>
            </a:r>
            <a:r>
              <a:rPr lang="en-DE" altLang="en-US" dirty="0"/>
              <a:t> </a:t>
            </a:r>
            <a:r>
              <a:rPr lang="en-GB" altLang="en-US" dirty="0"/>
              <a:t>f</a:t>
            </a:r>
            <a:r>
              <a:rPr lang="en-DE" altLang="en-US" dirty="0"/>
              <a:t>r</a:t>
            </a:r>
            <a:r>
              <a:rPr lang="en-GB" altLang="en-US" dirty="0"/>
              <a:t>e</a:t>
            </a:r>
            <a:r>
              <a:rPr lang="en-DE" altLang="en-US" dirty="0"/>
              <a:t>e</a:t>
            </a:r>
            <a:r>
              <a:rPr lang="en-GB" altLang="en-US" dirty="0"/>
              <a:t>z</a:t>
            </a:r>
            <a:r>
              <a:rPr lang="en-DE" altLang="en-US" dirty="0"/>
              <a:t>e </a:t>
            </a:r>
            <a:r>
              <a:rPr lang="en-GB" altLang="en-US" dirty="0"/>
              <a:t>a</a:t>
            </a:r>
            <a:r>
              <a:rPr lang="en-DE" altLang="en-US" dirty="0"/>
              <a:t>t </a:t>
            </a:r>
            <a:r>
              <a:rPr lang="en-GB" altLang="en-US" dirty="0"/>
              <a:t>C</a:t>
            </a:r>
            <a:r>
              <a:rPr lang="en-DE" altLang="en-US" dirty="0"/>
              <a:t>T#10</a:t>
            </a:r>
            <a:r>
              <a:rPr lang="en-US" altLang="en-US" dirty="0"/>
              <a:t>4</a:t>
            </a:r>
            <a:r>
              <a:rPr lang="en-DE" dirty="0"/>
              <a:t>.</a:t>
            </a:r>
          </a:p>
          <a:p>
            <a:r>
              <a:rPr lang="en-DE" altLang="en-US" dirty="0"/>
              <a:t> </a:t>
            </a:r>
            <a:r>
              <a:rPr lang="en-US" altLang="en-US" dirty="0"/>
              <a:t>At CT#104 2 WI were not completed, minor outstanding issues </a:t>
            </a:r>
            <a:endParaRPr lang="en-GB" altLang="en-US" dirty="0"/>
          </a:p>
          <a:p>
            <a:r>
              <a:rPr lang="en-DE" altLang="en-US" dirty="0"/>
              <a:t> </a:t>
            </a:r>
            <a:r>
              <a:rPr lang="en-US" altLang="en-US" dirty="0"/>
              <a:t>At CT#105 all Rel-18 WI are now completed</a:t>
            </a:r>
          </a:p>
          <a:p>
            <a:r>
              <a:rPr lang="en-US" altLang="en-US" dirty="0"/>
              <a:t> For Rel-18 FASMO comply now</a:t>
            </a:r>
            <a:endParaRPr lang="en-DE" altLang="en-US" dirty="0"/>
          </a:p>
          <a:p>
            <a:r>
              <a:rPr lang="en-DE" altLang="en-US" dirty="0"/>
              <a:t> I</a:t>
            </a:r>
            <a:r>
              <a:rPr lang="en-GB" altLang="en-US" dirty="0"/>
              <a:t>n</a:t>
            </a:r>
            <a:r>
              <a:rPr lang="en-DE" altLang="en-US" dirty="0"/>
              <a:t> Q</a:t>
            </a:r>
            <a:r>
              <a:rPr lang="en-US" altLang="en-US" dirty="0"/>
              <a:t>3</a:t>
            </a:r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 dirty="0"/>
              <a:t>T </a:t>
            </a:r>
            <a:r>
              <a:rPr lang="en-US" altLang="en-US" dirty="0"/>
              <a:t>ha</a:t>
            </a:r>
            <a:r>
              <a:rPr lang="en-GB" altLang="en-US" dirty="0"/>
              <a:t>s</a:t>
            </a:r>
            <a:r>
              <a:rPr lang="en-DE" altLang="en-US" dirty="0"/>
              <a:t> </a:t>
            </a:r>
            <a:r>
              <a:rPr lang="en-US" altLang="en-US" dirty="0"/>
              <a:t>approved the first Rel-19 CRs</a:t>
            </a:r>
            <a:endParaRPr lang="en-DE" altLang="en-US" dirty="0"/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BB88C-61AC-4E3F-8004-DF1B6AA481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2" r="2" b="11176"/>
          <a:stretch/>
        </p:blipFill>
        <p:spPr>
          <a:xfrm>
            <a:off x="310366" y="3933464"/>
            <a:ext cx="2328662" cy="2340014"/>
          </a:xfrm>
          <a:custGeom>
            <a:avLst/>
            <a:gdLst/>
            <a:ahLst/>
            <a:cxnLst/>
            <a:rect l="l" t="t" r="r" b="b"/>
            <a:pathLst>
              <a:path w="4041336" h="4193763">
                <a:moveTo>
                  <a:pt x="0" y="0"/>
                </a:moveTo>
                <a:lnTo>
                  <a:pt x="4019848" y="0"/>
                </a:lnTo>
                <a:lnTo>
                  <a:pt x="4021195" y="11419"/>
                </a:lnTo>
                <a:cubicBezTo>
                  <a:pt x="4036145" y="95184"/>
                  <a:pt x="4033611" y="180091"/>
                  <a:pt x="4037665" y="264364"/>
                </a:cubicBezTo>
                <a:cubicBezTo>
                  <a:pt x="4042480" y="367421"/>
                  <a:pt x="4036399" y="470858"/>
                  <a:pt x="4034118" y="574168"/>
                </a:cubicBezTo>
                <a:cubicBezTo>
                  <a:pt x="4032344" y="662121"/>
                  <a:pt x="4023602" y="749948"/>
                  <a:pt x="4026263" y="838028"/>
                </a:cubicBezTo>
                <a:cubicBezTo>
                  <a:pt x="4026453" y="841074"/>
                  <a:pt x="4026453" y="844120"/>
                  <a:pt x="4026263" y="847166"/>
                </a:cubicBezTo>
                <a:cubicBezTo>
                  <a:pt x="4018154" y="944003"/>
                  <a:pt x="4018154" y="1041348"/>
                  <a:pt x="4026263" y="1138186"/>
                </a:cubicBezTo>
                <a:cubicBezTo>
                  <a:pt x="4028835" y="1178494"/>
                  <a:pt x="4028113" y="1218943"/>
                  <a:pt x="4024109" y="1259137"/>
                </a:cubicBezTo>
                <a:cubicBezTo>
                  <a:pt x="4020308" y="1310285"/>
                  <a:pt x="4008145" y="1362194"/>
                  <a:pt x="4016887" y="1412960"/>
                </a:cubicBezTo>
                <a:cubicBezTo>
                  <a:pt x="4022576" y="1454780"/>
                  <a:pt x="4025705" y="1496916"/>
                  <a:pt x="4026263" y="1539116"/>
                </a:cubicBezTo>
                <a:cubicBezTo>
                  <a:pt x="4030697" y="1633542"/>
                  <a:pt x="4026516" y="1728475"/>
                  <a:pt x="4024869" y="1823155"/>
                </a:cubicBezTo>
                <a:cubicBezTo>
                  <a:pt x="4023095" y="1933446"/>
                  <a:pt x="4025883" y="2043737"/>
                  <a:pt x="4017014" y="2154154"/>
                </a:cubicBezTo>
                <a:cubicBezTo>
                  <a:pt x="4012136" y="2243351"/>
                  <a:pt x="4012136" y="2332751"/>
                  <a:pt x="4017014" y="2421948"/>
                </a:cubicBezTo>
                <a:cubicBezTo>
                  <a:pt x="4019421" y="2503683"/>
                  <a:pt x="4031711" y="2584656"/>
                  <a:pt x="4029684" y="2667279"/>
                </a:cubicBezTo>
                <a:cubicBezTo>
                  <a:pt x="4027276" y="2763608"/>
                  <a:pt x="4015874" y="2859684"/>
                  <a:pt x="4019421" y="2956268"/>
                </a:cubicBezTo>
                <a:cubicBezTo>
                  <a:pt x="4021068" y="3002339"/>
                  <a:pt x="4021195" y="3048410"/>
                  <a:pt x="4022082" y="3094480"/>
                </a:cubicBezTo>
                <a:cubicBezTo>
                  <a:pt x="4023222" y="3149943"/>
                  <a:pt x="4033231" y="3205278"/>
                  <a:pt x="4027656" y="3260614"/>
                </a:cubicBezTo>
                <a:cubicBezTo>
                  <a:pt x="4018408" y="3352883"/>
                  <a:pt x="3994462" y="3443628"/>
                  <a:pt x="4009412" y="3538181"/>
                </a:cubicBezTo>
                <a:cubicBezTo>
                  <a:pt x="4017647" y="3590217"/>
                  <a:pt x="4026896" y="3642380"/>
                  <a:pt x="4031711" y="3694923"/>
                </a:cubicBezTo>
                <a:cubicBezTo>
                  <a:pt x="4035892" y="3741882"/>
                  <a:pt x="4046407" y="3789603"/>
                  <a:pt x="4038425" y="3836308"/>
                </a:cubicBezTo>
                <a:cubicBezTo>
                  <a:pt x="4031584" y="3876287"/>
                  <a:pt x="4035131" y="3916266"/>
                  <a:pt x="4029810" y="3956245"/>
                </a:cubicBezTo>
                <a:cubicBezTo>
                  <a:pt x="4022842" y="4008661"/>
                  <a:pt x="4019168" y="4061966"/>
                  <a:pt x="4013847" y="4114764"/>
                </a:cubicBezTo>
                <a:lnTo>
                  <a:pt x="4010970" y="4161894"/>
                </a:lnTo>
                <a:lnTo>
                  <a:pt x="4002764" y="4161042"/>
                </a:lnTo>
                <a:cubicBezTo>
                  <a:pt x="3957904" y="4159210"/>
                  <a:pt x="3912934" y="4160186"/>
                  <a:pt x="3868108" y="4163980"/>
                </a:cubicBezTo>
                <a:cubicBezTo>
                  <a:pt x="3637072" y="4178737"/>
                  <a:pt x="3405779" y="4172076"/>
                  <a:pt x="3174741" y="4175341"/>
                </a:cubicBezTo>
                <a:cubicBezTo>
                  <a:pt x="2865668" y="4179782"/>
                  <a:pt x="2556851" y="4168420"/>
                  <a:pt x="2247906" y="4167376"/>
                </a:cubicBezTo>
                <a:cubicBezTo>
                  <a:pt x="2184582" y="4167115"/>
                  <a:pt x="2121002" y="4170510"/>
                  <a:pt x="2057934" y="4175733"/>
                </a:cubicBezTo>
                <a:cubicBezTo>
                  <a:pt x="1970560" y="4182786"/>
                  <a:pt x="1884336" y="4173905"/>
                  <a:pt x="1797729" y="4165547"/>
                </a:cubicBezTo>
                <a:cubicBezTo>
                  <a:pt x="1693340" y="4155492"/>
                  <a:pt x="1589207" y="4164372"/>
                  <a:pt x="1485458" y="4175995"/>
                </a:cubicBezTo>
                <a:cubicBezTo>
                  <a:pt x="1307344" y="4195571"/>
                  <a:pt x="1127888" y="4198979"/>
                  <a:pt x="949185" y="4186181"/>
                </a:cubicBezTo>
                <a:cubicBezTo>
                  <a:pt x="751793" y="4172468"/>
                  <a:pt x="554529" y="4174950"/>
                  <a:pt x="357136" y="4175995"/>
                </a:cubicBezTo>
                <a:lnTo>
                  <a:pt x="0" y="4175060"/>
                </a:lnTo>
                <a:close/>
              </a:path>
            </a:pathLst>
          </a:custGeom>
        </p:spPr>
      </p:pic>
      <p:pic>
        <p:nvPicPr>
          <p:cNvPr id="6" name="Picture 1" descr="image001">
            <a:extLst>
              <a:ext uri="{FF2B5EF4-FFF2-40B4-BE49-F238E27FC236}">
                <a16:creationId xmlns:a16="http://schemas.microsoft.com/office/drawing/2014/main" id="{1383FEAC-D443-4B7A-B705-7EF9BB65A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4" r="-2" b="15022"/>
          <a:stretch/>
        </p:blipFill>
        <p:spPr bwMode="auto">
          <a:xfrm>
            <a:off x="310366" y="2241315"/>
            <a:ext cx="2474377" cy="1692149"/>
          </a:xfrm>
          <a:custGeom>
            <a:avLst/>
            <a:gdLst/>
            <a:ahLst/>
            <a:cxnLst/>
            <a:rect l="l" t="t" r="r" b="b"/>
            <a:pathLst>
              <a:path w="4051081" h="2496030">
                <a:moveTo>
                  <a:pt x="2464753" y="4"/>
                </a:moveTo>
                <a:cubicBezTo>
                  <a:pt x="2509518" y="-78"/>
                  <a:pt x="2554292" y="1163"/>
                  <a:pt x="2599067" y="4428"/>
                </a:cubicBezTo>
                <a:cubicBezTo>
                  <a:pt x="2749817" y="17813"/>
                  <a:pt x="2901270" y="21079"/>
                  <a:pt x="3052443" y="14222"/>
                </a:cubicBezTo>
                <a:cubicBezTo>
                  <a:pt x="3173923" y="5694"/>
                  <a:pt x="3295774" y="4206"/>
                  <a:pt x="3417420" y="9782"/>
                </a:cubicBezTo>
                <a:cubicBezTo>
                  <a:pt x="3530764" y="16442"/>
                  <a:pt x="3644108" y="23233"/>
                  <a:pt x="3757835" y="19315"/>
                </a:cubicBezTo>
                <a:cubicBezTo>
                  <a:pt x="3803121" y="17748"/>
                  <a:pt x="3847768" y="15789"/>
                  <a:pt x="3892671" y="13177"/>
                </a:cubicBezTo>
                <a:cubicBezTo>
                  <a:pt x="3933972" y="9619"/>
                  <a:pt x="3975386" y="7938"/>
                  <a:pt x="4016790" y="8134"/>
                </a:cubicBezTo>
                <a:lnTo>
                  <a:pt x="4034037" y="8999"/>
                </a:lnTo>
                <a:lnTo>
                  <a:pt x="4035370" y="62503"/>
                </a:lnTo>
                <a:cubicBezTo>
                  <a:pt x="4033549" y="118790"/>
                  <a:pt x="4026390" y="174983"/>
                  <a:pt x="4020562" y="231143"/>
                </a:cubicBezTo>
                <a:cubicBezTo>
                  <a:pt x="4014860" y="285717"/>
                  <a:pt x="4006498" y="343464"/>
                  <a:pt x="4019168" y="393470"/>
                </a:cubicBezTo>
                <a:cubicBezTo>
                  <a:pt x="4042480" y="482184"/>
                  <a:pt x="4024236" y="566457"/>
                  <a:pt x="4014100" y="651618"/>
                </a:cubicBezTo>
                <a:cubicBezTo>
                  <a:pt x="4001874" y="734926"/>
                  <a:pt x="4003635" y="819681"/>
                  <a:pt x="4019295" y="902406"/>
                </a:cubicBezTo>
                <a:cubicBezTo>
                  <a:pt x="4031711" y="960787"/>
                  <a:pt x="4031711" y="1020184"/>
                  <a:pt x="4033231" y="1078946"/>
                </a:cubicBezTo>
                <a:cubicBezTo>
                  <a:pt x="4034118" y="1115753"/>
                  <a:pt x="4020562" y="1153193"/>
                  <a:pt x="4011566" y="1189872"/>
                </a:cubicBezTo>
                <a:cubicBezTo>
                  <a:pt x="3995476" y="1256123"/>
                  <a:pt x="3989648" y="1323388"/>
                  <a:pt x="4011566" y="1387989"/>
                </a:cubicBezTo>
                <a:cubicBezTo>
                  <a:pt x="4042100" y="1477465"/>
                  <a:pt x="4059584" y="1566941"/>
                  <a:pt x="4046914" y="1661622"/>
                </a:cubicBezTo>
                <a:cubicBezTo>
                  <a:pt x="4039566" y="1720003"/>
                  <a:pt x="4037919" y="1779654"/>
                  <a:pt x="4026896" y="1837274"/>
                </a:cubicBezTo>
                <a:cubicBezTo>
                  <a:pt x="4008779" y="1932843"/>
                  <a:pt x="4015240" y="2027776"/>
                  <a:pt x="4029684" y="2121948"/>
                </a:cubicBezTo>
                <a:cubicBezTo>
                  <a:pt x="4039832" y="2200637"/>
                  <a:pt x="4040934" y="2280226"/>
                  <a:pt x="4032978" y="2359155"/>
                </a:cubicBezTo>
                <a:lnTo>
                  <a:pt x="4023519" y="2496030"/>
                </a:lnTo>
                <a:lnTo>
                  <a:pt x="0" y="2496030"/>
                </a:lnTo>
                <a:lnTo>
                  <a:pt x="0" y="12459"/>
                </a:lnTo>
                <a:lnTo>
                  <a:pt x="17104" y="15006"/>
                </a:lnTo>
                <a:cubicBezTo>
                  <a:pt x="83627" y="15006"/>
                  <a:pt x="150022" y="12263"/>
                  <a:pt x="216416" y="7824"/>
                </a:cubicBezTo>
                <a:cubicBezTo>
                  <a:pt x="361434" y="-156"/>
                  <a:pt x="506837" y="3162"/>
                  <a:pt x="651370" y="17748"/>
                </a:cubicBezTo>
                <a:cubicBezTo>
                  <a:pt x="753623" y="25440"/>
                  <a:pt x="856335" y="24213"/>
                  <a:pt x="958396" y="14092"/>
                </a:cubicBezTo>
                <a:cubicBezTo>
                  <a:pt x="1145682" y="-1710"/>
                  <a:pt x="1332584" y="10958"/>
                  <a:pt x="1519486" y="21666"/>
                </a:cubicBezTo>
                <a:cubicBezTo>
                  <a:pt x="1700504" y="32113"/>
                  <a:pt x="1881394" y="24408"/>
                  <a:pt x="2062411" y="17487"/>
                </a:cubicBezTo>
                <a:cubicBezTo>
                  <a:pt x="2196255" y="12394"/>
                  <a:pt x="2330459" y="249"/>
                  <a:pt x="2464753" y="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2003A2-77CD-4E66-B99D-E953D117B99C}"/>
              </a:ext>
            </a:extLst>
          </p:cNvPr>
          <p:cNvSpPr txBox="1">
            <a:spLocks/>
          </p:cNvSpPr>
          <p:nvPr/>
        </p:nvSpPr>
        <p:spPr bwMode="auto">
          <a:xfrm>
            <a:off x="3484134" y="2241315"/>
            <a:ext cx="6894576" cy="34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en-US" sz="2200" dirty="0"/>
              <a:t>At CT#104</a:t>
            </a:r>
          </a:p>
          <a:p>
            <a:r>
              <a:rPr lang="en-GB" altLang="en-US" sz="2200" dirty="0"/>
              <a:t>CT elected a successor of </a:t>
            </a:r>
            <a:r>
              <a:rPr lang="en-GB" altLang="en-US" sz="2200" dirty="0" err="1"/>
              <a:t>Atle</a:t>
            </a:r>
            <a:r>
              <a:rPr lang="en-GB" altLang="en-US" sz="2200" dirty="0"/>
              <a:t> </a:t>
            </a:r>
            <a:r>
              <a:rPr lang="en-GB" altLang="en-US" sz="2200" dirty="0" err="1"/>
              <a:t>Monrad</a:t>
            </a:r>
            <a:r>
              <a:rPr lang="en-GB" altLang="en-US" sz="2200" dirty="0"/>
              <a:t> who stepped down as a CT vice chair after he was elected as a SA6 Chair.</a:t>
            </a:r>
          </a:p>
          <a:p>
            <a:pPr lvl="1"/>
            <a:r>
              <a:rPr lang="en-GB" altLang="en-US" sz="2200" dirty="0"/>
              <a:t>Mr Hiroshi Ishikawa, NTT DOCOMO (TTA) was appointed by acclamation as a new CT Vice Chair</a:t>
            </a:r>
          </a:p>
          <a:p>
            <a:r>
              <a:rPr lang="en-GB" altLang="en-US" sz="2200" dirty="0"/>
              <a:t>CT community wants to thank </a:t>
            </a:r>
            <a:r>
              <a:rPr lang="en-GB" altLang="en-US" sz="2200" dirty="0" err="1"/>
              <a:t>Atle</a:t>
            </a:r>
            <a:r>
              <a:rPr lang="en-GB" altLang="en-US" sz="2200" dirty="0"/>
              <a:t> for all the great work he has done for CT as a CT Chair, CT Vice Chair and CT1 WG Chair.</a:t>
            </a:r>
            <a:endParaRPr lang="en-DE" altLang="en-US" sz="2200" dirty="0"/>
          </a:p>
          <a:p>
            <a:pPr marL="0" indent="0">
              <a:buFontTx/>
              <a:buNone/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@IETF#120 (</a:t>
            </a:r>
            <a:r>
              <a:rPr lang="en-DE" dirty="0"/>
              <a:t>V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c</a:t>
            </a:r>
            <a:r>
              <a:rPr lang="en-DE" dirty="0"/>
              <a:t>o</a:t>
            </a:r>
            <a:r>
              <a:rPr lang="en-GB" dirty="0"/>
              <a:t>u</a:t>
            </a:r>
            <a:r>
              <a:rPr lang="en-DE" dirty="0"/>
              <a:t>v</a:t>
            </a:r>
            <a:r>
              <a:rPr lang="en-GB" dirty="0"/>
              <a:t>e</a:t>
            </a:r>
            <a:r>
              <a:rPr lang="en-DE" dirty="0"/>
              <a:t>r</a:t>
            </a:r>
            <a:r>
              <a:rPr lang="en-US" dirty="0"/>
              <a:t>, CAN)</a:t>
            </a:r>
          </a:p>
          <a:p>
            <a:pPr lvl="1"/>
            <a:r>
              <a:rPr lang="en-US" dirty="0"/>
              <a:t>With CT chair, IETF liaison, IESG members, IAB members, WG chairs and delegates. About 40 attendees</a:t>
            </a:r>
          </a:p>
          <a:p>
            <a:pPr lvl="1"/>
            <a:r>
              <a:rPr lang="en-GB" altLang="en-US" dirty="0">
                <a:highlight>
                  <a:srgbClr val="FFFFFF"/>
                </a:highlight>
              </a:rPr>
              <a:t>M</a:t>
            </a:r>
            <a:r>
              <a:rPr lang="en-DE" altLang="en-US" dirty="0">
                <a:highlight>
                  <a:srgbClr val="FFFFFF"/>
                </a:highlight>
              </a:rPr>
              <a:t>o</a:t>
            </a:r>
            <a:r>
              <a:rPr lang="en-GB" altLang="en-US" dirty="0">
                <a:highlight>
                  <a:srgbClr val="FFFFFF"/>
                </a:highlight>
              </a:rPr>
              <a:t>n</a:t>
            </a:r>
            <a:r>
              <a:rPr lang="en-DE" altLang="en-US" dirty="0">
                <a:highlight>
                  <a:srgbClr val="FFFFFF"/>
                </a:highlight>
              </a:rPr>
              <a:t>d</a:t>
            </a:r>
            <a:r>
              <a:rPr lang="en-GB" altLang="en-US" dirty="0">
                <a:highlight>
                  <a:srgbClr val="FFFFFF"/>
                </a:highlight>
              </a:rPr>
              <a:t>a</a:t>
            </a:r>
            <a:r>
              <a:rPr lang="en-DE" altLang="en-US" dirty="0">
                <a:highlight>
                  <a:srgbClr val="FFFFFF"/>
                </a:highlight>
              </a:rPr>
              <a:t>y 22</a:t>
            </a:r>
            <a:r>
              <a:rPr lang="en-GB" altLang="en-US" dirty="0">
                <a:highlight>
                  <a:srgbClr val="FFFFFF"/>
                </a:highlight>
              </a:rPr>
              <a:t>n</a:t>
            </a:r>
            <a:r>
              <a:rPr lang="en-DE" altLang="en-US" dirty="0">
                <a:highlight>
                  <a:srgbClr val="FFFFFF"/>
                </a:highlight>
              </a:rPr>
              <a:t>d J</a:t>
            </a:r>
            <a:r>
              <a:rPr lang="en-GB" altLang="en-US" dirty="0">
                <a:highlight>
                  <a:srgbClr val="FFFFFF"/>
                </a:highlight>
              </a:rPr>
              <a:t>u</a:t>
            </a:r>
            <a:r>
              <a:rPr lang="en-DE" altLang="en-US" dirty="0">
                <a:highlight>
                  <a:srgbClr val="FFFFFF"/>
                </a:highlight>
              </a:rPr>
              <a:t>l</a:t>
            </a:r>
            <a:r>
              <a:rPr lang="en-GB" altLang="en-US" dirty="0">
                <a:highlight>
                  <a:srgbClr val="FFFFFF"/>
                </a:highlight>
              </a:rPr>
              <a:t>y</a:t>
            </a:r>
            <a:r>
              <a:rPr lang="en-US" altLang="en-US" dirty="0">
                <a:highlight>
                  <a:srgbClr val="FFFFFF"/>
                </a:highlight>
              </a:rPr>
              <a:t> </a:t>
            </a:r>
            <a:r>
              <a:rPr lang="en-DE" altLang="en-US" dirty="0">
                <a:highlight>
                  <a:srgbClr val="FFFFFF"/>
                </a:highlight>
              </a:rPr>
              <a:t>2024</a:t>
            </a:r>
            <a:endParaRPr lang="en-US" altLang="en-US" dirty="0">
              <a:highlight>
                <a:srgbClr val="FFFFFF"/>
              </a:highlight>
            </a:endParaRP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was provided</a:t>
            </a:r>
            <a:endParaRPr lang="en-DE" altLang="en-US" dirty="0">
              <a:highlight>
                <a:srgbClr val="FFFFFF"/>
              </a:highlight>
            </a:endParaRPr>
          </a:p>
          <a:p>
            <a:pPr lvl="1"/>
            <a:r>
              <a:rPr lang="en-DE" altLang="en-US" dirty="0">
                <a:highlight>
                  <a:srgbClr val="FFFFFF"/>
                </a:highlight>
              </a:rPr>
              <a:t>One topic was </a:t>
            </a:r>
            <a:r>
              <a:rPr lang="en-DE" altLang="en-US" dirty="0" err="1">
                <a:highlight>
                  <a:srgbClr val="FFFFFF"/>
                </a:highlight>
              </a:rPr>
              <a:t>han</a:t>
            </a:r>
            <a:r>
              <a:rPr lang="en-GB" altLang="en-US" dirty="0">
                <a:highlight>
                  <a:srgbClr val="FFFFFF"/>
                </a:highlight>
              </a:rPr>
              <a:t>d</a:t>
            </a:r>
            <a:r>
              <a:rPr lang="en-DE" altLang="en-US" dirty="0">
                <a:highlight>
                  <a:srgbClr val="FFFFFF"/>
                </a:highlight>
              </a:rPr>
              <a:t>ling of expired IETF drafts</a:t>
            </a:r>
            <a:endParaRPr lang="en-US" altLang="en-US" dirty="0">
              <a:highlight>
                <a:srgbClr val="FFFFFF"/>
              </a:highlight>
            </a:endParaRPr>
          </a:p>
          <a:p>
            <a:r>
              <a:rPr lang="en-US" dirty="0"/>
              <a:t>Next: @IETF#1</a:t>
            </a:r>
            <a:r>
              <a:rPr lang="en-DE" dirty="0"/>
              <a:t>2</a:t>
            </a:r>
            <a:r>
              <a:rPr lang="en-US" dirty="0"/>
              <a:t>1 (Dublin, IRE)</a:t>
            </a:r>
          </a:p>
          <a:p>
            <a:pPr lvl="1"/>
            <a:r>
              <a:rPr lang="en-US" dirty="0"/>
              <a:t>Will be held on 202</a:t>
            </a:r>
            <a:r>
              <a:rPr lang="en-DE" dirty="0"/>
              <a:t>4</a:t>
            </a:r>
            <a:r>
              <a:rPr lang="en-US" dirty="0"/>
              <a:t>, November </a:t>
            </a:r>
            <a:r>
              <a:rPr lang="en-GB" dirty="0"/>
              <a:t>4</a:t>
            </a:r>
            <a:r>
              <a:rPr lang="en-GB" baseline="30000" dirty="0"/>
              <a:t>th</a:t>
            </a:r>
            <a:endParaRPr lang="en-GB" dirty="0"/>
          </a:p>
          <a:p>
            <a:pPr lvl="1"/>
            <a:r>
              <a:rPr lang="en-US" dirty="0"/>
              <a:t>Remote access will be provided</a:t>
            </a:r>
          </a:p>
          <a:p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870" y="425713"/>
            <a:ext cx="10515600" cy="1325563"/>
          </a:xfrm>
        </p:spPr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Tutorial and technical deep dive (TDD) on 3GPP, planned for IETF 121</a:t>
            </a:r>
          </a:p>
          <a:p>
            <a:pPr lvl="1"/>
            <a:r>
              <a:rPr lang="en-US" altLang="en-US" dirty="0"/>
              <a:t>Update the dependency list tool or create a new one (with IETF support)</a:t>
            </a:r>
          </a:p>
          <a:p>
            <a:pPr lvl="1"/>
            <a:r>
              <a:rPr lang="en-US" altLang="en-US" dirty="0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521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</a:t>
            </a:r>
            <a:r>
              <a:rPr lang="en-GB" altLang="en-US"/>
              <a:t>TSG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/>
              <a:t> </a:t>
            </a:r>
            <a:r>
              <a:rPr lang="en-DE" altLang="en-US" sz="2400"/>
              <a:t>N</a:t>
            </a:r>
            <a:r>
              <a:rPr lang="en-GB" altLang="en-US" sz="2400"/>
              <a:t>o</a:t>
            </a:r>
            <a:r>
              <a:rPr lang="en-DE" altLang="en-US" sz="2400"/>
              <a:t>n</a:t>
            </a:r>
            <a:r>
              <a:rPr lang="en-GB" altLang="en-US" sz="2400"/>
              <a:t>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</a:t>
            </a:r>
            <a:r>
              <a:rPr lang="en-GB" altLang="ja-JP"/>
              <a:t>to </a:t>
            </a:r>
            <a:r>
              <a:rPr lang="en-DE" altLang="ja-JP"/>
              <a:t>P</a:t>
            </a:r>
            <a:r>
              <a:rPr lang="en-GB" altLang="ja-JP"/>
              <a:t>u</a:t>
            </a:r>
            <a:r>
              <a:rPr lang="en-DE" altLang="ja-JP"/>
              <a:t>n</a:t>
            </a:r>
            <a:r>
              <a:rPr lang="en-GB" altLang="ja-JP"/>
              <a:t>e</a:t>
            </a:r>
            <a:r>
              <a:rPr lang="en-DE" altLang="ja-JP"/>
              <a:t>e</a:t>
            </a:r>
            <a:r>
              <a:rPr lang="en-GB" altLang="ja-JP"/>
              <a:t>t (SA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and Wanshi </a:t>
            </a:r>
            <a:r>
              <a:rPr lang="en-GB" altLang="ja-JP"/>
              <a:t>(RAN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792630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C6484-EDAC-4719-AE1E-6BA87B56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1" y="5717512"/>
            <a:ext cx="436980" cy="612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9FE770-1FBC-4BAE-9DD2-E646CE2FA170}"/>
              </a:ext>
            </a:extLst>
          </p:cNvPr>
          <p:cNvSpPr/>
          <p:nvPr/>
        </p:nvSpPr>
        <p:spPr>
          <a:xfrm>
            <a:off x="713433" y="5717512"/>
            <a:ext cx="4291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900"/>
              <a:t>Peter Schmitt</a:t>
            </a:r>
          </a:p>
          <a:p>
            <a:r>
              <a:rPr lang="fr-FR" altLang="en-US" sz="900"/>
              <a:t>TSG CT Chair</a:t>
            </a:r>
          </a:p>
          <a:p>
            <a:r>
              <a:rPr lang="fr-FR" altLang="en-US" sz="900"/>
              <a:t>CCSA</a:t>
            </a:r>
          </a:p>
          <a:p>
            <a:r>
              <a:rPr lang="en-US" altLang="en-US" sz="900"/>
              <a:t>peter.schmitt@huawei.com</a:t>
            </a:r>
            <a:endParaRPr lang="fr-F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2813169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until -06/2024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58" y="4824640"/>
            <a:ext cx="1149001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after -06/2024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r>
              <a:rPr lang="fr-FR" altLang="en-US" sz="1800" dirty="0">
                <a:solidFill>
                  <a:srgbClr val="0070C0"/>
                </a:solidFill>
              </a:rPr>
              <a:t>(</a:t>
            </a:r>
            <a:r>
              <a:rPr lang="fr-FR" altLang="en-US" sz="1800" dirty="0" err="1">
                <a:solidFill>
                  <a:srgbClr val="0070C0"/>
                </a:solidFill>
              </a:rPr>
              <a:t>elected</a:t>
            </a:r>
            <a:r>
              <a:rPr lang="fr-FR" altLang="en-US" sz="1800" dirty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19226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CT#104 Statistics		 CT#105 Statistics 	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309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1522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15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1 TS approved, 1 TR noted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278 registered</a:t>
            </a:r>
          </a:p>
          <a:p>
            <a:pPr lvl="2"/>
            <a:r>
              <a:rPr lang="en-US" altLang="fr-FR" dirty="0"/>
              <a:t>220 confirmed participation</a:t>
            </a:r>
          </a:p>
          <a:p>
            <a:endParaRPr lang="en-US" altLang="fr-FR" sz="2400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259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 842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28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2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0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287 registered</a:t>
            </a:r>
          </a:p>
          <a:p>
            <a:pPr lvl="2"/>
            <a:r>
              <a:rPr lang="en-US" altLang="fr-FR" dirty="0"/>
              <a:t>226 confirmed participation</a:t>
            </a:r>
          </a:p>
          <a:p>
            <a:endParaRPr lang="en-US" altLang="fr-FR" sz="24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1490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 at CT#104 and 3 at CT#105</a:t>
            </a: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9AC9385-6E11-480F-8F53-F6A563D6FC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888741"/>
              </p:ext>
            </p:extLst>
          </p:nvPr>
        </p:nvGraphicFramePr>
        <p:xfrm>
          <a:off x="6479627" y="215475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B380A09-BD7B-4CCE-BB57-4F0EA38FF02C}"/>
              </a:ext>
            </a:extLst>
          </p:cNvPr>
          <p:cNvSpPr txBox="1"/>
          <p:nvPr/>
        </p:nvSpPr>
        <p:spPr>
          <a:xfrm>
            <a:off x="6312312" y="5638807"/>
            <a:ext cx="4739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T#81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3972255"/>
              </p:ext>
            </p:extLst>
          </p:nvPr>
        </p:nvGraphicFramePr>
        <p:xfrm>
          <a:off x="6012426" y="1785425"/>
          <a:ext cx="4572000" cy="35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3026</TotalTime>
  <Words>1149</Words>
  <Application>Microsoft Office PowerPoint</Application>
  <PresentationFormat>Widescreen</PresentationFormat>
  <Paragraphs>227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Status Report  to PCG#53 </vt:lpstr>
      <vt:lpstr>CT Officials</vt:lpstr>
      <vt:lpstr>TSG CT Officials until -06/2024</vt:lpstr>
      <vt:lpstr>TSG CT Officials after -06/2024</vt:lpstr>
      <vt:lpstr>Meeting statistics</vt:lpstr>
      <vt:lpstr>CT#104 Statistics   CT#105 Statistics  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For Information to PCG</vt:lpstr>
      <vt:lpstr>CT WG Statistics: Approved CRs by WG</vt:lpstr>
      <vt:lpstr>CT WG Statistics: Approved CRs by Release</vt:lpstr>
      <vt:lpstr>Information to PCG</vt:lpstr>
      <vt:lpstr>Information to PCG</vt:lpstr>
      <vt:lpstr>IETF Status</vt:lpstr>
      <vt:lpstr>IETF - 3GPP IAB group</vt:lpstr>
      <vt:lpstr>For Action to PCG</vt:lpstr>
      <vt:lpstr>Action to TSG PCG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923</cp:revision>
  <dcterms:created xsi:type="dcterms:W3CDTF">2010-02-05T13:52:04Z</dcterms:created>
  <dcterms:modified xsi:type="dcterms:W3CDTF">2024-11-01T07:40:33Z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1718875936</vt:lpwstr>
  </property>
</Properties>
</file>