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27"/>
  </p:notesMasterIdLst>
  <p:handoutMasterIdLst>
    <p:handoutMasterId r:id="rId28"/>
  </p:handoutMasterIdLst>
  <p:sldIdLst>
    <p:sldId id="341" r:id="rId5"/>
    <p:sldId id="490" r:id="rId6"/>
    <p:sldId id="525" r:id="rId7"/>
    <p:sldId id="491" r:id="rId8"/>
    <p:sldId id="377" r:id="rId9"/>
    <p:sldId id="492" r:id="rId10"/>
    <p:sldId id="372" r:id="rId11"/>
    <p:sldId id="387" r:id="rId12"/>
    <p:sldId id="371" r:id="rId13"/>
    <p:sldId id="454" r:id="rId14"/>
    <p:sldId id="515" r:id="rId15"/>
    <p:sldId id="466" r:id="rId16"/>
    <p:sldId id="448" r:id="rId17"/>
    <p:sldId id="1133" r:id="rId18"/>
    <p:sldId id="545" r:id="rId19"/>
    <p:sldId id="544" r:id="rId20"/>
    <p:sldId id="917" r:id="rId21"/>
    <p:sldId id="1132" r:id="rId22"/>
    <p:sldId id="469" r:id="rId23"/>
    <p:sldId id="542" r:id="rId24"/>
    <p:sldId id="541" r:id="rId25"/>
    <p:sldId id="464" r:id="rId2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C7C7C7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83" autoAdjust="0"/>
    <p:restoredTop sz="86550" autoAdjust="0"/>
  </p:normalViewPr>
  <p:slideViewPr>
    <p:cSldViewPr snapToGrid="0">
      <p:cViewPr varScale="1">
        <p:scale>
          <a:sx n="55" d="100"/>
          <a:sy n="55" d="100"/>
        </p:scale>
        <p:origin x="86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87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1" d="100"/>
          <a:sy n="51" d="100"/>
        </p:scale>
        <p:origin x="2720" y="3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2023\Release-status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2023\Release-status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D:\2023\Release-status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D:\2023\Release-status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DE"/>
              <a:t>Rel-15 CRs (BCF)</a:t>
            </a:r>
            <a:endParaRPr lang="en-GB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9.1914260717410323E-2"/>
          <c:y val="0.12773768607384448"/>
          <c:w val="0.87753018372703417"/>
          <c:h val="0.7472104228792088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'Rel-15'!$A$3:$AB$3</c:f>
              <c:strCache>
                <c:ptCount val="28"/>
                <c:pt idx="0">
                  <c:v>#76</c:v>
                </c:pt>
                <c:pt idx="1">
                  <c:v>#77</c:v>
                </c:pt>
                <c:pt idx="2">
                  <c:v>#78</c:v>
                </c:pt>
                <c:pt idx="3">
                  <c:v>#79</c:v>
                </c:pt>
                <c:pt idx="4">
                  <c:v>#80</c:v>
                </c:pt>
                <c:pt idx="5">
                  <c:v>#81</c:v>
                </c:pt>
                <c:pt idx="6">
                  <c:v>#82</c:v>
                </c:pt>
                <c:pt idx="7">
                  <c:v>#83</c:v>
                </c:pt>
                <c:pt idx="8">
                  <c:v>#84</c:v>
                </c:pt>
                <c:pt idx="9">
                  <c:v>#85</c:v>
                </c:pt>
                <c:pt idx="10">
                  <c:v>#86</c:v>
                </c:pt>
                <c:pt idx="11">
                  <c:v>#87</c:v>
                </c:pt>
                <c:pt idx="12">
                  <c:v>#88</c:v>
                </c:pt>
                <c:pt idx="13">
                  <c:v>#89</c:v>
                </c:pt>
                <c:pt idx="14">
                  <c:v>#90</c:v>
                </c:pt>
                <c:pt idx="15">
                  <c:v>#91</c:v>
                </c:pt>
                <c:pt idx="16">
                  <c:v>#92</c:v>
                </c:pt>
                <c:pt idx="17">
                  <c:v>#93</c:v>
                </c:pt>
                <c:pt idx="18">
                  <c:v>#94</c:v>
                </c:pt>
                <c:pt idx="19">
                  <c:v>#95</c:v>
                </c:pt>
                <c:pt idx="20">
                  <c:v>#96</c:v>
                </c:pt>
                <c:pt idx="21">
                  <c:v>#97</c:v>
                </c:pt>
                <c:pt idx="22">
                  <c:v>#98</c:v>
                </c:pt>
                <c:pt idx="23">
                  <c:v>#99</c:v>
                </c:pt>
                <c:pt idx="24">
                  <c:v>#100</c:v>
                </c:pt>
                <c:pt idx="25">
                  <c:v>#101</c:v>
                </c:pt>
                <c:pt idx="26">
                  <c:v>#102</c:v>
                </c:pt>
                <c:pt idx="27">
                  <c:v>#103</c:v>
                </c:pt>
              </c:strCache>
            </c:strRef>
          </c:cat>
          <c:val>
            <c:numRef>
              <c:f>'Rel-15'!$A$4:$AB$4</c:f>
              <c:numCache>
                <c:formatCode>General</c:formatCode>
                <c:ptCount val="28"/>
                <c:pt idx="0">
                  <c:v>19</c:v>
                </c:pt>
                <c:pt idx="1">
                  <c:v>71</c:v>
                </c:pt>
                <c:pt idx="2">
                  <c:v>182</c:v>
                </c:pt>
                <c:pt idx="3">
                  <c:v>201</c:v>
                </c:pt>
                <c:pt idx="4">
                  <c:v>285</c:v>
                </c:pt>
                <c:pt idx="5">
                  <c:v>1100</c:v>
                </c:pt>
                <c:pt idx="6">
                  <c:v>1196</c:v>
                </c:pt>
                <c:pt idx="7">
                  <c:v>493</c:v>
                </c:pt>
                <c:pt idx="8">
                  <c:v>381</c:v>
                </c:pt>
                <c:pt idx="9">
                  <c:v>120</c:v>
                </c:pt>
                <c:pt idx="10">
                  <c:v>115</c:v>
                </c:pt>
                <c:pt idx="11">
                  <c:v>24</c:v>
                </c:pt>
                <c:pt idx="12">
                  <c:v>148</c:v>
                </c:pt>
                <c:pt idx="13">
                  <c:v>82</c:v>
                </c:pt>
                <c:pt idx="14">
                  <c:v>68</c:v>
                </c:pt>
                <c:pt idx="15">
                  <c:v>36</c:v>
                </c:pt>
                <c:pt idx="16">
                  <c:v>25</c:v>
                </c:pt>
                <c:pt idx="17">
                  <c:v>16</c:v>
                </c:pt>
                <c:pt idx="18">
                  <c:v>10</c:v>
                </c:pt>
                <c:pt idx="19">
                  <c:v>12</c:v>
                </c:pt>
                <c:pt idx="20">
                  <c:v>17</c:v>
                </c:pt>
                <c:pt idx="21">
                  <c:v>11</c:v>
                </c:pt>
                <c:pt idx="22">
                  <c:v>10</c:v>
                </c:pt>
                <c:pt idx="23">
                  <c:v>6</c:v>
                </c:pt>
                <c:pt idx="24">
                  <c:v>2</c:v>
                </c:pt>
                <c:pt idx="25">
                  <c:v>1</c:v>
                </c:pt>
                <c:pt idx="26">
                  <c:v>4</c:v>
                </c:pt>
                <c:pt idx="2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672-45B1-BFF9-2FD5F169563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27892143"/>
        <c:axId val="676872175"/>
      </c:barChart>
      <c:catAx>
        <c:axId val="6278921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6872175"/>
        <c:crosses val="autoZero"/>
        <c:auto val="1"/>
        <c:lblAlgn val="ctr"/>
        <c:lblOffset val="100"/>
        <c:noMultiLvlLbl val="0"/>
      </c:catAx>
      <c:valAx>
        <c:axId val="67687217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2789214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DE"/>
              <a:t>Rel-16 CRs (BCF)</a:t>
            </a:r>
            <a:endParaRPr lang="en-GB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'Rel-16'!$A$3:$V$3</c:f>
              <c:strCache>
                <c:ptCount val="22"/>
                <c:pt idx="0">
                  <c:v>#82</c:v>
                </c:pt>
                <c:pt idx="1">
                  <c:v>#83</c:v>
                </c:pt>
                <c:pt idx="2">
                  <c:v>#84</c:v>
                </c:pt>
                <c:pt idx="3">
                  <c:v>#85</c:v>
                </c:pt>
                <c:pt idx="4">
                  <c:v>#86</c:v>
                </c:pt>
                <c:pt idx="5">
                  <c:v>#87</c:v>
                </c:pt>
                <c:pt idx="6">
                  <c:v>#88</c:v>
                </c:pt>
                <c:pt idx="7">
                  <c:v>#89</c:v>
                </c:pt>
                <c:pt idx="8">
                  <c:v>#90</c:v>
                </c:pt>
                <c:pt idx="9">
                  <c:v>#91</c:v>
                </c:pt>
                <c:pt idx="10">
                  <c:v>#92</c:v>
                </c:pt>
                <c:pt idx="11">
                  <c:v>#93</c:v>
                </c:pt>
                <c:pt idx="12">
                  <c:v>#94</c:v>
                </c:pt>
                <c:pt idx="13">
                  <c:v>#95</c:v>
                </c:pt>
                <c:pt idx="14">
                  <c:v>#96</c:v>
                </c:pt>
                <c:pt idx="15">
                  <c:v>#97</c:v>
                </c:pt>
                <c:pt idx="16">
                  <c:v>#98</c:v>
                </c:pt>
                <c:pt idx="17">
                  <c:v>#99</c:v>
                </c:pt>
                <c:pt idx="18">
                  <c:v>#100</c:v>
                </c:pt>
                <c:pt idx="19">
                  <c:v>#101</c:v>
                </c:pt>
                <c:pt idx="20">
                  <c:v>#102</c:v>
                </c:pt>
                <c:pt idx="21">
                  <c:v>#103</c:v>
                </c:pt>
              </c:strCache>
            </c:strRef>
          </c:cat>
          <c:val>
            <c:numRef>
              <c:f>'Rel-16'!$A$4:$V$4</c:f>
              <c:numCache>
                <c:formatCode>General</c:formatCode>
                <c:ptCount val="22"/>
                <c:pt idx="0">
                  <c:v>22</c:v>
                </c:pt>
                <c:pt idx="1">
                  <c:v>75</c:v>
                </c:pt>
                <c:pt idx="2">
                  <c:v>403</c:v>
                </c:pt>
                <c:pt idx="3">
                  <c:v>523</c:v>
                </c:pt>
                <c:pt idx="4">
                  <c:v>844</c:v>
                </c:pt>
                <c:pt idx="5">
                  <c:v>763</c:v>
                </c:pt>
                <c:pt idx="6">
                  <c:v>1519</c:v>
                </c:pt>
                <c:pt idx="7">
                  <c:v>544</c:v>
                </c:pt>
                <c:pt idx="8">
                  <c:v>489</c:v>
                </c:pt>
                <c:pt idx="9">
                  <c:v>328</c:v>
                </c:pt>
                <c:pt idx="10">
                  <c:v>209</c:v>
                </c:pt>
                <c:pt idx="11">
                  <c:v>117</c:v>
                </c:pt>
                <c:pt idx="12">
                  <c:v>83</c:v>
                </c:pt>
                <c:pt idx="13">
                  <c:v>120</c:v>
                </c:pt>
                <c:pt idx="14">
                  <c:v>60</c:v>
                </c:pt>
                <c:pt idx="15">
                  <c:v>48</c:v>
                </c:pt>
                <c:pt idx="16">
                  <c:v>37</c:v>
                </c:pt>
                <c:pt idx="17">
                  <c:v>35</c:v>
                </c:pt>
                <c:pt idx="18">
                  <c:v>42</c:v>
                </c:pt>
                <c:pt idx="19">
                  <c:v>11</c:v>
                </c:pt>
                <c:pt idx="20">
                  <c:v>6</c:v>
                </c:pt>
                <c:pt idx="2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D05-4660-B1C6-500A2C8BDF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27892143"/>
        <c:axId val="676872175"/>
      </c:barChart>
      <c:catAx>
        <c:axId val="6278921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6872175"/>
        <c:crosses val="autoZero"/>
        <c:auto val="1"/>
        <c:lblAlgn val="ctr"/>
        <c:lblOffset val="100"/>
        <c:noMultiLvlLbl val="0"/>
      </c:catAx>
      <c:valAx>
        <c:axId val="67687217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2789214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DE"/>
              <a:t>Rel-17 CRs (BCF)</a:t>
            </a:r>
            <a:endParaRPr lang="en-GB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'Rel-17'!$A$3:$O$3</c:f>
              <c:strCache>
                <c:ptCount val="15"/>
                <c:pt idx="0">
                  <c:v>#89</c:v>
                </c:pt>
                <c:pt idx="1">
                  <c:v>#90</c:v>
                </c:pt>
                <c:pt idx="2">
                  <c:v>#91</c:v>
                </c:pt>
                <c:pt idx="3">
                  <c:v>#92</c:v>
                </c:pt>
                <c:pt idx="4">
                  <c:v>#93</c:v>
                </c:pt>
                <c:pt idx="5">
                  <c:v>#94</c:v>
                </c:pt>
                <c:pt idx="6">
                  <c:v>#95</c:v>
                </c:pt>
                <c:pt idx="7">
                  <c:v>#96</c:v>
                </c:pt>
                <c:pt idx="8">
                  <c:v>#97</c:v>
                </c:pt>
                <c:pt idx="9">
                  <c:v>#98</c:v>
                </c:pt>
                <c:pt idx="10">
                  <c:v>#99</c:v>
                </c:pt>
                <c:pt idx="11">
                  <c:v>#100</c:v>
                </c:pt>
                <c:pt idx="12">
                  <c:v>#101</c:v>
                </c:pt>
                <c:pt idx="13">
                  <c:v>#102</c:v>
                </c:pt>
                <c:pt idx="14">
                  <c:v>#103</c:v>
                </c:pt>
              </c:strCache>
            </c:strRef>
          </c:cat>
          <c:val>
            <c:numRef>
              <c:f>'Rel-17'!$A$4:$O$4</c:f>
              <c:numCache>
                <c:formatCode>General</c:formatCode>
                <c:ptCount val="15"/>
                <c:pt idx="0">
                  <c:v>132</c:v>
                </c:pt>
                <c:pt idx="1">
                  <c:v>266</c:v>
                </c:pt>
                <c:pt idx="2">
                  <c:v>529</c:v>
                </c:pt>
                <c:pt idx="3">
                  <c:v>818</c:v>
                </c:pt>
                <c:pt idx="4">
                  <c:v>663</c:v>
                </c:pt>
                <c:pt idx="5">
                  <c:v>956</c:v>
                </c:pt>
                <c:pt idx="6">
                  <c:v>1275</c:v>
                </c:pt>
                <c:pt idx="7">
                  <c:v>1220</c:v>
                </c:pt>
                <c:pt idx="8">
                  <c:v>730</c:v>
                </c:pt>
                <c:pt idx="9">
                  <c:v>420</c:v>
                </c:pt>
                <c:pt idx="10">
                  <c:v>177</c:v>
                </c:pt>
                <c:pt idx="11">
                  <c:v>101</c:v>
                </c:pt>
                <c:pt idx="12">
                  <c:v>64</c:v>
                </c:pt>
                <c:pt idx="13">
                  <c:v>99</c:v>
                </c:pt>
                <c:pt idx="14">
                  <c:v>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986-4FD6-B4CA-D93F5D8137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27892143"/>
        <c:axId val="676872175"/>
      </c:barChart>
      <c:catAx>
        <c:axId val="6278921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6872175"/>
        <c:crosses val="autoZero"/>
        <c:auto val="1"/>
        <c:lblAlgn val="ctr"/>
        <c:lblOffset val="100"/>
        <c:noMultiLvlLbl val="0"/>
      </c:catAx>
      <c:valAx>
        <c:axId val="67687217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2789214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DE"/>
              <a:t>Rel-18 CRs (BCF)</a:t>
            </a:r>
            <a:endParaRPr lang="en-GB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'Rel-18'!$A$3:$G$3</c:f>
              <c:strCache>
                <c:ptCount val="7"/>
                <c:pt idx="0">
                  <c:v>#97</c:v>
                </c:pt>
                <c:pt idx="1">
                  <c:v>#98</c:v>
                </c:pt>
                <c:pt idx="2">
                  <c:v>#99</c:v>
                </c:pt>
                <c:pt idx="3">
                  <c:v>#100</c:v>
                </c:pt>
                <c:pt idx="4">
                  <c:v>#101</c:v>
                </c:pt>
                <c:pt idx="5">
                  <c:v>#102</c:v>
                </c:pt>
                <c:pt idx="6">
                  <c:v>#103</c:v>
                </c:pt>
              </c:strCache>
            </c:strRef>
          </c:cat>
          <c:val>
            <c:numRef>
              <c:f>'Rel-18'!$A$4:$G$4</c:f>
              <c:numCache>
                <c:formatCode>General</c:formatCode>
                <c:ptCount val="7"/>
                <c:pt idx="0">
                  <c:v>103</c:v>
                </c:pt>
                <c:pt idx="1">
                  <c:v>482</c:v>
                </c:pt>
                <c:pt idx="2">
                  <c:v>688</c:v>
                </c:pt>
                <c:pt idx="3">
                  <c:v>1205</c:v>
                </c:pt>
                <c:pt idx="4">
                  <c:v>794</c:v>
                </c:pt>
                <c:pt idx="5">
                  <c:v>1367</c:v>
                </c:pt>
                <c:pt idx="6">
                  <c:v>1926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9B1-45CA-937A-E3EEE31F2B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27892143"/>
        <c:axId val="676872175"/>
      </c:barChart>
      <c:catAx>
        <c:axId val="6278921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6872175"/>
        <c:crosses val="autoZero"/>
        <c:auto val="1"/>
        <c:lblAlgn val="ctr"/>
        <c:lblOffset val="100"/>
        <c:noMultiLvlLbl val="0"/>
      </c:catAx>
      <c:valAx>
        <c:axId val="67687217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2789214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DE"/>
              <a:t>CRs</a:t>
            </a:r>
            <a:r>
              <a:rPr lang="en-DE" baseline="0"/>
              <a:t> by WG</a:t>
            </a:r>
            <a:endParaRPr lang="en-GB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'CRs by WG'!$A$4</c:f>
              <c:strCache>
                <c:ptCount val="1"/>
                <c:pt idx="0">
                  <c:v>CT1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'CRs by WG'!$G$3:$O$3</c:f>
              <c:strCache>
                <c:ptCount val="9"/>
                <c:pt idx="0">
                  <c:v>#95</c:v>
                </c:pt>
                <c:pt idx="1">
                  <c:v>#96</c:v>
                </c:pt>
                <c:pt idx="2">
                  <c:v>#97</c:v>
                </c:pt>
                <c:pt idx="3">
                  <c:v>#98</c:v>
                </c:pt>
                <c:pt idx="4">
                  <c:v>#99</c:v>
                </c:pt>
                <c:pt idx="5">
                  <c:v>#100</c:v>
                </c:pt>
                <c:pt idx="6">
                  <c:v>#101</c:v>
                </c:pt>
                <c:pt idx="7">
                  <c:v>#102</c:v>
                </c:pt>
                <c:pt idx="8">
                  <c:v>#103</c:v>
                </c:pt>
              </c:strCache>
            </c:strRef>
          </c:cat>
          <c:val>
            <c:numRef>
              <c:f>'CRs by WG'!$G$4:$O$4</c:f>
              <c:numCache>
                <c:formatCode>General</c:formatCode>
                <c:ptCount val="9"/>
                <c:pt idx="0">
                  <c:v>541</c:v>
                </c:pt>
                <c:pt idx="1">
                  <c:v>565</c:v>
                </c:pt>
                <c:pt idx="2">
                  <c:v>290</c:v>
                </c:pt>
                <c:pt idx="3">
                  <c:v>475</c:v>
                </c:pt>
                <c:pt idx="4">
                  <c:v>376</c:v>
                </c:pt>
                <c:pt idx="5">
                  <c:v>542</c:v>
                </c:pt>
                <c:pt idx="6">
                  <c:v>339</c:v>
                </c:pt>
                <c:pt idx="7">
                  <c:v>553</c:v>
                </c:pt>
                <c:pt idx="8">
                  <c:v>361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282-4429-BA57-1610A4C221F7}"/>
            </c:ext>
          </c:extLst>
        </c:ser>
        <c:ser>
          <c:idx val="1"/>
          <c:order val="1"/>
          <c:tx>
            <c:strRef>
              <c:f>'CRs by WG'!$A$5</c:f>
              <c:strCache>
                <c:ptCount val="1"/>
                <c:pt idx="0">
                  <c:v>CT3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'CRs by WG'!$G$3:$O$3</c:f>
              <c:strCache>
                <c:ptCount val="9"/>
                <c:pt idx="0">
                  <c:v>#95</c:v>
                </c:pt>
                <c:pt idx="1">
                  <c:v>#96</c:v>
                </c:pt>
                <c:pt idx="2">
                  <c:v>#97</c:v>
                </c:pt>
                <c:pt idx="3">
                  <c:v>#98</c:v>
                </c:pt>
                <c:pt idx="4">
                  <c:v>#99</c:v>
                </c:pt>
                <c:pt idx="5">
                  <c:v>#100</c:v>
                </c:pt>
                <c:pt idx="6">
                  <c:v>#101</c:v>
                </c:pt>
                <c:pt idx="7">
                  <c:v>#102</c:v>
                </c:pt>
                <c:pt idx="8">
                  <c:v>#103</c:v>
                </c:pt>
              </c:strCache>
            </c:strRef>
          </c:cat>
          <c:val>
            <c:numRef>
              <c:f>'CRs by WG'!$G$5:$O$5</c:f>
              <c:numCache>
                <c:formatCode>General</c:formatCode>
                <c:ptCount val="9"/>
                <c:pt idx="0">
                  <c:v>404</c:v>
                </c:pt>
                <c:pt idx="1">
                  <c:v>508</c:v>
                </c:pt>
                <c:pt idx="2">
                  <c:v>358</c:v>
                </c:pt>
                <c:pt idx="3">
                  <c:v>368</c:v>
                </c:pt>
                <c:pt idx="4">
                  <c:v>403</c:v>
                </c:pt>
                <c:pt idx="5">
                  <c:v>541</c:v>
                </c:pt>
                <c:pt idx="6">
                  <c:v>304</c:v>
                </c:pt>
                <c:pt idx="7">
                  <c:v>528</c:v>
                </c:pt>
                <c:pt idx="8">
                  <c:v>359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282-4429-BA57-1610A4C221F7}"/>
            </c:ext>
          </c:extLst>
        </c:ser>
        <c:ser>
          <c:idx val="2"/>
          <c:order val="2"/>
          <c:tx>
            <c:strRef>
              <c:f>'CRs by WG'!$A$6</c:f>
              <c:strCache>
                <c:ptCount val="1"/>
                <c:pt idx="0">
                  <c:v>CT4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'CRs by WG'!$G$3:$O$3</c:f>
              <c:strCache>
                <c:ptCount val="9"/>
                <c:pt idx="0">
                  <c:v>#95</c:v>
                </c:pt>
                <c:pt idx="1">
                  <c:v>#96</c:v>
                </c:pt>
                <c:pt idx="2">
                  <c:v>#97</c:v>
                </c:pt>
                <c:pt idx="3">
                  <c:v>#98</c:v>
                </c:pt>
                <c:pt idx="4">
                  <c:v>#99</c:v>
                </c:pt>
                <c:pt idx="5">
                  <c:v>#100</c:v>
                </c:pt>
                <c:pt idx="6">
                  <c:v>#101</c:v>
                </c:pt>
                <c:pt idx="7">
                  <c:v>#102</c:v>
                </c:pt>
                <c:pt idx="8">
                  <c:v>#103</c:v>
                </c:pt>
              </c:strCache>
            </c:strRef>
          </c:cat>
          <c:val>
            <c:numRef>
              <c:f>'CRs by WG'!$G$6:$O$6</c:f>
              <c:numCache>
                <c:formatCode>General</c:formatCode>
                <c:ptCount val="9"/>
                <c:pt idx="0">
                  <c:v>406</c:v>
                </c:pt>
                <c:pt idx="1">
                  <c:v>370</c:v>
                </c:pt>
                <c:pt idx="2">
                  <c:v>263</c:v>
                </c:pt>
                <c:pt idx="3">
                  <c:v>231</c:v>
                </c:pt>
                <c:pt idx="4">
                  <c:v>259</c:v>
                </c:pt>
                <c:pt idx="5">
                  <c:v>380</c:v>
                </c:pt>
                <c:pt idx="6">
                  <c:v>314</c:v>
                </c:pt>
                <c:pt idx="7">
                  <c:v>462</c:v>
                </c:pt>
                <c:pt idx="8">
                  <c:v>375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282-4429-BA57-1610A4C221F7}"/>
            </c:ext>
          </c:extLst>
        </c:ser>
        <c:ser>
          <c:idx val="3"/>
          <c:order val="3"/>
          <c:tx>
            <c:strRef>
              <c:f>'CRs by WG'!$A$7</c:f>
              <c:strCache>
                <c:ptCount val="1"/>
                <c:pt idx="0">
                  <c:v>CT6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'CRs by WG'!$G$3:$O$3</c:f>
              <c:strCache>
                <c:ptCount val="9"/>
                <c:pt idx="0">
                  <c:v>#95</c:v>
                </c:pt>
                <c:pt idx="1">
                  <c:v>#96</c:v>
                </c:pt>
                <c:pt idx="2">
                  <c:v>#97</c:v>
                </c:pt>
                <c:pt idx="3">
                  <c:v>#98</c:v>
                </c:pt>
                <c:pt idx="4">
                  <c:v>#99</c:v>
                </c:pt>
                <c:pt idx="5">
                  <c:v>#100</c:v>
                </c:pt>
                <c:pt idx="6">
                  <c:v>#101</c:v>
                </c:pt>
                <c:pt idx="7">
                  <c:v>#102</c:v>
                </c:pt>
                <c:pt idx="8">
                  <c:v>#103</c:v>
                </c:pt>
              </c:strCache>
            </c:strRef>
          </c:cat>
          <c:val>
            <c:numRef>
              <c:f>'CRs by WG'!$G$7:$O$7</c:f>
              <c:numCache>
                <c:formatCode>General</c:formatCode>
                <c:ptCount val="9"/>
                <c:pt idx="0">
                  <c:v>38</c:v>
                </c:pt>
                <c:pt idx="1">
                  <c:v>23</c:v>
                </c:pt>
                <c:pt idx="2">
                  <c:v>30</c:v>
                </c:pt>
                <c:pt idx="3">
                  <c:v>34</c:v>
                </c:pt>
                <c:pt idx="4">
                  <c:v>27</c:v>
                </c:pt>
                <c:pt idx="5">
                  <c:v>31</c:v>
                </c:pt>
                <c:pt idx="6">
                  <c:v>15</c:v>
                </c:pt>
                <c:pt idx="7">
                  <c:v>28</c:v>
                </c:pt>
                <c:pt idx="8">
                  <c:v>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282-4429-BA57-1610A4C221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54786463"/>
        <c:axId val="165134607"/>
      </c:barChart>
      <c:catAx>
        <c:axId val="1547864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5134607"/>
        <c:crosses val="autoZero"/>
        <c:auto val="1"/>
        <c:lblAlgn val="ctr"/>
        <c:lblOffset val="100"/>
        <c:noMultiLvlLbl val="0"/>
      </c:catAx>
      <c:valAx>
        <c:axId val="16513460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478646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CR statistics</a:t>
            </a:r>
          </a:p>
        </c:rich>
      </c:tx>
      <c:layout>
        <c:manualLayout>
          <c:xMode val="edge"/>
          <c:yMode val="edge"/>
          <c:x val="0.40949300087489071"/>
          <c:y val="4.05580570034379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summary!$A$4</c:f>
              <c:strCache>
                <c:ptCount val="1"/>
                <c:pt idx="0">
                  <c:v>Rel-15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summary!$B$3:$O$3</c:f>
              <c:strCache>
                <c:ptCount val="14"/>
                <c:pt idx="0">
                  <c:v>#90</c:v>
                </c:pt>
                <c:pt idx="1">
                  <c:v>#91</c:v>
                </c:pt>
                <c:pt idx="2">
                  <c:v>#92</c:v>
                </c:pt>
                <c:pt idx="3">
                  <c:v>#93</c:v>
                </c:pt>
                <c:pt idx="4">
                  <c:v>#94</c:v>
                </c:pt>
                <c:pt idx="5">
                  <c:v>#95</c:v>
                </c:pt>
                <c:pt idx="6">
                  <c:v>#96</c:v>
                </c:pt>
                <c:pt idx="7">
                  <c:v>#97</c:v>
                </c:pt>
                <c:pt idx="8">
                  <c:v>#98</c:v>
                </c:pt>
                <c:pt idx="9">
                  <c:v>#99</c:v>
                </c:pt>
                <c:pt idx="10">
                  <c:v>#100</c:v>
                </c:pt>
                <c:pt idx="11">
                  <c:v>#101</c:v>
                </c:pt>
                <c:pt idx="12">
                  <c:v>#102</c:v>
                </c:pt>
                <c:pt idx="13">
                  <c:v>#103</c:v>
                </c:pt>
              </c:strCache>
            </c:strRef>
          </c:cat>
          <c:val>
            <c:numRef>
              <c:f>summary!$B$4:$O$4</c:f>
              <c:numCache>
                <c:formatCode>General</c:formatCode>
                <c:ptCount val="14"/>
                <c:pt idx="0">
                  <c:v>68</c:v>
                </c:pt>
                <c:pt idx="1">
                  <c:v>36</c:v>
                </c:pt>
                <c:pt idx="2">
                  <c:v>25</c:v>
                </c:pt>
                <c:pt idx="3">
                  <c:v>16</c:v>
                </c:pt>
                <c:pt idx="4">
                  <c:v>10</c:v>
                </c:pt>
                <c:pt idx="5">
                  <c:v>12</c:v>
                </c:pt>
                <c:pt idx="6">
                  <c:v>17</c:v>
                </c:pt>
                <c:pt idx="7">
                  <c:v>11</c:v>
                </c:pt>
                <c:pt idx="8">
                  <c:v>10</c:v>
                </c:pt>
                <c:pt idx="9">
                  <c:v>6</c:v>
                </c:pt>
                <c:pt idx="10">
                  <c:v>2</c:v>
                </c:pt>
                <c:pt idx="11">
                  <c:v>1</c:v>
                </c:pt>
                <c:pt idx="12">
                  <c:v>4</c:v>
                </c:pt>
                <c:pt idx="1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98B-40C7-8B2F-8B29F4544078}"/>
            </c:ext>
          </c:extLst>
        </c:ser>
        <c:ser>
          <c:idx val="1"/>
          <c:order val="1"/>
          <c:tx>
            <c:strRef>
              <c:f>summary!$A$5</c:f>
              <c:strCache>
                <c:ptCount val="1"/>
                <c:pt idx="0">
                  <c:v>Rel-16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summary!$B$3:$O$3</c:f>
              <c:strCache>
                <c:ptCount val="14"/>
                <c:pt idx="0">
                  <c:v>#90</c:v>
                </c:pt>
                <c:pt idx="1">
                  <c:v>#91</c:v>
                </c:pt>
                <c:pt idx="2">
                  <c:v>#92</c:v>
                </c:pt>
                <c:pt idx="3">
                  <c:v>#93</c:v>
                </c:pt>
                <c:pt idx="4">
                  <c:v>#94</c:v>
                </c:pt>
                <c:pt idx="5">
                  <c:v>#95</c:v>
                </c:pt>
                <c:pt idx="6">
                  <c:v>#96</c:v>
                </c:pt>
                <c:pt idx="7">
                  <c:v>#97</c:v>
                </c:pt>
                <c:pt idx="8">
                  <c:v>#98</c:v>
                </c:pt>
                <c:pt idx="9">
                  <c:v>#99</c:v>
                </c:pt>
                <c:pt idx="10">
                  <c:v>#100</c:v>
                </c:pt>
                <c:pt idx="11">
                  <c:v>#101</c:v>
                </c:pt>
                <c:pt idx="12">
                  <c:v>#102</c:v>
                </c:pt>
                <c:pt idx="13">
                  <c:v>#103</c:v>
                </c:pt>
              </c:strCache>
            </c:strRef>
          </c:cat>
          <c:val>
            <c:numRef>
              <c:f>summary!$B$5:$O$5</c:f>
              <c:numCache>
                <c:formatCode>General</c:formatCode>
                <c:ptCount val="14"/>
                <c:pt idx="0">
                  <c:v>489</c:v>
                </c:pt>
                <c:pt idx="1">
                  <c:v>328</c:v>
                </c:pt>
                <c:pt idx="2">
                  <c:v>209</c:v>
                </c:pt>
                <c:pt idx="3">
                  <c:v>117</c:v>
                </c:pt>
                <c:pt idx="4">
                  <c:v>83</c:v>
                </c:pt>
                <c:pt idx="5">
                  <c:v>120</c:v>
                </c:pt>
                <c:pt idx="6">
                  <c:v>60</c:v>
                </c:pt>
                <c:pt idx="7">
                  <c:v>48</c:v>
                </c:pt>
                <c:pt idx="8">
                  <c:v>37</c:v>
                </c:pt>
                <c:pt idx="9">
                  <c:v>35</c:v>
                </c:pt>
                <c:pt idx="10">
                  <c:v>42</c:v>
                </c:pt>
                <c:pt idx="11">
                  <c:v>11</c:v>
                </c:pt>
                <c:pt idx="12">
                  <c:v>6</c:v>
                </c:pt>
                <c:pt idx="13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98B-40C7-8B2F-8B29F4544078}"/>
            </c:ext>
          </c:extLst>
        </c:ser>
        <c:ser>
          <c:idx val="2"/>
          <c:order val="2"/>
          <c:tx>
            <c:strRef>
              <c:f>summary!$A$6</c:f>
              <c:strCache>
                <c:ptCount val="1"/>
                <c:pt idx="0">
                  <c:v>Rel-17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summary!$B$3:$O$3</c:f>
              <c:strCache>
                <c:ptCount val="14"/>
                <c:pt idx="0">
                  <c:v>#90</c:v>
                </c:pt>
                <c:pt idx="1">
                  <c:v>#91</c:v>
                </c:pt>
                <c:pt idx="2">
                  <c:v>#92</c:v>
                </c:pt>
                <c:pt idx="3">
                  <c:v>#93</c:v>
                </c:pt>
                <c:pt idx="4">
                  <c:v>#94</c:v>
                </c:pt>
                <c:pt idx="5">
                  <c:v>#95</c:v>
                </c:pt>
                <c:pt idx="6">
                  <c:v>#96</c:v>
                </c:pt>
                <c:pt idx="7">
                  <c:v>#97</c:v>
                </c:pt>
                <c:pt idx="8">
                  <c:v>#98</c:v>
                </c:pt>
                <c:pt idx="9">
                  <c:v>#99</c:v>
                </c:pt>
                <c:pt idx="10">
                  <c:v>#100</c:v>
                </c:pt>
                <c:pt idx="11">
                  <c:v>#101</c:v>
                </c:pt>
                <c:pt idx="12">
                  <c:v>#102</c:v>
                </c:pt>
                <c:pt idx="13">
                  <c:v>#103</c:v>
                </c:pt>
              </c:strCache>
            </c:strRef>
          </c:cat>
          <c:val>
            <c:numRef>
              <c:f>summary!$B$6:$O$6</c:f>
              <c:numCache>
                <c:formatCode>General</c:formatCode>
                <c:ptCount val="14"/>
                <c:pt idx="0">
                  <c:v>266</c:v>
                </c:pt>
                <c:pt idx="1">
                  <c:v>529</c:v>
                </c:pt>
                <c:pt idx="2">
                  <c:v>818</c:v>
                </c:pt>
                <c:pt idx="3">
                  <c:v>663</c:v>
                </c:pt>
                <c:pt idx="4">
                  <c:v>956</c:v>
                </c:pt>
                <c:pt idx="5">
                  <c:v>1275</c:v>
                </c:pt>
                <c:pt idx="6">
                  <c:v>1220</c:v>
                </c:pt>
                <c:pt idx="7">
                  <c:v>730</c:v>
                </c:pt>
                <c:pt idx="8">
                  <c:v>420</c:v>
                </c:pt>
                <c:pt idx="9">
                  <c:v>177</c:v>
                </c:pt>
                <c:pt idx="10">
                  <c:v>101</c:v>
                </c:pt>
                <c:pt idx="11">
                  <c:v>64</c:v>
                </c:pt>
                <c:pt idx="12">
                  <c:v>99</c:v>
                </c:pt>
                <c:pt idx="13">
                  <c:v>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98B-40C7-8B2F-8B29F4544078}"/>
            </c:ext>
          </c:extLst>
        </c:ser>
        <c:ser>
          <c:idx val="3"/>
          <c:order val="3"/>
          <c:tx>
            <c:strRef>
              <c:f>summary!$A$7</c:f>
              <c:strCache>
                <c:ptCount val="1"/>
                <c:pt idx="0">
                  <c:v>Rel-18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summary!$B$3:$O$3</c:f>
              <c:strCache>
                <c:ptCount val="14"/>
                <c:pt idx="0">
                  <c:v>#90</c:v>
                </c:pt>
                <c:pt idx="1">
                  <c:v>#91</c:v>
                </c:pt>
                <c:pt idx="2">
                  <c:v>#92</c:v>
                </c:pt>
                <c:pt idx="3">
                  <c:v>#93</c:v>
                </c:pt>
                <c:pt idx="4">
                  <c:v>#94</c:v>
                </c:pt>
                <c:pt idx="5">
                  <c:v>#95</c:v>
                </c:pt>
                <c:pt idx="6">
                  <c:v>#96</c:v>
                </c:pt>
                <c:pt idx="7">
                  <c:v>#97</c:v>
                </c:pt>
                <c:pt idx="8">
                  <c:v>#98</c:v>
                </c:pt>
                <c:pt idx="9">
                  <c:v>#99</c:v>
                </c:pt>
                <c:pt idx="10">
                  <c:v>#100</c:v>
                </c:pt>
                <c:pt idx="11">
                  <c:v>#101</c:v>
                </c:pt>
                <c:pt idx="12">
                  <c:v>#102</c:v>
                </c:pt>
                <c:pt idx="13">
                  <c:v>#103</c:v>
                </c:pt>
              </c:strCache>
            </c:strRef>
          </c:cat>
          <c:val>
            <c:numRef>
              <c:f>summary!$B$7:$O$7</c:f>
              <c:numCache>
                <c:formatCode>General</c:formatCode>
                <c:ptCount val="14"/>
                <c:pt idx="7">
                  <c:v>103</c:v>
                </c:pt>
                <c:pt idx="8">
                  <c:v>482</c:v>
                </c:pt>
                <c:pt idx="9">
                  <c:v>688</c:v>
                </c:pt>
                <c:pt idx="10">
                  <c:v>1205</c:v>
                </c:pt>
                <c:pt idx="11">
                  <c:v>794</c:v>
                </c:pt>
                <c:pt idx="12">
                  <c:v>1367</c:v>
                </c:pt>
                <c:pt idx="13">
                  <c:v>1926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98B-40C7-8B2F-8B29F45440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81489552"/>
        <c:axId val="1260019344"/>
      </c:barChart>
      <c:catAx>
        <c:axId val="1181489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60019344"/>
        <c:crosses val="autoZero"/>
        <c:auto val="1"/>
        <c:lblAlgn val="ctr"/>
        <c:lblOffset val="100"/>
        <c:noMultiLvlLbl val="0"/>
      </c:catAx>
      <c:valAx>
        <c:axId val="12600193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14895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3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58354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49" y="36513"/>
            <a:ext cx="36922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>
                <a:latin typeface="Arial "/>
              </a:rPr>
              <a:t>3GPP </a:t>
            </a:r>
            <a:r>
              <a:rPr lang="en-DE" altLang="en-US" sz="1200" b="1">
                <a:latin typeface="Arial "/>
              </a:rPr>
              <a:t>P</a:t>
            </a:r>
            <a:r>
              <a:rPr lang="en-GB" altLang="en-US" sz="1200" b="1">
                <a:latin typeface="Arial "/>
              </a:rPr>
              <a:t>C</a:t>
            </a:r>
            <a:r>
              <a:rPr lang="en-DE" altLang="en-US" sz="1200" b="1">
                <a:latin typeface="Arial "/>
              </a:rPr>
              <a:t>G#52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DE" altLang="en-US" sz="1200" b="1">
                <a:latin typeface="Arial "/>
              </a:rPr>
              <a:t>Washington</a:t>
            </a:r>
            <a:r>
              <a:rPr lang="sv-SE" altLang="en-US" sz="1200" b="1">
                <a:latin typeface="Arial "/>
              </a:rPr>
              <a:t>; </a:t>
            </a:r>
            <a:r>
              <a:rPr lang="en-DE" altLang="en-US" sz="1200" b="1">
                <a:latin typeface="Arial "/>
              </a:rPr>
              <a:t>23</a:t>
            </a:r>
            <a:r>
              <a:rPr lang="sv-SE" altLang="en-US" sz="1200" b="1">
                <a:latin typeface="Arial "/>
              </a:rPr>
              <a:t> – </a:t>
            </a:r>
            <a:r>
              <a:rPr lang="en-DE" altLang="en-US" sz="1200" b="1">
                <a:latin typeface="Arial "/>
              </a:rPr>
              <a:t>24</a:t>
            </a:r>
            <a:r>
              <a:rPr lang="sv-SE" altLang="en-US" sz="1200" b="1">
                <a:latin typeface="Arial "/>
              </a:rPr>
              <a:t> </a:t>
            </a:r>
            <a:r>
              <a:rPr lang="en-GB" altLang="en-US" sz="1200" b="1">
                <a:latin typeface="Arial "/>
              </a:rPr>
              <a:t>A</a:t>
            </a:r>
            <a:r>
              <a:rPr lang="en-DE" altLang="en-US" sz="1200" b="1">
                <a:latin typeface="Arial "/>
              </a:rPr>
              <a:t>p</a:t>
            </a:r>
            <a:r>
              <a:rPr lang="en-GB" altLang="en-US" sz="1200" b="1">
                <a:latin typeface="Arial "/>
              </a:rPr>
              <a:t>r</a:t>
            </a:r>
            <a:r>
              <a:rPr lang="en-DE" altLang="en-US" sz="1200" b="1">
                <a:latin typeface="Arial "/>
              </a:rPr>
              <a:t>i</a:t>
            </a:r>
            <a:r>
              <a:rPr lang="en-GB" altLang="en-US" sz="1200" b="1">
                <a:latin typeface="Arial "/>
              </a:rPr>
              <a:t>l</a:t>
            </a:r>
            <a:r>
              <a:rPr lang="sv-SE" altLang="en-US" sz="1200" b="1">
                <a:latin typeface="Arial "/>
              </a:rPr>
              <a:t> 202</a:t>
            </a:r>
            <a:r>
              <a:rPr lang="en-DE" altLang="en-US" sz="1200" b="1">
                <a:latin typeface="Arial "/>
              </a:rPr>
              <a:t>4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DE" altLang="en-US" sz="1200" b="1">
                <a:latin typeface="Arial "/>
              </a:rPr>
              <a:t>P</a:t>
            </a:r>
            <a:r>
              <a:rPr lang="en-GB" altLang="en-US" sz="1200" b="1">
                <a:latin typeface="Arial "/>
              </a:rPr>
              <a:t>C</a:t>
            </a:r>
            <a:r>
              <a:rPr lang="en-DE" altLang="en-US" sz="1200" b="1">
                <a:latin typeface="Arial "/>
              </a:rPr>
              <a:t>G52-</a:t>
            </a:r>
            <a:r>
              <a:rPr lang="en-GB" altLang="en-US" sz="1200" b="1">
                <a:latin typeface="Arial "/>
              </a:rPr>
              <a:t>04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datatracker.ietf.org/group/ietf3gpp/about/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hyperlink" Target="mailto:longbiao@chinatelecom.cn" TargetMode="External"/><Relationship Id="rId9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120971" y="2345872"/>
            <a:ext cx="9144000" cy="2387600"/>
          </a:xfrm>
        </p:spPr>
        <p:txBody>
          <a:bodyPr/>
          <a:lstStyle/>
          <a:p>
            <a:pPr eaLnBrk="1" hangingPunct="1"/>
            <a:r>
              <a:rPr lang="en-US" altLang="en-US" dirty="0"/>
              <a:t>CT Status Report </a:t>
            </a:r>
            <a:br>
              <a:rPr lang="en-US" altLang="en-US" dirty="0"/>
            </a:br>
            <a:r>
              <a:rPr lang="en-US" altLang="en-US"/>
              <a:t>to </a:t>
            </a:r>
            <a:r>
              <a:rPr lang="en-DE" altLang="en-US"/>
              <a:t>P</a:t>
            </a:r>
            <a:r>
              <a:rPr lang="en-GB" altLang="en-US"/>
              <a:t>C</a:t>
            </a:r>
            <a:r>
              <a:rPr lang="en-DE" altLang="en-US"/>
              <a:t>G</a:t>
            </a:r>
            <a:r>
              <a:rPr lang="en-US" altLang="en-US"/>
              <a:t> #</a:t>
            </a:r>
            <a:r>
              <a:rPr lang="en-DE" altLang="en-US"/>
              <a:t>52</a:t>
            </a:r>
            <a:br>
              <a:rPr lang="en-US" altLang="en-US" dirty="0"/>
            </a:b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412240" y="4089718"/>
            <a:ext cx="9144000" cy="16557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Mr Peter Schmitt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TSG CT Chair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5637" y="375443"/>
            <a:ext cx="10515600" cy="1325563"/>
          </a:xfrm>
        </p:spPr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27155" y="1795289"/>
            <a:ext cx="5666608" cy="4488501"/>
          </a:xfrm>
        </p:spPr>
        <p:txBody>
          <a:bodyPr/>
          <a:lstStyle/>
          <a:p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Rel-17 CRs (Category F)</a:t>
            </a:r>
          </a:p>
          <a:p>
            <a:pPr lvl="1"/>
            <a:r>
              <a:rPr lang="en-DE" sz="20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99</a:t>
            </a:r>
            <a:r>
              <a:rPr lang="en-US" sz="20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at CT#</a:t>
            </a:r>
            <a:r>
              <a:rPr lang="en-DE" sz="20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102</a:t>
            </a:r>
            <a:r>
              <a:rPr lang="en-US" sz="20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and </a:t>
            </a:r>
            <a:r>
              <a:rPr lang="en-DE" sz="20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74</a:t>
            </a:r>
            <a:r>
              <a:rPr lang="en-US" sz="20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at CT#</a:t>
            </a:r>
            <a:r>
              <a:rPr lang="en-DE" sz="20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103</a:t>
            </a:r>
          </a:p>
          <a:p>
            <a:pPr lvl="1"/>
            <a:r>
              <a:rPr lang="en-DE" sz="20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2 </a:t>
            </a:r>
            <a:r>
              <a:rPr lang="en-GB" sz="2000"/>
              <a:t>Backward incompatible CRs for Rel-17 are approved</a:t>
            </a:r>
            <a:endParaRPr lang="en-US" sz="2000" spc="-1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r>
              <a:rPr lang="en-US" sz="20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Strict enforcement of the FASMO criteria for cat F CRs</a:t>
            </a: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BB0BDDB8-BE78-4D5F-903C-179CD24ED94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34088435"/>
              </p:ext>
            </p:extLst>
          </p:nvPr>
        </p:nvGraphicFramePr>
        <p:xfrm>
          <a:off x="6096000" y="2081184"/>
          <a:ext cx="4572000" cy="33893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A6A5312C-3588-4FDB-8BA9-EBED7A9DB9D2}"/>
              </a:ext>
            </a:extLst>
          </p:cNvPr>
          <p:cNvSpPr/>
          <p:nvPr/>
        </p:nvSpPr>
        <p:spPr>
          <a:xfrm>
            <a:off x="6096000" y="5745796"/>
            <a:ext cx="2698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DE">
                <a:solidFill>
                  <a:schemeClr val="accent1">
                    <a:lumMod val="75000"/>
                  </a:schemeClr>
                </a:solidFill>
              </a:rPr>
              <a:t>S</a:t>
            </a:r>
            <a:r>
              <a:rPr lang="en-GB">
                <a:solidFill>
                  <a:schemeClr val="accent1">
                    <a:lumMod val="75000"/>
                  </a:schemeClr>
                </a:solidFill>
              </a:rPr>
              <a:t>t</a:t>
            </a:r>
            <a:r>
              <a:rPr lang="en-DE">
                <a:solidFill>
                  <a:schemeClr val="accent1">
                    <a:lumMod val="75000"/>
                  </a:schemeClr>
                </a:solidFill>
              </a:rPr>
              <a:t>age 3 </a:t>
            </a:r>
            <a:r>
              <a:rPr lang="en-GB">
                <a:solidFill>
                  <a:schemeClr val="accent1">
                    <a:lumMod val="75000"/>
                  </a:schemeClr>
                </a:solidFill>
              </a:rPr>
              <a:t>f</a:t>
            </a:r>
            <a:r>
              <a:rPr lang="en-DE">
                <a:solidFill>
                  <a:schemeClr val="accent1">
                    <a:lumMod val="75000"/>
                  </a:schemeClr>
                </a:solidFill>
              </a:rPr>
              <a:t>r</a:t>
            </a:r>
            <a:r>
              <a:rPr lang="en-GB">
                <a:solidFill>
                  <a:schemeClr val="accent1">
                    <a:lumMod val="75000"/>
                  </a:schemeClr>
                </a:solidFill>
              </a:rPr>
              <a:t>e</a:t>
            </a:r>
            <a:r>
              <a:rPr lang="en-DE">
                <a:solidFill>
                  <a:schemeClr val="accent1">
                    <a:lumMod val="75000"/>
                  </a:schemeClr>
                </a:solidFill>
              </a:rPr>
              <a:t>e</a:t>
            </a:r>
            <a:r>
              <a:rPr lang="en-GB">
                <a:solidFill>
                  <a:schemeClr val="accent1">
                    <a:lumMod val="75000"/>
                  </a:schemeClr>
                </a:solidFill>
              </a:rPr>
              <a:t>z</a:t>
            </a:r>
            <a:r>
              <a:rPr lang="en-DE">
                <a:solidFill>
                  <a:schemeClr val="accent1">
                    <a:lumMod val="75000"/>
                  </a:schemeClr>
                </a:solidFill>
              </a:rPr>
              <a:t>e </a:t>
            </a:r>
            <a:r>
              <a:rPr lang="en-GB">
                <a:solidFill>
                  <a:schemeClr val="accent1">
                    <a:lumMod val="75000"/>
                  </a:schemeClr>
                </a:solidFill>
              </a:rPr>
              <a:t>a</a:t>
            </a:r>
            <a:r>
              <a:rPr lang="en-DE">
                <a:solidFill>
                  <a:schemeClr val="accent1">
                    <a:lumMod val="75000"/>
                  </a:schemeClr>
                </a:solidFill>
              </a:rPr>
              <a:t>t </a:t>
            </a:r>
            <a:r>
              <a:rPr lang="en-GB">
                <a:solidFill>
                  <a:schemeClr val="accent1">
                    <a:lumMod val="75000"/>
                  </a:schemeClr>
                </a:solidFill>
              </a:rPr>
              <a:t>C</a:t>
            </a:r>
            <a:r>
              <a:rPr lang="en-DE">
                <a:solidFill>
                  <a:schemeClr val="accent1">
                    <a:lumMod val="75000"/>
                  </a:schemeClr>
                </a:solidFill>
              </a:rPr>
              <a:t>T#95</a:t>
            </a:r>
            <a:endParaRPr lang="en-GB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15534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27155" y="1795289"/>
            <a:ext cx="5666608" cy="4488501"/>
          </a:xfrm>
        </p:spPr>
        <p:txBody>
          <a:bodyPr/>
          <a:lstStyle/>
          <a:p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CRs (Category B/C/F/D)</a:t>
            </a:r>
          </a:p>
          <a:p>
            <a:pPr lvl="1"/>
            <a:r>
              <a:rPr lang="en-DE" sz="20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1367</a:t>
            </a:r>
            <a:r>
              <a:rPr lang="en-US" sz="20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en-DE" sz="20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C</a:t>
            </a:r>
            <a:r>
              <a:rPr lang="en-GB" sz="20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T</a:t>
            </a:r>
            <a:r>
              <a:rPr lang="en-DE" sz="20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#102 </a:t>
            </a:r>
            <a:r>
              <a:rPr lang="en-GB" sz="20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</a:t>
            </a:r>
            <a:r>
              <a:rPr lang="en-DE" sz="20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n</a:t>
            </a:r>
            <a:r>
              <a:rPr lang="en-GB" sz="20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d</a:t>
            </a:r>
            <a:r>
              <a:rPr lang="en-DE" sz="20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1926 </a:t>
            </a:r>
            <a:r>
              <a:rPr lang="en-GB" sz="20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</a:t>
            </a:r>
            <a:r>
              <a:rPr lang="en-DE" sz="20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t </a:t>
            </a:r>
            <a:r>
              <a:rPr lang="en-GB" sz="20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C</a:t>
            </a:r>
            <a:r>
              <a:rPr lang="en-DE" sz="20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T#103</a:t>
            </a:r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r>
              <a:rPr lang="en-US" sz="2000" dirty="0"/>
              <a:t>Approved New SID/WID</a:t>
            </a:r>
          </a:p>
          <a:p>
            <a:pPr lvl="1"/>
            <a:r>
              <a:rPr lang="en-US" sz="2000" dirty="0"/>
              <a:t>4</a:t>
            </a:r>
          </a:p>
          <a:p>
            <a:r>
              <a:rPr lang="en-US" sz="2000" dirty="0"/>
              <a:t>New Specification numbers allocated</a:t>
            </a:r>
          </a:p>
          <a:p>
            <a:pPr lvl="1"/>
            <a:r>
              <a:rPr lang="en-US" sz="2000" dirty="0"/>
              <a:t>1</a:t>
            </a:r>
          </a:p>
          <a:p>
            <a:pPr marL="457200" lvl="1" indent="0">
              <a:buNone/>
            </a:pPr>
            <a:endParaRPr lang="en-US" sz="2000" dirty="0"/>
          </a:p>
          <a:p>
            <a:r>
              <a:rPr lang="en-US" sz="2000"/>
              <a:t>New TS/TR presented for information/approval</a:t>
            </a:r>
          </a:p>
          <a:p>
            <a:pPr lvl="1"/>
            <a:r>
              <a:rPr lang="en-US" sz="2000"/>
              <a:t>4</a:t>
            </a: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7D01AECE-5174-4E1B-83CD-881988146218}"/>
              </a:ext>
            </a:extLst>
          </p:cNvPr>
          <p:cNvSpPr txBox="1">
            <a:spLocks/>
          </p:cNvSpPr>
          <p:nvPr/>
        </p:nvSpPr>
        <p:spPr bwMode="auto">
          <a:xfrm>
            <a:off x="5893762" y="1795288"/>
            <a:ext cx="5889429" cy="448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950B067B-D9A4-4F0F-A27C-4A31685F813C}"/>
              </a:ext>
            </a:extLst>
          </p:cNvPr>
          <p:cNvSpPr txBox="1">
            <a:spLocks/>
          </p:cNvSpPr>
          <p:nvPr/>
        </p:nvSpPr>
        <p:spPr bwMode="auto">
          <a:xfrm>
            <a:off x="5893762" y="1899888"/>
            <a:ext cx="5889429" cy="448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000B38CC-0055-420D-9E50-FF8F56527F1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6932602"/>
              </p:ext>
            </p:extLst>
          </p:nvPr>
        </p:nvGraphicFramePr>
        <p:xfrm>
          <a:off x="6017172" y="2207308"/>
          <a:ext cx="4572000" cy="33893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87EF3B2-DD38-4219-A0BF-FD43A650FEE8}"/>
              </a:ext>
            </a:extLst>
          </p:cNvPr>
          <p:cNvSpPr txBox="1"/>
          <p:nvPr/>
        </p:nvSpPr>
        <p:spPr>
          <a:xfrm>
            <a:off x="6096000" y="5765541"/>
            <a:ext cx="19431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E" sz="1200">
                <a:solidFill>
                  <a:schemeClr val="accent1">
                    <a:lumMod val="75000"/>
                  </a:schemeClr>
                </a:solidFill>
              </a:rPr>
              <a:t>S</a:t>
            </a:r>
            <a:r>
              <a:rPr lang="en-GB" sz="1200">
                <a:solidFill>
                  <a:schemeClr val="accent1">
                    <a:lumMod val="75000"/>
                  </a:schemeClr>
                </a:solidFill>
              </a:rPr>
              <a:t>t</a:t>
            </a:r>
            <a:r>
              <a:rPr lang="en-DE" sz="1200">
                <a:solidFill>
                  <a:schemeClr val="accent1">
                    <a:lumMod val="75000"/>
                  </a:schemeClr>
                </a:solidFill>
              </a:rPr>
              <a:t>age 3 </a:t>
            </a:r>
            <a:r>
              <a:rPr lang="en-GB" sz="1200">
                <a:solidFill>
                  <a:schemeClr val="accent1">
                    <a:lumMod val="75000"/>
                  </a:schemeClr>
                </a:solidFill>
              </a:rPr>
              <a:t>f</a:t>
            </a:r>
            <a:r>
              <a:rPr lang="en-DE" sz="1200">
                <a:solidFill>
                  <a:schemeClr val="accent1">
                    <a:lumMod val="75000"/>
                  </a:schemeClr>
                </a:solidFill>
              </a:rPr>
              <a:t>r</a:t>
            </a:r>
            <a:r>
              <a:rPr lang="en-GB" sz="1200">
                <a:solidFill>
                  <a:schemeClr val="accent1">
                    <a:lumMod val="75000"/>
                  </a:schemeClr>
                </a:solidFill>
              </a:rPr>
              <a:t>e</a:t>
            </a:r>
            <a:r>
              <a:rPr lang="en-DE" sz="1200">
                <a:solidFill>
                  <a:schemeClr val="accent1">
                    <a:lumMod val="75000"/>
                  </a:schemeClr>
                </a:solidFill>
              </a:rPr>
              <a:t>e</a:t>
            </a:r>
            <a:r>
              <a:rPr lang="en-GB" sz="1200">
                <a:solidFill>
                  <a:schemeClr val="accent1">
                    <a:lumMod val="75000"/>
                  </a:schemeClr>
                </a:solidFill>
              </a:rPr>
              <a:t>z</a:t>
            </a:r>
            <a:r>
              <a:rPr lang="en-DE" sz="1200">
                <a:solidFill>
                  <a:schemeClr val="accent1">
                    <a:lumMod val="75000"/>
                  </a:schemeClr>
                </a:solidFill>
              </a:rPr>
              <a:t>e </a:t>
            </a:r>
            <a:r>
              <a:rPr lang="en-GB" sz="1200">
                <a:solidFill>
                  <a:schemeClr val="accent1">
                    <a:lumMod val="75000"/>
                  </a:schemeClr>
                </a:solidFill>
              </a:rPr>
              <a:t>a</a:t>
            </a:r>
            <a:r>
              <a:rPr lang="en-DE" sz="1200">
                <a:solidFill>
                  <a:schemeClr val="accent1">
                    <a:lumMod val="75000"/>
                  </a:schemeClr>
                </a:solidFill>
              </a:rPr>
              <a:t>t </a:t>
            </a:r>
            <a:r>
              <a:rPr lang="en-GB" sz="1200">
                <a:solidFill>
                  <a:schemeClr val="accent1">
                    <a:lumMod val="75000"/>
                  </a:schemeClr>
                </a:solidFill>
              </a:rPr>
              <a:t>C</a:t>
            </a:r>
            <a:r>
              <a:rPr lang="en-DE" sz="1200">
                <a:solidFill>
                  <a:schemeClr val="accent1">
                    <a:lumMod val="75000"/>
                  </a:schemeClr>
                </a:solidFill>
              </a:rPr>
              <a:t>T#103</a:t>
            </a:r>
            <a:endParaRPr lang="en-GB" sz="120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8538567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Information </a:t>
            </a:r>
            <a:r>
              <a:rPr lang="en-US" altLang="fr-FR"/>
              <a:t>to </a:t>
            </a:r>
            <a:r>
              <a:rPr lang="en-DE" altLang="fr-FR"/>
              <a:t>P</a:t>
            </a:r>
            <a:r>
              <a:rPr lang="en-GB" altLang="fr-FR"/>
              <a:t>C</a:t>
            </a:r>
            <a:r>
              <a:rPr lang="en-DE" altLang="fr-FR"/>
              <a:t>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5889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 WG Statistics: Approved CRs by WG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5820" y="2116823"/>
            <a:ext cx="5257800" cy="3848446"/>
          </a:xfrm>
        </p:spPr>
        <p:txBody>
          <a:bodyPr/>
          <a:lstStyle/>
          <a:p>
            <a:r>
              <a:rPr lang="en-US" dirty="0"/>
              <a:t>CT1 CRs for approval</a:t>
            </a:r>
          </a:p>
          <a:p>
            <a:pPr lvl="1"/>
            <a:r>
              <a:rPr lang="en-DE"/>
              <a:t>361</a:t>
            </a:r>
            <a:endParaRPr lang="en-US" dirty="0"/>
          </a:p>
          <a:p>
            <a:r>
              <a:rPr lang="en-US" dirty="0"/>
              <a:t>CT3 CRs for approval</a:t>
            </a:r>
          </a:p>
          <a:p>
            <a:pPr lvl="1"/>
            <a:r>
              <a:rPr lang="en-DE"/>
              <a:t>359</a:t>
            </a:r>
            <a:endParaRPr lang="en-US" dirty="0"/>
          </a:p>
          <a:p>
            <a:r>
              <a:rPr lang="en-US" dirty="0"/>
              <a:t>CT4 CRs for approval</a:t>
            </a:r>
          </a:p>
          <a:p>
            <a:pPr lvl="1"/>
            <a:r>
              <a:rPr lang="en-DE"/>
              <a:t>375</a:t>
            </a:r>
            <a:endParaRPr lang="en-US" dirty="0"/>
          </a:p>
          <a:p>
            <a:r>
              <a:rPr lang="en-US" dirty="0"/>
              <a:t>CT6 CRs for approval</a:t>
            </a:r>
          </a:p>
          <a:p>
            <a:pPr lvl="1"/>
            <a:r>
              <a:rPr lang="en-DE"/>
              <a:t>62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F57FAE0A-4C65-48BE-90D6-D8CCE4BCE5A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53824616"/>
              </p:ext>
            </p:extLst>
          </p:nvPr>
        </p:nvGraphicFramePr>
        <p:xfrm>
          <a:off x="5733393" y="2116823"/>
          <a:ext cx="4572000" cy="2746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90427460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65234" y="375635"/>
            <a:ext cx="10515600" cy="1325563"/>
          </a:xfrm>
        </p:spPr>
        <p:txBody>
          <a:bodyPr/>
          <a:lstStyle/>
          <a:p>
            <a:r>
              <a:rPr lang="en-US" dirty="0"/>
              <a:t>CT WG Statistics: Approved CRs </a:t>
            </a:r>
            <a:r>
              <a:rPr lang="en-US"/>
              <a:t>by </a:t>
            </a:r>
            <a:r>
              <a:rPr lang="en-DE"/>
              <a:t>R</a:t>
            </a:r>
            <a:r>
              <a:rPr lang="en-GB"/>
              <a:t>e</a:t>
            </a:r>
            <a:r>
              <a:rPr lang="en-DE"/>
              <a:t>l</a:t>
            </a:r>
            <a:r>
              <a:rPr lang="en-GB"/>
              <a:t>e</a:t>
            </a:r>
            <a:r>
              <a:rPr lang="en-DE"/>
              <a:t>a</a:t>
            </a:r>
            <a:r>
              <a:rPr lang="en-GB"/>
              <a:t>s</a:t>
            </a:r>
            <a:r>
              <a:rPr lang="en-DE"/>
              <a:t>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5820" y="2116823"/>
            <a:ext cx="5257800" cy="3848446"/>
          </a:xfrm>
        </p:spPr>
        <p:txBody>
          <a:bodyPr/>
          <a:lstStyle/>
          <a:p>
            <a:r>
              <a:rPr lang="en-DE"/>
              <a:t>R</a:t>
            </a:r>
            <a:r>
              <a:rPr lang="en-GB"/>
              <a:t>e</a:t>
            </a:r>
            <a:r>
              <a:rPr lang="en-DE"/>
              <a:t>l-18</a:t>
            </a:r>
            <a:r>
              <a:rPr lang="en-US"/>
              <a:t> </a:t>
            </a:r>
            <a:r>
              <a:rPr lang="en-US" dirty="0"/>
              <a:t>CRs for approval</a:t>
            </a:r>
          </a:p>
          <a:p>
            <a:pPr lvl="1"/>
            <a:r>
              <a:rPr lang="en-DE"/>
              <a:t>1926</a:t>
            </a:r>
            <a:endParaRPr lang="en-US" dirty="0"/>
          </a:p>
          <a:p>
            <a:r>
              <a:rPr lang="en-DE"/>
              <a:t>R</a:t>
            </a:r>
            <a:r>
              <a:rPr lang="en-GB"/>
              <a:t>e</a:t>
            </a:r>
            <a:r>
              <a:rPr lang="en-DE"/>
              <a:t>l-17</a:t>
            </a:r>
            <a:r>
              <a:rPr lang="en-US"/>
              <a:t> CRs </a:t>
            </a:r>
            <a:r>
              <a:rPr lang="en-US" dirty="0"/>
              <a:t>for approval</a:t>
            </a:r>
          </a:p>
          <a:p>
            <a:pPr lvl="1"/>
            <a:r>
              <a:rPr lang="en-DE"/>
              <a:t>74</a:t>
            </a:r>
            <a:endParaRPr lang="en-US" dirty="0"/>
          </a:p>
          <a:p>
            <a:r>
              <a:rPr lang="en-DE"/>
              <a:t>R</a:t>
            </a:r>
            <a:r>
              <a:rPr lang="en-GB"/>
              <a:t>e</a:t>
            </a:r>
            <a:r>
              <a:rPr lang="en-DE"/>
              <a:t>l-16</a:t>
            </a:r>
            <a:r>
              <a:rPr lang="en-US"/>
              <a:t> CRs </a:t>
            </a:r>
            <a:r>
              <a:rPr lang="en-US" dirty="0"/>
              <a:t>for approval</a:t>
            </a:r>
          </a:p>
          <a:p>
            <a:pPr lvl="1"/>
            <a:r>
              <a:rPr lang="en-DE"/>
              <a:t>25</a:t>
            </a:r>
            <a:endParaRPr lang="en-US" dirty="0"/>
          </a:p>
          <a:p>
            <a:r>
              <a:rPr lang="en-DE"/>
              <a:t>R</a:t>
            </a:r>
            <a:r>
              <a:rPr lang="en-GB"/>
              <a:t>e</a:t>
            </a:r>
            <a:r>
              <a:rPr lang="en-DE"/>
              <a:t>l-15</a:t>
            </a:r>
            <a:r>
              <a:rPr lang="en-US"/>
              <a:t> CRs </a:t>
            </a:r>
            <a:r>
              <a:rPr lang="en-US" dirty="0"/>
              <a:t>for approval</a:t>
            </a:r>
          </a:p>
          <a:p>
            <a:pPr lvl="1"/>
            <a:r>
              <a:rPr lang="en-DE"/>
              <a:t>0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75E25539-8867-46B2-89F1-AA3BB4FC867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07870433"/>
              </p:ext>
            </p:extLst>
          </p:nvPr>
        </p:nvGraphicFramePr>
        <p:xfrm>
          <a:off x="5365531" y="1923394"/>
          <a:ext cx="5701862" cy="40418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6008711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Information </a:t>
            </a:r>
            <a:r>
              <a:rPr lang="en-GB" altLang="en-US"/>
              <a:t>to </a:t>
            </a:r>
            <a:r>
              <a:rPr lang="en-DE" altLang="en-US"/>
              <a:t>P</a:t>
            </a:r>
            <a:r>
              <a:rPr lang="en-GB" altLang="en-US"/>
              <a:t>C</a:t>
            </a:r>
            <a:r>
              <a:rPr lang="en-DE" altLang="en-US"/>
              <a:t>G</a:t>
            </a:r>
            <a:endParaRPr lang="en-GB" altLang="en-US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5"/>
            <a:ext cx="11747715" cy="4351338"/>
          </a:xfrm>
        </p:spPr>
        <p:txBody>
          <a:bodyPr/>
          <a:lstStyle/>
          <a:p>
            <a:r>
              <a:rPr lang="en-DE" altLang="en-US"/>
              <a:t> </a:t>
            </a:r>
            <a:r>
              <a:rPr lang="en-GB" altLang="en-US"/>
              <a:t>C</a:t>
            </a:r>
            <a:r>
              <a:rPr lang="en-DE" altLang="en-US"/>
              <a:t>T </a:t>
            </a:r>
            <a:r>
              <a:rPr lang="en-GB" altLang="en-US"/>
              <a:t>d</a:t>
            </a:r>
            <a:r>
              <a:rPr lang="en-DE" altLang="en-US"/>
              <a:t>e</a:t>
            </a:r>
            <a:r>
              <a:rPr lang="en-GB" altLang="en-US"/>
              <a:t>c</a:t>
            </a:r>
            <a:r>
              <a:rPr lang="en-DE" altLang="en-US"/>
              <a:t>l</a:t>
            </a:r>
            <a:r>
              <a:rPr lang="en-GB" altLang="en-US"/>
              <a:t>a</a:t>
            </a:r>
            <a:r>
              <a:rPr lang="en-DE" altLang="en-US"/>
              <a:t>r</a:t>
            </a:r>
            <a:r>
              <a:rPr lang="en-GB" altLang="en-US"/>
              <a:t>e</a:t>
            </a:r>
            <a:r>
              <a:rPr lang="en-DE" altLang="en-US"/>
              <a:t>d </a:t>
            </a:r>
            <a:r>
              <a:rPr lang="en-GB" altLang="en-US"/>
              <a:t>R</a:t>
            </a:r>
            <a:r>
              <a:rPr lang="en-DE" altLang="en-US"/>
              <a:t>e</a:t>
            </a:r>
            <a:r>
              <a:rPr lang="en-GB" altLang="en-US"/>
              <a:t>l</a:t>
            </a:r>
            <a:r>
              <a:rPr lang="en-DE" altLang="en-US"/>
              <a:t>-18 </a:t>
            </a:r>
            <a:r>
              <a:rPr lang="en-GB" altLang="en-US"/>
              <a:t>S</a:t>
            </a:r>
            <a:r>
              <a:rPr lang="en-DE" altLang="en-US"/>
              <a:t>t</a:t>
            </a:r>
            <a:r>
              <a:rPr lang="en-GB" altLang="en-US"/>
              <a:t>a</a:t>
            </a:r>
            <a:r>
              <a:rPr lang="en-DE" altLang="en-US"/>
              <a:t>g</a:t>
            </a:r>
            <a:r>
              <a:rPr lang="en-GB" altLang="en-US"/>
              <a:t>e</a:t>
            </a:r>
            <a:r>
              <a:rPr lang="en-DE" altLang="en-US"/>
              <a:t> 3 </a:t>
            </a:r>
            <a:r>
              <a:rPr lang="en-GB" altLang="en-US"/>
              <a:t>f</a:t>
            </a:r>
            <a:r>
              <a:rPr lang="en-DE" altLang="en-US"/>
              <a:t>r</a:t>
            </a:r>
            <a:r>
              <a:rPr lang="en-GB" altLang="en-US"/>
              <a:t>e</a:t>
            </a:r>
            <a:r>
              <a:rPr lang="en-DE" altLang="en-US"/>
              <a:t>e</a:t>
            </a:r>
            <a:r>
              <a:rPr lang="en-GB" altLang="en-US"/>
              <a:t>z</a:t>
            </a:r>
            <a:r>
              <a:rPr lang="en-DE" altLang="en-US"/>
              <a:t>e </a:t>
            </a:r>
            <a:r>
              <a:rPr lang="en-GB" altLang="en-US"/>
              <a:t>a</a:t>
            </a:r>
            <a:r>
              <a:rPr lang="en-DE" altLang="en-US"/>
              <a:t>t </a:t>
            </a:r>
            <a:r>
              <a:rPr lang="en-GB" altLang="en-US"/>
              <a:t>C</a:t>
            </a:r>
            <a:r>
              <a:rPr lang="en-DE" altLang="en-US"/>
              <a:t>T#103</a:t>
            </a:r>
            <a:r>
              <a:rPr lang="en-DE"/>
              <a:t>.</a:t>
            </a:r>
          </a:p>
          <a:p>
            <a:r>
              <a:rPr lang="en-DE" altLang="en-US"/>
              <a:t> 1 new </a:t>
            </a:r>
            <a:r>
              <a:rPr lang="en-GB" altLang="en-US"/>
              <a:t>WID on</a:t>
            </a:r>
            <a:r>
              <a:rPr lang="en-DE" altLang="en-US"/>
              <a:t> </a:t>
            </a:r>
            <a:r>
              <a:rPr lang="en-GB"/>
              <a:t>CT impacts of EVS Codec Extension for Immersive Voice and Audio Services </a:t>
            </a:r>
            <a:r>
              <a:rPr lang="en-DE"/>
              <a:t>i</a:t>
            </a:r>
            <a:r>
              <a:rPr lang="en-GB"/>
              <a:t>s approved by CT</a:t>
            </a:r>
            <a:r>
              <a:rPr lang="en-DE"/>
              <a:t> </a:t>
            </a:r>
            <a:r>
              <a:rPr lang="en-GB"/>
              <a:t>a</a:t>
            </a:r>
            <a:r>
              <a:rPr lang="en-DE"/>
              <a:t>s </a:t>
            </a:r>
            <a:r>
              <a:rPr lang="en-GB"/>
              <a:t>a</a:t>
            </a:r>
            <a:r>
              <a:rPr lang="en-DE"/>
              <a:t> </a:t>
            </a:r>
            <a:r>
              <a:rPr lang="en-GB"/>
              <a:t>l</a:t>
            </a:r>
            <a:r>
              <a:rPr lang="en-DE"/>
              <a:t>a</a:t>
            </a:r>
            <a:r>
              <a:rPr lang="en-GB"/>
              <a:t>t</a:t>
            </a:r>
            <a:r>
              <a:rPr lang="en-DE"/>
              <a:t>e </a:t>
            </a:r>
            <a:r>
              <a:rPr lang="en-GB"/>
              <a:t>f</a:t>
            </a:r>
            <a:r>
              <a:rPr lang="en-DE"/>
              <a:t>e</a:t>
            </a:r>
            <a:r>
              <a:rPr lang="en-GB"/>
              <a:t>a</a:t>
            </a:r>
            <a:r>
              <a:rPr lang="en-DE"/>
              <a:t>t</a:t>
            </a:r>
            <a:r>
              <a:rPr lang="en-GB"/>
              <a:t>u</a:t>
            </a:r>
            <a:r>
              <a:rPr lang="en-DE"/>
              <a:t>r</a:t>
            </a:r>
            <a:r>
              <a:rPr lang="en-GB"/>
              <a:t>e</a:t>
            </a:r>
            <a:r>
              <a:rPr lang="en-DE"/>
              <a:t> </a:t>
            </a:r>
            <a:r>
              <a:rPr lang="en-GB"/>
              <a:t>f</a:t>
            </a:r>
            <a:r>
              <a:rPr lang="en-DE"/>
              <a:t>o</a:t>
            </a:r>
            <a:r>
              <a:rPr lang="en-GB"/>
              <a:t>r</a:t>
            </a:r>
            <a:r>
              <a:rPr lang="en-DE"/>
              <a:t> </a:t>
            </a:r>
            <a:r>
              <a:rPr lang="en-GB"/>
              <a:t>R</a:t>
            </a:r>
            <a:r>
              <a:rPr lang="en-DE"/>
              <a:t>e</a:t>
            </a:r>
            <a:r>
              <a:rPr lang="en-GB"/>
              <a:t>l</a:t>
            </a:r>
            <a:r>
              <a:rPr lang="en-DE"/>
              <a:t>-18 </a:t>
            </a:r>
            <a:r>
              <a:rPr lang="en-GB"/>
              <a:t>a</a:t>
            </a:r>
            <a:r>
              <a:rPr lang="en-DE"/>
              <a:t>t </a:t>
            </a:r>
            <a:r>
              <a:rPr lang="en-GB" altLang="en-US"/>
              <a:t>C</a:t>
            </a:r>
            <a:r>
              <a:rPr lang="en-DE" altLang="en-US"/>
              <a:t>T#103</a:t>
            </a:r>
            <a:r>
              <a:rPr lang="en-GB"/>
              <a:t>.</a:t>
            </a:r>
            <a:endParaRPr lang="en-GB" altLang="en-US"/>
          </a:p>
          <a:p>
            <a:r>
              <a:rPr lang="en-DE" altLang="en-US"/>
              <a:t> </a:t>
            </a:r>
            <a:r>
              <a:rPr lang="en-GB" altLang="en-US"/>
              <a:t>C</a:t>
            </a:r>
            <a:r>
              <a:rPr lang="en-DE" altLang="en-US"/>
              <a:t>T </a:t>
            </a:r>
            <a:r>
              <a:rPr lang="en-GB" altLang="en-US"/>
              <a:t>has approved 15 Exceptions sheets on workitems which are less than 95% complete </a:t>
            </a:r>
            <a:r>
              <a:rPr lang="en-DE" altLang="en-US"/>
              <a:t>i</a:t>
            </a:r>
            <a:r>
              <a:rPr lang="en-GB" altLang="en-US"/>
              <a:t>n</a:t>
            </a:r>
            <a:r>
              <a:rPr lang="en-DE" altLang="en-US"/>
              <a:t> </a:t>
            </a:r>
            <a:r>
              <a:rPr lang="en-GB" altLang="en-US"/>
              <a:t>a</a:t>
            </a:r>
            <a:r>
              <a:rPr lang="en-DE" altLang="en-US"/>
              <a:t> </a:t>
            </a:r>
            <a:r>
              <a:rPr lang="en-GB" altLang="en-US"/>
              <a:t>W</a:t>
            </a:r>
            <a:r>
              <a:rPr lang="en-DE" altLang="en-US"/>
              <a:t>G </a:t>
            </a:r>
            <a:r>
              <a:rPr lang="en-GB" altLang="en-US"/>
              <a:t>we did not approve Exception sheets for Workitems with minor outstanding issue.</a:t>
            </a:r>
            <a:endParaRPr lang="en-DE" altLang="en-US"/>
          </a:p>
          <a:p>
            <a:r>
              <a:rPr lang="en-DE" altLang="en-US"/>
              <a:t> I</a:t>
            </a:r>
            <a:r>
              <a:rPr lang="en-GB" altLang="en-US"/>
              <a:t>n</a:t>
            </a:r>
            <a:r>
              <a:rPr lang="en-DE" altLang="en-US"/>
              <a:t> Q2 </a:t>
            </a:r>
            <a:r>
              <a:rPr lang="en-GB" altLang="en-US"/>
              <a:t>C</a:t>
            </a:r>
            <a:r>
              <a:rPr lang="en-DE" altLang="en-US"/>
              <a:t>T </a:t>
            </a:r>
            <a:r>
              <a:rPr lang="en-GB" altLang="en-US"/>
              <a:t>W</a:t>
            </a:r>
            <a:r>
              <a:rPr lang="en-DE" altLang="en-US"/>
              <a:t>G</a:t>
            </a:r>
            <a:r>
              <a:rPr lang="en-GB" altLang="en-US"/>
              <a:t>s</a:t>
            </a:r>
            <a:r>
              <a:rPr lang="en-DE" altLang="en-US"/>
              <a:t> </a:t>
            </a:r>
            <a:r>
              <a:rPr lang="en-GB" altLang="en-US"/>
              <a:t>w</a:t>
            </a:r>
            <a:r>
              <a:rPr lang="en-DE" altLang="en-US"/>
              <a:t>i</a:t>
            </a:r>
            <a:r>
              <a:rPr lang="en-GB" altLang="en-US"/>
              <a:t>l</a:t>
            </a:r>
            <a:r>
              <a:rPr lang="en-DE" altLang="en-US"/>
              <a:t>l </a:t>
            </a:r>
            <a:r>
              <a:rPr lang="en-GB" altLang="en-US"/>
              <a:t>f</a:t>
            </a:r>
            <a:r>
              <a:rPr lang="en-DE" altLang="en-US"/>
              <a:t>o</a:t>
            </a:r>
            <a:r>
              <a:rPr lang="en-GB" altLang="en-US"/>
              <a:t>c</a:t>
            </a:r>
            <a:r>
              <a:rPr lang="en-DE" altLang="en-US"/>
              <a:t>u</a:t>
            </a:r>
            <a:r>
              <a:rPr lang="en-GB" altLang="en-US"/>
              <a:t>s</a:t>
            </a:r>
            <a:r>
              <a:rPr lang="en-DE" altLang="en-US"/>
              <a:t> </a:t>
            </a:r>
            <a:r>
              <a:rPr lang="en-GB" altLang="en-US"/>
              <a:t>o</a:t>
            </a:r>
            <a:r>
              <a:rPr lang="en-DE" altLang="en-US"/>
              <a:t>n </a:t>
            </a:r>
            <a:r>
              <a:rPr lang="en-GB" altLang="en-US"/>
              <a:t>R</a:t>
            </a:r>
            <a:r>
              <a:rPr lang="en-DE" altLang="en-US"/>
              <a:t>e</a:t>
            </a:r>
            <a:r>
              <a:rPr lang="en-GB" altLang="en-US"/>
              <a:t>l</a:t>
            </a:r>
            <a:r>
              <a:rPr lang="en-DE" altLang="en-US"/>
              <a:t>-18 </a:t>
            </a:r>
            <a:r>
              <a:rPr lang="en-GB" altLang="en-US"/>
              <a:t>c</a:t>
            </a:r>
            <a:r>
              <a:rPr lang="en-DE" altLang="en-US"/>
              <a:t>o</a:t>
            </a:r>
            <a:r>
              <a:rPr lang="en-GB" altLang="en-US"/>
              <a:t>m</a:t>
            </a:r>
            <a:r>
              <a:rPr lang="en-DE" altLang="en-US"/>
              <a:t>p</a:t>
            </a:r>
            <a:r>
              <a:rPr lang="en-GB" altLang="en-US"/>
              <a:t>l</a:t>
            </a:r>
            <a:r>
              <a:rPr lang="en-DE" altLang="en-US"/>
              <a:t>e</a:t>
            </a:r>
            <a:r>
              <a:rPr lang="en-GB" altLang="en-US"/>
              <a:t>t</a:t>
            </a:r>
            <a:r>
              <a:rPr lang="en-DE" altLang="en-US"/>
              <a:t>i</a:t>
            </a:r>
            <a:r>
              <a:rPr lang="en-GB" altLang="en-US"/>
              <a:t>o</a:t>
            </a:r>
            <a:r>
              <a:rPr lang="en-DE" altLang="en-US"/>
              <a:t>n</a:t>
            </a:r>
          </a:p>
          <a:p>
            <a:endParaRPr lang="en-DE"/>
          </a:p>
          <a:p>
            <a:endParaRPr lang="en-DE"/>
          </a:p>
          <a:p>
            <a:endParaRPr lang="en-DE"/>
          </a:p>
          <a:p>
            <a:pPr lvl="1"/>
            <a:endParaRPr lang="en-DE" altLang="en-US"/>
          </a:p>
        </p:txBody>
      </p:sp>
    </p:spTree>
    <p:extLst>
      <p:ext uri="{BB962C8B-B14F-4D97-AF65-F5344CB8AC3E}">
        <p14:creationId xmlns:p14="http://schemas.microsoft.com/office/powerpoint/2010/main" val="2658992844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Information </a:t>
            </a:r>
            <a:r>
              <a:rPr lang="en-GB" altLang="en-US"/>
              <a:t>to </a:t>
            </a:r>
            <a:r>
              <a:rPr lang="en-DE" altLang="en-US"/>
              <a:t>P</a:t>
            </a:r>
            <a:r>
              <a:rPr lang="en-GB" altLang="en-US"/>
              <a:t>C</a:t>
            </a:r>
            <a:r>
              <a:rPr lang="en-DE" altLang="en-US"/>
              <a:t>G</a:t>
            </a:r>
            <a:endParaRPr lang="en-GB" altLang="en-US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5"/>
            <a:ext cx="11747715" cy="4351338"/>
          </a:xfrm>
        </p:spPr>
        <p:txBody>
          <a:bodyPr/>
          <a:lstStyle/>
          <a:p>
            <a:pPr lvl="1"/>
            <a:endParaRPr lang="en-DE" altLang="en-US" dirty="0"/>
          </a:p>
          <a:p>
            <a:r>
              <a:rPr lang="en-DE" altLang="en-US"/>
              <a:t> </a:t>
            </a:r>
            <a:r>
              <a:rPr lang="en-GB" altLang="en-US"/>
              <a:t>C</a:t>
            </a:r>
            <a:r>
              <a:rPr lang="en-DE" altLang="en-US"/>
              <a:t>T </a:t>
            </a:r>
            <a:r>
              <a:rPr lang="en-GB" altLang="en-US"/>
              <a:t>h</a:t>
            </a:r>
            <a:r>
              <a:rPr lang="en-DE" altLang="en-US"/>
              <a:t>a</a:t>
            </a:r>
            <a:r>
              <a:rPr lang="en-GB" altLang="en-US"/>
              <a:t>d</a:t>
            </a:r>
            <a:r>
              <a:rPr lang="en-DE" altLang="en-US"/>
              <a:t> </a:t>
            </a:r>
            <a:r>
              <a:rPr lang="en-GB" altLang="en-US"/>
              <a:t>a</a:t>
            </a:r>
            <a:r>
              <a:rPr lang="en-DE" altLang="en-US"/>
              <a:t>n </a:t>
            </a:r>
            <a:r>
              <a:rPr lang="en-GB" altLang="en-US"/>
              <a:t>i</a:t>
            </a:r>
            <a:r>
              <a:rPr lang="en-DE" altLang="en-US"/>
              <a:t>n</a:t>
            </a:r>
            <a:r>
              <a:rPr lang="en-GB" altLang="en-US"/>
              <a:t>i</a:t>
            </a:r>
            <a:r>
              <a:rPr lang="en-DE" altLang="en-US"/>
              <a:t>t</a:t>
            </a:r>
            <a:r>
              <a:rPr lang="en-GB" altLang="en-US"/>
              <a:t>i</a:t>
            </a:r>
            <a:r>
              <a:rPr lang="en-DE" altLang="en-US"/>
              <a:t>a</a:t>
            </a:r>
            <a:r>
              <a:rPr lang="en-GB" altLang="en-US"/>
              <a:t>l</a:t>
            </a:r>
            <a:r>
              <a:rPr lang="en-DE" altLang="en-US"/>
              <a:t> </a:t>
            </a:r>
            <a:r>
              <a:rPr lang="en-GB" altLang="en-US"/>
              <a:t>d</a:t>
            </a:r>
            <a:r>
              <a:rPr lang="en-DE" altLang="en-US"/>
              <a:t>i</a:t>
            </a:r>
            <a:r>
              <a:rPr lang="en-GB" altLang="en-US"/>
              <a:t>s</a:t>
            </a:r>
            <a:r>
              <a:rPr lang="en-DE" altLang="en-US"/>
              <a:t>c</a:t>
            </a:r>
            <a:r>
              <a:rPr lang="en-GB" altLang="en-US"/>
              <a:t>u</a:t>
            </a:r>
            <a:r>
              <a:rPr lang="en-DE" altLang="en-US"/>
              <a:t>s</a:t>
            </a:r>
            <a:r>
              <a:rPr lang="en-GB" altLang="en-US"/>
              <a:t>s</a:t>
            </a:r>
            <a:r>
              <a:rPr lang="en-DE" altLang="en-US"/>
              <a:t>i</a:t>
            </a:r>
            <a:r>
              <a:rPr lang="en-GB" altLang="en-US"/>
              <a:t>o</a:t>
            </a:r>
            <a:r>
              <a:rPr lang="en-DE" altLang="en-US"/>
              <a:t>n on 6G timeline </a:t>
            </a:r>
            <a:r>
              <a:rPr lang="en-GB" altLang="en-US"/>
              <a:t>w</a:t>
            </a:r>
            <a:r>
              <a:rPr lang="en-DE" altLang="en-US"/>
              <a:t>h</a:t>
            </a:r>
            <a:r>
              <a:rPr lang="en-GB" altLang="en-US"/>
              <a:t>i</a:t>
            </a:r>
            <a:r>
              <a:rPr lang="en-DE" altLang="en-US"/>
              <a:t>c</a:t>
            </a:r>
            <a:r>
              <a:rPr lang="en-GB" altLang="en-US"/>
              <a:t>h</a:t>
            </a:r>
            <a:r>
              <a:rPr lang="en-DE" altLang="en-US"/>
              <a:t> </a:t>
            </a:r>
            <a:r>
              <a:rPr lang="en-GB" altLang="en-US"/>
              <a:t>w</a:t>
            </a:r>
            <a:r>
              <a:rPr lang="en-DE" altLang="en-US"/>
              <a:t>a</a:t>
            </a:r>
            <a:r>
              <a:rPr lang="en-GB" altLang="en-US"/>
              <a:t>s</a:t>
            </a:r>
            <a:r>
              <a:rPr lang="en-DE" altLang="en-US"/>
              <a:t> </a:t>
            </a:r>
            <a:r>
              <a:rPr lang="en-GB" altLang="en-US"/>
              <a:t>c</a:t>
            </a:r>
            <a:r>
              <a:rPr lang="en-DE" altLang="en-US"/>
              <a:t>o</a:t>
            </a:r>
            <a:r>
              <a:rPr lang="en-GB" altLang="en-US"/>
              <a:t>n</a:t>
            </a:r>
            <a:r>
              <a:rPr lang="en-DE" altLang="en-US"/>
              <a:t>t</a:t>
            </a:r>
            <a:r>
              <a:rPr lang="en-GB" altLang="en-US"/>
              <a:t>i</a:t>
            </a:r>
            <a:r>
              <a:rPr lang="en-DE" altLang="en-US"/>
              <a:t>n</a:t>
            </a:r>
            <a:r>
              <a:rPr lang="en-GB" altLang="en-US"/>
              <a:t>u</a:t>
            </a:r>
            <a:r>
              <a:rPr lang="en-DE" altLang="en-US"/>
              <a:t>e</a:t>
            </a:r>
            <a:r>
              <a:rPr lang="en-GB" altLang="en-US"/>
              <a:t>d</a:t>
            </a:r>
            <a:r>
              <a:rPr lang="en-DE" altLang="en-US"/>
              <a:t> </a:t>
            </a:r>
            <a:r>
              <a:rPr lang="en-GB" altLang="en-US"/>
              <a:t>i</a:t>
            </a:r>
            <a:r>
              <a:rPr lang="en-DE" altLang="en-US"/>
              <a:t>n </a:t>
            </a:r>
            <a:r>
              <a:rPr lang="en-GB" altLang="en-US"/>
              <a:t>a</a:t>
            </a:r>
            <a:r>
              <a:rPr lang="en-DE" altLang="en-US"/>
              <a:t> joined session RAN, SA, CT.  </a:t>
            </a:r>
            <a:r>
              <a:rPr lang="en-GB" altLang="en-US"/>
              <a:t>I</a:t>
            </a:r>
            <a:r>
              <a:rPr lang="en-DE" altLang="en-US"/>
              <a:t>n </a:t>
            </a:r>
            <a:r>
              <a:rPr lang="en-GB" altLang="en-US"/>
              <a:t>R</a:t>
            </a:r>
            <a:r>
              <a:rPr lang="en-DE" altLang="en-US"/>
              <a:t>e</a:t>
            </a:r>
            <a:r>
              <a:rPr lang="en-GB" altLang="en-US"/>
              <a:t>l</a:t>
            </a:r>
            <a:r>
              <a:rPr lang="en-DE" altLang="en-US"/>
              <a:t>-20 6</a:t>
            </a:r>
            <a:r>
              <a:rPr lang="en-GB" altLang="en-US"/>
              <a:t>G</a:t>
            </a:r>
            <a:r>
              <a:rPr lang="en-DE" altLang="en-US"/>
              <a:t> </a:t>
            </a:r>
            <a:r>
              <a:rPr lang="en-GB" altLang="en-US"/>
              <a:t>s</a:t>
            </a:r>
            <a:r>
              <a:rPr lang="en-DE" altLang="en-US"/>
              <a:t>t</a:t>
            </a:r>
            <a:r>
              <a:rPr lang="en-GB" altLang="en-US"/>
              <a:t>u</a:t>
            </a:r>
            <a:r>
              <a:rPr lang="en-DE" altLang="en-US"/>
              <a:t>d</a:t>
            </a:r>
            <a:r>
              <a:rPr lang="en-GB" altLang="en-US"/>
              <a:t>i</a:t>
            </a:r>
            <a:r>
              <a:rPr lang="en-DE" altLang="en-US"/>
              <a:t>e</a:t>
            </a:r>
            <a:r>
              <a:rPr lang="en-GB" altLang="en-US"/>
              <a:t>s</a:t>
            </a:r>
            <a:r>
              <a:rPr lang="en-DE" altLang="en-US"/>
              <a:t> </a:t>
            </a:r>
            <a:r>
              <a:rPr lang="en-GB" altLang="en-US"/>
              <a:t>w</a:t>
            </a:r>
            <a:r>
              <a:rPr lang="en-DE" altLang="en-US"/>
              <a:t>i</a:t>
            </a:r>
            <a:r>
              <a:rPr lang="en-GB" altLang="en-US"/>
              <a:t>l</a:t>
            </a:r>
            <a:r>
              <a:rPr lang="en-DE" altLang="en-US"/>
              <a:t>l </a:t>
            </a:r>
            <a:r>
              <a:rPr lang="en-GB" altLang="en-US"/>
              <a:t>t</a:t>
            </a:r>
            <a:r>
              <a:rPr lang="en-DE" altLang="en-US"/>
              <a:t>a</a:t>
            </a:r>
            <a:r>
              <a:rPr lang="en-GB" altLang="en-US"/>
              <a:t>k</a:t>
            </a:r>
            <a:r>
              <a:rPr lang="en-DE" altLang="en-US"/>
              <a:t>e </a:t>
            </a:r>
            <a:r>
              <a:rPr lang="en-GB" altLang="en-US"/>
              <a:t>p</a:t>
            </a:r>
            <a:r>
              <a:rPr lang="en-DE" altLang="en-US"/>
              <a:t>l</a:t>
            </a:r>
            <a:r>
              <a:rPr lang="en-GB" altLang="en-US"/>
              <a:t>a</a:t>
            </a:r>
            <a:r>
              <a:rPr lang="en-DE" altLang="en-US"/>
              <a:t>c</a:t>
            </a:r>
            <a:r>
              <a:rPr lang="en-GB" altLang="en-US"/>
              <a:t>e</a:t>
            </a:r>
            <a:r>
              <a:rPr lang="en-DE" altLang="en-US"/>
              <a:t>. </a:t>
            </a:r>
            <a:r>
              <a:rPr lang="en-GB" altLang="en-US"/>
              <a:t>C</a:t>
            </a:r>
            <a:r>
              <a:rPr lang="en-DE" altLang="en-US"/>
              <a:t>T </a:t>
            </a:r>
            <a:r>
              <a:rPr lang="en-GB" altLang="en-US"/>
              <a:t>s</a:t>
            </a:r>
            <a:r>
              <a:rPr lang="en-DE" altLang="en-US"/>
              <a:t>t</a:t>
            </a:r>
            <a:r>
              <a:rPr lang="en-GB" altLang="en-US"/>
              <a:t>u</a:t>
            </a:r>
            <a:r>
              <a:rPr lang="en-DE" altLang="en-US"/>
              <a:t>d</a:t>
            </a:r>
            <a:r>
              <a:rPr lang="en-GB" altLang="en-US"/>
              <a:t>i</a:t>
            </a:r>
            <a:r>
              <a:rPr lang="en-DE" altLang="en-US"/>
              <a:t>e</a:t>
            </a:r>
            <a:r>
              <a:rPr lang="en-GB" altLang="en-US"/>
              <a:t>s</a:t>
            </a:r>
            <a:r>
              <a:rPr lang="en-DE" altLang="en-US"/>
              <a:t> </a:t>
            </a:r>
            <a:r>
              <a:rPr lang="en-GB" altLang="en-US"/>
              <a:t>w</a:t>
            </a:r>
            <a:r>
              <a:rPr lang="en-DE" altLang="en-US"/>
              <a:t>i</a:t>
            </a:r>
            <a:r>
              <a:rPr lang="en-GB" altLang="en-US"/>
              <a:t>l</a:t>
            </a:r>
            <a:r>
              <a:rPr lang="en-DE" altLang="en-US"/>
              <a:t>l </a:t>
            </a:r>
            <a:r>
              <a:rPr lang="en-GB" altLang="en-US"/>
              <a:t>s</a:t>
            </a:r>
            <a:r>
              <a:rPr lang="en-DE" altLang="en-US"/>
              <a:t>t</a:t>
            </a:r>
            <a:r>
              <a:rPr lang="en-GB" altLang="en-US"/>
              <a:t>a</a:t>
            </a:r>
            <a:r>
              <a:rPr lang="en-DE" altLang="en-US"/>
              <a:t>r</a:t>
            </a:r>
            <a:r>
              <a:rPr lang="en-GB" altLang="en-US"/>
              <a:t>t</a:t>
            </a:r>
            <a:r>
              <a:rPr lang="en-DE" altLang="en-US"/>
              <a:t> </a:t>
            </a:r>
            <a:r>
              <a:rPr lang="en-GB" altLang="en-US"/>
              <a:t>o</a:t>
            </a:r>
            <a:r>
              <a:rPr lang="en-DE" altLang="en-US"/>
              <a:t>n</a:t>
            </a:r>
            <a:r>
              <a:rPr lang="en-GB" altLang="en-US"/>
              <a:t>c</a:t>
            </a:r>
            <a:r>
              <a:rPr lang="en-DE" altLang="en-US"/>
              <a:t>e </a:t>
            </a:r>
            <a:r>
              <a:rPr lang="en-GB" altLang="en-US"/>
              <a:t>S</a:t>
            </a:r>
            <a:r>
              <a:rPr lang="en-DE" altLang="en-US"/>
              <a:t>A </a:t>
            </a:r>
            <a:r>
              <a:rPr lang="en-GB" altLang="en-US"/>
              <a:t>h</a:t>
            </a:r>
            <a:r>
              <a:rPr lang="en-DE" altLang="en-US"/>
              <a:t>a</a:t>
            </a:r>
            <a:r>
              <a:rPr lang="en-GB" altLang="en-US"/>
              <a:t>s</a:t>
            </a:r>
            <a:r>
              <a:rPr lang="en-DE" altLang="en-US"/>
              <a:t> </a:t>
            </a:r>
            <a:r>
              <a:rPr lang="en-GB" altLang="en-US"/>
              <a:t>p</a:t>
            </a:r>
            <a:r>
              <a:rPr lang="en-DE" altLang="en-US"/>
              <a:t>r</a:t>
            </a:r>
            <a:r>
              <a:rPr lang="en-GB" altLang="en-US"/>
              <a:t>o</a:t>
            </a:r>
            <a:r>
              <a:rPr lang="en-DE" altLang="en-US"/>
              <a:t>v</a:t>
            </a:r>
            <a:r>
              <a:rPr lang="en-GB" altLang="en-US"/>
              <a:t>i</a:t>
            </a:r>
            <a:r>
              <a:rPr lang="en-DE" altLang="en-US"/>
              <a:t>d</a:t>
            </a:r>
            <a:r>
              <a:rPr lang="en-GB" altLang="en-US"/>
              <a:t>e</a:t>
            </a:r>
            <a:r>
              <a:rPr lang="en-DE" altLang="en-US"/>
              <a:t>d </a:t>
            </a:r>
            <a:r>
              <a:rPr lang="en-GB" altLang="en-US"/>
              <a:t>s</a:t>
            </a:r>
            <a:r>
              <a:rPr lang="en-DE" altLang="en-US"/>
              <a:t>u</a:t>
            </a:r>
            <a:r>
              <a:rPr lang="en-GB" altLang="en-US"/>
              <a:t>f</a:t>
            </a:r>
            <a:r>
              <a:rPr lang="en-DE" altLang="en-US"/>
              <a:t>f</a:t>
            </a:r>
            <a:r>
              <a:rPr lang="en-GB" altLang="en-US"/>
              <a:t>ic</a:t>
            </a:r>
            <a:r>
              <a:rPr lang="en-DE" altLang="en-US"/>
              <a:t>i</a:t>
            </a:r>
            <a:r>
              <a:rPr lang="en-GB" altLang="en-US"/>
              <a:t>e</a:t>
            </a:r>
            <a:r>
              <a:rPr lang="en-DE" altLang="en-US"/>
              <a:t>n</a:t>
            </a:r>
            <a:r>
              <a:rPr lang="en-GB" altLang="en-US"/>
              <a:t>t</a:t>
            </a:r>
            <a:r>
              <a:rPr lang="en-DE" altLang="en-US"/>
              <a:t> </a:t>
            </a:r>
            <a:r>
              <a:rPr lang="en-GB" altLang="en-US"/>
              <a:t>i</a:t>
            </a:r>
            <a:r>
              <a:rPr lang="en-DE" altLang="en-US"/>
              <a:t>n</a:t>
            </a:r>
            <a:r>
              <a:rPr lang="en-GB" altLang="en-US"/>
              <a:t>p</a:t>
            </a:r>
            <a:r>
              <a:rPr lang="en-DE" altLang="en-US"/>
              <a:t>u</a:t>
            </a:r>
            <a:r>
              <a:rPr lang="en-GB" altLang="en-US"/>
              <a:t>t</a:t>
            </a:r>
            <a:r>
              <a:rPr lang="en-DE" altLang="en-US"/>
              <a:t> (~9</a:t>
            </a:r>
            <a:r>
              <a:rPr lang="en-GB" altLang="en-US"/>
              <a:t>m</a:t>
            </a:r>
            <a:r>
              <a:rPr lang="en-DE" altLang="en-US"/>
              <a:t>o</a:t>
            </a:r>
            <a:r>
              <a:rPr lang="en-GB" altLang="en-US"/>
              <a:t>n</a:t>
            </a:r>
            <a:r>
              <a:rPr lang="en-DE" altLang="en-US"/>
              <a:t>t</a:t>
            </a:r>
            <a:r>
              <a:rPr lang="en-GB" altLang="en-US"/>
              <a:t>h</a:t>
            </a:r>
            <a:r>
              <a:rPr lang="en-DE" altLang="en-US"/>
              <a:t>). </a:t>
            </a:r>
            <a:r>
              <a:rPr lang="en-GB" altLang="en-US"/>
              <a:t>C</a:t>
            </a:r>
            <a:r>
              <a:rPr lang="en-DE" altLang="en-US"/>
              <a:t>T needs minimum of 9 month for their studies.</a:t>
            </a:r>
          </a:p>
          <a:p>
            <a:endParaRPr lang="en-DE" altLang="en-US"/>
          </a:p>
          <a:p>
            <a:r>
              <a:rPr lang="en-DE" altLang="en-US"/>
              <a:t> CT w</a:t>
            </a:r>
            <a:r>
              <a:rPr lang="en-GB" altLang="en-US"/>
              <a:t>i</a:t>
            </a:r>
            <a:r>
              <a:rPr lang="en-DE" altLang="en-US"/>
              <a:t>l</a:t>
            </a:r>
            <a:r>
              <a:rPr lang="en-GB" altLang="en-US"/>
              <a:t>l</a:t>
            </a:r>
            <a:r>
              <a:rPr lang="en-DE" altLang="en-US"/>
              <a:t> </a:t>
            </a:r>
            <a:r>
              <a:rPr lang="en-GB" altLang="en-US"/>
              <a:t>h</a:t>
            </a:r>
            <a:r>
              <a:rPr lang="en-DE" altLang="en-US"/>
              <a:t>a</a:t>
            </a:r>
            <a:r>
              <a:rPr lang="en-GB" altLang="en-US"/>
              <a:t>v</a:t>
            </a:r>
            <a:r>
              <a:rPr lang="en-DE" altLang="en-US"/>
              <a:t>e</a:t>
            </a:r>
            <a:r>
              <a:rPr lang="en-GB" altLang="en-US"/>
              <a:t> e</a:t>
            </a:r>
            <a:r>
              <a:rPr lang="en-DE" altLang="en-US"/>
              <a:t>l</a:t>
            </a:r>
            <a:r>
              <a:rPr lang="en-GB" altLang="en-US"/>
              <a:t>e</a:t>
            </a:r>
            <a:r>
              <a:rPr lang="en-DE" altLang="en-US"/>
              <a:t>c</a:t>
            </a:r>
            <a:r>
              <a:rPr lang="en-GB" altLang="en-US"/>
              <a:t>t</a:t>
            </a:r>
            <a:r>
              <a:rPr lang="en-DE" altLang="en-US"/>
              <a:t>i</a:t>
            </a:r>
            <a:r>
              <a:rPr lang="en-GB" altLang="en-US"/>
              <a:t>o</a:t>
            </a:r>
            <a:r>
              <a:rPr lang="en-DE" altLang="en-US"/>
              <a:t>n </a:t>
            </a:r>
            <a:r>
              <a:rPr lang="en-GB" altLang="en-US"/>
              <a:t>o</a:t>
            </a:r>
            <a:r>
              <a:rPr lang="en-DE" altLang="en-US"/>
              <a:t>f </a:t>
            </a:r>
            <a:r>
              <a:rPr lang="en-GB" altLang="en-US"/>
              <a:t>o</a:t>
            </a:r>
            <a:r>
              <a:rPr lang="en-DE" altLang="en-US"/>
              <a:t>n</a:t>
            </a:r>
            <a:r>
              <a:rPr lang="en-GB" altLang="en-US"/>
              <a:t>e</a:t>
            </a:r>
            <a:r>
              <a:rPr lang="en-DE" altLang="en-US"/>
              <a:t> </a:t>
            </a:r>
            <a:r>
              <a:rPr lang="en-GB" altLang="en-US"/>
              <a:t>n</a:t>
            </a:r>
            <a:r>
              <a:rPr lang="en-DE" altLang="en-US"/>
              <a:t>e</a:t>
            </a:r>
            <a:r>
              <a:rPr lang="en-GB" altLang="en-US"/>
              <a:t>w</a:t>
            </a:r>
            <a:r>
              <a:rPr lang="en-DE" altLang="en-US"/>
              <a:t> </a:t>
            </a:r>
            <a:r>
              <a:rPr lang="en-GB" altLang="en-US"/>
              <a:t>V</a:t>
            </a:r>
            <a:r>
              <a:rPr lang="en-DE" altLang="en-US"/>
              <a:t>i</a:t>
            </a:r>
            <a:r>
              <a:rPr lang="en-GB" altLang="en-US"/>
              <a:t>c</a:t>
            </a:r>
            <a:r>
              <a:rPr lang="en-DE" altLang="en-US"/>
              <a:t>e </a:t>
            </a:r>
            <a:r>
              <a:rPr lang="en-GB" altLang="en-US"/>
              <a:t>C</a:t>
            </a:r>
            <a:r>
              <a:rPr lang="en-DE" altLang="en-US"/>
              <a:t>h</a:t>
            </a:r>
            <a:r>
              <a:rPr lang="en-GB" altLang="en-US"/>
              <a:t>a</a:t>
            </a:r>
            <a:r>
              <a:rPr lang="en-DE" altLang="en-US"/>
              <a:t>i</a:t>
            </a:r>
            <a:r>
              <a:rPr lang="en-GB" altLang="en-US"/>
              <a:t>r</a:t>
            </a:r>
            <a:r>
              <a:rPr lang="en-DE" altLang="en-US"/>
              <a:t> at CT</a:t>
            </a:r>
            <a:r>
              <a:rPr lang="en-GB" altLang="en-US"/>
              <a:t>#103.</a:t>
            </a:r>
            <a:endParaRPr lang="en-DE" altLang="en-US"/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51150982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IETF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@IETF#1</a:t>
            </a:r>
            <a:r>
              <a:rPr lang="en-DE"/>
              <a:t>18 </a:t>
            </a:r>
            <a:r>
              <a:rPr lang="en-GB"/>
              <a:t>a</a:t>
            </a:r>
            <a:r>
              <a:rPr lang="en-DE"/>
              <a:t>n</a:t>
            </a:r>
            <a:r>
              <a:rPr lang="en-GB"/>
              <a:t>d</a:t>
            </a:r>
            <a:r>
              <a:rPr lang="en-DE"/>
              <a:t> 119</a:t>
            </a:r>
            <a:r>
              <a:rPr lang="en-US"/>
              <a:t> (</a:t>
            </a:r>
            <a:r>
              <a:rPr lang="en-GB"/>
              <a:t>P</a:t>
            </a:r>
            <a:r>
              <a:rPr lang="en-DE"/>
              <a:t>rag, Brisbane</a:t>
            </a:r>
            <a:r>
              <a:rPr lang="en-US"/>
              <a:t>)</a:t>
            </a:r>
          </a:p>
          <a:p>
            <a:pPr lvl="1"/>
            <a:r>
              <a:rPr lang="en-US"/>
              <a:t>With CT chair, IETF liaison, IESG members, IAB members, WG chairs and delegates. About 40 attendees</a:t>
            </a:r>
          </a:p>
          <a:p>
            <a:pPr lvl="1"/>
            <a:r>
              <a:rPr lang="en-US"/>
              <a:t>Some issues with the LS sent by IETF.</a:t>
            </a:r>
          </a:p>
          <a:p>
            <a:pPr lvl="2"/>
            <a:r>
              <a:rPr lang="en-US"/>
              <a:t>Reminder to IETF: LS from IETF have to be sent in a formatted document attached to the email sent to the 3GPP Liaison coordinator</a:t>
            </a:r>
          </a:p>
          <a:p>
            <a:pPr lvl="2"/>
            <a:r>
              <a:rPr lang="en-US"/>
              <a:t>Recommend IET</a:t>
            </a:r>
            <a:r>
              <a:rPr lang="en-DE"/>
              <a:t>F</a:t>
            </a:r>
            <a:r>
              <a:rPr lang="en-US"/>
              <a:t> WG chairs work with Charles and Peter to post LSs in future</a:t>
            </a:r>
            <a:endParaRPr lang="en-DE"/>
          </a:p>
          <a:p>
            <a:pPr lvl="1"/>
            <a:r>
              <a:rPr lang="en-US"/>
              <a:t>Remaining dependencies (about </a:t>
            </a:r>
            <a:r>
              <a:rPr lang="en-DE"/>
              <a:t>5</a:t>
            </a:r>
            <a:r>
              <a:rPr lang="en-US"/>
              <a:t>) under control</a:t>
            </a:r>
          </a:p>
          <a:p>
            <a:r>
              <a:rPr lang="en-US"/>
              <a:t>Next: @IETF#1</a:t>
            </a:r>
            <a:r>
              <a:rPr lang="en-DE"/>
              <a:t>20</a:t>
            </a:r>
            <a:r>
              <a:rPr lang="en-US"/>
              <a:t> (</a:t>
            </a:r>
            <a:r>
              <a:rPr lang="en-DE"/>
              <a:t>V</a:t>
            </a:r>
            <a:r>
              <a:rPr lang="en-GB"/>
              <a:t>a</a:t>
            </a:r>
            <a:r>
              <a:rPr lang="en-DE"/>
              <a:t>n</a:t>
            </a:r>
            <a:r>
              <a:rPr lang="en-GB"/>
              <a:t>c</a:t>
            </a:r>
            <a:r>
              <a:rPr lang="en-DE"/>
              <a:t>o</a:t>
            </a:r>
            <a:r>
              <a:rPr lang="en-GB"/>
              <a:t>u</a:t>
            </a:r>
            <a:r>
              <a:rPr lang="en-DE"/>
              <a:t>v</a:t>
            </a:r>
            <a:r>
              <a:rPr lang="en-GB"/>
              <a:t>e</a:t>
            </a:r>
            <a:r>
              <a:rPr lang="en-DE"/>
              <a:t>r</a:t>
            </a:r>
            <a:r>
              <a:rPr lang="en-US"/>
              <a:t>)</a:t>
            </a:r>
          </a:p>
          <a:p>
            <a:pPr lvl="1"/>
            <a:r>
              <a:rPr lang="en-US"/>
              <a:t>Will be held on 202</a:t>
            </a:r>
            <a:r>
              <a:rPr lang="en-DE"/>
              <a:t>4</a:t>
            </a:r>
            <a:r>
              <a:rPr lang="en-US"/>
              <a:t>, </a:t>
            </a:r>
            <a:r>
              <a:rPr lang="en-DE"/>
              <a:t>J</a:t>
            </a:r>
            <a:r>
              <a:rPr lang="en-GB"/>
              <a:t>u</a:t>
            </a:r>
            <a:r>
              <a:rPr lang="en-DE"/>
              <a:t>l</a:t>
            </a:r>
            <a:r>
              <a:rPr lang="en-GB"/>
              <a:t>y</a:t>
            </a:r>
            <a:r>
              <a:rPr lang="en-US"/>
              <a:t> </a:t>
            </a:r>
            <a:r>
              <a:rPr lang="en-GB"/>
              <a:t>22nd</a:t>
            </a:r>
            <a:endParaRPr lang="en-US"/>
          </a:p>
          <a:p>
            <a:pPr lvl="1"/>
            <a:r>
              <a:rPr lang="en-US"/>
              <a:t>Remote access will be provided</a:t>
            </a:r>
          </a:p>
          <a:p>
            <a:endParaRPr lang="en-GB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12605162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4DC91B8-E555-76AE-D2BD-D2C79FCFBD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8870" y="425713"/>
            <a:ext cx="10515600" cy="1325563"/>
          </a:xfrm>
        </p:spPr>
        <p:txBody>
          <a:bodyPr/>
          <a:lstStyle/>
          <a:p>
            <a:r>
              <a:rPr lang="en-US"/>
              <a:t>IETF </a:t>
            </a:r>
            <a:r>
              <a:rPr lang="en-US" dirty="0"/>
              <a:t>- 3GPP IAB group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C8EDDD0-D122-2259-292B-5B51833D90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726271" cy="4351338"/>
          </a:xfrm>
        </p:spPr>
        <p:txBody>
          <a:bodyPr/>
          <a:lstStyle/>
          <a:p>
            <a:r>
              <a:rPr lang="en-US"/>
              <a:t>Group description</a:t>
            </a:r>
          </a:p>
          <a:p>
            <a:pPr lvl="1"/>
            <a:r>
              <a:rPr lang="en-US"/>
              <a:t>The purpose of this group is to support coordination activities between IETF and 3GPP as documented in </a:t>
            </a:r>
            <a:r>
              <a:rPr lang="en-US" b="1" i="1">
                <a:solidFill>
                  <a:srgbClr val="FF0000"/>
                </a:solidFill>
              </a:rPr>
              <a:t>RFC 3113</a:t>
            </a:r>
            <a:r>
              <a:rPr lang="en-US"/>
              <a:t>. </a:t>
            </a:r>
          </a:p>
          <a:p>
            <a:pPr lvl="1"/>
            <a:r>
              <a:rPr lang="en-US"/>
              <a:t>led jointly by the 3GPP and IETF liaison managers </a:t>
            </a:r>
          </a:p>
          <a:p>
            <a:pPr lvl="1"/>
            <a:r>
              <a:rPr lang="en-US"/>
              <a:t>No fixed membership but participation from relevant IETF Area Directors, IETF WG Chairs, 3GPP WG Chairs, and document authors/editors is encouraged.</a:t>
            </a:r>
          </a:p>
          <a:p>
            <a:pPr lvl="1"/>
            <a:r>
              <a:rPr lang="en-US"/>
              <a:t>See: </a:t>
            </a:r>
            <a:r>
              <a:rPr lang="en-US">
                <a:hlinkClick r:id="rId2"/>
              </a:rPr>
              <a:t>https://datatracker.ietf.org/group/ietf3gpp/about/</a:t>
            </a:r>
            <a:r>
              <a:rPr lang="en-US"/>
              <a:t> </a:t>
            </a:r>
          </a:p>
          <a:p>
            <a:r>
              <a:rPr lang="en-US"/>
              <a:t>Action Points:</a:t>
            </a:r>
          </a:p>
          <a:p>
            <a:pPr lvl="1"/>
            <a:r>
              <a:rPr lang="en-US"/>
              <a:t>Update the dependency list tool or create a new one (with IETF support)</a:t>
            </a:r>
          </a:p>
          <a:p>
            <a:pPr lvl="1"/>
            <a:r>
              <a:rPr lang="en-US"/>
              <a:t>Update </a:t>
            </a:r>
            <a:r>
              <a:rPr lang="en-DE"/>
              <a:t>o</a:t>
            </a:r>
            <a:r>
              <a:rPr lang="en-GB"/>
              <a:t>f</a:t>
            </a:r>
            <a:r>
              <a:rPr lang="en-DE"/>
              <a:t> </a:t>
            </a:r>
            <a:r>
              <a:rPr lang="en-US"/>
              <a:t>RFC 3113: "3GPP-IETF Standardization Collaboration" (2001)</a:t>
            </a:r>
            <a:r>
              <a:rPr lang="en-DE"/>
              <a:t> </a:t>
            </a:r>
            <a:r>
              <a:rPr lang="en-GB"/>
              <a:t>i</a:t>
            </a:r>
            <a:r>
              <a:rPr lang="en-DE"/>
              <a:t>s </a:t>
            </a:r>
            <a:r>
              <a:rPr lang="en-GB"/>
              <a:t>o</a:t>
            </a:r>
            <a:r>
              <a:rPr lang="en-DE"/>
              <a:t>n</a:t>
            </a:r>
            <a:r>
              <a:rPr lang="en-GB"/>
              <a:t>g</a:t>
            </a:r>
            <a:r>
              <a:rPr lang="en-DE"/>
              <a:t>o</a:t>
            </a:r>
            <a:r>
              <a:rPr lang="en-GB"/>
              <a:t>i</a:t>
            </a:r>
            <a:r>
              <a:rPr lang="en-DE"/>
              <a:t>ng</a:t>
            </a:r>
            <a:endParaRPr lang="en-US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5740377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Action </a:t>
            </a:r>
            <a:r>
              <a:rPr lang="en-US" altLang="fr-FR"/>
              <a:t>to </a:t>
            </a:r>
            <a:r>
              <a:rPr lang="en-DE" altLang="fr-FR"/>
              <a:t>P</a:t>
            </a:r>
            <a:r>
              <a:rPr lang="en-GB" altLang="fr-FR"/>
              <a:t>C</a:t>
            </a:r>
            <a:r>
              <a:rPr lang="en-DE" altLang="fr-FR"/>
              <a:t>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7463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1628716"/>
            <a:ext cx="10515600" cy="2852737"/>
          </a:xfrm>
        </p:spPr>
        <p:txBody>
          <a:bodyPr/>
          <a:lstStyle/>
          <a:p>
            <a:pPr algn="ctr"/>
            <a:r>
              <a:rPr lang="en-US" altLang="fr-FR" sz="7200" dirty="0"/>
              <a:t>CT Officials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9114905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Action to </a:t>
            </a:r>
            <a:r>
              <a:rPr lang="en-GB" altLang="en-US"/>
              <a:t>TSG </a:t>
            </a:r>
            <a:r>
              <a:rPr lang="en-DE" altLang="en-US"/>
              <a:t>P</a:t>
            </a:r>
            <a:r>
              <a:rPr lang="en-GB" altLang="en-US"/>
              <a:t>C</a:t>
            </a:r>
            <a:r>
              <a:rPr lang="en-DE" altLang="en-US"/>
              <a:t>G</a:t>
            </a:r>
            <a:endParaRPr lang="en-GB" altLang="en-US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22142" y="1814051"/>
            <a:ext cx="11747715" cy="6550511"/>
          </a:xfrm>
        </p:spPr>
        <p:txBody>
          <a:bodyPr>
            <a:normAutofit/>
          </a:bodyPr>
          <a:lstStyle/>
          <a:p>
            <a:r>
              <a:rPr lang="en-US" altLang="en-US" sz="2400"/>
              <a:t> </a:t>
            </a:r>
            <a:r>
              <a:rPr lang="en-DE" altLang="en-US" sz="2400"/>
              <a:t>N</a:t>
            </a:r>
            <a:r>
              <a:rPr lang="en-GB" altLang="en-US" sz="2400"/>
              <a:t>o</a:t>
            </a:r>
            <a:r>
              <a:rPr lang="en-DE" altLang="en-US" sz="2400"/>
              <a:t>n</a:t>
            </a:r>
            <a:r>
              <a:rPr lang="en-GB" altLang="en-US" sz="2400"/>
              <a:t>e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en-GB"/>
          </a:p>
          <a:p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679978359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Acknowledgement</a:t>
            </a:r>
            <a:endParaRPr lang="en-GB" altLang="en-US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5"/>
            <a:ext cx="11747715" cy="4351338"/>
          </a:xfrm>
        </p:spPr>
        <p:txBody>
          <a:bodyPr/>
          <a:lstStyle/>
          <a:p>
            <a:r>
              <a:rPr lang="en-GB" altLang="ja-JP" dirty="0"/>
              <a:t>Thanks to CT vice chairs, CT WG chairs/vice chairs and rapporteurs for the great coordination before and during the meeting. Special thanks to MCC for excellent meeting support.</a:t>
            </a:r>
          </a:p>
          <a:p>
            <a:r>
              <a:rPr lang="en-GB" altLang="ja-JP" dirty="0"/>
              <a:t>Thanks to the delegates in CT WGs and CT for achieving all deadlines as promised and delivering an enormous amount of CRs and input papers.</a:t>
            </a:r>
          </a:p>
          <a:p>
            <a:r>
              <a:rPr lang="en-GB" altLang="ja-JP" dirty="0"/>
              <a:t>Thanks </a:t>
            </a:r>
            <a:r>
              <a:rPr lang="en-GB" altLang="ja-JP"/>
              <a:t>to </a:t>
            </a:r>
            <a:r>
              <a:rPr lang="en-DE" altLang="ja-JP"/>
              <a:t>P</a:t>
            </a:r>
            <a:r>
              <a:rPr lang="en-GB" altLang="ja-JP"/>
              <a:t>u</a:t>
            </a:r>
            <a:r>
              <a:rPr lang="en-DE" altLang="ja-JP"/>
              <a:t>n</a:t>
            </a:r>
            <a:r>
              <a:rPr lang="en-GB" altLang="ja-JP"/>
              <a:t>e</a:t>
            </a:r>
            <a:r>
              <a:rPr lang="en-DE" altLang="ja-JP"/>
              <a:t>e</a:t>
            </a:r>
            <a:r>
              <a:rPr lang="en-GB" altLang="ja-JP"/>
              <a:t>t (SA</a:t>
            </a:r>
            <a:r>
              <a:rPr lang="en-DE" altLang="ja-JP"/>
              <a:t> </a:t>
            </a:r>
            <a:r>
              <a:rPr lang="en-GB" altLang="ja-JP"/>
              <a:t>c</a:t>
            </a:r>
            <a:r>
              <a:rPr lang="en-DE" altLang="ja-JP"/>
              <a:t>h</a:t>
            </a:r>
            <a:r>
              <a:rPr lang="en-GB" altLang="ja-JP"/>
              <a:t>a</a:t>
            </a:r>
            <a:r>
              <a:rPr lang="en-DE" altLang="ja-JP"/>
              <a:t>i</a:t>
            </a:r>
            <a:r>
              <a:rPr lang="en-GB" altLang="ja-JP"/>
              <a:t>r) </a:t>
            </a:r>
            <a:r>
              <a:rPr lang="en-GB" altLang="ja-JP" dirty="0"/>
              <a:t>and Wanshi </a:t>
            </a:r>
            <a:r>
              <a:rPr lang="en-GB" altLang="ja-JP"/>
              <a:t>(RAN</a:t>
            </a:r>
            <a:r>
              <a:rPr lang="en-DE" altLang="ja-JP"/>
              <a:t> </a:t>
            </a:r>
            <a:r>
              <a:rPr lang="en-GB" altLang="ja-JP"/>
              <a:t>c</a:t>
            </a:r>
            <a:r>
              <a:rPr lang="en-DE" altLang="ja-JP"/>
              <a:t>h</a:t>
            </a:r>
            <a:r>
              <a:rPr lang="en-GB" altLang="ja-JP"/>
              <a:t>a</a:t>
            </a:r>
            <a:r>
              <a:rPr lang="en-DE" altLang="ja-JP"/>
              <a:t>i</a:t>
            </a:r>
            <a:r>
              <a:rPr lang="en-GB" altLang="ja-JP"/>
              <a:t>r) </a:t>
            </a:r>
            <a:r>
              <a:rPr lang="en-GB" altLang="ja-JP" dirty="0"/>
              <a:t>for the excellent coordination during the plenary week and in-between.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18483051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88C6484-EDAC-4719-AE1E-6BA87B567D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081" y="5717512"/>
            <a:ext cx="436980" cy="61295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D9FE770-1FBC-4BAE-9DD2-E646CE2FA170}"/>
              </a:ext>
            </a:extLst>
          </p:cNvPr>
          <p:cNvSpPr/>
          <p:nvPr/>
        </p:nvSpPr>
        <p:spPr>
          <a:xfrm>
            <a:off x="713433" y="5717512"/>
            <a:ext cx="42910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en-US" sz="900"/>
              <a:t>Peter Schmitt</a:t>
            </a:r>
          </a:p>
          <a:p>
            <a:r>
              <a:rPr lang="fr-FR" altLang="en-US" sz="900"/>
              <a:t>TSG CT Chair</a:t>
            </a:r>
          </a:p>
          <a:p>
            <a:r>
              <a:rPr lang="fr-FR" altLang="en-US" sz="900"/>
              <a:t>CCSA</a:t>
            </a:r>
          </a:p>
          <a:p>
            <a:r>
              <a:rPr lang="en-US" altLang="en-US" sz="900"/>
              <a:t>peter.schmitt@huawei.com</a:t>
            </a:r>
            <a:endParaRPr lang="fr-FR" altLang="en-US" sz="900" dirty="0"/>
          </a:p>
        </p:txBody>
      </p:sp>
    </p:spTree>
    <p:extLst>
      <p:ext uri="{BB962C8B-B14F-4D97-AF65-F5344CB8AC3E}">
        <p14:creationId xmlns:p14="http://schemas.microsoft.com/office/powerpoint/2010/main" val="230894440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E64D438-3EBD-4F38-A254-B036C5161B3D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peter.schmitt@huawei.com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4CB953C-CA61-4D54-AAA5-AA00E9115C12}"/>
              </a:ext>
            </a:extLst>
          </p:cNvPr>
          <p:cNvSpPr txBox="1">
            <a:spLocks/>
          </p:cNvSpPr>
          <p:nvPr/>
        </p:nvSpPr>
        <p:spPr bwMode="auto">
          <a:xfrm>
            <a:off x="7402559" y="2040766"/>
            <a:ext cx="4337496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Atle Monrad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atle.monrad@interdigital.com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DE" altLang="en-US" sz="1200" i="1">
                <a:solidFill>
                  <a:srgbClr val="FF0000"/>
                </a:solidFill>
              </a:rPr>
              <a:t>A</a:t>
            </a:r>
            <a:r>
              <a:rPr lang="en-GB" altLang="en-US" sz="1200" i="1">
                <a:solidFill>
                  <a:srgbClr val="FF0000"/>
                </a:solidFill>
              </a:rPr>
              <a:t>n</a:t>
            </a:r>
            <a:r>
              <a:rPr lang="en-DE" altLang="en-US" sz="1200" i="1">
                <a:solidFill>
                  <a:srgbClr val="FF0000"/>
                </a:solidFill>
              </a:rPr>
              <a:t>n</a:t>
            </a:r>
            <a:r>
              <a:rPr lang="en-GB" altLang="en-US" sz="1200" i="1">
                <a:solidFill>
                  <a:srgbClr val="FF0000"/>
                </a:solidFill>
              </a:rPr>
              <a:t>o</a:t>
            </a:r>
            <a:r>
              <a:rPr lang="en-DE" altLang="en-US" sz="1200" i="1">
                <a:solidFill>
                  <a:srgbClr val="FF0000"/>
                </a:solidFill>
              </a:rPr>
              <a:t>u</a:t>
            </a:r>
            <a:r>
              <a:rPr lang="en-GB" altLang="en-US" sz="1200" i="1">
                <a:solidFill>
                  <a:srgbClr val="FF0000"/>
                </a:solidFill>
              </a:rPr>
              <a:t>n</a:t>
            </a:r>
            <a:r>
              <a:rPr lang="en-DE" altLang="en-US" sz="1200" i="1">
                <a:solidFill>
                  <a:srgbClr val="FF0000"/>
                </a:solidFill>
              </a:rPr>
              <a:t>c</a:t>
            </a:r>
            <a:r>
              <a:rPr lang="en-GB" altLang="en-US" sz="1200" i="1">
                <a:solidFill>
                  <a:srgbClr val="FF0000"/>
                </a:solidFill>
              </a:rPr>
              <a:t>e</a:t>
            </a:r>
            <a:r>
              <a:rPr lang="en-DE" altLang="en-US" sz="1200" i="1">
                <a:solidFill>
                  <a:srgbClr val="FF0000"/>
                </a:solidFill>
              </a:rPr>
              <a:t>d </a:t>
            </a:r>
            <a:r>
              <a:rPr lang="en-GB" altLang="en-US" sz="1200" i="1">
                <a:solidFill>
                  <a:srgbClr val="FF0000"/>
                </a:solidFill>
              </a:rPr>
              <a:t>t</a:t>
            </a:r>
            <a:r>
              <a:rPr lang="en-DE" altLang="en-US" sz="1200" i="1">
                <a:solidFill>
                  <a:srgbClr val="FF0000"/>
                </a:solidFill>
              </a:rPr>
              <a:t>h</a:t>
            </a:r>
            <a:r>
              <a:rPr lang="en-GB" altLang="en-US" sz="1200" i="1">
                <a:solidFill>
                  <a:srgbClr val="FF0000"/>
                </a:solidFill>
              </a:rPr>
              <a:t>a</a:t>
            </a:r>
            <a:r>
              <a:rPr lang="en-DE" altLang="en-US" sz="1200" i="1">
                <a:solidFill>
                  <a:srgbClr val="FF0000"/>
                </a:solidFill>
              </a:rPr>
              <a:t>t </a:t>
            </a:r>
            <a:r>
              <a:rPr lang="en-GB" altLang="en-US" sz="1200" i="1">
                <a:solidFill>
                  <a:srgbClr val="FF0000"/>
                </a:solidFill>
              </a:rPr>
              <a:t>h</a:t>
            </a:r>
            <a:r>
              <a:rPr lang="en-DE" altLang="en-US" sz="1200" i="1">
                <a:solidFill>
                  <a:srgbClr val="FF0000"/>
                </a:solidFill>
              </a:rPr>
              <a:t>e </a:t>
            </a:r>
            <a:r>
              <a:rPr lang="en-GB" altLang="en-US" sz="1200" i="1">
                <a:solidFill>
                  <a:srgbClr val="FF0000"/>
                </a:solidFill>
              </a:rPr>
              <a:t>w</a:t>
            </a:r>
            <a:r>
              <a:rPr lang="en-DE" altLang="en-US" sz="1200" i="1">
                <a:solidFill>
                  <a:srgbClr val="FF0000"/>
                </a:solidFill>
              </a:rPr>
              <a:t>i</a:t>
            </a:r>
            <a:r>
              <a:rPr lang="en-GB" altLang="en-US" sz="1200" i="1">
                <a:solidFill>
                  <a:srgbClr val="FF0000"/>
                </a:solidFill>
              </a:rPr>
              <a:t>l</a:t>
            </a:r>
            <a:r>
              <a:rPr lang="en-DE" altLang="en-US" sz="1200" i="1">
                <a:solidFill>
                  <a:srgbClr val="FF0000"/>
                </a:solidFill>
              </a:rPr>
              <a:t>l </a:t>
            </a:r>
            <a:r>
              <a:rPr lang="en-GB" altLang="en-US" sz="1200" i="1">
                <a:solidFill>
                  <a:srgbClr val="FF0000"/>
                </a:solidFill>
              </a:rPr>
              <a:t>s</a:t>
            </a:r>
            <a:r>
              <a:rPr lang="en-DE" altLang="en-US" sz="1200" i="1">
                <a:solidFill>
                  <a:srgbClr val="FF0000"/>
                </a:solidFill>
              </a:rPr>
              <a:t>t</a:t>
            </a:r>
            <a:r>
              <a:rPr lang="en-GB" altLang="en-US" sz="1200" i="1">
                <a:solidFill>
                  <a:srgbClr val="FF0000"/>
                </a:solidFill>
              </a:rPr>
              <a:t>e</a:t>
            </a:r>
            <a:r>
              <a:rPr lang="en-DE" altLang="en-US" sz="1200" i="1">
                <a:solidFill>
                  <a:srgbClr val="FF0000"/>
                </a:solidFill>
              </a:rPr>
              <a:t>p </a:t>
            </a:r>
            <a:r>
              <a:rPr lang="en-GB" altLang="en-US" sz="1200" i="1">
                <a:solidFill>
                  <a:srgbClr val="FF0000"/>
                </a:solidFill>
              </a:rPr>
              <a:t>d</a:t>
            </a:r>
            <a:r>
              <a:rPr lang="en-DE" altLang="en-US" sz="1200" i="1">
                <a:solidFill>
                  <a:srgbClr val="FF0000"/>
                </a:solidFill>
              </a:rPr>
              <a:t>o</a:t>
            </a:r>
            <a:r>
              <a:rPr lang="en-GB" altLang="en-US" sz="1200" i="1">
                <a:solidFill>
                  <a:srgbClr val="FF0000"/>
                </a:solidFill>
              </a:rPr>
              <a:t>w</a:t>
            </a:r>
            <a:r>
              <a:rPr lang="en-DE" altLang="en-US" sz="1200" i="1">
                <a:solidFill>
                  <a:srgbClr val="FF0000"/>
                </a:solidFill>
              </a:rPr>
              <a:t>n </a:t>
            </a:r>
            <a:r>
              <a:rPr lang="en-GB" altLang="en-US" sz="1200" i="1">
                <a:solidFill>
                  <a:srgbClr val="FF0000"/>
                </a:solidFill>
              </a:rPr>
              <a:t>d</a:t>
            </a:r>
            <a:r>
              <a:rPr lang="en-DE" altLang="en-US" sz="1200" i="1">
                <a:solidFill>
                  <a:srgbClr val="FF0000"/>
                </a:solidFill>
              </a:rPr>
              <a:t>u</a:t>
            </a:r>
            <a:r>
              <a:rPr lang="en-GB" altLang="en-US" sz="1200" i="1">
                <a:solidFill>
                  <a:srgbClr val="FF0000"/>
                </a:solidFill>
              </a:rPr>
              <a:t>e</a:t>
            </a:r>
            <a:r>
              <a:rPr lang="en-DE" altLang="en-US" sz="1200" i="1">
                <a:solidFill>
                  <a:srgbClr val="FF0000"/>
                </a:solidFill>
              </a:rPr>
              <a:t>  </a:t>
            </a:r>
            <a:r>
              <a:rPr lang="en-GB" altLang="en-US" sz="1200" i="1">
                <a:solidFill>
                  <a:srgbClr val="FF0000"/>
                </a:solidFill>
              </a:rPr>
              <a:t>t</a:t>
            </a:r>
            <a:r>
              <a:rPr lang="en-DE" altLang="en-US" sz="1200" i="1">
                <a:solidFill>
                  <a:srgbClr val="FF0000"/>
                </a:solidFill>
              </a:rPr>
              <a:t>o </a:t>
            </a:r>
            <a:r>
              <a:rPr lang="en-GB" altLang="en-US" sz="1200" i="1">
                <a:solidFill>
                  <a:srgbClr val="FF0000"/>
                </a:solidFill>
              </a:rPr>
              <a:t>h</a:t>
            </a:r>
            <a:r>
              <a:rPr lang="en-DE" altLang="en-US" sz="1200" i="1">
                <a:solidFill>
                  <a:srgbClr val="FF0000"/>
                </a:solidFill>
              </a:rPr>
              <a:t>i</a:t>
            </a:r>
            <a:r>
              <a:rPr lang="en-GB" altLang="en-US" sz="1200" i="1">
                <a:solidFill>
                  <a:srgbClr val="FF0000"/>
                </a:solidFill>
              </a:rPr>
              <a:t>s</a:t>
            </a:r>
            <a:r>
              <a:rPr lang="en-DE" altLang="en-US" sz="1200" i="1">
                <a:solidFill>
                  <a:srgbClr val="FF0000"/>
                </a:solidFill>
              </a:rPr>
              <a:t> </a:t>
            </a:r>
            <a:r>
              <a:rPr lang="en-GB" altLang="en-US" sz="1200" i="1">
                <a:solidFill>
                  <a:srgbClr val="FF0000"/>
                </a:solidFill>
              </a:rPr>
              <a:t>e</a:t>
            </a:r>
            <a:r>
              <a:rPr lang="en-DE" altLang="en-US" sz="1200" i="1">
                <a:solidFill>
                  <a:srgbClr val="FF0000"/>
                </a:solidFill>
              </a:rPr>
              <a:t>l</a:t>
            </a:r>
            <a:r>
              <a:rPr lang="en-GB" altLang="en-US" sz="1200" i="1">
                <a:solidFill>
                  <a:srgbClr val="FF0000"/>
                </a:solidFill>
              </a:rPr>
              <a:t>e</a:t>
            </a:r>
            <a:r>
              <a:rPr lang="en-DE" altLang="en-US" sz="1200" i="1">
                <a:solidFill>
                  <a:srgbClr val="FF0000"/>
                </a:solidFill>
              </a:rPr>
              <a:t>c</a:t>
            </a:r>
            <a:r>
              <a:rPr lang="en-GB" altLang="en-US" sz="1200" i="1">
                <a:solidFill>
                  <a:srgbClr val="FF0000"/>
                </a:solidFill>
              </a:rPr>
              <a:t>t</a:t>
            </a:r>
            <a:r>
              <a:rPr lang="en-DE" altLang="en-US" sz="1200" i="1">
                <a:solidFill>
                  <a:srgbClr val="FF0000"/>
                </a:solidFill>
              </a:rPr>
              <a:t>i</a:t>
            </a:r>
            <a:r>
              <a:rPr lang="en-GB" altLang="en-US" sz="1200" i="1">
                <a:solidFill>
                  <a:srgbClr val="FF0000"/>
                </a:solidFill>
              </a:rPr>
              <a:t>o</a:t>
            </a:r>
            <a:r>
              <a:rPr lang="en-DE" altLang="en-US" sz="1200" i="1">
                <a:solidFill>
                  <a:srgbClr val="FF0000"/>
                </a:solidFill>
              </a:rPr>
              <a:t>n </a:t>
            </a:r>
            <a:r>
              <a:rPr lang="en-GB" altLang="en-US" sz="1200" i="1">
                <a:solidFill>
                  <a:srgbClr val="FF0000"/>
                </a:solidFill>
              </a:rPr>
              <a:t>a</a:t>
            </a:r>
            <a:r>
              <a:rPr lang="en-DE" altLang="en-US" sz="1200" i="1">
                <a:solidFill>
                  <a:srgbClr val="FF0000"/>
                </a:solidFill>
              </a:rPr>
              <a:t>s </a:t>
            </a:r>
            <a:r>
              <a:rPr lang="en-GB" altLang="en-US" sz="1200" i="1">
                <a:solidFill>
                  <a:srgbClr val="FF0000"/>
                </a:solidFill>
              </a:rPr>
              <a:t>S</a:t>
            </a:r>
            <a:r>
              <a:rPr lang="en-DE" altLang="en-US" sz="1200" i="1">
                <a:solidFill>
                  <a:srgbClr val="FF0000"/>
                </a:solidFill>
              </a:rPr>
              <a:t>A6 </a:t>
            </a:r>
            <a:r>
              <a:rPr lang="en-GB" altLang="en-US" sz="1200" i="1">
                <a:solidFill>
                  <a:srgbClr val="FF0000"/>
                </a:solidFill>
              </a:rPr>
              <a:t>C</a:t>
            </a:r>
            <a:r>
              <a:rPr lang="en-DE" altLang="en-US" sz="1200" i="1">
                <a:solidFill>
                  <a:srgbClr val="FF0000"/>
                </a:solidFill>
              </a:rPr>
              <a:t>h</a:t>
            </a:r>
            <a:r>
              <a:rPr lang="en-GB" altLang="en-US" sz="1200" i="1">
                <a:solidFill>
                  <a:srgbClr val="FF0000"/>
                </a:solidFill>
              </a:rPr>
              <a:t>a</a:t>
            </a:r>
            <a:r>
              <a:rPr lang="en-DE" altLang="en-US" sz="1200" i="1">
                <a:solidFill>
                  <a:srgbClr val="FF0000"/>
                </a:solidFill>
              </a:rPr>
              <a:t>i</a:t>
            </a:r>
            <a:r>
              <a:rPr lang="en-GB" altLang="en-US" sz="1200" i="1">
                <a:solidFill>
                  <a:srgbClr val="FF0000"/>
                </a:solidFill>
              </a:rPr>
              <a:t>r</a:t>
            </a:r>
            <a:endParaRPr lang="fr-FR" altLang="en-US" sz="1200" i="1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F014045-6252-4113-A4BE-3A9852A26AF4}"/>
              </a:ext>
            </a:extLst>
          </p:cNvPr>
          <p:cNvSpPr txBox="1">
            <a:spLocks/>
          </p:cNvSpPr>
          <p:nvPr/>
        </p:nvSpPr>
        <p:spPr bwMode="auto">
          <a:xfrm>
            <a:off x="7458075" y="343162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 ChenHO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chin.chenho@oppo.com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56EF69F-00AE-4C05-BB77-D020C711A95E}"/>
              </a:ext>
            </a:extLst>
          </p:cNvPr>
          <p:cNvSpPr txBox="1">
            <a:spLocks/>
          </p:cNvSpPr>
          <p:nvPr/>
        </p:nvSpPr>
        <p:spPr bwMode="auto">
          <a:xfrm>
            <a:off x="7458075" y="4849351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Biao Long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sz="180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longbiao@chinatelecom.cn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BC313A-DCDA-4D86-AD76-01A70B332E10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3E68E5A4-1861-4215-B2EA-52CABF67D1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26" name="Picture 1" descr="image001">
            <a:extLst>
              <a:ext uri="{FF2B5EF4-FFF2-40B4-BE49-F238E27FC236}">
                <a16:creationId xmlns:a16="http://schemas.microsoft.com/office/drawing/2014/main" id="{BF9140A6-97EC-42A6-993E-7210FD2DD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300" y="2040766"/>
            <a:ext cx="1097634" cy="1262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Image 4">
            <a:extLst>
              <a:ext uri="{FF2B5EF4-FFF2-40B4-BE49-F238E27FC236}">
                <a16:creationId xmlns:a16="http://schemas.microsoft.com/office/drawing/2014/main" id="{E0881617-E934-47AB-9E54-F9E0B599FE0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10299" y="3442596"/>
            <a:ext cx="1097635" cy="1310754"/>
          </a:xfrm>
          <a:prstGeom prst="rect">
            <a:avLst/>
          </a:prstGeom>
        </p:spPr>
      </p:pic>
      <p:pic>
        <p:nvPicPr>
          <p:cNvPr id="4" name="Picture 3" descr="A person wearing glasses and a suit&#10;&#10;Description automatically generated with medium confidence">
            <a:extLst>
              <a:ext uri="{FF2B5EF4-FFF2-40B4-BE49-F238E27FC236}">
                <a16:creationId xmlns:a16="http://schemas.microsoft.com/office/drawing/2014/main" id="{A49349E2-C73F-736C-F09C-DAC601DCBBD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299" y="4799927"/>
            <a:ext cx="1097635" cy="137974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EB6F71F-B8F3-4238-85D4-CE0503B9829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43" y="1990091"/>
            <a:ext cx="1188789" cy="1667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959306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Meeting statistics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2050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CT#</a:t>
            </a:r>
            <a:r>
              <a:rPr lang="en-DE"/>
              <a:t>102</a:t>
            </a:r>
            <a:r>
              <a:rPr lang="en-US"/>
              <a:t> Stats			  CT#</a:t>
            </a:r>
            <a:r>
              <a:rPr lang="en-DE"/>
              <a:t>103</a:t>
            </a:r>
            <a:r>
              <a:rPr lang="en-US"/>
              <a:t> Stats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sz="2000" dirty="0"/>
              <a:t>Number of handled documents</a:t>
            </a:r>
          </a:p>
          <a:p>
            <a:pPr lvl="1"/>
            <a:r>
              <a:rPr lang="en-DE" sz="2000"/>
              <a:t>363</a:t>
            </a:r>
            <a:endParaRPr lang="en-US" sz="2000" dirty="0"/>
          </a:p>
          <a:p>
            <a:r>
              <a:rPr lang="en-US" sz="2000" dirty="0"/>
              <a:t>Approved CRs </a:t>
            </a:r>
          </a:p>
          <a:p>
            <a:pPr lvl="1"/>
            <a:r>
              <a:rPr lang="en-US" sz="2000"/>
              <a:t> </a:t>
            </a:r>
            <a:r>
              <a:rPr lang="en-DE" sz="2000"/>
              <a:t>1494</a:t>
            </a:r>
            <a:endParaRPr lang="en-US" sz="2000" dirty="0"/>
          </a:p>
          <a:p>
            <a:r>
              <a:rPr lang="en-US" sz="2000" dirty="0"/>
              <a:t>Approved New SID/WID</a:t>
            </a:r>
          </a:p>
          <a:p>
            <a:pPr lvl="1"/>
            <a:r>
              <a:rPr lang="en-DE" sz="2000"/>
              <a:t>8</a:t>
            </a:r>
            <a:endParaRPr lang="en-US" sz="2000"/>
          </a:p>
          <a:p>
            <a:r>
              <a:rPr lang="en-US" sz="2000"/>
              <a:t>Approved Revised SID/WID</a:t>
            </a:r>
          </a:p>
          <a:p>
            <a:pPr lvl="1"/>
            <a:r>
              <a:rPr lang="en-DE" altLang="fr-FR" sz="2000"/>
              <a:t>15</a:t>
            </a:r>
            <a:endParaRPr lang="en-US" altLang="fr-FR" sz="2000" dirty="0"/>
          </a:p>
          <a:p>
            <a:r>
              <a:rPr lang="en-US" sz="2000" dirty="0"/>
              <a:t>Approved TS/TR</a:t>
            </a:r>
          </a:p>
          <a:p>
            <a:pPr lvl="1"/>
            <a:r>
              <a:rPr lang="en-DE" altLang="fr-FR" sz="2000"/>
              <a:t>1</a:t>
            </a:r>
            <a:endParaRPr lang="en-US" altLang="fr-FR" sz="2000" dirty="0"/>
          </a:p>
          <a:p>
            <a:r>
              <a:rPr lang="en-US" sz="2000"/>
              <a:t>Attendances</a:t>
            </a:r>
            <a:r>
              <a:rPr lang="en-US" altLang="fr-FR" sz="2000"/>
              <a:t>:</a:t>
            </a:r>
          </a:p>
          <a:p>
            <a:pPr lvl="1"/>
            <a:r>
              <a:rPr lang="en-DE" altLang="fr-FR" sz="2000"/>
              <a:t>184</a:t>
            </a:r>
            <a:r>
              <a:rPr lang="en-US" altLang="fr-FR" sz="2000"/>
              <a:t> registered</a:t>
            </a:r>
          </a:p>
          <a:p>
            <a:pPr lvl="2"/>
            <a:r>
              <a:rPr lang="en-DE" altLang="fr-FR"/>
              <a:t>103</a:t>
            </a:r>
            <a:r>
              <a:rPr lang="en-US" altLang="fr-FR"/>
              <a:t> confirmed participation</a:t>
            </a:r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/>
              <a:t>Number of handled documents</a:t>
            </a:r>
          </a:p>
          <a:p>
            <a:pPr lvl="1"/>
            <a:r>
              <a:rPr lang="en-DE" sz="2000"/>
              <a:t>307</a:t>
            </a:r>
            <a:endParaRPr lang="en-US" sz="2000"/>
          </a:p>
          <a:p>
            <a:r>
              <a:rPr lang="en-US" sz="2000"/>
              <a:t>Approved CRs </a:t>
            </a:r>
          </a:p>
          <a:p>
            <a:pPr lvl="1"/>
            <a:r>
              <a:rPr lang="en-US" sz="2000"/>
              <a:t> </a:t>
            </a:r>
            <a:r>
              <a:rPr lang="en-DE" sz="2000"/>
              <a:t>1157</a:t>
            </a:r>
            <a:endParaRPr lang="en-US" sz="2000"/>
          </a:p>
          <a:p>
            <a:r>
              <a:rPr lang="en-US" sz="2000"/>
              <a:t>Approved New SID/WID</a:t>
            </a:r>
          </a:p>
          <a:p>
            <a:pPr lvl="1"/>
            <a:r>
              <a:rPr lang="en-DE" sz="2000"/>
              <a:t>1</a:t>
            </a:r>
            <a:endParaRPr lang="en-US" sz="2000"/>
          </a:p>
          <a:p>
            <a:r>
              <a:rPr lang="en-US" sz="2000"/>
              <a:t>Approved Revised SID/WID</a:t>
            </a:r>
          </a:p>
          <a:p>
            <a:pPr lvl="1"/>
            <a:r>
              <a:rPr lang="en-DE" altLang="fr-FR" sz="2000"/>
              <a:t>15</a:t>
            </a:r>
            <a:endParaRPr lang="en-US" altLang="fr-FR" sz="2000"/>
          </a:p>
          <a:p>
            <a:r>
              <a:rPr lang="en-DE" sz="2000"/>
              <a:t>N</a:t>
            </a:r>
            <a:r>
              <a:rPr lang="en-GB" sz="2000"/>
              <a:t>o</a:t>
            </a:r>
            <a:r>
              <a:rPr lang="en-DE" sz="2000"/>
              <a:t>t</a:t>
            </a:r>
            <a:r>
              <a:rPr lang="en-GB" sz="2000"/>
              <a:t>e</a:t>
            </a:r>
            <a:r>
              <a:rPr lang="en-DE" sz="2000"/>
              <a:t>d </a:t>
            </a:r>
            <a:r>
              <a:rPr lang="en-GB" sz="2000"/>
              <a:t>o</a:t>
            </a:r>
            <a:r>
              <a:rPr lang="en-DE" sz="2000"/>
              <a:t>r </a:t>
            </a:r>
            <a:r>
              <a:rPr lang="en-US" sz="2000"/>
              <a:t>Approved TS/TR</a:t>
            </a:r>
          </a:p>
          <a:p>
            <a:pPr lvl="1"/>
            <a:r>
              <a:rPr lang="en-DE" altLang="fr-FR" sz="2000"/>
              <a:t>17</a:t>
            </a:r>
            <a:endParaRPr lang="en-US" altLang="fr-FR" sz="2000"/>
          </a:p>
          <a:p>
            <a:r>
              <a:rPr lang="en-US" sz="2000"/>
              <a:t>Attendances</a:t>
            </a:r>
            <a:r>
              <a:rPr lang="en-US" altLang="fr-FR" sz="2000"/>
              <a:t>:</a:t>
            </a:r>
          </a:p>
          <a:p>
            <a:pPr lvl="1"/>
            <a:r>
              <a:rPr lang="en-DE" altLang="fr-FR" sz="2000"/>
              <a:t>262</a:t>
            </a:r>
            <a:r>
              <a:rPr lang="en-US" altLang="fr-FR" sz="2000"/>
              <a:t> registered</a:t>
            </a:r>
          </a:p>
          <a:p>
            <a:pPr lvl="2"/>
            <a:r>
              <a:rPr lang="en-DE" altLang="fr-FR"/>
              <a:t>199</a:t>
            </a:r>
            <a:r>
              <a:rPr lang="en-US" altLang="fr-FR"/>
              <a:t> confirmed participation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Release Status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4670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Rel-8 – Rel-14 Status (Cat </a:t>
            </a:r>
            <a:r>
              <a:rPr lang="en-US" b="1"/>
              <a:t>F</a:t>
            </a:r>
            <a:r>
              <a:rPr lang="en-US"/>
              <a:t> CR)</a:t>
            </a:r>
            <a:endParaRPr lang="en-US" dirty="0"/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96D7E759-A89E-4B10-A642-2A01D8844E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734697" cy="4351338"/>
          </a:xfrm>
        </p:spPr>
        <p:txBody>
          <a:bodyPr/>
          <a:lstStyle/>
          <a:p>
            <a:r>
              <a:rPr lang="en-US" dirty="0"/>
              <a:t>Approved Rel-8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/>
              <a:t>Approved Rel-</a:t>
            </a:r>
            <a:r>
              <a:rPr lang="en-DE"/>
              <a:t>10</a:t>
            </a:r>
            <a:r>
              <a:rPr lang="en-US"/>
              <a:t> </a:t>
            </a:r>
            <a:r>
              <a:rPr lang="en-US" dirty="0"/>
              <a:t>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/>
              <a:t>Approved Rel-1</a:t>
            </a:r>
            <a:r>
              <a:rPr lang="en-DE"/>
              <a:t>1</a:t>
            </a:r>
            <a:r>
              <a:rPr lang="en-US"/>
              <a:t> </a:t>
            </a:r>
            <a:r>
              <a:rPr lang="en-US" dirty="0"/>
              <a:t>CRs</a:t>
            </a:r>
          </a:p>
          <a:p>
            <a:pPr lvl="1"/>
            <a:r>
              <a:rPr lang="en-DE"/>
              <a:t>0</a:t>
            </a:r>
            <a:endParaRPr lang="en-US" dirty="0"/>
          </a:p>
          <a:p>
            <a:endParaRPr lang="en-US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B30D9B5A-48F0-4E08-959B-CC20750F50DB}"/>
              </a:ext>
            </a:extLst>
          </p:cNvPr>
          <p:cNvSpPr txBox="1">
            <a:spLocks/>
          </p:cNvSpPr>
          <p:nvPr/>
        </p:nvSpPr>
        <p:spPr bwMode="auto">
          <a:xfrm>
            <a:off x="6414468" y="182562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Approved Rel-1</a:t>
            </a:r>
            <a:r>
              <a:rPr lang="en-DE"/>
              <a:t>2</a:t>
            </a:r>
            <a:r>
              <a:rPr lang="en-US"/>
              <a:t> </a:t>
            </a:r>
            <a:r>
              <a:rPr lang="en-US" dirty="0"/>
              <a:t>CRs</a:t>
            </a:r>
          </a:p>
          <a:p>
            <a:pPr lvl="1"/>
            <a:r>
              <a:rPr lang="en-DE" altLang="fr-FR"/>
              <a:t>2</a:t>
            </a:r>
            <a:endParaRPr lang="en-US" altLang="fr-FR" dirty="0"/>
          </a:p>
          <a:p>
            <a:r>
              <a:rPr lang="en-US"/>
              <a:t>Approved Rel-1</a:t>
            </a:r>
            <a:r>
              <a:rPr lang="en-DE"/>
              <a:t>3</a:t>
            </a:r>
            <a:r>
              <a:rPr lang="en-US"/>
              <a:t> </a:t>
            </a:r>
            <a:r>
              <a:rPr lang="en-US" dirty="0"/>
              <a:t>CRs</a:t>
            </a:r>
          </a:p>
          <a:p>
            <a:pPr lvl="1"/>
            <a:r>
              <a:rPr lang="en-DE"/>
              <a:t>0</a:t>
            </a:r>
            <a:endParaRPr lang="en-US" dirty="0"/>
          </a:p>
          <a:p>
            <a:r>
              <a:rPr lang="en-US"/>
              <a:t>Approved Rel-1</a:t>
            </a:r>
            <a:r>
              <a:rPr lang="en-DE"/>
              <a:t>4</a:t>
            </a:r>
            <a:r>
              <a:rPr lang="en-US"/>
              <a:t> </a:t>
            </a:r>
            <a:r>
              <a:rPr lang="en-US" dirty="0"/>
              <a:t>CRs</a:t>
            </a:r>
          </a:p>
          <a:p>
            <a:pPr lvl="1"/>
            <a:r>
              <a:rPr lang="en-DE"/>
              <a:t>0</a:t>
            </a:r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080279" cy="4351338"/>
          </a:xfrm>
        </p:spPr>
        <p:txBody>
          <a:bodyPr/>
          <a:lstStyle/>
          <a:p>
            <a:r>
              <a:rPr lang="en-US" sz="20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Rel-15 </a:t>
            </a: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CRs (Category F) are less than in </a:t>
            </a:r>
            <a:r>
              <a:rPr lang="en-US" sz="20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last plenary</a:t>
            </a:r>
            <a:endParaRPr lang="en-DE" sz="2000" spc="-1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DE" sz="18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4 </a:t>
            </a:r>
            <a:r>
              <a:rPr lang="en-GB" sz="18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</a:t>
            </a:r>
            <a:r>
              <a:rPr lang="en-DE" sz="18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t </a:t>
            </a:r>
            <a:r>
              <a:rPr lang="en-GB" sz="18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C</a:t>
            </a:r>
            <a:r>
              <a:rPr lang="en-DE" sz="18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T#102 </a:t>
            </a:r>
            <a:r>
              <a:rPr lang="en-GB" sz="18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</a:t>
            </a:r>
            <a:r>
              <a:rPr lang="en-DE" sz="18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n</a:t>
            </a:r>
            <a:r>
              <a:rPr lang="en-GB" sz="18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d</a:t>
            </a:r>
            <a:r>
              <a:rPr lang="en-DE" sz="18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0 </a:t>
            </a:r>
            <a:r>
              <a:rPr lang="en-GB" sz="18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</a:t>
            </a:r>
            <a:r>
              <a:rPr lang="en-DE" sz="18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t </a:t>
            </a:r>
            <a:r>
              <a:rPr lang="en-GB" sz="18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C</a:t>
            </a:r>
            <a:r>
              <a:rPr lang="en-DE" sz="18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T#103</a:t>
            </a:r>
          </a:p>
          <a:p>
            <a:r>
              <a:rPr lang="en-US" sz="20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Strict enforcement of the FASMO criteria for cat F CRs</a:t>
            </a:r>
          </a:p>
          <a:p>
            <a:pPr marL="457200" lvl="1" indent="0">
              <a:buNone/>
            </a:pPr>
            <a:endParaRPr lang="en-DE" sz="2800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lvl="1" indent="0">
              <a:buNone/>
            </a:pPr>
            <a:endParaRPr lang="en-US" sz="28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0" indent="0">
              <a:buNone/>
            </a:pP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dirty="0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68A988FA-3B3D-439F-9911-0649EDA51FF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57097888"/>
              </p:ext>
            </p:extLst>
          </p:nvPr>
        </p:nvGraphicFramePr>
        <p:xfrm>
          <a:off x="6479627" y="2154757"/>
          <a:ext cx="4572000" cy="33893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D4EDC4F8-9E0F-45EA-968A-620123056F79}"/>
              </a:ext>
            </a:extLst>
          </p:cNvPr>
          <p:cNvSpPr/>
          <p:nvPr/>
        </p:nvSpPr>
        <p:spPr>
          <a:xfrm>
            <a:off x="6479627" y="5807631"/>
            <a:ext cx="2698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DE">
                <a:solidFill>
                  <a:schemeClr val="accent1">
                    <a:lumMod val="75000"/>
                  </a:schemeClr>
                </a:solidFill>
              </a:rPr>
              <a:t>S</a:t>
            </a:r>
            <a:r>
              <a:rPr lang="en-GB">
                <a:solidFill>
                  <a:schemeClr val="accent1">
                    <a:lumMod val="75000"/>
                  </a:schemeClr>
                </a:solidFill>
              </a:rPr>
              <a:t>t</a:t>
            </a:r>
            <a:r>
              <a:rPr lang="en-DE">
                <a:solidFill>
                  <a:schemeClr val="accent1">
                    <a:lumMod val="75000"/>
                  </a:schemeClr>
                </a:solidFill>
              </a:rPr>
              <a:t>age 3 </a:t>
            </a:r>
            <a:r>
              <a:rPr lang="en-GB">
                <a:solidFill>
                  <a:schemeClr val="accent1">
                    <a:lumMod val="75000"/>
                  </a:schemeClr>
                </a:solidFill>
              </a:rPr>
              <a:t>f</a:t>
            </a:r>
            <a:r>
              <a:rPr lang="en-DE">
                <a:solidFill>
                  <a:schemeClr val="accent1">
                    <a:lumMod val="75000"/>
                  </a:schemeClr>
                </a:solidFill>
              </a:rPr>
              <a:t>r</a:t>
            </a:r>
            <a:r>
              <a:rPr lang="en-GB">
                <a:solidFill>
                  <a:schemeClr val="accent1">
                    <a:lumMod val="75000"/>
                  </a:schemeClr>
                </a:solidFill>
              </a:rPr>
              <a:t>e</a:t>
            </a:r>
            <a:r>
              <a:rPr lang="en-DE">
                <a:solidFill>
                  <a:schemeClr val="accent1">
                    <a:lumMod val="75000"/>
                  </a:schemeClr>
                </a:solidFill>
              </a:rPr>
              <a:t>e</a:t>
            </a:r>
            <a:r>
              <a:rPr lang="en-GB">
                <a:solidFill>
                  <a:schemeClr val="accent1">
                    <a:lumMod val="75000"/>
                  </a:schemeClr>
                </a:solidFill>
              </a:rPr>
              <a:t>z</a:t>
            </a:r>
            <a:r>
              <a:rPr lang="en-DE">
                <a:solidFill>
                  <a:schemeClr val="accent1">
                    <a:lumMod val="75000"/>
                  </a:schemeClr>
                </a:solidFill>
              </a:rPr>
              <a:t>e </a:t>
            </a:r>
            <a:r>
              <a:rPr lang="en-GB">
                <a:solidFill>
                  <a:schemeClr val="accent1">
                    <a:lumMod val="75000"/>
                  </a:schemeClr>
                </a:solidFill>
              </a:rPr>
              <a:t>a</a:t>
            </a:r>
            <a:r>
              <a:rPr lang="en-DE">
                <a:solidFill>
                  <a:schemeClr val="accent1">
                    <a:lumMod val="75000"/>
                  </a:schemeClr>
                </a:solidFill>
              </a:rPr>
              <a:t>t </a:t>
            </a:r>
            <a:r>
              <a:rPr lang="en-GB">
                <a:solidFill>
                  <a:schemeClr val="accent1">
                    <a:lumMod val="75000"/>
                  </a:schemeClr>
                </a:solidFill>
              </a:rPr>
              <a:t>C</a:t>
            </a:r>
            <a:r>
              <a:rPr lang="en-DE">
                <a:solidFill>
                  <a:schemeClr val="accent1">
                    <a:lumMod val="75000"/>
                  </a:schemeClr>
                </a:solidFill>
              </a:rPr>
              <a:t>T#81</a:t>
            </a:r>
            <a:endParaRPr lang="en-GB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986213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4839119" cy="4351338"/>
          </a:xfrm>
        </p:spPr>
        <p:txBody>
          <a:bodyPr/>
          <a:lstStyle/>
          <a:p>
            <a:r>
              <a:rPr lang="en-US" sz="20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Rel-16 stabilization</a:t>
            </a:r>
          </a:p>
          <a:p>
            <a:pPr lvl="1"/>
            <a:r>
              <a:rPr lang="en-DE" sz="16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6</a:t>
            </a:r>
            <a:r>
              <a:rPr lang="en-US" sz="16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at CT#</a:t>
            </a:r>
            <a:r>
              <a:rPr lang="en-DE" sz="16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102</a:t>
            </a:r>
            <a:r>
              <a:rPr lang="en-US" sz="16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and </a:t>
            </a:r>
            <a:r>
              <a:rPr lang="en-DE" sz="16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25</a:t>
            </a:r>
            <a:r>
              <a:rPr lang="en-US" sz="16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at CT#</a:t>
            </a:r>
            <a:r>
              <a:rPr lang="en-DE" sz="16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103</a:t>
            </a:r>
            <a:endParaRPr lang="en-US" sz="1600" spc="-1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2"/>
            <a:r>
              <a:rPr lang="fr-FR" sz="16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Maintenance of API (</a:t>
            </a:r>
            <a:r>
              <a:rPr lang="en-DE" sz="16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x</a:t>
            </a:r>
            <a:r>
              <a:rPr lang="fr-FR" sz="16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, </a:t>
            </a:r>
            <a:r>
              <a:rPr lang="en-DE" sz="16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x</a:t>
            </a:r>
            <a:r>
              <a:rPr lang="fr-FR" sz="16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)</a:t>
            </a:r>
          </a:p>
          <a:p>
            <a:pPr marL="457200" lvl="1" indent="0">
              <a:buNone/>
            </a:pPr>
            <a:endParaRPr lang="en-US">
              <a:latin typeface="Arial "/>
            </a:endParaRPr>
          </a:p>
          <a:p>
            <a:r>
              <a:rPr lang="en-US" sz="20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Strict enforcement of the FASMO criteria for cat F CRs</a:t>
            </a:r>
          </a:p>
          <a:p>
            <a:endParaRPr lang="en-US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9A92C68A-0501-41BD-A934-05BC3F44880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5311559"/>
              </p:ext>
            </p:extLst>
          </p:nvPr>
        </p:nvGraphicFramePr>
        <p:xfrm>
          <a:off x="6096000" y="2306637"/>
          <a:ext cx="4572000" cy="33893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842D6B72-B1C5-424F-A4E8-2342976C392F}"/>
              </a:ext>
            </a:extLst>
          </p:cNvPr>
          <p:cNvSpPr/>
          <p:nvPr/>
        </p:nvSpPr>
        <p:spPr>
          <a:xfrm>
            <a:off x="6087222" y="5807631"/>
            <a:ext cx="2698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DE">
                <a:solidFill>
                  <a:schemeClr val="accent1">
                    <a:lumMod val="75000"/>
                  </a:schemeClr>
                </a:solidFill>
              </a:rPr>
              <a:t>S</a:t>
            </a:r>
            <a:r>
              <a:rPr lang="en-GB">
                <a:solidFill>
                  <a:schemeClr val="accent1">
                    <a:lumMod val="75000"/>
                  </a:schemeClr>
                </a:solidFill>
              </a:rPr>
              <a:t>t</a:t>
            </a:r>
            <a:r>
              <a:rPr lang="en-DE">
                <a:solidFill>
                  <a:schemeClr val="accent1">
                    <a:lumMod val="75000"/>
                  </a:schemeClr>
                </a:solidFill>
              </a:rPr>
              <a:t>age 3 </a:t>
            </a:r>
            <a:r>
              <a:rPr lang="en-GB">
                <a:solidFill>
                  <a:schemeClr val="accent1">
                    <a:lumMod val="75000"/>
                  </a:schemeClr>
                </a:solidFill>
              </a:rPr>
              <a:t>f</a:t>
            </a:r>
            <a:r>
              <a:rPr lang="en-DE">
                <a:solidFill>
                  <a:schemeClr val="accent1">
                    <a:lumMod val="75000"/>
                  </a:schemeClr>
                </a:solidFill>
              </a:rPr>
              <a:t>r</a:t>
            </a:r>
            <a:r>
              <a:rPr lang="en-GB">
                <a:solidFill>
                  <a:schemeClr val="accent1">
                    <a:lumMod val="75000"/>
                  </a:schemeClr>
                </a:solidFill>
              </a:rPr>
              <a:t>e</a:t>
            </a:r>
            <a:r>
              <a:rPr lang="en-DE">
                <a:solidFill>
                  <a:schemeClr val="accent1">
                    <a:lumMod val="75000"/>
                  </a:schemeClr>
                </a:solidFill>
              </a:rPr>
              <a:t>e</a:t>
            </a:r>
            <a:r>
              <a:rPr lang="en-GB">
                <a:solidFill>
                  <a:schemeClr val="accent1">
                    <a:lumMod val="75000"/>
                  </a:schemeClr>
                </a:solidFill>
              </a:rPr>
              <a:t>z</a:t>
            </a:r>
            <a:r>
              <a:rPr lang="en-DE">
                <a:solidFill>
                  <a:schemeClr val="accent1">
                    <a:lumMod val="75000"/>
                  </a:schemeClr>
                </a:solidFill>
              </a:rPr>
              <a:t>e </a:t>
            </a:r>
            <a:r>
              <a:rPr lang="en-GB">
                <a:solidFill>
                  <a:schemeClr val="accent1">
                    <a:lumMod val="75000"/>
                  </a:schemeClr>
                </a:solidFill>
              </a:rPr>
              <a:t>a</a:t>
            </a:r>
            <a:r>
              <a:rPr lang="en-DE">
                <a:solidFill>
                  <a:schemeClr val="accent1">
                    <a:lumMod val="75000"/>
                  </a:schemeClr>
                </a:solidFill>
              </a:rPr>
              <a:t>t </a:t>
            </a:r>
            <a:r>
              <a:rPr lang="en-GB">
                <a:solidFill>
                  <a:schemeClr val="accent1">
                    <a:lumMod val="75000"/>
                  </a:schemeClr>
                </a:solidFill>
              </a:rPr>
              <a:t>C</a:t>
            </a:r>
            <a:r>
              <a:rPr lang="en-DE">
                <a:solidFill>
                  <a:schemeClr val="accent1">
                    <a:lumMod val="75000"/>
                  </a:schemeClr>
                </a:solidFill>
              </a:rPr>
              <a:t>T#87</a:t>
            </a:r>
            <a:endParaRPr lang="en-GB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C26965712CC42B0B36C7EA2FCF6DE" ma:contentTypeVersion="13" ma:contentTypeDescription="Crée un document." ma:contentTypeScope="" ma:versionID="36418d59d348d317128fc78f0c8181fe">
  <xsd:schema xmlns:xsd="http://www.w3.org/2001/XMLSchema" xmlns:xs="http://www.w3.org/2001/XMLSchema" xmlns:p="http://schemas.microsoft.com/office/2006/metadata/properties" xmlns:ns3="c9fe69cb-1d4b-461a-8155-8bb96486ee7c" xmlns:ns4="34d3e54b-d462-4f51-83b6-6cd7f4b454d5" targetNamespace="http://schemas.microsoft.com/office/2006/metadata/properties" ma:root="true" ma:fieldsID="5dc8765cb8f5f3898a4be90ae1f2a0a0" ns3:_="" ns4:_="">
    <xsd:import namespace="c9fe69cb-1d4b-461a-8155-8bb96486ee7c"/>
    <xsd:import namespace="34d3e54b-d462-4f51-83b6-6cd7f4b454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e69cb-1d4b-461a-8155-8bb96486ee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d3e54b-d462-4f51-83b6-6cd7f4b454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F64618A-BDAA-472F-B9F4-B9048F2BF85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5F6414F-085E-4BBE-BBE5-04959CF33DE1}">
  <ds:schemaRefs>
    <ds:schemaRef ds:uri="http://purl.org/dc/elements/1.1/"/>
    <ds:schemaRef ds:uri="http://purl.org/dc/terms/"/>
    <ds:schemaRef ds:uri="34d3e54b-d462-4f51-83b6-6cd7f4b454d5"/>
    <ds:schemaRef ds:uri="c9fe69cb-1d4b-461a-8155-8bb96486ee7c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6A3038E3-4DD8-4580-9CB3-5BBB79FCC05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fe69cb-1d4b-461a-8155-8bb96486ee7c"/>
    <ds:schemaRef ds:uri="34d3e54b-d462-4f51-83b6-6cd7f4b454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4287</TotalTime>
  <Words>1335</Words>
  <Application>Microsoft Office PowerPoint</Application>
  <PresentationFormat>Widescreen</PresentationFormat>
  <Paragraphs>185</Paragraphs>
  <Slides>22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ＭＳ Ｐゴシック</vt:lpstr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CT Status Report  to PCG #52 </vt:lpstr>
      <vt:lpstr>CT Officials</vt:lpstr>
      <vt:lpstr>TSG CT Officials</vt:lpstr>
      <vt:lpstr>Meeting statistics</vt:lpstr>
      <vt:lpstr>CT#102 Stats     CT#103 Stats</vt:lpstr>
      <vt:lpstr>Release Status</vt:lpstr>
      <vt:lpstr>Rel-8 – Rel-14 Status (Cat F CR)</vt:lpstr>
      <vt:lpstr>Release 15 Status</vt:lpstr>
      <vt:lpstr>Release 16 Status</vt:lpstr>
      <vt:lpstr>Release 17 Status</vt:lpstr>
      <vt:lpstr>Release 18 Status</vt:lpstr>
      <vt:lpstr>For Information to PCG</vt:lpstr>
      <vt:lpstr>CT WG Statistics: Approved CRs by WG</vt:lpstr>
      <vt:lpstr>CT WG Statistics: Approved CRs by Release</vt:lpstr>
      <vt:lpstr>Information to PCG</vt:lpstr>
      <vt:lpstr>Information to PCG</vt:lpstr>
      <vt:lpstr>IETF Status</vt:lpstr>
      <vt:lpstr>IETF - 3GPP IAB group</vt:lpstr>
      <vt:lpstr>For Action to PCG</vt:lpstr>
      <vt:lpstr>Action to TSG PCG</vt:lpstr>
      <vt:lpstr>Acknowledgement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Rapporteur</cp:lastModifiedBy>
  <cp:revision>920</cp:revision>
  <dcterms:created xsi:type="dcterms:W3CDTF">2010-02-05T13:52:04Z</dcterms:created>
  <dcterms:modified xsi:type="dcterms:W3CDTF">2024-04-17T10:20:19Z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0x010100DA7C26965712CC42B0B36C7EA2FCF6DE</vt:lpwstr>
  </property>
  <property fmtid="{D5CDD505-2E9C-101B-9397-08002B2CF9AE}" pid="3" name="_2015_ms_pID_725343">
    <vt:lpwstr>(3)v1KWvaKq6dReDVhUhEq7AsvLBihG88Y1cyk+6ZFxCrbKrzb9L2m+MwhzM8Gnh1y1fVItszXU
4q1b/cu9JCPbV4kD60hyDNPwJbxZQr3GigjUwgmYEu1QFwfdIcuIQvQuEviqUMbatnKcWUBw
rDbwmPICB3QTvmBaiuW2d6TJQ+ZrX+s1S6EZ1wcai4AtLfPsddqOLDVpKk50E4b45dPSL1W0
3RGMCQyy/EcQLmHe+z</vt:lpwstr>
  </property>
  <property fmtid="{D5CDD505-2E9C-101B-9397-08002B2CF9AE}" pid="4" name="_2015_ms_pID_7253431">
    <vt:lpwstr>rq+/EVbkX0dKUH1sTf0nDx14Fh5U6TR9w4ZW49rrMX1iv6BbAnYno1
vnfl1j9N31grPVlEyd6p8zKcV4KJ2bOOUpdhwghIMSNHHYOs2ZBhrDKYEohpLmBHSyaX//oR
TUR5wKsieEppuiGWKOgigl/J+9EF0WvlRBNGbwojI7hYwiTrOc2m1wSd4iQvnv5hAUI47PIl
9RqWyvtPm5I3PDBwqBj4wd55A6hgZihasmZ6</vt:lpwstr>
  </property>
  <property fmtid="{D5CDD505-2E9C-101B-9397-08002B2CF9AE}" pid="5" name="MSIP_Label_5f8610cf-4e4f-4168-a9a0-556235a89a9b_Enabled">
    <vt:lpwstr>true</vt:lpwstr>
  </property>
  <property fmtid="{D5CDD505-2E9C-101B-9397-08002B2CF9AE}" pid="6" name="MSIP_Label_5f8610cf-4e4f-4168-a9a0-556235a89a9b_SetDate">
    <vt:lpwstr>2023-06-14T01:37:53Z</vt:lpwstr>
  </property>
  <property fmtid="{D5CDD505-2E9C-101B-9397-08002B2CF9AE}" pid="7" name="MSIP_Label_5f8610cf-4e4f-4168-a9a0-556235a89a9b_Method">
    <vt:lpwstr>Standard</vt:lpwstr>
  </property>
  <property fmtid="{D5CDD505-2E9C-101B-9397-08002B2CF9AE}" pid="8" name="MSIP_Label_5f8610cf-4e4f-4168-a9a0-556235a89a9b_Name">
    <vt:lpwstr>Unclassified</vt:lpwstr>
  </property>
  <property fmtid="{D5CDD505-2E9C-101B-9397-08002B2CF9AE}" pid="9" name="MSIP_Label_5f8610cf-4e4f-4168-a9a0-556235a89a9b_SiteId">
    <vt:lpwstr>7694d41c-5504-43d9-9e40-cb254ad755ec</vt:lpwstr>
  </property>
  <property fmtid="{D5CDD505-2E9C-101B-9397-08002B2CF9AE}" pid="10" name="MSIP_Label_5f8610cf-4e4f-4168-a9a0-556235a89a9b_ActionId">
    <vt:lpwstr>2a10f9de-db74-423c-9e85-0ddbc5721fa9</vt:lpwstr>
  </property>
  <property fmtid="{D5CDD505-2E9C-101B-9397-08002B2CF9AE}" pid="11" name="MSIP_Label_5f8610cf-4e4f-4168-a9a0-556235a89a9b_ContentBits">
    <vt:lpwstr>0</vt:lpwstr>
  </property>
  <property fmtid="{D5CDD505-2E9C-101B-9397-08002B2CF9AE}" pid="12" name="_2015_ms_pID_7253432">
    <vt:lpwstr>TQ==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1713349163</vt:lpwstr>
  </property>
</Properties>
</file>