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2"/>
  </p:notesMasterIdLst>
  <p:handoutMasterIdLst>
    <p:handoutMasterId r:id="rId43"/>
  </p:handoutMasterIdLst>
  <p:sldIdLst>
    <p:sldId id="341" r:id="rId5"/>
    <p:sldId id="494" r:id="rId6"/>
    <p:sldId id="510" r:id="rId7"/>
    <p:sldId id="927" r:id="rId8"/>
    <p:sldId id="525" r:id="rId9"/>
    <p:sldId id="513" r:id="rId10"/>
    <p:sldId id="496" r:id="rId11"/>
    <p:sldId id="491" r:id="rId12"/>
    <p:sldId id="372" r:id="rId13"/>
    <p:sldId id="387" r:id="rId14"/>
    <p:sldId id="371" r:id="rId15"/>
    <p:sldId id="454" r:id="rId16"/>
    <p:sldId id="922" r:id="rId17"/>
    <p:sldId id="497" r:id="rId18"/>
    <p:sldId id="448" r:id="rId19"/>
    <p:sldId id="586" r:id="rId20"/>
    <p:sldId id="1130" r:id="rId21"/>
    <p:sldId id="1125" r:id="rId22"/>
    <p:sldId id="917" r:id="rId23"/>
    <p:sldId id="1132" r:id="rId24"/>
    <p:sldId id="1128" r:id="rId25"/>
    <p:sldId id="924" r:id="rId26"/>
    <p:sldId id="915" r:id="rId27"/>
    <p:sldId id="1131" r:id="rId28"/>
    <p:sldId id="498" r:id="rId29"/>
    <p:sldId id="365" r:id="rId30"/>
    <p:sldId id="464" r:id="rId31"/>
    <p:sldId id="406" r:id="rId32"/>
    <p:sldId id="490" r:id="rId33"/>
    <p:sldId id="472" r:id="rId34"/>
    <p:sldId id="420" r:id="rId35"/>
    <p:sldId id="489" r:id="rId36"/>
    <p:sldId id="422" r:id="rId37"/>
    <p:sldId id="1133" r:id="rId38"/>
    <p:sldId id="423" r:id="rId39"/>
    <p:sldId id="430" r:id="rId40"/>
    <p:sldId id="501" r:id="rId4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FF"/>
    <a:srgbClr val="00FF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5" autoAdjust="0"/>
    <p:restoredTop sz="84082" autoAdjust="0"/>
  </p:normalViewPr>
  <p:slideViewPr>
    <p:cSldViewPr snapToGrid="0">
      <p:cViewPr varScale="1">
        <p:scale>
          <a:sx n="54" d="100"/>
          <a:sy n="54" d="100"/>
        </p:scale>
        <p:origin x="1050" y="78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Feuil1!$A$2:$A$25</c:f>
              <c:strCache>
                <c:ptCount val="24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</c:strCache>
            </c:strRef>
          </c:cat>
          <c:val>
            <c:numRef>
              <c:f>Feuil1!$B$2:$B$25</c:f>
              <c:numCache>
                <c:formatCode>General</c:formatCode>
                <c:ptCount val="24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9E-4BBD-885E-5E7A0824A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56352"/>
        <c:axId val="360264936"/>
      </c:barChart>
      <c:catAx>
        <c:axId val="36025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264936"/>
        <c:crosses val="autoZero"/>
        <c:auto val="1"/>
        <c:lblAlgn val="ctr"/>
        <c:lblOffset val="100"/>
        <c:noMultiLvlLbl val="0"/>
      </c:catAx>
      <c:valAx>
        <c:axId val="360264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563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Feuil1!$A$8:$A$25</c:f>
              <c:strCache>
                <c:ptCount val="18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</c:strCache>
            </c:strRef>
          </c:cat>
          <c:val>
            <c:numRef>
              <c:f>Feuil1!$C$8:$C$25</c:f>
              <c:numCache>
                <c:formatCode>General</c:formatCode>
                <c:ptCount val="18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BD-4623-9CC3-2B4A447B1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7970990559295302"/>
          <c:y val="0.15054073925916328"/>
          <c:w val="0.73628342429766469"/>
          <c:h val="0.7598320454564662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Feuil1!$A$15:$A$25</c:f>
              <c:strCache>
                <c:ptCount val="11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</c:strCache>
            </c:strRef>
          </c:cat>
          <c:val>
            <c:numRef>
              <c:f>Feuil1!$D$15:$D$25</c:f>
              <c:numCache>
                <c:formatCode>General</c:formatCode>
                <c:ptCount val="11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661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8E-41E9-BFFC-FCBA4449B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75560"/>
        <c:axId val="360375944"/>
      </c:barChart>
      <c:catAx>
        <c:axId val="360375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75944"/>
        <c:crosses val="autoZero"/>
        <c:auto val="1"/>
        <c:lblAlgn val="ctr"/>
        <c:lblOffset val="100"/>
        <c:noMultiLvlLbl val="0"/>
      </c:catAx>
      <c:valAx>
        <c:axId val="360375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75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Feuil1!$A$23:$A$25</c:f>
              <c:strCache>
                <c:ptCount val="3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</c:strCache>
            </c:strRef>
          </c:cat>
          <c:val>
            <c:numRef>
              <c:f>Feuil1!$E$23:$E$25</c:f>
              <c:numCache>
                <c:formatCode>General</c:formatCode>
                <c:ptCount val="3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4B-45CF-B0CD-2CED688552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Feuil1!$B$14:$B$25</c:f>
              <c:numCache>
                <c:formatCode>General</c:formatCode>
                <c:ptCount val="12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  <c:pt idx="5">
                  <c:v>16</c:v>
                </c:pt>
                <c:pt idx="6">
                  <c:v>10</c:v>
                </c:pt>
                <c:pt idx="7">
                  <c:v>12</c:v>
                </c:pt>
                <c:pt idx="8">
                  <c:v>17</c:v>
                </c:pt>
                <c:pt idx="9">
                  <c:v>11</c:v>
                </c:pt>
                <c:pt idx="10">
                  <c:v>10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7E-4083-AAFB-14F0586C6F6D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Feuil1!$C$14:$C$25</c:f>
              <c:numCache>
                <c:formatCode>General</c:formatCode>
                <c:ptCount val="12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  <c:pt idx="5">
                  <c:v>117</c:v>
                </c:pt>
                <c:pt idx="6">
                  <c:v>83</c:v>
                </c:pt>
                <c:pt idx="7">
                  <c:v>120</c:v>
                </c:pt>
                <c:pt idx="8">
                  <c:v>60</c:v>
                </c:pt>
                <c:pt idx="9">
                  <c:v>48</c:v>
                </c:pt>
                <c:pt idx="10">
                  <c:v>37</c:v>
                </c:pt>
                <c:pt idx="1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7E-4083-AAFB-14F0586C6F6D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Feuil1!$D$14:$D$25</c:f>
              <c:numCache>
                <c:formatCode>General</c:formatCode>
                <c:ptCount val="12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  <c:pt idx="6">
                  <c:v>956</c:v>
                </c:pt>
                <c:pt idx="7">
                  <c:v>1275</c:v>
                </c:pt>
                <c:pt idx="8">
                  <c:v>1220</c:v>
                </c:pt>
                <c:pt idx="9">
                  <c:v>730</c:v>
                </c:pt>
                <c:pt idx="10">
                  <c:v>420</c:v>
                </c:pt>
                <c:pt idx="11">
                  <c:v>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7E-4083-AAFB-14F0586C6F6D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Feuil1!$A$14:$A$25</c:f>
              <c:strCache>
                <c:ptCount val="12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  <c:pt idx="11">
                  <c:v>#99</c:v>
                </c:pt>
              </c:strCache>
            </c:strRef>
          </c:cat>
          <c:val>
            <c:numRef>
              <c:f>Feuil1!$E$14:$E$25</c:f>
              <c:numCache>
                <c:formatCode>General</c:formatCode>
                <c:ptCount val="12"/>
                <c:pt idx="9">
                  <c:v>103</c:v>
                </c:pt>
                <c:pt idx="10">
                  <c:v>482</c:v>
                </c:pt>
                <c:pt idx="11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7E-4083-AAFB-14F0586C6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0127056"/>
        <c:axId val="360159112"/>
      </c:barChart>
      <c:catAx>
        <c:axId val="360127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60159112"/>
        <c:crosses val="autoZero"/>
        <c:auto val="1"/>
        <c:lblAlgn val="ctr"/>
        <c:lblOffset val="100"/>
        <c:noMultiLvlLbl val="0"/>
      </c:catAx>
      <c:valAx>
        <c:axId val="360159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60127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13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30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615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023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7676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9508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492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260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#50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London, GB, 25 April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PCG50_04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0.jpeg"/><Relationship Id="rId4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9_Rotterdam/Docs/CP-230028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9_Rotterdam/Docs/CP-230183.zip" TargetMode="External"/><Relationship Id="rId4" Type="http://schemas.openxmlformats.org/officeDocument/2006/relationships/hyperlink" Target="https://www.3gpp.org/ftp/tsg_ct/TSG_CT/TSGC_99_Rotterdam/Docs/CP-230112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CRs 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 at CT#98e and 6 at CT#99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 services</a:t>
            </a:r>
          </a:p>
          <a:p>
            <a:pPr lvl="2"/>
            <a:endParaRPr lang="fr-FR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/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B3BB5C71-2EB5-0362-60D1-4D17CC06B7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7697795"/>
              </p:ext>
            </p:extLst>
          </p:nvPr>
        </p:nvGraphicFramePr>
        <p:xfrm>
          <a:off x="6380671" y="1825625"/>
          <a:ext cx="457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808785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stabilization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37 at CT#98e and 35 at CT#99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115BDFF0-D6CE-E451-8CFB-1BF50BE876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177655"/>
              </p:ext>
            </p:extLst>
          </p:nvPr>
        </p:nvGraphicFramePr>
        <p:xfrm>
          <a:off x="6328912" y="2178169"/>
          <a:ext cx="5575541" cy="3998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22652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consolidation phase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420 in CT#98e and 177 in CT#99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1EA4A553-6786-775C-FD87-C60A40D64F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8919246"/>
              </p:ext>
            </p:extLst>
          </p:nvPr>
        </p:nvGraphicFramePr>
        <p:xfrm>
          <a:off x="6009201" y="2147695"/>
          <a:ext cx="6576204" cy="3549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DAC833-1B26-4A36-81B9-8F50E37A5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802F45-1C2D-4235-BF1F-B2994F7A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7695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482 in CT#98e and 688 in CT#99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49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3</a:t>
            </a:r>
          </a:p>
          <a:p>
            <a:endParaRPr lang="fr-FR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A168A3D4-DAD5-D604-0C4C-DCB230B170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0700771"/>
              </p:ext>
            </p:extLst>
          </p:nvPr>
        </p:nvGraphicFramePr>
        <p:xfrm>
          <a:off x="6096000" y="1795287"/>
          <a:ext cx="5868845" cy="4294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008173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850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766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490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31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6095999" y="1738235"/>
          <a:ext cx="4773283" cy="4754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frozen</a:t>
            </a:r>
            <a:r>
              <a:rPr lang="fr-FR" dirty="0"/>
              <a:t> </a:t>
            </a:r>
            <a:r>
              <a:rPr lang="fr-FR" dirty="0" err="1"/>
              <a:t>since</a:t>
            </a:r>
            <a:r>
              <a:rPr lang="fr-FR" dirty="0"/>
              <a:t> CT#96	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dirty="0"/>
              <a:t>FASMO rule is now STRICLTY enforced.</a:t>
            </a:r>
          </a:p>
          <a:p>
            <a:pPr lvl="1"/>
            <a:r>
              <a:rPr lang="en-US" dirty="0"/>
              <a:t>Non-FASMO can be approved</a:t>
            </a:r>
          </a:p>
          <a:p>
            <a:r>
              <a:rPr lang="en-US" dirty="0"/>
              <a:t>Protocols can be modified only if deemed required</a:t>
            </a:r>
          </a:p>
          <a:p>
            <a:pPr lvl="1"/>
            <a:r>
              <a:rPr lang="en-US" dirty="0"/>
              <a:t>Aim: limit impacts on current implementation of Rel-17 specifications</a:t>
            </a:r>
          </a:p>
          <a:p>
            <a:r>
              <a:rPr lang="en-US" dirty="0"/>
              <a:t>Feature introduction/modification MUST be proposed for Rel-18</a:t>
            </a:r>
          </a:p>
          <a:p>
            <a:pPr lvl="1"/>
            <a:r>
              <a:rPr lang="en-US" dirty="0"/>
              <a:t>"TEI-18" should be used when no other WI code can be used.</a:t>
            </a:r>
          </a:p>
        </p:txBody>
      </p:sp>
    </p:spTree>
    <p:extLst>
      <p:ext uri="{BB962C8B-B14F-4D97-AF65-F5344CB8AC3E}">
        <p14:creationId xmlns:p14="http://schemas.microsoft.com/office/powerpoint/2010/main" val="21958980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3-month shift </a:t>
            </a:r>
            <a:r>
              <a:rPr lang="fr-FR" dirty="0" err="1"/>
              <a:t>approved</a:t>
            </a:r>
            <a:r>
              <a:rPr lang="fr-FR" dirty="0"/>
              <a:t> at SA#98</a:t>
            </a:r>
            <a:endParaRPr lang="fr-FR" sz="2400" dirty="0"/>
          </a:p>
          <a:p>
            <a:endParaRPr lang="fr-FR" dirty="0"/>
          </a:p>
          <a:p>
            <a:r>
              <a:rPr lang="fr-FR" dirty="0" err="1"/>
              <a:t>Approved</a:t>
            </a:r>
            <a:r>
              <a:rPr lang="fr-FR" dirty="0"/>
              <a:t> freeze dates for Rel-18:</a:t>
            </a:r>
          </a:p>
          <a:p>
            <a:pPr lvl="1"/>
            <a:r>
              <a:rPr lang="fr-FR" dirty="0"/>
              <a:t>Stage 2: June 2023 (TSG#99)</a:t>
            </a:r>
          </a:p>
          <a:p>
            <a:pPr lvl="1"/>
            <a:r>
              <a:rPr lang="fr-FR" dirty="0"/>
              <a:t>Stage 3: </a:t>
            </a:r>
            <a:r>
              <a:rPr lang="fr-FR" b="1" dirty="0">
                <a:solidFill>
                  <a:srgbClr val="FF0000"/>
                </a:solidFill>
              </a:rPr>
              <a:t>March 2024 </a:t>
            </a:r>
            <a:r>
              <a:rPr lang="fr-FR" dirty="0"/>
              <a:t>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</a:t>
            </a:r>
            <a:r>
              <a:rPr lang="fr-FR" b="1" dirty="0">
                <a:solidFill>
                  <a:srgbClr val="FF0000"/>
                </a:solidFill>
              </a:rPr>
              <a:t>June 2024 </a:t>
            </a:r>
            <a:r>
              <a:rPr lang="fr-FR" dirty="0"/>
              <a:t>(TSG#103)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914385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8CA7BB-3C79-D620-72F7-F7BDC61D7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19 timeline discussion at SA#99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AF9F1A-143E-81E0-57B1-4D5CFBF01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CT input to the CT/SA/RAN joint session on Rel-19 timeline:</a:t>
            </a:r>
          </a:p>
          <a:p>
            <a:pPr lvl="1"/>
            <a:r>
              <a:rPr lang="fr-FR" sz="2000" dirty="0"/>
              <a:t>Common </a:t>
            </a:r>
            <a:r>
              <a:rPr lang="en-US" sz="2000" dirty="0"/>
              <a:t>ASN.1/</a:t>
            </a:r>
            <a:r>
              <a:rPr lang="en-US" sz="2000" dirty="0" err="1"/>
              <a:t>OpenAPI</a:t>
            </a:r>
            <a:r>
              <a:rPr lang="en-US" sz="2000" dirty="0"/>
              <a:t> </a:t>
            </a:r>
            <a:r>
              <a:rPr lang="fr-FR" sz="2000" dirty="0"/>
              <a:t>freeze date</a:t>
            </a:r>
            <a:endParaRPr lang="en-US" sz="2000" dirty="0"/>
          </a:p>
          <a:p>
            <a:pPr lvl="2"/>
            <a:r>
              <a:rPr lang="en-US" sz="1800" dirty="0"/>
              <a:t>To keep in sync CT/RAN/SA regarding the Release freeze</a:t>
            </a:r>
            <a:endParaRPr lang="fr-FR" sz="1800" dirty="0"/>
          </a:p>
          <a:p>
            <a:pPr lvl="1"/>
            <a:r>
              <a:rPr lang="fr-FR" sz="2000" dirty="0"/>
              <a:t>3 </a:t>
            </a:r>
            <a:r>
              <a:rPr lang="fr-FR" sz="2000" dirty="0" err="1"/>
              <a:t>months</a:t>
            </a:r>
            <a:r>
              <a:rPr lang="fr-FR" sz="2000" dirty="0"/>
              <a:t> </a:t>
            </a:r>
            <a:r>
              <a:rPr lang="fr-FR" sz="2000" dirty="0" err="1"/>
              <a:t>between</a:t>
            </a:r>
            <a:r>
              <a:rPr lang="fr-FR" sz="2000" dirty="0"/>
              <a:t> stage 3 freeze and ASN.1/</a:t>
            </a:r>
            <a:r>
              <a:rPr lang="fr-FR" sz="2000" dirty="0" err="1"/>
              <a:t>OpenAPI</a:t>
            </a:r>
            <a:r>
              <a:rPr lang="fr-FR" sz="2000" dirty="0"/>
              <a:t> freeze dates</a:t>
            </a:r>
          </a:p>
          <a:p>
            <a:pPr lvl="2"/>
            <a:r>
              <a:rPr lang="fr-FR" sz="1800" dirty="0"/>
              <a:t>To </a:t>
            </a:r>
            <a:r>
              <a:rPr lang="fr-FR" sz="1800" dirty="0" err="1"/>
              <a:t>avoid</a:t>
            </a:r>
            <a:r>
              <a:rPr lang="fr-FR" sz="1800" dirty="0"/>
              <a:t> </a:t>
            </a:r>
            <a:r>
              <a:rPr lang="fr-FR" sz="1800" dirty="0" err="1"/>
              <a:t>protocol</a:t>
            </a:r>
            <a:r>
              <a:rPr lang="fr-FR" sz="1800" dirty="0"/>
              <a:t> </a:t>
            </a:r>
            <a:r>
              <a:rPr lang="fr-FR" sz="1800" dirty="0" err="1"/>
              <a:t>backward</a:t>
            </a:r>
            <a:r>
              <a:rPr lang="fr-FR" sz="1800" dirty="0"/>
              <a:t> incompatible change and </a:t>
            </a:r>
            <a:r>
              <a:rPr lang="fr-FR" sz="1800" dirty="0" err="1"/>
              <a:t>provide</a:t>
            </a:r>
            <a:r>
              <a:rPr lang="fr-FR" sz="1800" dirty="0"/>
              <a:t> </a:t>
            </a:r>
            <a:r>
              <a:rPr lang="fr-FR" sz="1800" dirty="0" err="1"/>
              <a:t>some</a:t>
            </a:r>
            <a:r>
              <a:rPr lang="fr-FR" sz="1800" dirty="0"/>
              <a:t> buffer for </a:t>
            </a:r>
            <a:r>
              <a:rPr lang="fr-FR" sz="1800" dirty="0" err="1"/>
              <a:t>protocol</a:t>
            </a:r>
            <a:r>
              <a:rPr lang="fr-FR" sz="1800" dirty="0"/>
              <a:t> consolidation </a:t>
            </a:r>
            <a:r>
              <a:rPr lang="fr-FR" sz="1800" dirty="0" err="1"/>
              <a:t>after</a:t>
            </a:r>
            <a:r>
              <a:rPr lang="fr-FR" sz="1800" dirty="0"/>
              <a:t> the stage 3 freeze</a:t>
            </a:r>
          </a:p>
          <a:p>
            <a:pPr lvl="1"/>
            <a:r>
              <a:rPr lang="fr-FR" sz="2000" dirty="0"/>
              <a:t>9 </a:t>
            </a:r>
            <a:r>
              <a:rPr lang="fr-FR" sz="2000" dirty="0" err="1"/>
              <a:t>months</a:t>
            </a:r>
            <a:r>
              <a:rPr lang="fr-FR" sz="2000" dirty="0"/>
              <a:t> </a:t>
            </a:r>
            <a:r>
              <a:rPr lang="fr-FR" sz="2000" dirty="0" err="1"/>
              <a:t>between</a:t>
            </a:r>
            <a:r>
              <a:rPr lang="fr-FR" sz="2000" dirty="0"/>
              <a:t> stage 2 freeze and the stage 3 freeze dates</a:t>
            </a:r>
          </a:p>
          <a:p>
            <a:pPr lvl="2"/>
            <a:r>
              <a:rPr lang="fr-FR" sz="1800" dirty="0"/>
              <a:t>To </a:t>
            </a:r>
            <a:r>
              <a:rPr lang="fr-FR" sz="1800" dirty="0" err="1"/>
              <a:t>grant</a:t>
            </a:r>
            <a:r>
              <a:rPr lang="fr-FR" sz="1800" dirty="0"/>
              <a:t> </a:t>
            </a:r>
            <a:r>
              <a:rPr lang="fr-FR" sz="1800" dirty="0" err="1"/>
              <a:t>enough</a:t>
            </a:r>
            <a:r>
              <a:rPr lang="fr-FR" sz="1800" dirty="0"/>
              <a:t> time for TSG cross-coordination.</a:t>
            </a:r>
          </a:p>
          <a:p>
            <a:pPr lvl="2"/>
            <a:r>
              <a:rPr lang="fr-FR" sz="1800" dirty="0"/>
              <a:t>For CT, Stage 2 </a:t>
            </a:r>
            <a:r>
              <a:rPr lang="fr-FR" sz="1800" dirty="0" err="1"/>
              <a:t>requirements</a:t>
            </a:r>
            <a:r>
              <a:rPr lang="fr-FR" sz="1800" dirty="0"/>
              <a:t> </a:t>
            </a:r>
            <a:r>
              <a:rPr lang="fr-FR" sz="1800" dirty="0" err="1"/>
              <a:t>coming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SA2 but </a:t>
            </a:r>
            <a:r>
              <a:rPr lang="fr-FR" sz="1800" dirty="0" err="1"/>
              <a:t>also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SA3, SA4, SA5, SA6</a:t>
            </a:r>
          </a:p>
          <a:p>
            <a:r>
              <a:rPr lang="fr-FR" sz="2400" dirty="0" err="1"/>
              <a:t>Decision</a:t>
            </a:r>
            <a:r>
              <a:rPr lang="fr-FR" sz="2400" dirty="0"/>
              <a:t> </a:t>
            </a:r>
            <a:r>
              <a:rPr lang="fr-FR" sz="2400" dirty="0" err="1"/>
              <a:t>after</a:t>
            </a:r>
            <a:r>
              <a:rPr lang="fr-FR" sz="2400" dirty="0"/>
              <a:t> the joint session</a:t>
            </a:r>
          </a:p>
          <a:p>
            <a:pPr lvl="1"/>
            <a:r>
              <a:rPr lang="en-US" sz="2000" dirty="0"/>
              <a:t>Stage 2 freeze: December 2025</a:t>
            </a:r>
          </a:p>
          <a:p>
            <a:pPr lvl="1"/>
            <a:r>
              <a:rPr lang="en-US" sz="2000" dirty="0"/>
              <a:t>Stage 3 freeze: </a:t>
            </a:r>
            <a:r>
              <a:rPr lang="en-US" sz="2000" b="1" dirty="0">
                <a:solidFill>
                  <a:srgbClr val="FF0000"/>
                </a:solidFill>
              </a:rPr>
              <a:t>September 2025</a:t>
            </a:r>
          </a:p>
          <a:p>
            <a:pPr lvl="1"/>
            <a:r>
              <a:rPr lang="en-US" sz="2000" dirty="0"/>
              <a:t>ASN.1/</a:t>
            </a:r>
            <a:r>
              <a:rPr lang="en-US" sz="2000" dirty="0" err="1"/>
              <a:t>OpenAPI</a:t>
            </a:r>
            <a:r>
              <a:rPr lang="en-US" sz="2000" dirty="0"/>
              <a:t> freeze: </a:t>
            </a:r>
            <a:r>
              <a:rPr lang="en-US" sz="2000" b="1" dirty="0">
                <a:solidFill>
                  <a:srgbClr val="FF0000"/>
                </a:solidFill>
              </a:rPr>
              <a:t>December 2026</a:t>
            </a:r>
            <a:endParaRPr lang="fr-FR" sz="2000" b="1" dirty="0">
              <a:solidFill>
                <a:srgbClr val="FF0000"/>
              </a:solidFill>
            </a:endParaRP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05254760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major update</a:t>
            </a:r>
          </a:p>
          <a:p>
            <a:r>
              <a:rPr lang="fr-FR" altLang="fr-FR" dirty="0"/>
              <a:t>3GPP-IETF Coordination meeting at IETF#116</a:t>
            </a:r>
          </a:p>
          <a:p>
            <a:pPr lvl="1"/>
            <a:r>
              <a:rPr lang="fr-FR" dirty="0" err="1"/>
              <a:t>Some</a:t>
            </a:r>
            <a:r>
              <a:rPr lang="fr-FR" dirty="0"/>
              <a:t> issues </a:t>
            </a:r>
            <a:r>
              <a:rPr lang="fr-FR" dirty="0" err="1"/>
              <a:t>with</a:t>
            </a:r>
            <a:r>
              <a:rPr lang="fr-FR" dirty="0"/>
              <a:t> the LS sent by IETF. LS </a:t>
            </a:r>
            <a:r>
              <a:rPr lang="fr-FR" dirty="0" err="1"/>
              <a:t>from</a:t>
            </a:r>
            <a:r>
              <a:rPr lang="fr-FR" dirty="0"/>
              <a:t> IETF have </a:t>
            </a:r>
            <a:r>
              <a:rPr lang="fr-FR"/>
              <a:t>to </a:t>
            </a:r>
            <a:r>
              <a:rPr lang="en-DE"/>
              <a:t>b</a:t>
            </a:r>
            <a:r>
              <a:rPr lang="en-GB"/>
              <a:t>e</a:t>
            </a:r>
            <a:r>
              <a:rPr lang="en-DE"/>
              <a:t> </a:t>
            </a:r>
            <a:r>
              <a:rPr lang="fr-FR"/>
              <a:t>sent </a:t>
            </a:r>
            <a:r>
              <a:rPr lang="fr-FR" dirty="0"/>
              <a:t>in a </a:t>
            </a:r>
            <a:r>
              <a:rPr lang="fr-FR" dirty="0" err="1"/>
              <a:t>formatted</a:t>
            </a:r>
            <a:r>
              <a:rPr lang="fr-FR" dirty="0"/>
              <a:t> document </a:t>
            </a:r>
            <a:r>
              <a:rPr lang="fr-FR" dirty="0" err="1"/>
              <a:t>attached</a:t>
            </a:r>
            <a:r>
              <a:rPr lang="fr-FR" dirty="0"/>
              <a:t> to the email sent to the 3GPP Liaison </a:t>
            </a:r>
            <a:r>
              <a:rPr lang="fr-FR" dirty="0" err="1"/>
              <a:t>coordinator</a:t>
            </a:r>
            <a:endParaRPr lang="en-US" dirty="0"/>
          </a:p>
          <a:p>
            <a:pPr lvl="1"/>
            <a:r>
              <a:rPr lang="en-GB" dirty="0"/>
              <a:t>Remaining dependencies (about 3) under control</a:t>
            </a:r>
          </a:p>
          <a:p>
            <a:r>
              <a:rPr lang="en-US" dirty="0"/>
              <a:t>A new IETF non-working group email list has been created.</a:t>
            </a:r>
          </a:p>
          <a:p>
            <a:pPr lvl="1"/>
            <a:r>
              <a:rPr lang="en-US" dirty="0"/>
              <a:t>List address: sat-int@ietf.org</a:t>
            </a:r>
          </a:p>
          <a:p>
            <a:pPr lvl="1"/>
            <a:r>
              <a:rPr lang="en-US" dirty="0"/>
              <a:t>To discuss the networking issues and solutions involved in Non-terrestrial-network integration with 5G and </a:t>
            </a:r>
            <a:r>
              <a:rPr lang="en-US" err="1"/>
              <a:t>Internet</a:t>
            </a:r>
            <a:r>
              <a:rPr lang="en-US"/>
              <a:t>,</a:t>
            </a:r>
            <a:r>
              <a:rPr lang="en-DE"/>
              <a:t> </a:t>
            </a:r>
            <a:r>
              <a:rPr lang="en-US"/>
              <a:t>only </a:t>
            </a:r>
            <a:r>
              <a:rPr lang="en-US" dirty="0"/>
              <a:t>focus on the technical topics related to IETF technologies, not intended to be a platform for 3GPP discussions except the requirements to IETF</a:t>
            </a:r>
          </a:p>
          <a:p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TSG-CT#98-e: 	2022 </a:t>
            </a:r>
            <a:r>
              <a:rPr lang="fr-FR" dirty="0" err="1"/>
              <a:t>Dec</a:t>
            </a:r>
            <a:r>
              <a:rPr lang="fr-FR" dirty="0"/>
              <a:t> 12-14, e-meeting</a:t>
            </a:r>
          </a:p>
          <a:p>
            <a:pPr lvl="1"/>
            <a:r>
              <a:rPr lang="fr-FR" dirty="0"/>
              <a:t>TSG-CT#99: 	2023 Mar 20-21, Rotterdam , NL</a:t>
            </a:r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TSG-CT#100: 	2023 Jun 12-13, Taipei, TW</a:t>
            </a:r>
          </a:p>
          <a:p>
            <a:pPr lvl="1"/>
            <a:r>
              <a:rPr lang="fr-FR" dirty="0"/>
              <a:t>TSG-CT#101: 	2023 Sep 11-12, Bengalore, IN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C91B8-E555-76AE-D2BD-D2C79FCFB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(formal) IETF 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8EDDD0-D122-2259-292B-5B51833D9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26271" cy="4351338"/>
          </a:xfrm>
        </p:spPr>
        <p:txBody>
          <a:bodyPr/>
          <a:lstStyle/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RFC 3113.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https://datatracker.ietf.org/group/ietf3gpp/about/</a:t>
            </a:r>
          </a:p>
          <a:p>
            <a:r>
              <a:rPr lang="en-US" dirty="0"/>
              <a:t>Action: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published in 2001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74037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Review</a:t>
            </a:r>
            <a:r>
              <a:rPr lang="fr-FR" dirty="0"/>
              <a:t> of Rel-17 </a:t>
            </a:r>
            <a:r>
              <a:rPr lang="fr-FR" dirty="0" err="1"/>
              <a:t>specifications</a:t>
            </a:r>
            <a:r>
              <a:rPr lang="fr-FR" dirty="0"/>
              <a:t> has </a:t>
            </a:r>
            <a:r>
              <a:rPr lang="fr-FR" dirty="0" err="1"/>
              <a:t>revealed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 lot of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have </a:t>
            </a:r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endParaRPr lang="fr-FR" dirty="0"/>
          </a:p>
          <a:p>
            <a:pPr lvl="1"/>
            <a:r>
              <a:rPr lang="fr-FR" dirty="0"/>
              <a:t>There </a:t>
            </a:r>
            <a:r>
              <a:rPr lang="fr-FR" dirty="0" err="1"/>
              <a:t>is</a:t>
            </a:r>
            <a:r>
              <a:rPr lang="fr-FR" dirty="0"/>
              <a:t> no </a:t>
            </a:r>
            <a:r>
              <a:rPr lang="fr-FR" dirty="0" err="1"/>
              <a:t>easy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to </a:t>
            </a:r>
            <a:r>
              <a:rPr lang="fr-FR" dirty="0" err="1"/>
              <a:t>track</a:t>
            </a:r>
            <a:r>
              <a:rPr lang="fr-FR" dirty="0"/>
              <a:t> the </a:t>
            </a:r>
            <a:r>
              <a:rPr lang="fr-FR" dirty="0" err="1"/>
              <a:t>need</a:t>
            </a:r>
            <a:r>
              <a:rPr lang="fr-FR" dirty="0"/>
              <a:t> for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 </a:t>
            </a:r>
            <a:r>
              <a:rPr lang="fr-FR" dirty="0" err="1"/>
              <a:t>from</a:t>
            </a:r>
            <a:r>
              <a:rPr lang="fr-FR" dirty="0"/>
              <a:t> 3GPP</a:t>
            </a:r>
          </a:p>
          <a:p>
            <a:r>
              <a:rPr lang="fr-FR" dirty="0"/>
              <a:t>Actions (3GPP </a:t>
            </a:r>
            <a:r>
              <a:rPr lang="fr-FR" dirty="0" err="1"/>
              <a:t>wide</a:t>
            </a:r>
            <a:r>
              <a:rPr lang="fr-FR" dirty="0"/>
              <a:t>):</a:t>
            </a:r>
          </a:p>
          <a:p>
            <a:pPr lvl="1"/>
            <a:r>
              <a:rPr lang="fr-FR" dirty="0"/>
              <a:t>LS sent to all the 3GPP </a:t>
            </a:r>
            <a:r>
              <a:rPr lang="fr-FR" dirty="0" err="1"/>
              <a:t>WGs</a:t>
            </a:r>
            <a:endParaRPr lang="fr-FR" dirty="0"/>
          </a:p>
          <a:p>
            <a:pPr lvl="2"/>
            <a:r>
              <a:rPr lang="fr-FR" dirty="0" err="1"/>
              <a:t>Specification</a:t>
            </a:r>
            <a:r>
              <a:rPr lang="fr-FR" dirty="0"/>
              <a:t> rapporteurs </a:t>
            </a:r>
            <a:r>
              <a:rPr lang="fr-FR" dirty="0" err="1"/>
              <a:t>needs</a:t>
            </a:r>
            <a:r>
              <a:rPr lang="fr-FR" dirty="0"/>
              <a:t> to </a:t>
            </a:r>
            <a:r>
              <a:rPr lang="fr-FR" dirty="0" err="1"/>
              <a:t>review</a:t>
            </a:r>
            <a:r>
              <a:rPr lang="fr-FR" dirty="0"/>
              <a:t> Rel-17/Rel-18 </a:t>
            </a:r>
            <a:r>
              <a:rPr lang="fr-FR" dirty="0" err="1"/>
              <a:t>specs</a:t>
            </a:r>
            <a:r>
              <a:rPr lang="fr-FR" dirty="0"/>
              <a:t> and </a:t>
            </a:r>
            <a:r>
              <a:rPr lang="fr-FR" dirty="0" err="1"/>
              <a:t>collect</a:t>
            </a:r>
            <a:r>
              <a:rPr lang="fr-FR" dirty="0"/>
              <a:t> the </a:t>
            </a:r>
            <a:r>
              <a:rPr lang="fr-FR" dirty="0" err="1"/>
              <a:t>request</a:t>
            </a:r>
            <a:r>
              <a:rPr lang="fr-FR" dirty="0"/>
              <a:t> for IANA </a:t>
            </a:r>
            <a:r>
              <a:rPr lang="fr-FR" dirty="0" err="1"/>
              <a:t>assignment</a:t>
            </a:r>
            <a:endParaRPr lang="fr-FR" dirty="0"/>
          </a:p>
          <a:p>
            <a:pPr lvl="2"/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must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indicated</a:t>
            </a:r>
            <a:r>
              <a:rPr lang="fr-FR" dirty="0"/>
              <a:t> to the CT Chair</a:t>
            </a:r>
          </a:p>
          <a:p>
            <a:pPr lvl="1"/>
            <a:r>
              <a:rPr lang="fr-FR" dirty="0"/>
              <a:t>ETSI has </a:t>
            </a:r>
            <a:r>
              <a:rPr lang="fr-FR" dirty="0" err="1"/>
              <a:t>created</a:t>
            </a:r>
            <a:r>
              <a:rPr lang="fr-FR" dirty="0"/>
              <a:t> an </a:t>
            </a:r>
            <a:r>
              <a:rPr lang="fr-FR" dirty="0">
                <a:hlinkClick r:id="rId2"/>
              </a:rPr>
              <a:t>IANA </a:t>
            </a:r>
            <a:r>
              <a:rPr lang="fr-FR" dirty="0" err="1">
                <a:hlinkClick r:id="rId2"/>
              </a:rPr>
              <a:t>Pending</a:t>
            </a:r>
            <a:r>
              <a:rPr lang="fr-FR" dirty="0">
                <a:hlinkClick r:id="rId2"/>
              </a:rPr>
              <a:t> </a:t>
            </a:r>
            <a:r>
              <a:rPr lang="fr-FR" dirty="0" err="1">
                <a:hlinkClick r:id="rId2"/>
              </a:rPr>
              <a:t>Request</a:t>
            </a:r>
            <a:r>
              <a:rPr lang="fr-FR" dirty="0">
                <a:hlinkClick r:id="rId2"/>
              </a:rPr>
              <a:t> </a:t>
            </a:r>
            <a:r>
              <a:rPr lang="fr-FR" dirty="0" err="1">
                <a:hlinkClick r:id="rId2"/>
              </a:rPr>
              <a:t>Registry</a:t>
            </a:r>
            <a:r>
              <a:rPr lang="fr-FR" dirty="0"/>
              <a:t> accessible </a:t>
            </a:r>
            <a:r>
              <a:rPr lang="fr-FR" dirty="0" err="1"/>
              <a:t>today</a:t>
            </a:r>
            <a:r>
              <a:rPr lang="fr-FR" dirty="0"/>
              <a:t> on CT1 WG </a:t>
            </a:r>
            <a:r>
              <a:rPr lang="fr-FR" dirty="0" err="1"/>
              <a:t>webpage</a:t>
            </a:r>
            <a:r>
              <a:rPr lang="fr-FR" dirty="0"/>
              <a:t> (trial phase) but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accessible via the </a:t>
            </a:r>
            <a:r>
              <a:rPr lang="fr-FR" dirty="0" err="1"/>
              <a:t>delegate</a:t>
            </a:r>
            <a:r>
              <a:rPr lang="fr-FR" dirty="0"/>
              <a:t> corner.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708808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812877-2718-444B-872F-8E4997FF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/>
              <a:t> Management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B42FAA-2B37-4FE1-A029-480F30737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Since TSG#96</a:t>
            </a:r>
          </a:p>
          <a:p>
            <a:pPr lvl="1"/>
            <a:r>
              <a:rPr lang="en-US" dirty="0"/>
              <a:t>All CT/SA </a:t>
            </a:r>
            <a:r>
              <a:rPr lang="en-US" dirty="0" err="1"/>
              <a:t>OpenAPIs</a:t>
            </a:r>
            <a:r>
              <a:rPr lang="en-US" dirty="0"/>
              <a:t> are stored in the 3GPP Forge for information</a:t>
            </a:r>
          </a:p>
          <a:p>
            <a:pPr lvl="1"/>
            <a:r>
              <a:rPr lang="en-US" dirty="0"/>
              <a:t>Normative description contained in Annex of the specifications</a:t>
            </a:r>
          </a:p>
          <a:p>
            <a:r>
              <a:rPr lang="en-US" dirty="0"/>
              <a:t>Discussion: </a:t>
            </a:r>
          </a:p>
          <a:p>
            <a:pPr lvl="1"/>
            <a:r>
              <a:rPr lang="en-US" dirty="0"/>
              <a:t>Use Forge as normative source of the </a:t>
            </a:r>
            <a:r>
              <a:rPr lang="en-US" dirty="0" err="1"/>
              <a:t>OpenAPI</a:t>
            </a:r>
            <a:r>
              <a:rPr lang="en-US" dirty="0"/>
              <a:t> descriptions</a:t>
            </a:r>
          </a:p>
          <a:p>
            <a:pPr lvl="2"/>
            <a:r>
              <a:rPr lang="en-US" dirty="0"/>
              <a:t>with change/merge done in Forge and not in Word document</a:t>
            </a:r>
          </a:p>
          <a:p>
            <a:pPr lvl="2"/>
            <a:r>
              <a:rPr lang="en-US" dirty="0"/>
              <a:t>CRs with links pointing to the proposed changes made in Forge</a:t>
            </a:r>
          </a:p>
          <a:p>
            <a:pPr lvl="1"/>
            <a:r>
              <a:rPr lang="en-US" dirty="0"/>
              <a:t>Discussion started in SA5 and should be continued in the </a:t>
            </a:r>
            <a:r>
              <a:rPr lang="en-US" dirty="0" err="1"/>
              <a:t>OpenAPI</a:t>
            </a:r>
            <a:r>
              <a:rPr lang="en-US" dirty="0"/>
              <a:t> Task Force</a:t>
            </a:r>
          </a:p>
          <a:p>
            <a:pPr lvl="1"/>
            <a:r>
              <a:rPr lang="en-US" dirty="0"/>
              <a:t>Impacts on the CR management in 3GPP and specification change control/tracking should be carefully investigated</a:t>
            </a:r>
          </a:p>
        </p:txBody>
      </p:sp>
    </p:spTree>
    <p:extLst>
      <p:ext uri="{BB962C8B-B14F-4D97-AF65-F5344CB8AC3E}">
        <p14:creationId xmlns:p14="http://schemas.microsoft.com/office/powerpoint/2010/main" val="192188758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65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C919659-7D38-115C-7C90-8544AFBE2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AE98E4E-89F2-F91F-BABD-D89446BC1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2147855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/>
              <a:t>Many thanks to CT vice chairs, CT WG chairs and rapporteurs for the great effort of coordination during the last 4 years. </a:t>
            </a:r>
          </a:p>
          <a:p>
            <a:r>
              <a:rPr lang="en-GB" altLang="ja-JP" sz="2400" dirty="0"/>
              <a:t>Special thanks to Kimmo for all the years by my side. </a:t>
            </a:r>
          </a:p>
          <a:p>
            <a:r>
              <a:rPr lang="en-GB" altLang="ja-JP" sz="2400" dirty="0"/>
              <a:t>Thanks to MCC and ETSI IT for excellent support in and outside the meetings.</a:t>
            </a:r>
          </a:p>
          <a:p>
            <a:r>
              <a:rPr lang="en-GB" altLang="ja-JP" sz="2400" dirty="0"/>
              <a:t>Thanks to ETSI for the excellent organisation of TSG#99 in Rotterdam</a:t>
            </a:r>
          </a:p>
          <a:p>
            <a:r>
              <a:rPr lang="en-GB" altLang="ja-JP" sz="2400" dirty="0"/>
              <a:t>Thanks to the delegates in CT WGs and CT for the amazing work </a:t>
            </a:r>
            <a:r>
              <a:rPr lang="en-GB" altLang="ja-JP" sz="2400"/>
              <a:t>achieved </a:t>
            </a:r>
            <a:r>
              <a:rPr lang="en-DE" altLang="ja-JP" sz="2400"/>
              <a:t>i</a:t>
            </a:r>
            <a:r>
              <a:rPr lang="en-GB" altLang="ja-JP" sz="2400"/>
              <a:t>n</a:t>
            </a:r>
            <a:r>
              <a:rPr lang="en-DE" altLang="ja-JP" sz="2400"/>
              <a:t> </a:t>
            </a:r>
            <a:r>
              <a:rPr lang="en-GB" altLang="ja-JP" sz="2400"/>
              <a:t>the </a:t>
            </a:r>
            <a:r>
              <a:rPr lang="en-GB" altLang="ja-JP" sz="2400" dirty="0"/>
              <a:t>last 4 years. </a:t>
            </a:r>
          </a:p>
          <a:p>
            <a:r>
              <a:rPr lang="en-GB" altLang="ja-JP" sz="2400"/>
              <a:t>Many </a:t>
            </a:r>
            <a:r>
              <a:rPr lang="en-DE" altLang="ja-JP" sz="2400"/>
              <a:t>t</a:t>
            </a:r>
            <a:r>
              <a:rPr lang="en-GB" altLang="ja-JP" sz="2400"/>
              <a:t>hanks </a:t>
            </a:r>
            <a:r>
              <a:rPr lang="en-GB" altLang="ja-JP" sz="2400" dirty="0"/>
              <a:t>to Georg (SA), Wanshi (RAN) for everything and even more!</a:t>
            </a:r>
          </a:p>
          <a:p>
            <a:r>
              <a:rPr lang="en-GB" altLang="ja-JP" sz="2400" dirty="0"/>
              <a:t>Warm congratulations to Peter Schmitt (CT) and Puneet Jain (SA) </a:t>
            </a: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3GPP 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5601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</a:t>
            </a:r>
            <a:r>
              <a:rPr lang="fr-FR" altLang="en-US" sz="1800"/>
              <a:t>CT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WG1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4BC4EA-09A0-CF0F-DA87-83DADEE42A82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pic>
        <p:nvPicPr>
          <p:cNvPr id="5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36FB5EAC-F194-36C6-B5AC-F512495FA6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WG4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00B0F0"/>
                </a:solidFill>
              </a:rPr>
              <a:t>NEW</a:t>
            </a:r>
            <a:r>
              <a:rPr lang="en-GB" altLang="en-US" dirty="0"/>
              <a:t> 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Zhijun</a:t>
            </a:r>
            <a:r>
              <a:rPr lang="fr-FR" altLang="en-US" sz="1800" dirty="0"/>
              <a:t> 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it-IT" sz="1800" dirty="0"/>
              <a:t>li.zhijun3@zte.com.cn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55EA1F7-DF5D-778E-C4E5-2F8653DF5BB5}"/>
              </a:ext>
            </a:extLst>
          </p:cNvPr>
          <p:cNvSpPr txBox="1">
            <a:spLocks/>
          </p:cNvSpPr>
          <p:nvPr/>
        </p:nvSpPr>
        <p:spPr bwMode="auto">
          <a:xfrm>
            <a:off x="2157639" y="20986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0AD40D2F-E2E5-A55B-50E2-233D46F89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29" y="2111583"/>
            <a:ext cx="985086" cy="144353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47B343D-CFBD-C64E-C788-16F8FC797F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7438" y="1997259"/>
            <a:ext cx="1152686" cy="155279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BE7B06F-F003-639D-3CC8-49D89E7FB2D7}"/>
              </a:ext>
            </a:extLst>
          </p:cNvPr>
          <p:cNvSpPr/>
          <p:nvPr/>
        </p:nvSpPr>
        <p:spPr>
          <a:xfrm>
            <a:off x="500332" y="1828713"/>
            <a:ext cx="4468483" cy="1949464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0B8872-16F1-E3B1-FC02-7F842B0857D2}"/>
              </a:ext>
            </a:extLst>
          </p:cNvPr>
          <p:cNvSpPr/>
          <p:nvPr/>
        </p:nvSpPr>
        <p:spPr>
          <a:xfrm>
            <a:off x="5927066" y="1804407"/>
            <a:ext cx="4468483" cy="1939111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165059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Approval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94700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CP-230028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31.822 v1.0.0 Study on 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CP-230112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31.826 on Study on new UICC application for NSSA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CP-230183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24.575 v1.0.0 on 5G System; Multicast/Broadcast UE pre-configuration</a:t>
                      </a:r>
                    </a:p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Management Object (MO)</a:t>
                      </a:r>
                    </a:p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until CT#99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</a:t>
            </a:r>
            <a:r>
              <a:rPr lang="fr-FR" altLang="en-US" sz="1800"/>
              <a:t>CT 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70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2A6EA8"/>
                </a:solidFill>
              </a:rPr>
              <a:t>New</a:t>
            </a:r>
            <a:r>
              <a:rPr lang="en-GB" altLang="en-US" dirty="0"/>
              <a:t> TSG CT Officials after CT#99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TSG </a:t>
            </a:r>
            <a:r>
              <a:rPr lang="fr-FR" altLang="en-US" sz="1800">
                <a:solidFill>
                  <a:srgbClr val="2A6EA8"/>
                </a:solidFill>
              </a:rPr>
              <a:t>CT Chair</a:t>
            </a:r>
            <a:r>
              <a:rPr lang="en-DE" altLang="en-US" sz="1800">
                <a:solidFill>
                  <a:srgbClr val="2A6EA8"/>
                </a:solidFill>
              </a:rPr>
              <a:t> </a:t>
            </a:r>
            <a:r>
              <a:rPr lang="en-GB" altLang="en-US" sz="1800">
                <a:solidFill>
                  <a:srgbClr val="2A6EA8"/>
                </a:solidFill>
              </a:rPr>
              <a:t>e</a:t>
            </a:r>
            <a:r>
              <a:rPr lang="en-DE" altLang="en-US" sz="1800">
                <a:solidFill>
                  <a:srgbClr val="2A6EA8"/>
                </a:solidFill>
              </a:rPr>
              <a:t>l</a:t>
            </a:r>
            <a:r>
              <a:rPr lang="en-GB" altLang="en-US" sz="1800">
                <a:solidFill>
                  <a:srgbClr val="2A6EA8"/>
                </a:solidFill>
              </a:rPr>
              <a:t>e</a:t>
            </a:r>
            <a:r>
              <a:rPr lang="en-DE" altLang="en-US" sz="1800">
                <a:solidFill>
                  <a:srgbClr val="2A6EA8"/>
                </a:solidFill>
              </a:rPr>
              <a:t>c</a:t>
            </a:r>
            <a:r>
              <a:rPr lang="en-GB" altLang="en-US" sz="1800">
                <a:solidFill>
                  <a:srgbClr val="2A6EA8"/>
                </a:solidFill>
              </a:rPr>
              <a:t>t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2A6EA8"/>
                </a:solidFill>
              </a:rPr>
              <a:t>peter.schmitt@huawei.com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TSG CT </a:t>
            </a:r>
            <a:r>
              <a:rPr lang="fr-FR" altLang="en-US" sz="1800" dirty="0" err="1">
                <a:solidFill>
                  <a:srgbClr val="2A6EA8"/>
                </a:solidFill>
              </a:rPr>
              <a:t>Vicechair</a:t>
            </a:r>
            <a:endParaRPr lang="fr-FR" altLang="en-US" sz="1800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A6EA8"/>
                </a:solidFill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2A6EA8"/>
                </a:solidFill>
              </a:rPr>
              <a:t>longb@chinatelecom.cn</a:t>
            </a:r>
            <a:endParaRPr lang="fr-FR" altLang="en-US" sz="1800" i="1" dirty="0">
              <a:solidFill>
                <a:srgbClr val="2A6EA8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70AB69-A5FA-6BCA-6065-25F33F3C65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9E97089-985C-C1A8-6205-6CAB93B87D73}"/>
              </a:ext>
            </a:extLst>
          </p:cNvPr>
          <p:cNvSpPr/>
          <p:nvPr/>
        </p:nvSpPr>
        <p:spPr>
          <a:xfrm>
            <a:off x="500332" y="1828712"/>
            <a:ext cx="4468483" cy="2156693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D13F36-80F7-138D-98BD-41125DC8E1A5}"/>
              </a:ext>
            </a:extLst>
          </p:cNvPr>
          <p:cNvSpPr/>
          <p:nvPr/>
        </p:nvSpPr>
        <p:spPr>
          <a:xfrm>
            <a:off x="6096000" y="4753351"/>
            <a:ext cx="4468483" cy="149505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CT#98e Stats			    CT#99 Stats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279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1108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26 New + 2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0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424 registered</a:t>
            </a:r>
          </a:p>
          <a:p>
            <a:pPr lvl="1"/>
            <a:r>
              <a:rPr lang="en-US" altLang="fr-FR" sz="2000" dirty="0"/>
              <a:t>350 confirmed participation</a:t>
            </a:r>
          </a:p>
          <a:p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261652" y="1822445"/>
            <a:ext cx="569482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341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1065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23 New + 12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378 registered</a:t>
            </a:r>
          </a:p>
          <a:p>
            <a:pPr lvl="1"/>
            <a:r>
              <a:rPr lang="en-US" altLang="fr-FR" sz="2000" dirty="0"/>
              <a:t>258 confirmed participation</a:t>
            </a:r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080649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(Only Cat F CRs)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AC4D78F-683E-4000-BAAE-2A468AB1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EC1B592-8566-4E7D-9DDE-F5F14060251D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 (related to MCS, SEW Ph2)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1e442c71-47c7-4d6b-9a66-8473dbdf2056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5399ac36-8d91-4486-a02c-e0c1bb8d184f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23271</TotalTime>
  <Words>1795</Words>
  <Application>Microsoft Office PowerPoint</Application>
  <PresentationFormat>Grand écran</PresentationFormat>
  <Paragraphs>368</Paragraphs>
  <Slides>37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3" baseType="lpstr">
      <vt:lpstr>Arial</vt:lpstr>
      <vt:lpstr>Arial </vt:lpstr>
      <vt:lpstr>Calibri</vt:lpstr>
      <vt:lpstr>Calibri Light</vt:lpstr>
      <vt:lpstr>Times New Roman</vt:lpstr>
      <vt:lpstr>Office Theme</vt:lpstr>
      <vt:lpstr>3GPP TSG CT Management Report</vt:lpstr>
      <vt:lpstr>Since the last PCG meeting…</vt:lpstr>
      <vt:lpstr>CT Officials</vt:lpstr>
      <vt:lpstr>TSG CT Officials until CT#99</vt:lpstr>
      <vt:lpstr>New TSG CT Officials after CT#99</vt:lpstr>
      <vt:lpstr>Meeting statistics</vt:lpstr>
      <vt:lpstr>CT#98e Stats       CT#99 Stats</vt:lpstr>
      <vt:lpstr>Release status</vt:lpstr>
      <vt:lpstr>Rel-8 – Rel-14 Status (Only Cat F CRs)</vt:lpstr>
      <vt:lpstr>Release 15 Status (Only Cat F CRs)</vt:lpstr>
      <vt:lpstr>Release 16 Status (Only Cat F CRs)</vt:lpstr>
      <vt:lpstr>Release 17 Status (Only Cat F CRs)</vt:lpstr>
      <vt:lpstr>Release 18 Status</vt:lpstr>
      <vt:lpstr>For information to PCG</vt:lpstr>
      <vt:lpstr>CT WG Statistics: Approved CRs by WG</vt:lpstr>
      <vt:lpstr>Rel-17 frozen since CT#96   2/2</vt:lpstr>
      <vt:lpstr>Release 18 Planning</vt:lpstr>
      <vt:lpstr>Release 19 timeline discussion at SA#99</vt:lpstr>
      <vt:lpstr>IETF Status</vt:lpstr>
      <vt:lpstr>New (formal) IETF - 3GPP IAB group</vt:lpstr>
      <vt:lpstr>IANA assignment request handling</vt:lpstr>
      <vt:lpstr>OpenAPI Specification Management</vt:lpstr>
      <vt:lpstr>For action to PCG</vt:lpstr>
      <vt:lpstr>Présentation PowerPoint</vt:lpstr>
      <vt:lpstr>Acknowledgement</vt:lpstr>
      <vt:lpstr>Acknowledgement</vt:lpstr>
      <vt:lpstr>Thank You!</vt:lpstr>
      <vt:lpstr>Annex</vt:lpstr>
      <vt:lpstr>CT Leadership</vt:lpstr>
      <vt:lpstr>TSG CT Officials</vt:lpstr>
      <vt:lpstr>TSG CT WG1 Officials</vt:lpstr>
      <vt:lpstr>TSG CT WG3 Officials</vt:lpstr>
      <vt:lpstr>TSG CT WG4 Officials</vt:lpstr>
      <vt:lpstr>NEW TSG CT WG4 Officials</vt:lpstr>
      <vt:lpstr>TSG CT WG6 Officials</vt:lpstr>
      <vt:lpstr>TR/TS sent to plenary</vt:lpstr>
      <vt:lpstr>New Rel-18 TR/TS for Approval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882</cp:revision>
  <dcterms:created xsi:type="dcterms:W3CDTF">2010-02-05T13:52:04Z</dcterms:created>
  <dcterms:modified xsi:type="dcterms:W3CDTF">2023-04-20T16:04:58Z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2021-10-15T08:52:36Z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989f5a2f-589d-4b84-bf23-4535397a7d05</vt:lpwstr>
  </property>
  <property fmtid="{D5CDD505-2E9C-101B-9397-08002B2CF9AE}" pid="9" name="MSIP_Label_07222825-62ea-40f3-96b5-5375c07996e2_ContentBits">
    <vt:lpwstr>0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1681846588</vt:lpwstr>
  </property>
</Properties>
</file>