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6"/>
  </p:notesMasterIdLst>
  <p:handoutMasterIdLst>
    <p:handoutMasterId r:id="rId7"/>
  </p:handoutMasterIdLst>
  <p:sldIdLst>
    <p:sldId id="341" r:id="rId2"/>
    <p:sldId id="403" r:id="rId3"/>
    <p:sldId id="386" r:id="rId4"/>
    <p:sldId id="393" r:id="rId5"/>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7627" autoAdjust="0"/>
    <p:restoredTop sz="94679" autoAdjust="0"/>
  </p:normalViewPr>
  <p:slideViewPr>
    <p:cSldViewPr snapToGrid="0">
      <p:cViewPr varScale="1">
        <p:scale>
          <a:sx n="76" d="100"/>
          <a:sy n="76" d="100"/>
        </p:scale>
        <p:origin x="528" y="77"/>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6" d="100"/>
          <a:sy n="46" d="100"/>
        </p:scale>
        <p:origin x="2788" y="40"/>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handoutMaster" Target="handoutMasters/handoutMaster1.xml"/><Relationship Id="rId12" Type="http://schemas.microsoft.com/office/2016/11/relationships/changesInfo" Target="changesInfos/changesInfo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drian Scrase" userId="c433f16e-0562-4556-87af-24c4f609effe" providerId="ADAL" clId="{E3D4D990-D2D3-4AE9-BD8E-33ED4DBE6328}"/>
    <pc:docChg chg="modMainMaster">
      <pc:chgData name="Adrian Scrase" userId="c433f16e-0562-4556-87af-24c4f609effe" providerId="ADAL" clId="{E3D4D990-D2D3-4AE9-BD8E-33ED4DBE6328}" dt="2022-09-04T10:50:30.394" v="4" actId="6549"/>
      <pc:docMkLst>
        <pc:docMk/>
      </pc:docMkLst>
      <pc:sldMasterChg chg="modSldLayout">
        <pc:chgData name="Adrian Scrase" userId="c433f16e-0562-4556-87af-24c4f609effe" providerId="ADAL" clId="{E3D4D990-D2D3-4AE9-BD8E-33ED4DBE6328}" dt="2022-09-04T10:50:30.394" v="4" actId="6549"/>
        <pc:sldMasterMkLst>
          <pc:docMk/>
          <pc:sldMasterMk cId="0" sldId="2147485146"/>
        </pc:sldMasterMkLst>
        <pc:sldLayoutChg chg="modSp mod">
          <pc:chgData name="Adrian Scrase" userId="c433f16e-0562-4556-87af-24c4f609effe" providerId="ADAL" clId="{E3D4D990-D2D3-4AE9-BD8E-33ED4DBE6328}" dt="2022-09-04T10:50:30.394" v="4" actId="6549"/>
          <pc:sldLayoutMkLst>
            <pc:docMk/>
            <pc:sldMasterMk cId="0" sldId="2147485146"/>
            <pc:sldLayoutMk cId="476910131" sldId="2147485161"/>
          </pc:sldLayoutMkLst>
          <pc:spChg chg="mod">
            <ac:chgData name="Adrian Scrase" userId="c433f16e-0562-4556-87af-24c4f609effe" providerId="ADAL" clId="{E3D4D990-D2D3-4AE9-BD8E-33ED4DBE6328}" dt="2022-09-04T10:50:30.394" v="4" actId="6549"/>
            <ac:spMkLst>
              <pc:docMk/>
              <pc:sldMasterMk cId="0" sldId="2147485146"/>
              <pc:sldLayoutMk cId="476910131" sldId="2147485161"/>
              <ac:spMk id="4" creationId="{C696F912-AC45-4F09-B080-65AB9E68FC1B}"/>
            </ac:spMkLst>
          </pc:spChg>
        </pc:sldLayoutChg>
      </pc:sldMasterChg>
    </pc:docChg>
  </pc:docChgLst>
  <pc:docChgLst>
    <pc:chgData name="Stephen Hayes" userId="88df143c-9cc8-45b0-a799-19f2c7ac210c" providerId="ADAL" clId="{90458C2B-2B3F-4CC0-8258-0F20F77CE3BD}"/>
    <pc:docChg chg="modSld">
      <pc:chgData name="Stephen Hayes" userId="88df143c-9cc8-45b0-a799-19f2c7ac210c" providerId="ADAL" clId="{90458C2B-2B3F-4CC0-8258-0F20F77CE3BD}" dt="2022-07-24T03:00:05.831" v="0" actId="20577"/>
      <pc:docMkLst>
        <pc:docMk/>
      </pc:docMkLst>
      <pc:sldChg chg="modSp mod">
        <pc:chgData name="Stephen Hayes" userId="88df143c-9cc8-45b0-a799-19f2c7ac210c" providerId="ADAL" clId="{90458C2B-2B3F-4CC0-8258-0F20F77CE3BD}" dt="2022-07-24T03:00:05.831" v="0" actId="20577"/>
        <pc:sldMkLst>
          <pc:docMk/>
          <pc:sldMk cId="0" sldId="386"/>
        </pc:sldMkLst>
        <pc:spChg chg="mod">
          <ac:chgData name="Stephen Hayes" userId="88df143c-9cc8-45b0-a799-19f2c7ac210c" providerId="ADAL" clId="{90458C2B-2B3F-4CC0-8258-0F20F77CE3BD}" dt="2022-07-24T03:00:05.831" v="0" actId="20577"/>
          <ac:spMkLst>
            <pc:docMk/>
            <pc:sldMk cId="0" sldId="386"/>
            <ac:spMk id="9219" creationId="{CF0FD136-175C-4835-B90A-A6AE38A68FA2}"/>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FA7EB14B-E8F1-49CA-B84F-1CC162466BC0}"/>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18CCCB51-75EF-49F6-9773-A5790458A8CB}"/>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1A34D97F-8870-4D99-BE60-9780BFED7CBB}"/>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A2E379-1961-4895-85C7-1F6E8F36E8A1}"/>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67670B2E-1CD9-4696-8C72-961B8F024298}"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D61EE09-BC5E-420A-8566-1001D71924C7}"/>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7CD1B41D-BB55-4836-AD2D-5265B2E31B18}"/>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2B281487-856D-40B8-96DC-74FB7DEE79AB}"/>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83D77972-5124-4009-82A8-9CD7E5B28B32}"/>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4FA72439-F094-4C75-A685-592B0E644188}"/>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3B8ADD8A-04C3-4005-8B91-A8EBA21A446E}"/>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4C82004C-E2B2-464F-AF0A-339B49B495ED}"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8979674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00943126"/>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08B0857-26DA-47EA-BDFF-89AFC7B8A5EB}"/>
              </a:ext>
            </a:extLst>
          </p:cNvPr>
          <p:cNvSpPr txBox="1">
            <a:spLocks noChangeArrowheads="1"/>
          </p:cNvSpPr>
          <p:nvPr userDrawn="1"/>
        </p:nvSpPr>
        <p:spPr bwMode="auto">
          <a:xfrm>
            <a:off x="0" y="152400"/>
            <a:ext cx="70262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GB" altLang="en-US" sz="1400" dirty="0"/>
              <a:t>PCG #49-e                          			July 2022</a:t>
            </a:r>
          </a:p>
        </p:txBody>
      </p:sp>
      <p:sp>
        <p:nvSpPr>
          <p:cNvPr id="4" name="TextBox 3">
            <a:extLst>
              <a:ext uri="{FF2B5EF4-FFF2-40B4-BE49-F238E27FC236}">
                <a16:creationId xmlns:a16="http://schemas.microsoft.com/office/drawing/2014/main" id="{C696F912-AC45-4F09-B080-65AB9E68FC1B}"/>
              </a:ext>
            </a:extLst>
          </p:cNvPr>
          <p:cNvSpPr txBox="1">
            <a:spLocks noChangeArrowheads="1"/>
          </p:cNvSpPr>
          <p:nvPr userDrawn="1"/>
        </p:nvSpPr>
        <p:spPr bwMode="auto">
          <a:xfrm>
            <a:off x="8277225" y="0"/>
            <a:ext cx="140493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defRPr/>
            </a:pPr>
            <a:r>
              <a:rPr lang="en-GB" altLang="en-US" sz="1400"/>
              <a:t>PCG49_07</a:t>
            </a:r>
            <a:endParaRPr lang="en-GB" altLang="en-US" sz="1400" dirty="0"/>
          </a:p>
        </p:txBody>
      </p:sp>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47691013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C3F38B4F-131F-4EA0-BBF1-B9A5FA9D9B7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BB998A6-3616-477F-9642-CEBD397B1DC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FEE9D515-8FC4-43AC-B320-B02BB570FBF5}"/>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AC6D4170-A804-49D1-A446-0D026D813FCE}"/>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D5581FBE-7D45-49BB-9FAE-4D0BA50A6531}"/>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2019</a:t>
            </a:r>
          </a:p>
        </p:txBody>
      </p:sp>
      <p:pic>
        <p:nvPicPr>
          <p:cNvPr id="1031" name="Picture 1">
            <a:extLst>
              <a:ext uri="{FF2B5EF4-FFF2-40B4-BE49-F238E27FC236}">
                <a16:creationId xmlns:a16="http://schemas.microsoft.com/office/drawing/2014/main" id="{38715FE7-683C-4BDF-B251-4E7CB250832E}"/>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545DFEDF-1BB7-4359-8AB4-A3862791440E}"/>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C9BC57A4-BBC5-42EF-83F3-84A5FFA62657}"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5159" r:id="rId1"/>
    <p:sldLayoutId id="2147485160" r:id="rId2"/>
    <p:sldLayoutId id="2147485161"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D9234809-97A1-4EBC-9A7A-8A9616F75D3A}"/>
              </a:ext>
            </a:extLst>
          </p:cNvPr>
          <p:cNvSpPr>
            <a:spLocks noGrp="1"/>
          </p:cNvSpPr>
          <p:nvPr>
            <p:ph type="title"/>
          </p:nvPr>
        </p:nvSpPr>
        <p:spPr>
          <a:xfrm>
            <a:off x="1325399" y="1736726"/>
            <a:ext cx="9387840" cy="2852737"/>
          </a:xfrm>
        </p:spPr>
        <p:txBody>
          <a:bodyPr/>
          <a:lstStyle/>
          <a:p>
            <a:pPr algn="ctr" eaLnBrk="1" hangingPunct="1"/>
            <a:r>
              <a:rPr lang="en-GB" altLang="en-US" b="1" dirty="0"/>
              <a:t>Working Procedures Group</a:t>
            </a:r>
            <a:br>
              <a:rPr lang="en-GB" altLang="en-US" b="1" dirty="0"/>
            </a:br>
            <a:br>
              <a:rPr lang="en-GB" altLang="en-US" b="1" dirty="0"/>
            </a:br>
            <a:r>
              <a:rPr lang="en-GB" altLang="en-US" sz="4800" b="1" dirty="0"/>
              <a:t>Interim Report</a:t>
            </a:r>
            <a:endParaRPr lang="en-GB" altLang="en-US" b="1" dirty="0"/>
          </a:p>
        </p:txBody>
      </p:sp>
      <p:sp>
        <p:nvSpPr>
          <p:cNvPr id="5123" name="Text Placeholder 2">
            <a:extLst>
              <a:ext uri="{FF2B5EF4-FFF2-40B4-BE49-F238E27FC236}">
                <a16:creationId xmlns:a16="http://schemas.microsoft.com/office/drawing/2014/main" id="{CC088AD1-396B-49C4-B584-08599876C98F}"/>
              </a:ext>
            </a:extLst>
          </p:cNvPr>
          <p:cNvSpPr>
            <a:spLocks noGrp="1"/>
          </p:cNvSpPr>
          <p:nvPr>
            <p:ph type="body" idx="4294967295"/>
          </p:nvPr>
        </p:nvSpPr>
        <p:spPr>
          <a:xfrm>
            <a:off x="3771205" y="5357813"/>
            <a:ext cx="7886700" cy="1500187"/>
          </a:xfrm>
        </p:spPr>
        <p:txBody>
          <a:bodyPr/>
          <a:lstStyle/>
          <a:p>
            <a:pPr marL="0" indent="0" eaLnBrk="1" hangingPunct="1">
              <a:buFontTx/>
              <a:buNone/>
            </a:pPr>
            <a:r>
              <a:rPr lang="en-GB" altLang="en-US" dirty="0"/>
              <a:t>Stephen Hayes - WP Convenor</a:t>
            </a:r>
          </a:p>
          <a:p>
            <a:pPr marL="0" indent="0" eaLnBrk="1" hangingPunct="1">
              <a:buFontTx/>
              <a:buNone/>
            </a:pP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31CAFD9A-E66A-4E7F-9B4A-076B845513C1}"/>
              </a:ext>
            </a:extLst>
          </p:cNvPr>
          <p:cNvSpPr>
            <a:spLocks noGrp="1"/>
          </p:cNvSpPr>
          <p:nvPr>
            <p:ph type="title"/>
          </p:nvPr>
        </p:nvSpPr>
        <p:spPr>
          <a:xfrm>
            <a:off x="838200" y="365126"/>
            <a:ext cx="10515600" cy="1032160"/>
          </a:xfrm>
        </p:spPr>
        <p:txBody>
          <a:bodyPr/>
          <a:lstStyle/>
          <a:p>
            <a:r>
              <a:rPr lang="en-GB" altLang="en-US" dirty="0"/>
              <a:t>Overview</a:t>
            </a:r>
          </a:p>
        </p:txBody>
      </p:sp>
      <p:sp>
        <p:nvSpPr>
          <p:cNvPr id="9219" name="Content Placeholder 2">
            <a:extLst>
              <a:ext uri="{FF2B5EF4-FFF2-40B4-BE49-F238E27FC236}">
                <a16:creationId xmlns:a16="http://schemas.microsoft.com/office/drawing/2014/main" id="{CF0FD136-175C-4835-B90A-A6AE38A68FA2}"/>
              </a:ext>
            </a:extLst>
          </p:cNvPr>
          <p:cNvSpPr>
            <a:spLocks noGrp="1"/>
          </p:cNvSpPr>
          <p:nvPr>
            <p:ph idx="1"/>
          </p:nvPr>
        </p:nvSpPr>
        <p:spPr>
          <a:xfrm>
            <a:off x="479031" y="2833622"/>
            <a:ext cx="11325976" cy="2958738"/>
          </a:xfrm>
        </p:spPr>
        <p:txBody>
          <a:bodyPr/>
          <a:lstStyle/>
          <a:p>
            <a:r>
              <a:rPr lang="en-US" altLang="en-US" sz="2400" dirty="0"/>
              <a:t>The following agreements were reached by the Working Procedures Group:</a:t>
            </a:r>
          </a:p>
          <a:p>
            <a:pPr lvl="1"/>
            <a:r>
              <a:rPr lang="en-US" altLang="en-US" sz="2000" dirty="0"/>
              <a:t>One week early deadline for registration (all groups, all meetings: e-meetings, f2f).</a:t>
            </a:r>
          </a:p>
          <a:p>
            <a:pPr lvl="1"/>
            <a:r>
              <a:rPr lang="en-US" altLang="en-US" sz="2000" dirty="0"/>
              <a:t>Registrations after the deadline will still be accepted, but timely receipt of meeting info is not guaranteed.</a:t>
            </a:r>
          </a:p>
          <a:p>
            <a:pPr lvl="1"/>
            <a:r>
              <a:rPr lang="en-US" altLang="en-US" sz="2000" dirty="0"/>
              <a:t>MCC to remind late registrants of the need to register early.  This is not codified in the Working Procedures.  This and other means of encouraging early registration are left to the MCC.</a:t>
            </a:r>
          </a:p>
          <a:p>
            <a:pPr lvl="1"/>
            <a:r>
              <a:rPr lang="en-US" altLang="en-US" sz="2000" dirty="0"/>
              <a:t>Delegates may briefly visit co-located meetings without registering.</a:t>
            </a:r>
          </a:p>
          <a:p>
            <a:pPr lvl="1"/>
            <a:r>
              <a:rPr lang="en-US" altLang="en-US" sz="2000" dirty="0"/>
              <a:t>The agenda shall include registration and document submission deadlines.  In addition, the MCC is requested to make critical meeting deadlines available via the calendar tool.</a:t>
            </a:r>
          </a:p>
          <a:p>
            <a:pPr lvl="1"/>
            <a:r>
              <a:rPr lang="en-US" altLang="en-US" sz="2000" dirty="0"/>
              <a:t>Although not specified in the working procedures, the responsibility of ensuring the validity of registrations lies with the IMs’ official contacts, as the MCC cannot judge the validity </a:t>
            </a:r>
            <a:r>
              <a:rPr lang="en-US" altLang="en-US" sz="2000"/>
              <a:t>of registrations.</a:t>
            </a:r>
            <a:endParaRPr lang="en-US" altLang="en-US" sz="2000" dirty="0"/>
          </a:p>
        </p:txBody>
      </p:sp>
      <p:sp>
        <p:nvSpPr>
          <p:cNvPr id="5" name="TextBox 4">
            <a:extLst>
              <a:ext uri="{FF2B5EF4-FFF2-40B4-BE49-F238E27FC236}">
                <a16:creationId xmlns:a16="http://schemas.microsoft.com/office/drawing/2014/main" id="{F52C4389-FE00-4479-AEC3-9DC7C8542A09}"/>
              </a:ext>
            </a:extLst>
          </p:cNvPr>
          <p:cNvSpPr txBox="1"/>
          <p:nvPr/>
        </p:nvSpPr>
        <p:spPr>
          <a:xfrm>
            <a:off x="154112" y="1778884"/>
            <a:ext cx="11650895" cy="966483"/>
          </a:xfrm>
          <a:prstGeom prst="rect">
            <a:avLst/>
          </a:prstGeom>
          <a:noFill/>
          <a:ln w="19050">
            <a:solidFill>
              <a:srgbClr val="FF0000"/>
            </a:solidFill>
          </a:ln>
        </p:spPr>
        <p:txBody>
          <a:bodyPr wrap="square">
            <a:spAutoFit/>
          </a:bodyPr>
          <a:lstStyle/>
          <a:p>
            <a:pPr marL="228600" marR="0">
              <a:lnSpc>
                <a:spcPct val="107000"/>
              </a:lnSpc>
              <a:spcBef>
                <a:spcPts val="0"/>
              </a:spcBef>
              <a:spcAft>
                <a:spcPts val="800"/>
              </a:spcAft>
            </a:pPr>
            <a:r>
              <a:rPr lang="en-GB" sz="1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rPr>
              <a:t>Task Assigned to WP group in Action PCG48/01:</a:t>
            </a:r>
            <a:r>
              <a:rPr lang="en-GB" sz="1800" dirty="0">
                <a:effectLst/>
                <a:latin typeface="Arial" panose="020B0604020202020204" pitchFamily="34" charset="0"/>
                <a:ea typeface="Times New Roman" panose="02020603050405020304" pitchFamily="18" charset="0"/>
                <a:cs typeface="Times New Roman" panose="02020603050405020304" pitchFamily="18" charset="0"/>
              </a:rPr>
              <a:t>	 Working Procedures Group to consider the existing procedures relating to meeting registration, publication deadlines and registration enforcement with the objective of harmonizing those procedures to the extent possible and clearly documenting justified differences </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904668407"/>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31CAFD9A-E66A-4E7F-9B4A-076B845513C1}"/>
              </a:ext>
            </a:extLst>
          </p:cNvPr>
          <p:cNvSpPr>
            <a:spLocks noGrp="1"/>
          </p:cNvSpPr>
          <p:nvPr>
            <p:ph type="title"/>
          </p:nvPr>
        </p:nvSpPr>
        <p:spPr/>
        <p:txBody>
          <a:bodyPr/>
          <a:lstStyle/>
          <a:p>
            <a:r>
              <a:rPr lang="en-GB" altLang="en-US" dirty="0"/>
              <a:t>Recommendation</a:t>
            </a:r>
          </a:p>
        </p:txBody>
      </p:sp>
      <p:sp>
        <p:nvSpPr>
          <p:cNvPr id="9219" name="Content Placeholder 2">
            <a:extLst>
              <a:ext uri="{FF2B5EF4-FFF2-40B4-BE49-F238E27FC236}">
                <a16:creationId xmlns:a16="http://schemas.microsoft.com/office/drawing/2014/main" id="{CF0FD136-175C-4835-B90A-A6AE38A68FA2}"/>
              </a:ext>
            </a:extLst>
          </p:cNvPr>
          <p:cNvSpPr>
            <a:spLocks noGrp="1"/>
          </p:cNvSpPr>
          <p:nvPr>
            <p:ph idx="1"/>
          </p:nvPr>
        </p:nvSpPr>
        <p:spPr>
          <a:xfrm>
            <a:off x="520129" y="1941816"/>
            <a:ext cx="11058846" cy="4251236"/>
          </a:xfrm>
        </p:spPr>
        <p:txBody>
          <a:bodyPr/>
          <a:lstStyle/>
          <a:p>
            <a:r>
              <a:rPr lang="en-US" altLang="en-US" sz="2400" b="1" dirty="0"/>
              <a:t>Approve the Voting Registration P-CR</a:t>
            </a:r>
            <a:r>
              <a:rPr lang="en-US" altLang="en-US" sz="2400" b="1"/>
              <a:t>_v5</a:t>
            </a:r>
            <a:r>
              <a:rPr lang="en-US" altLang="en-US" sz="2400" b="1">
                <a:solidFill>
                  <a:srgbClr val="FF0000"/>
                </a:solidFill>
              </a:rPr>
              <a:t> </a:t>
            </a:r>
            <a:r>
              <a:rPr lang="en-US" altLang="en-US" sz="2400" b="1" dirty="0"/>
              <a:t>to the Working Procedures.</a:t>
            </a:r>
          </a:p>
          <a:p>
            <a:r>
              <a:rPr lang="en-US" altLang="en-US" sz="2400" b="1" dirty="0"/>
              <a:t>Task the MCC with taking steps to encourage early registration.</a:t>
            </a:r>
          </a:p>
          <a:p>
            <a:pPr lvl="1"/>
            <a:r>
              <a:rPr lang="en-US" altLang="en-US" sz="2000" b="1" dirty="0"/>
              <a:t>MCC to decide the appropriate measures but blocking registration is not permitted</a:t>
            </a:r>
          </a:p>
          <a:p>
            <a:r>
              <a:rPr lang="en-US" altLang="en-US" sz="2400" b="1" dirty="0"/>
              <a:t>Task the MCC with making critical meeting deadlines available by the calendar tool</a:t>
            </a:r>
          </a:p>
          <a:p>
            <a:pPr lvl="1"/>
            <a:r>
              <a:rPr lang="en-US" altLang="en-US" sz="2000" b="1" dirty="0"/>
              <a:t>MCC to work out the details depending on items such has IT complexity, presentation, stability, etc.</a:t>
            </a:r>
          </a:p>
          <a:p>
            <a:r>
              <a:rPr lang="en-US" altLang="en-US" sz="2400" b="1" dirty="0"/>
              <a:t>The Working Procedures group requests that the PCG approve these recommendations as expeditiously as possible to allow the new rules to be in place for the September TSG meetings.</a:t>
            </a:r>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31CAFD9A-E66A-4E7F-9B4A-076B845513C1}"/>
              </a:ext>
            </a:extLst>
          </p:cNvPr>
          <p:cNvSpPr>
            <a:spLocks noGrp="1"/>
          </p:cNvSpPr>
          <p:nvPr>
            <p:ph type="title"/>
          </p:nvPr>
        </p:nvSpPr>
        <p:spPr/>
        <p:txBody>
          <a:bodyPr/>
          <a:lstStyle/>
          <a:p>
            <a:r>
              <a:rPr lang="en-GB" altLang="en-US" dirty="0"/>
              <a:t>Thanks</a:t>
            </a:r>
          </a:p>
        </p:txBody>
      </p:sp>
      <p:sp>
        <p:nvSpPr>
          <p:cNvPr id="9219" name="Content Placeholder 2">
            <a:extLst>
              <a:ext uri="{FF2B5EF4-FFF2-40B4-BE49-F238E27FC236}">
                <a16:creationId xmlns:a16="http://schemas.microsoft.com/office/drawing/2014/main" id="{CF0FD136-175C-4835-B90A-A6AE38A68FA2}"/>
              </a:ext>
            </a:extLst>
          </p:cNvPr>
          <p:cNvSpPr>
            <a:spLocks noGrp="1"/>
          </p:cNvSpPr>
          <p:nvPr>
            <p:ph idx="1"/>
          </p:nvPr>
        </p:nvSpPr>
        <p:spPr>
          <a:xfrm>
            <a:off x="838200" y="2095927"/>
            <a:ext cx="10515600" cy="4081035"/>
          </a:xfrm>
        </p:spPr>
        <p:txBody>
          <a:bodyPr/>
          <a:lstStyle/>
          <a:p>
            <a:pPr lvl="0"/>
            <a:r>
              <a:rPr lang="en-US" dirty="0"/>
              <a:t>Thanks to the delegates and MCC for their understanding, creativity, and constructive spirit during these discussions.  Finding common ground after divergence is challenging, but a common approach will strengthen 3GPP (as standards engineers we should appreciate that).  </a:t>
            </a:r>
          </a:p>
        </p:txBody>
      </p:sp>
    </p:spTree>
    <p:extLst>
      <p:ext uri="{BB962C8B-B14F-4D97-AF65-F5344CB8AC3E}">
        <p14:creationId xmlns:p14="http://schemas.microsoft.com/office/powerpoint/2010/main" val="702717868"/>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15300</TotalTime>
  <Words>354</Words>
  <Application>Microsoft Office PowerPoint</Application>
  <PresentationFormat>Widescreen</PresentationFormat>
  <Paragraphs>20</Paragraphs>
  <Slides>4</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vt:i4>
      </vt:variant>
    </vt:vector>
  </HeadingPairs>
  <TitlesOfParts>
    <vt:vector size="9" baseType="lpstr">
      <vt:lpstr>Arial</vt:lpstr>
      <vt:lpstr>Calibri</vt:lpstr>
      <vt:lpstr>Calibri Light</vt:lpstr>
      <vt:lpstr>Times New Roman</vt:lpstr>
      <vt:lpstr>Office Theme</vt:lpstr>
      <vt:lpstr>Working Procedures Group  Interim Report</vt:lpstr>
      <vt:lpstr>Overview</vt:lpstr>
      <vt:lpstr>Recommendation</vt:lpstr>
      <vt:lpstr>Thanks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Stephen Hayes</dc:creator>
  <dc:description>© 3GPP 2018</dc:description>
  <cp:lastModifiedBy>Adrian Scrase</cp:lastModifiedBy>
  <cp:revision>706</cp:revision>
  <dcterms:created xsi:type="dcterms:W3CDTF">2010-02-05T13:52:04Z</dcterms:created>
  <dcterms:modified xsi:type="dcterms:W3CDTF">2022-09-04T10:50:34Z</dcterms:modified>
  <cp:contentStatus>Template 2017</cp:contentStatus>
</cp:coreProperties>
</file>