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3" r:id="rId4"/>
    <p:sldMasterId id="2147483847" r:id="rId5"/>
  </p:sldMasterIdLst>
  <p:notesMasterIdLst>
    <p:notesMasterId r:id="rId14"/>
  </p:notesMasterIdLst>
  <p:sldIdLst>
    <p:sldId id="5161" r:id="rId6"/>
    <p:sldId id="5318" r:id="rId7"/>
    <p:sldId id="5310" r:id="rId8"/>
    <p:sldId id="5317" r:id="rId9"/>
    <p:sldId id="5316" r:id="rId10"/>
    <p:sldId id="5319" r:id="rId11"/>
    <p:sldId id="5295" r:id="rId12"/>
    <p:sldId id="5157" r:id="rId13"/>
  </p:sldIdLst>
  <p:sldSz cx="12192000" cy="6858000"/>
  <p:notesSz cx="123444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CEE717-337B-C98B-E1BE-22F0AD8214CB}" name="Stephanie Goodrich" initials="SG" userId="S::sgoodrich@mitre-engenuity.org::21bde6d7-31a3-41be-91ae-dfda29774ff3" providerId="AD"/>
  <p188:author id="{AF6A3860-8928-9B6A-CC61-6CB8C94087C6}" name="Dr. Leila Z Ribeiro" initials="DR" userId="S::lribeiro_mitre.org#ext#@mitreengenuity.onmicrosoft.com::e4990d33-95a2-4cd9-9cd3-55336426df1f" providerId="AD"/>
  <p188:author id="{DA21BA78-95CE-BFA2-C7CD-FC8B38220499}" name="Ajit Kahaduwe" initials="AK" userId="S::akahaduwe@mitre-engenuity.org::a7f91e08-6f90-44e4-8d46-5586e1e39b4b" providerId="AD"/>
  <p188:author id="{4D8F32A4-1982-D95A-A2B7-4B63384E8046}" name="Stephanie Goodrich" initials="SG" userId="Stephanie Goodrich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leith, John J." initials="SJJ" lastIdx="1" clrIdx="0">
    <p:extLst>
      <p:ext uri="{19B8F6BF-5375-455C-9EA6-DF929625EA0E}">
        <p15:presenceInfo xmlns:p15="http://schemas.microsoft.com/office/powerpoint/2012/main" userId="S::JSCHLEIT@MITRE.ORG::d18032db-267b-4b2c-a8d0-d5299842d78d" providerId="AD"/>
      </p:ext>
    </p:extLst>
  </p:cmAuthor>
  <p:cmAuthor id="2" name="Bishop, Claudette H." initials="BH" lastIdx="13" clrIdx="1">
    <p:extLst>
      <p:ext uri="{19B8F6BF-5375-455C-9EA6-DF929625EA0E}">
        <p15:presenceInfo xmlns:p15="http://schemas.microsoft.com/office/powerpoint/2012/main" userId="S::cbishop@mitre.org::11781f79-cabd-4345-8686-9ea46bc83bf4" providerId="AD"/>
      </p:ext>
    </p:extLst>
  </p:cmAuthor>
  <p:cmAuthor id="3" name="Daily, Karen E" initials="DE" lastIdx="4" clrIdx="2">
    <p:extLst>
      <p:ext uri="{19B8F6BF-5375-455C-9EA6-DF929625EA0E}">
        <p15:presenceInfo xmlns:p15="http://schemas.microsoft.com/office/powerpoint/2012/main" userId="S::kdaily@mitre.org::ee00ad15-23c7-484e-81ca-79ace7a302af" providerId="AD"/>
      </p:ext>
    </p:extLst>
  </p:cmAuthor>
  <p:cmAuthor id="4" name="Wong, Kimberly A. P." initials="WKAP" lastIdx="1" clrIdx="3">
    <p:extLst>
      <p:ext uri="{19B8F6BF-5375-455C-9EA6-DF929625EA0E}">
        <p15:presenceInfo xmlns:p15="http://schemas.microsoft.com/office/powerpoint/2012/main" userId="S::KWONG@MITRE.ORG::6b66d7c5-64f0-41b3-8602-5b15c2c75892" providerId="AD"/>
      </p:ext>
    </p:extLst>
  </p:cmAuthor>
  <p:cmAuthor id="5" name="Davis, Abby" initials="DA" lastIdx="1" clrIdx="4">
    <p:extLst>
      <p:ext uri="{19B8F6BF-5375-455C-9EA6-DF929625EA0E}">
        <p15:presenceInfo xmlns:p15="http://schemas.microsoft.com/office/powerpoint/2012/main" userId="S::ALDAVIS@MITRE.ORG::ffb16ff0-4d25-4952-ae69-d6f1a22c6958" providerId="AD"/>
      </p:ext>
    </p:extLst>
  </p:cmAuthor>
  <p:cmAuthor id="6" name="Nadia Schadlow" initials="NS" lastIdx="1" clrIdx="5">
    <p:extLst>
      <p:ext uri="{19B8F6BF-5375-455C-9EA6-DF929625EA0E}">
        <p15:presenceInfo xmlns:p15="http://schemas.microsoft.com/office/powerpoint/2012/main" userId="abfaac3e59e06c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41C4"/>
    <a:srgbClr val="FFFFFF"/>
    <a:srgbClr val="0096D1"/>
    <a:srgbClr val="007F7F"/>
    <a:srgbClr val="7F7F7F"/>
    <a:srgbClr val="005B94"/>
    <a:srgbClr val="4ACCFF"/>
    <a:srgbClr val="C0B3E7"/>
    <a:srgbClr val="C0B3E8"/>
    <a:srgbClr val="482E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5416294" cy="3022327"/>
          </a:xfrm>
          <a:prstGeom prst="rect">
            <a:avLst/>
          </a:prstGeom>
        </p:spPr>
        <p:txBody>
          <a:bodyPr vert="horz" lIns="196158" tIns="98079" rIns="196158" bIns="98079" rtlCol="0"/>
          <a:lstStyle>
            <a:lvl1pPr algn="l">
              <a:defRPr sz="2500" b="0" i="0">
                <a:latin typeface="Arial Regular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7079956" y="3"/>
            <a:ext cx="5416294" cy="3022327"/>
          </a:xfrm>
          <a:prstGeom prst="rect">
            <a:avLst/>
          </a:prstGeom>
        </p:spPr>
        <p:txBody>
          <a:bodyPr vert="horz" lIns="196158" tIns="98079" rIns="196158" bIns="98079" rtlCol="0"/>
          <a:lstStyle>
            <a:lvl1pPr algn="r">
              <a:defRPr sz="2500" b="0" i="0">
                <a:latin typeface="Arial Regular" charset="0"/>
              </a:defRPr>
            </a:lvl1pPr>
          </a:lstStyle>
          <a:p>
            <a:fld id="{DEB42775-26E6-8342-8AD2-01AE33038F89}" type="datetimeFigureOut">
              <a:rPr lang="en-US" smtClean="0"/>
              <a:pPr/>
              <a:t>4/8/2022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11825288" y="7532688"/>
            <a:ext cx="36145788" cy="2033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96158" tIns="98079" rIns="196158" bIns="980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49915" y="28989218"/>
            <a:ext cx="9999314" cy="23718443"/>
          </a:xfrm>
          <a:prstGeom prst="rect">
            <a:avLst/>
          </a:prstGeom>
        </p:spPr>
        <p:txBody>
          <a:bodyPr vert="horz" lIns="196158" tIns="98079" rIns="196158" bIns="9807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57215003"/>
            <a:ext cx="5416294" cy="3022321"/>
          </a:xfrm>
          <a:prstGeom prst="rect">
            <a:avLst/>
          </a:prstGeom>
        </p:spPr>
        <p:txBody>
          <a:bodyPr vert="horz" lIns="196158" tIns="98079" rIns="196158" bIns="98079" rtlCol="0" anchor="b"/>
          <a:lstStyle>
            <a:lvl1pPr algn="l">
              <a:defRPr sz="2500" b="0" i="0">
                <a:latin typeface="Arial Regular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7079956" y="57215003"/>
            <a:ext cx="5416294" cy="3022321"/>
          </a:xfrm>
          <a:prstGeom prst="rect">
            <a:avLst/>
          </a:prstGeom>
        </p:spPr>
        <p:txBody>
          <a:bodyPr vert="horz" lIns="196158" tIns="98079" rIns="196158" bIns="98079" rtlCol="0" anchor="b"/>
          <a:lstStyle>
            <a:lvl1pPr algn="r">
              <a:defRPr sz="2500" b="0" i="0">
                <a:latin typeface="Arial Regular" charset="0"/>
              </a:defRPr>
            </a:lvl1pPr>
          </a:lstStyle>
          <a:p>
            <a:fld id="{21A60B5B-76F5-F94B-869C-32D9331F24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807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 Regular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 Regular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 Regular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 Regular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 Regular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60B5B-76F5-F94B-869C-32D9331F24D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2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A60B5B-76F5-F94B-869C-32D9331F24D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Regular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Regular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49753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937888">
              <a:defRPr/>
            </a:pPr>
            <a:fld id="{21A60B5B-76F5-F94B-869C-32D9331F24D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1937888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687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A60B5B-76F5-F94B-869C-32D9331F24D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452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" t="453" r="397" b="45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13747" y="2933700"/>
            <a:ext cx="8538266" cy="98320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747" y="5285587"/>
            <a:ext cx="4630419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747" y="5777191"/>
            <a:ext cx="4630419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E819D7-2614-42DD-897D-C80D99DF28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72" y="992820"/>
            <a:ext cx="3651176" cy="1064580"/>
          </a:xfrm>
          <a:prstGeom prst="rect">
            <a:avLst/>
          </a:prstGeom>
        </p:spPr>
      </p:pic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3FE35293-1E80-4A55-897E-6750F3B281C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5800" y="6418545"/>
            <a:ext cx="7269480" cy="3530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4264781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TEXT &amp;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FB5FA414-C330-AF40-B689-490C0565B48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803748"/>
            <a:ext cx="10085018" cy="117744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10085018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800101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209215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7618329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800100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209215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7618329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0494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TEXT &amp;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4AF0D44E-943A-6E41-A371-A3971E5C634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sp>
        <p:nvSpPr>
          <p:cNvPr id="6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5651742" y="571499"/>
            <a:ext cx="6147776" cy="2848105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 hasCustomPrompt="1"/>
          </p:nvPr>
        </p:nvSpPr>
        <p:spPr>
          <a:xfrm>
            <a:off x="5651742" y="3552695"/>
            <a:ext cx="6147776" cy="2848105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803748"/>
            <a:ext cx="4617720" cy="375253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236538" indent="-236538">
              <a:buFont typeface=".AppleSystemUIFont" charset="-120"/>
              <a:buChar char="–"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3pPr>
            <a:lvl4pPr marL="1200150" indent="-285750">
              <a:lnSpc>
                <a:spcPct val="110000"/>
              </a:lnSpc>
              <a:buFont typeface="Courier New" charset="0"/>
              <a:buChar char="o"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4pPr>
            <a:lvl5pPr marL="914400" indent="-238125">
              <a:buNone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.</a:t>
            </a:r>
          </a:p>
          <a:p>
            <a:pPr lvl="1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 </a:t>
            </a:r>
            <a:r>
              <a:rPr lang="en-US" err="1"/>
              <a:t>mollis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.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Nulla</a:t>
            </a:r>
            <a:r>
              <a:rPr lang="en-US"/>
              <a:t> vitae </a:t>
            </a:r>
            <a:r>
              <a:rPr lang="en-US" err="1"/>
              <a:t>elit</a:t>
            </a:r>
            <a:r>
              <a:rPr lang="en-US"/>
              <a:t> libero, a pharetra </a:t>
            </a:r>
            <a:r>
              <a:rPr lang="en-US" err="1"/>
              <a:t>augue</a:t>
            </a:r>
            <a:r>
              <a:rPr lang="en-US"/>
              <a:t>. 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vestibulum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. Maecenas </a:t>
            </a:r>
            <a:r>
              <a:rPr lang="en-US" err="1"/>
              <a:t>faucibus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 </a:t>
            </a:r>
            <a:r>
              <a:rPr lang="en-US" err="1"/>
              <a:t>interdum</a:t>
            </a:r>
            <a:r>
              <a:rPr lang="en-US"/>
              <a:t>.</a:t>
            </a:r>
          </a:p>
          <a:p>
            <a:pPr marL="0" lvl="0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</a:pPr>
            <a:endParaRPr lang="en-US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4617720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</p:spTree>
    <p:extLst>
      <p:ext uri="{BB962C8B-B14F-4D97-AF65-F5344CB8AC3E}">
        <p14:creationId xmlns:p14="http://schemas.microsoft.com/office/powerpoint/2010/main" val="19475092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E4D3C54B-E543-C244-A72A-BECFAC87774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10085018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3" hasCustomPrompt="1"/>
          </p:nvPr>
        </p:nvSpPr>
        <p:spPr>
          <a:xfrm>
            <a:off x="800100" y="1944688"/>
            <a:ext cx="10591800" cy="4024312"/>
          </a:xfrm>
          <a:prstGeom prst="rect">
            <a:avLst/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1600" b="0" i="0" baseline="0"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Click on icon to start building your custom chart / graph.</a:t>
            </a:r>
          </a:p>
        </p:txBody>
      </p:sp>
    </p:spTree>
    <p:extLst>
      <p:ext uri="{BB962C8B-B14F-4D97-AF65-F5344CB8AC3E}">
        <p14:creationId xmlns:p14="http://schemas.microsoft.com/office/powerpoint/2010/main" val="1277783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1487551D-37B2-314E-860B-F0D441B9D49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sp>
        <p:nvSpPr>
          <p:cNvPr id="6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014119" y="1089809"/>
            <a:ext cx="3502393" cy="8159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8152197" y="1973729"/>
            <a:ext cx="3239703" cy="99669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2986991" y="5062647"/>
            <a:ext cx="3502393" cy="8159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319397"/>
            <a:ext cx="12297875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>
          <a:xfrm>
            <a:off x="782458" y="1169707"/>
            <a:ext cx="45719" cy="214969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4" name="Content Placeholder 12"/>
          <p:cNvSpPr>
            <a:spLocks noGrp="1"/>
          </p:cNvSpPr>
          <p:nvPr>
            <p:ph sz="quarter" idx="20"/>
          </p:nvPr>
        </p:nvSpPr>
        <p:spPr>
          <a:xfrm>
            <a:off x="2795931" y="3319398"/>
            <a:ext cx="45719" cy="256032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5" name="Content Placeholder 12"/>
          <p:cNvSpPr>
            <a:spLocks noGrp="1"/>
          </p:cNvSpPr>
          <p:nvPr>
            <p:ph sz="quarter" idx="21"/>
          </p:nvPr>
        </p:nvSpPr>
        <p:spPr>
          <a:xfrm>
            <a:off x="4825541" y="1169707"/>
            <a:ext cx="45719" cy="214969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6" name="Content Placeholder 12"/>
          <p:cNvSpPr>
            <a:spLocks noGrp="1"/>
          </p:cNvSpPr>
          <p:nvPr>
            <p:ph sz="quarter" idx="22"/>
          </p:nvPr>
        </p:nvSpPr>
        <p:spPr>
          <a:xfrm>
            <a:off x="6849772" y="3061214"/>
            <a:ext cx="45719" cy="256032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2"/>
          <p:cNvSpPr>
            <a:spLocks noGrp="1"/>
          </p:cNvSpPr>
          <p:nvPr>
            <p:ph sz="quarter" idx="23"/>
          </p:nvPr>
        </p:nvSpPr>
        <p:spPr>
          <a:xfrm>
            <a:off x="8868624" y="3319398"/>
            <a:ext cx="45719" cy="64008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4"/>
          </p:nvPr>
        </p:nvSpPr>
        <p:spPr>
          <a:xfrm>
            <a:off x="4735687" y="3202946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25"/>
          </p:nvPr>
        </p:nvSpPr>
        <p:spPr>
          <a:xfrm>
            <a:off x="6759918" y="3201890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6"/>
          </p:nvPr>
        </p:nvSpPr>
        <p:spPr>
          <a:xfrm>
            <a:off x="8784149" y="3197445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27"/>
          </p:nvPr>
        </p:nvSpPr>
        <p:spPr>
          <a:xfrm>
            <a:off x="2706077" y="3197445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8"/>
          </p:nvPr>
        </p:nvSpPr>
        <p:spPr>
          <a:xfrm>
            <a:off x="692076" y="3205097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6" name="Text Placehold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932867" y="3445094"/>
            <a:ext cx="464524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1" i="0">
                <a:solidFill>
                  <a:schemeClr val="tx2"/>
                </a:solidFill>
                <a:latin typeface="Gilroy Bold" charset="0"/>
                <a:ea typeface="Gilroy Bold" charset="0"/>
                <a:cs typeface="Gilroy 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2018</a:t>
            </a:r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30" hasCustomPrompt="1"/>
          </p:nvPr>
        </p:nvSpPr>
        <p:spPr>
          <a:xfrm>
            <a:off x="6985343" y="3460259"/>
            <a:ext cx="464524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1" i="0">
                <a:solidFill>
                  <a:schemeClr val="tx2"/>
                </a:solidFill>
                <a:latin typeface="Gilroy Bold" charset="0"/>
                <a:ea typeface="Gilroy Bold" charset="0"/>
                <a:cs typeface="Gilroy 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2019</a:t>
            </a:r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828177" y="1166113"/>
            <a:ext cx="3672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31" hasCustomPrompt="1"/>
          </p:nvPr>
        </p:nvSpPr>
        <p:spPr>
          <a:xfrm>
            <a:off x="7545779" y="3958400"/>
            <a:ext cx="3672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2" hasCustomPrompt="1"/>
          </p:nvPr>
        </p:nvSpPr>
        <p:spPr>
          <a:xfrm>
            <a:off x="6849773" y="2043536"/>
            <a:ext cx="1189328" cy="1015527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</p:spTree>
    <p:extLst>
      <p:ext uri="{BB962C8B-B14F-4D97-AF65-F5344CB8AC3E}">
        <p14:creationId xmlns:p14="http://schemas.microsoft.com/office/powerpoint/2010/main" val="340309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7605713" indent="0" algn="ctr">
              <a:buNone/>
              <a:tabLst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5181600" cy="90216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Thank You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4039986"/>
            <a:ext cx="4686300" cy="180136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800" b="0" i="0" baseline="0">
                <a:solidFill>
                  <a:schemeClr val="bg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202 Burlington Rd.</a:t>
            </a:r>
          </a:p>
          <a:p>
            <a:pPr lvl="0"/>
            <a:r>
              <a:rPr lang="en-US"/>
              <a:t>Bedford, MA 01730-1420</a:t>
            </a:r>
          </a:p>
          <a:p>
            <a:pPr lvl="0"/>
            <a:r>
              <a:rPr lang="en-US"/>
              <a:t>617 123 4567</a:t>
            </a:r>
          </a:p>
          <a:p>
            <a:pPr lvl="0"/>
            <a:r>
              <a:rPr lang="en-US" err="1"/>
              <a:t>hello@mitreengenuity.com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7785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5181600" cy="90216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tx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Thank You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4039986"/>
            <a:ext cx="4686300" cy="1799544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0" baseline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202 Burlington Rd.</a:t>
            </a:r>
          </a:p>
          <a:p>
            <a:pPr lvl="0"/>
            <a:r>
              <a:rPr lang="en-US"/>
              <a:t>Bedford, MA 01730-1420</a:t>
            </a:r>
          </a:p>
          <a:p>
            <a:pPr lvl="0"/>
            <a:r>
              <a:rPr lang="en-US" err="1"/>
              <a:t>hello@mitreengenuity.com</a:t>
            </a:r>
            <a:r>
              <a:rPr lang="en-US"/>
              <a:t> </a:t>
            </a:r>
          </a:p>
          <a:p>
            <a:pPr lvl="0"/>
            <a:r>
              <a:rPr lang="en-US"/>
              <a:t>617 123 4567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101" y="2672310"/>
            <a:ext cx="3352799" cy="316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4988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-INFORMED DEFENS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768" y="-7824"/>
            <a:ext cx="12289536" cy="69207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99" y="950794"/>
            <a:ext cx="3352801" cy="805175"/>
          </a:xfrm>
          <a:prstGeom prst="rect">
            <a:avLst/>
          </a:prstGeom>
        </p:spPr>
      </p:pic>
      <p:sp>
        <p:nvSpPr>
          <p:cNvPr id="11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13747" y="2933700"/>
            <a:ext cx="8538266" cy="98320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D1EF4F26-8BB7-144D-8EB9-CBABEE7BD9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11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SLIDE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" t="397" r="365" b="3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13816" y="2933700"/>
            <a:ext cx="8641308" cy="98320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99" y="950794"/>
            <a:ext cx="3352801" cy="805175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94B9CBB4-1F6F-CC4F-9D09-4780FBE734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4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SL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tIns="914400" anchor="t">
            <a:normAutofit/>
          </a:bodyPr>
          <a:lstStyle>
            <a:lvl1pPr marL="7605713" indent="0" algn="ctr">
              <a:buNone/>
              <a:tabLst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4686300" cy="148817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99" y="950794"/>
            <a:ext cx="3324593" cy="8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794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VER SLIDE_PURP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768" y="-7824"/>
            <a:ext cx="12289536" cy="6920750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4686300" cy="148817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608638" y="571500"/>
            <a:ext cx="6114789" cy="58293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099" y="950794"/>
            <a:ext cx="3352801" cy="805175"/>
          </a:xfrm>
          <a:prstGeom prst="rect">
            <a:avLst/>
          </a:prstGeom>
        </p:spPr>
      </p:pic>
      <p:pic>
        <p:nvPicPr>
          <p:cNvPr id="10" name="Picture 5">
            <a:extLst>
              <a:ext uri="{FF2B5EF4-FFF2-40B4-BE49-F238E27FC236}">
                <a16:creationId xmlns:a16="http://schemas.microsoft.com/office/drawing/2014/main" id="{808D63B2-1323-B846-B76C-EF17F90786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88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5" t="397" r="365" b="39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13816" y="2933700"/>
            <a:ext cx="8641308" cy="98320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16" y="995333"/>
            <a:ext cx="4319099" cy="314345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5F98AED1-5B28-8145-B3CE-64AAA49642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C8E552A-7334-4A08-81AA-E45C58162BE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5800" y="6418545"/>
            <a:ext cx="7269480" cy="3530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171724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NTERIOR_GRAPHIC STATEMENT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71" t="274" r="14539" b="2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587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122244"/>
            <a:ext cx="8801100" cy="46135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</a:t>
            </a:r>
            <a:r>
              <a:rPr lang="en-US"/>
              <a:t> </a:t>
            </a:r>
            <a:r>
              <a:rPr lang="en-US" err="1"/>
              <a:t>lolore</a:t>
            </a:r>
            <a:r>
              <a:rPr lang="en-US"/>
              <a:t> </a:t>
            </a:r>
            <a:r>
              <a:rPr lang="en-US" err="1"/>
              <a:t>magnant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 baseline="0">
                <a:solidFill>
                  <a:schemeClr val="bg1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BCE87264-1747-EA44-8112-075E7D445C2E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756322-54FA-F943-885A-C626A84AE2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593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INTERIOR_GRAPHIC_STATEM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0" r="78"/>
          <a:stretch/>
        </p:blipFill>
        <p:spPr>
          <a:xfrm>
            <a:off x="1" y="0"/>
            <a:ext cx="12192000" cy="68616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587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122244"/>
            <a:ext cx="8801100" cy="480691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1000"/>
              </a:lnSpc>
              <a:buNone/>
              <a:defRPr sz="5200" b="1" i="0">
                <a:solidFill>
                  <a:schemeClr val="tx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</a:t>
            </a:r>
            <a:r>
              <a:rPr lang="en-US"/>
              <a:t> </a:t>
            </a:r>
            <a:r>
              <a:rPr lang="en-US" err="1"/>
              <a:t>lolore</a:t>
            </a:r>
            <a:r>
              <a:rPr lang="en-US"/>
              <a:t> </a:t>
            </a:r>
            <a:r>
              <a:rPr lang="en-US" err="1"/>
              <a:t>magnant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917A39F7-3FCE-4B40-BC98-2E1EC5949240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17D3E5-A6DF-AB44-AF9B-A296AA72C75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1445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IOR_GRAPHIC_STATEM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0" r="78"/>
          <a:stretch/>
        </p:blipFill>
        <p:spPr>
          <a:xfrm>
            <a:off x="1" y="0"/>
            <a:ext cx="12192000" cy="6861614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4F1F4F21-4222-5044-B9FB-52D9FE584E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29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F6F90737-F6E1-D547-9FF1-997C8F77AFFF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271562"/>
            <a:ext cx="8801100" cy="34641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sed diam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Duis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lacinia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Morbi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vestibulum at eros. Sed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at </a:t>
            </a:r>
            <a:r>
              <a:rPr lang="en-US" err="1"/>
              <a:t>lobortis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, </a:t>
            </a:r>
            <a:r>
              <a:rPr lang="en-US" err="1"/>
              <a:t>tellus</a:t>
            </a:r>
            <a:r>
              <a:rPr lang="en-US"/>
              <a:t> ac cursus </a:t>
            </a:r>
            <a:r>
              <a:rPr lang="en-US" err="1"/>
              <a:t>commodo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condimentum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, </a:t>
            </a:r>
            <a:r>
              <a:rPr lang="en-US" err="1"/>
              <a:t>ut</a:t>
            </a:r>
            <a:r>
              <a:rPr lang="en-US"/>
              <a:t> fermentum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Integer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a ante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. </a:t>
            </a:r>
            <a:r>
              <a:rPr lang="en-US" err="1"/>
              <a:t>Vivamus</a:t>
            </a:r>
            <a:r>
              <a:rPr lang="en-US"/>
              <a:t> </a:t>
            </a:r>
            <a:r>
              <a:rPr lang="en-US" err="1"/>
              <a:t>sagittis</a:t>
            </a:r>
            <a:r>
              <a:rPr lang="en-US"/>
              <a:t> </a:t>
            </a:r>
            <a:r>
              <a:rPr lang="en-US" err="1"/>
              <a:t>lacus</a:t>
            </a:r>
            <a:r>
              <a:rPr lang="en-US"/>
              <a:t> vel </a:t>
            </a:r>
            <a:r>
              <a:rPr lang="en-US" err="1"/>
              <a:t>augue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rutrum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8801100" cy="68494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7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55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5019" y="249015"/>
            <a:ext cx="1958888" cy="6421144"/>
          </a:xfrm>
          <a:prstGeom prst="rect">
            <a:avLst/>
          </a:prstGeom>
        </p:spPr>
      </p:pic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0A164241-E56D-7E44-BA9E-11AE652416E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099" y="2956142"/>
            <a:ext cx="4617720" cy="2761488"/>
          </a:xfrm>
          <a:prstGeom prst="rect">
            <a:avLst/>
          </a:prstGeom>
        </p:spPr>
        <p:txBody>
          <a:bodyPr lIns="0">
            <a:noAutofit/>
          </a:bodyPr>
          <a:lstStyle>
            <a:lvl1pPr marL="9525" indent="-9525">
              <a:lnSpc>
                <a:spcPct val="110000"/>
              </a:lnSpc>
              <a:buNone/>
              <a:tabLst/>
              <a:defRPr sz="2200" b="0" i="0" baseline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</a:t>
            </a:r>
            <a:r>
              <a:rPr lang="en-US" err="1"/>
              <a:t>consectetur</a:t>
            </a:r>
            <a:r>
              <a:rPr lang="en-US"/>
              <a:t>. 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4617719" cy="1466199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608638" y="571500"/>
            <a:ext cx="6114789" cy="58293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57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_TEXT &amp;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FB5FA414-C330-AF40-B689-490C0565B48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803748"/>
            <a:ext cx="10085018" cy="117744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10085018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800101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4" hasCustomPrompt="1"/>
          </p:nvPr>
        </p:nvSpPr>
        <p:spPr>
          <a:xfrm>
            <a:off x="4209215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3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7618329" y="3178425"/>
            <a:ext cx="3291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800100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15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209215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7618329" y="5161296"/>
            <a:ext cx="3291841" cy="1064140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495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_TEXT &amp;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4AF0D44E-943A-6E41-A371-A3971E5C634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5" hasCustomPrompt="1"/>
          </p:nvPr>
        </p:nvSpPr>
        <p:spPr>
          <a:xfrm>
            <a:off x="5651742" y="571499"/>
            <a:ext cx="6147776" cy="2848105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6" hasCustomPrompt="1"/>
          </p:nvPr>
        </p:nvSpPr>
        <p:spPr>
          <a:xfrm>
            <a:off x="5651742" y="3552695"/>
            <a:ext cx="6147776" cy="2848105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803748"/>
            <a:ext cx="4617720" cy="375253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236538" indent="-236538">
              <a:buFont typeface=".AppleSystemUIFont" charset="-120"/>
              <a:buChar char="–"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3pPr>
            <a:lvl4pPr marL="1200150" indent="-285750">
              <a:lnSpc>
                <a:spcPct val="110000"/>
              </a:lnSpc>
              <a:buFont typeface="Courier New" charset="0"/>
              <a:buChar char="o"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4pPr>
            <a:lvl5pPr marL="914400" indent="-238125">
              <a:buNone/>
              <a:tabLst/>
              <a:defRPr sz="1600" b="0" i="0">
                <a:latin typeface="Gilroy" charset="0"/>
                <a:ea typeface="Gilroy" charset="0"/>
                <a:cs typeface="Gilroy" charset="0"/>
              </a:defRPr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.</a:t>
            </a:r>
          </a:p>
          <a:p>
            <a:pPr lvl="1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 </a:t>
            </a:r>
            <a:r>
              <a:rPr lang="en-US" err="1"/>
              <a:t>mollis</a:t>
            </a:r>
            <a:r>
              <a:rPr lang="en-US"/>
              <a:t> </a:t>
            </a:r>
            <a:r>
              <a:rPr lang="en-US" err="1"/>
              <a:t>commodo</a:t>
            </a:r>
            <a:r>
              <a:rPr lang="en-US"/>
              <a:t>.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Nulla</a:t>
            </a:r>
            <a:r>
              <a:rPr lang="en-US"/>
              <a:t> vitae </a:t>
            </a:r>
            <a:r>
              <a:rPr lang="en-US" err="1"/>
              <a:t>elit</a:t>
            </a:r>
            <a:r>
              <a:rPr lang="en-US"/>
              <a:t> libero, a pharetra </a:t>
            </a:r>
            <a:r>
              <a:rPr lang="en-US" err="1"/>
              <a:t>augue</a:t>
            </a:r>
            <a:r>
              <a:rPr lang="en-US"/>
              <a:t>. </a:t>
            </a:r>
          </a:p>
          <a:p>
            <a:pPr marL="236538" lvl="1" indent="-236538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charset="0"/>
              <a:buChar char="•"/>
              <a:tabLst/>
            </a:pP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vestibulum</a:t>
            </a:r>
            <a:r>
              <a:rPr lang="en-US"/>
              <a:t> </a:t>
            </a:r>
            <a:r>
              <a:rPr lang="en-US" err="1"/>
              <a:t>eros</a:t>
            </a:r>
            <a:r>
              <a:rPr lang="en-US"/>
              <a:t>. Maecenas </a:t>
            </a:r>
            <a:r>
              <a:rPr lang="en-US" err="1"/>
              <a:t>faucibus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 </a:t>
            </a:r>
            <a:r>
              <a:rPr lang="en-US" err="1"/>
              <a:t>interdum</a:t>
            </a:r>
            <a:r>
              <a:rPr lang="en-US"/>
              <a:t>.</a:t>
            </a:r>
          </a:p>
          <a:p>
            <a:pPr marL="0" lvl="0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</a:pPr>
            <a:endParaRPr lang="en-US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4617720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11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_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E4D3C54B-E543-C244-A72A-BECFAC87774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10085018" cy="4322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3" hasCustomPrompt="1"/>
          </p:nvPr>
        </p:nvSpPr>
        <p:spPr>
          <a:xfrm>
            <a:off x="800100" y="1944688"/>
            <a:ext cx="10591800" cy="4024312"/>
          </a:xfrm>
          <a:prstGeom prst="rect">
            <a:avLst/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1600" b="0" i="0" baseline="0"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Click on icon to start building your custom chart / graph.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83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INTERIOR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1487551D-37B2-314E-860B-F0D441B9D49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5014119" y="1089809"/>
            <a:ext cx="3502393" cy="8159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8152197" y="1973729"/>
            <a:ext cx="3239703" cy="996696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2986991" y="5062647"/>
            <a:ext cx="3502393" cy="8159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1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ac.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3319397"/>
            <a:ext cx="12297875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>
          <a:xfrm>
            <a:off x="782458" y="1169707"/>
            <a:ext cx="45719" cy="214969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4" name="Content Placeholder 12"/>
          <p:cNvSpPr>
            <a:spLocks noGrp="1"/>
          </p:cNvSpPr>
          <p:nvPr>
            <p:ph sz="quarter" idx="20"/>
          </p:nvPr>
        </p:nvSpPr>
        <p:spPr>
          <a:xfrm>
            <a:off x="2795931" y="3319398"/>
            <a:ext cx="45719" cy="256032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5" name="Content Placeholder 12"/>
          <p:cNvSpPr>
            <a:spLocks noGrp="1"/>
          </p:cNvSpPr>
          <p:nvPr>
            <p:ph sz="quarter" idx="21"/>
          </p:nvPr>
        </p:nvSpPr>
        <p:spPr>
          <a:xfrm>
            <a:off x="4825541" y="1169707"/>
            <a:ext cx="45719" cy="214969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6" name="Content Placeholder 12"/>
          <p:cNvSpPr>
            <a:spLocks noGrp="1"/>
          </p:cNvSpPr>
          <p:nvPr>
            <p:ph sz="quarter" idx="22"/>
          </p:nvPr>
        </p:nvSpPr>
        <p:spPr>
          <a:xfrm>
            <a:off x="6849772" y="3061214"/>
            <a:ext cx="45719" cy="256032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17" name="Content Placeholder 12"/>
          <p:cNvSpPr>
            <a:spLocks noGrp="1"/>
          </p:cNvSpPr>
          <p:nvPr>
            <p:ph sz="quarter" idx="23"/>
          </p:nvPr>
        </p:nvSpPr>
        <p:spPr>
          <a:xfrm>
            <a:off x="8868624" y="3319398"/>
            <a:ext cx="45719" cy="640080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4"/>
          </p:nvPr>
        </p:nvSpPr>
        <p:spPr>
          <a:xfrm>
            <a:off x="4735687" y="3202946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25"/>
          </p:nvPr>
        </p:nvSpPr>
        <p:spPr>
          <a:xfrm>
            <a:off x="6759918" y="3201890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6"/>
          </p:nvPr>
        </p:nvSpPr>
        <p:spPr>
          <a:xfrm>
            <a:off x="8784149" y="3197445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4" name="Text Placeholder 20"/>
          <p:cNvSpPr>
            <a:spLocks noGrp="1"/>
          </p:cNvSpPr>
          <p:nvPr>
            <p:ph type="body" sz="quarter" idx="27"/>
          </p:nvPr>
        </p:nvSpPr>
        <p:spPr>
          <a:xfrm>
            <a:off x="2706077" y="3197445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8"/>
          </p:nvPr>
        </p:nvSpPr>
        <p:spPr>
          <a:xfrm>
            <a:off x="692076" y="3205097"/>
            <a:ext cx="225425" cy="228600"/>
          </a:xfrm>
          <a:prstGeom prst="ellipse">
            <a:avLst/>
          </a:prstGeom>
          <a:solidFill>
            <a:schemeClr val="accent2"/>
          </a:solidFill>
        </p:spPr>
        <p:txBody>
          <a:bodyPr>
            <a:normAutofit/>
          </a:bodyPr>
          <a:lstStyle>
            <a:lvl1pPr>
              <a:defRPr sz="100">
                <a:latin typeface="Gilroy" charset="0"/>
                <a:ea typeface="Gilroy" charset="0"/>
                <a:cs typeface="Gilroy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26" name="Text Placeholder 11"/>
          <p:cNvSpPr>
            <a:spLocks noGrp="1"/>
          </p:cNvSpPr>
          <p:nvPr>
            <p:ph type="body" sz="quarter" idx="29" hasCustomPrompt="1"/>
          </p:nvPr>
        </p:nvSpPr>
        <p:spPr>
          <a:xfrm>
            <a:off x="932867" y="3445094"/>
            <a:ext cx="464524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1" i="0">
                <a:solidFill>
                  <a:schemeClr val="tx2"/>
                </a:solidFill>
                <a:latin typeface="Gilroy Bold" charset="0"/>
                <a:ea typeface="Gilroy Bold" charset="0"/>
                <a:cs typeface="Gilroy 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2018</a:t>
            </a:r>
          </a:p>
        </p:txBody>
      </p:sp>
      <p:sp>
        <p:nvSpPr>
          <p:cNvPr id="27" name="Text Placeholder 11"/>
          <p:cNvSpPr>
            <a:spLocks noGrp="1"/>
          </p:cNvSpPr>
          <p:nvPr>
            <p:ph type="body" sz="quarter" idx="30" hasCustomPrompt="1"/>
          </p:nvPr>
        </p:nvSpPr>
        <p:spPr>
          <a:xfrm>
            <a:off x="6985343" y="3460259"/>
            <a:ext cx="464524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1" i="0">
                <a:solidFill>
                  <a:schemeClr val="tx2"/>
                </a:solidFill>
                <a:latin typeface="Gilroy Bold" charset="0"/>
                <a:ea typeface="Gilroy Bold" charset="0"/>
                <a:cs typeface="Gilroy 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2019</a:t>
            </a:r>
          </a:p>
        </p:txBody>
      </p:sp>
      <p:sp>
        <p:nvSpPr>
          <p:cNvPr id="28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828177" y="1166113"/>
            <a:ext cx="3672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29" name="Picture Placeholder 8"/>
          <p:cNvSpPr>
            <a:spLocks noGrp="1"/>
          </p:cNvSpPr>
          <p:nvPr>
            <p:ph type="pic" sz="quarter" idx="31" hasCustomPrompt="1"/>
          </p:nvPr>
        </p:nvSpPr>
        <p:spPr>
          <a:xfrm>
            <a:off x="7545779" y="3958400"/>
            <a:ext cx="3672840" cy="1920240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30" name="Picture Placeholder 8"/>
          <p:cNvSpPr>
            <a:spLocks noGrp="1"/>
          </p:cNvSpPr>
          <p:nvPr>
            <p:ph type="pic" sz="quarter" idx="32" hasCustomPrompt="1"/>
          </p:nvPr>
        </p:nvSpPr>
        <p:spPr>
          <a:xfrm>
            <a:off x="6849773" y="2043536"/>
            <a:ext cx="1189328" cy="1015527"/>
          </a:xfrm>
          <a:prstGeom prst="rect">
            <a:avLst/>
          </a:prstGeom>
        </p:spPr>
        <p:txBody>
          <a:bodyPr tIns="91440" anchor="t">
            <a:normAutofit/>
          </a:bodyPr>
          <a:lstStyle>
            <a:lvl1pPr marL="0" indent="0" algn="ctr">
              <a:buNone/>
              <a:defRPr sz="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059478" cy="3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19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CLOSIN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5181600" cy="90216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tx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Thank You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4039986"/>
            <a:ext cx="4686300" cy="1799544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0" baseline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202 Burlington Rd.</a:t>
            </a:r>
          </a:p>
          <a:p>
            <a:pPr lvl="0"/>
            <a:r>
              <a:rPr lang="en-US"/>
              <a:t>Bedford, MA 01730-1420</a:t>
            </a:r>
          </a:p>
          <a:p>
            <a:pPr lvl="0"/>
            <a:r>
              <a:rPr lang="en-US" err="1"/>
              <a:t>hello@mitreengenuity.com</a:t>
            </a:r>
            <a:r>
              <a:rPr lang="en-US"/>
              <a:t> </a:t>
            </a:r>
          </a:p>
          <a:p>
            <a:pPr lvl="0"/>
            <a:r>
              <a:rPr lang="en-US"/>
              <a:t>617 123 4567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9101" y="2672310"/>
            <a:ext cx="3354814" cy="258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641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7605713" indent="0" algn="ctr">
              <a:buNone/>
              <a:tabLst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4686300" cy="148817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15" y="950794"/>
            <a:ext cx="3419713" cy="248887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9863F6A-B9AD-42D8-94EF-4CE75D29798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5800" y="6418545"/>
            <a:ext cx="7269480" cy="353060"/>
          </a:xfrm>
        </p:spPr>
        <p:txBody>
          <a:bodyPr/>
          <a:lstStyle/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4055217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ENTER FOR THREAT INFORMED DEFENSE_CLOSING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7605713" indent="0" algn="ctr">
              <a:buNone/>
              <a:tabLst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5181600" cy="90216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65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Thank You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4039986"/>
            <a:ext cx="4686300" cy="180136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1800" b="0" i="0" baseline="0">
                <a:solidFill>
                  <a:schemeClr val="bg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202 Burlington Rd.</a:t>
            </a:r>
          </a:p>
          <a:p>
            <a:pPr lvl="0"/>
            <a:r>
              <a:rPr lang="en-US"/>
              <a:t>Bedford, MA 01730-1420</a:t>
            </a:r>
          </a:p>
          <a:p>
            <a:pPr lvl="0"/>
            <a:r>
              <a:rPr lang="en-US"/>
              <a:t>617 123 4567</a:t>
            </a:r>
          </a:p>
          <a:p>
            <a:pPr lvl="0"/>
            <a:r>
              <a:rPr lang="en-US" err="1"/>
              <a:t>hello@mitreengenuity.com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9864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2515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No Title and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0100" y="1162058"/>
            <a:ext cx="11049000" cy="257175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80646" y="1162059"/>
            <a:ext cx="11368454" cy="209542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372B85-3FD3-4851-8934-DDF405A5F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16448" y="6466541"/>
            <a:ext cx="7536952" cy="239059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© 2022 MITRE Engenuity.  Approved for public release. Document number OG0012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40930-2B08-4727-B9A2-078A4D8C5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75063" y="55601"/>
            <a:ext cx="1765676" cy="252626"/>
          </a:xfrm>
          <a:prstGeom prst="rect">
            <a:avLst/>
          </a:prstGeom>
          <a:ln>
            <a:noFill/>
          </a:ln>
        </p:spPr>
        <p:txBody>
          <a:bodyPr/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>
                <a:latin typeface="Arial" pitchFamily="34" charset="0"/>
              </a:rPr>
              <a:t>| </a:t>
            </a:r>
            <a:fld id="{295008BC-DA31-4D19-837B-EFA4386B05F5}" type="slidenum">
              <a:rPr lang="en-US" smtClean="0">
                <a:latin typeface="Arial" pitchFamily="34" charset="0"/>
              </a:rPr>
              <a:pPr/>
              <a:t>‹#›</a:t>
            </a:fld>
            <a:r>
              <a:rPr lang="en-US">
                <a:latin typeface="Arial" pitchFamily="34" charset="0"/>
              </a:rPr>
              <a:t> |</a:t>
            </a:r>
            <a:r>
              <a:rPr lang="en-US">
                <a:latin typeface="Arial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2069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C81E26A-0E68-4555-AC22-E4A10EB254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670FF5-80DE-4007-8494-EA77ABA2B6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15616"/>
            <a:ext cx="9829800" cy="1216979"/>
          </a:xfrm>
        </p:spPr>
        <p:txBody>
          <a:bodyPr anchor="b">
            <a:normAutofit/>
          </a:bodyPr>
          <a:lstStyle>
            <a:lvl1pPr algn="l">
              <a:defRPr sz="6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3ED90-8CC4-426C-A6C6-C04C18524F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5401514"/>
            <a:ext cx="7158318" cy="621250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800" b="1"/>
              <a:t>01 January 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F7268-DF16-4BEA-9F12-2861B47D12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E68E26-3D5B-4CCB-B7F6-2E9991E13A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B85DCCE-0970-4715-A7D1-D540FF703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EE66C78-CB45-4E0D-8B90-82E7C02508F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4794853"/>
            <a:ext cx="7158318" cy="57724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Presented by Name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6A3DDA-6538-48B1-B6A9-1DCF4E96445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672" y="992820"/>
            <a:ext cx="3651176" cy="106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847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- Open Ge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58452-ED2C-4B53-99C1-D2FA2DC5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65125"/>
            <a:ext cx="10510520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C2E753-03CF-4141-8277-7C37BD19A7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800" y="1437563"/>
            <a:ext cx="10510520" cy="48310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A6207CA9-75E2-2A47-A73D-245167AE57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C364D41C-B06F-455B-8168-60F4D2CCDB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7269480" cy="353060"/>
          </a:xfrm>
        </p:spPr>
        <p:txBody>
          <a:bodyPr/>
          <a:lstStyle/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0931625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C81E26A-0E68-4555-AC22-E4A10EB254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670FF5-80DE-4007-8494-EA77ABA2B6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74679"/>
            <a:ext cx="10022840" cy="1216979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6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3ED90-8CC4-426C-A6C6-C04C18524F4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5401514"/>
            <a:ext cx="7158318" cy="62125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800" b="1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800" b="1"/>
              <a:t>01 January 2020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1F7268-DF16-4BEA-9F12-2861B47D12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194448"/>
            <a:ext cx="7371080" cy="3530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EE66C78-CB45-4E0D-8B90-82E7C02508F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4794853"/>
            <a:ext cx="7158318" cy="57724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tx1"/>
                </a:solidFill>
                <a:latin typeface="Arial Bold" panose="020B0704020202020204" pitchFamily="34" charset="0"/>
                <a:cs typeface="Arial Bold" panose="020B07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Presented by Name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C819A10-6228-3044-A068-C0435037E1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38200" y="750379"/>
            <a:ext cx="8650024" cy="87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5954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88">
          <p15:clr>
            <a:srgbClr val="FBAE40"/>
          </p15:clr>
        </p15:guide>
        <p15:guide id="2" pos="74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4AAA0D-AE83-4A04-B702-124925A1D6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986385-6D0E-449F-8A58-AB215FC51B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944091"/>
            <a:ext cx="10515600" cy="969818"/>
          </a:xfrm>
        </p:spPr>
        <p:txBody>
          <a:bodyPr anchor="b"/>
          <a:lstStyle>
            <a:lvl1pPr>
              <a:lnSpc>
                <a:spcPct val="10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1582B131-0055-A04D-B953-E66F33F5E3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194448"/>
            <a:ext cx="7259320" cy="3530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A52AC833-288C-9B4E-A127-9EE319EAE48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063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6605A1-F2F3-42BA-922E-4740C7B64F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7" y="0"/>
            <a:ext cx="1218964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0EF8B5-DFBF-49A4-B023-C85A892B1E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9857509" cy="5691291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5200">
                <a:solidFill>
                  <a:schemeClr val="tx1"/>
                </a:solidFill>
              </a:defRPr>
            </a:lvl1pPr>
          </a:lstStyle>
          <a:p>
            <a:r>
              <a:rPr lang="en-US"/>
              <a:t>Quote Text</a:t>
            </a: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8E20F5C-22D0-D34B-987E-89D6130798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194448"/>
            <a:ext cx="7279640" cy="3530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  <a:endParaRPr lang="en-US">
              <a:solidFill>
                <a:schemeClr val="tx1"/>
              </a:solidFill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E8ECD1A4-C49E-AC46-963A-743B32EBE8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980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58452-ED2C-4B53-99C1-D2FA2DC5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65125"/>
            <a:ext cx="10510520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1950114-873A-D54E-9758-DC00829444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7269480" cy="35306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C2E753-03CF-4141-8277-7C37BD19A7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800" y="1437563"/>
            <a:ext cx="10510520" cy="48310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A6207CA9-75E2-2A47-A73D-245167AE57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253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Accent Tit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58452-ED2C-4B53-99C1-D2FA2DC5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65125"/>
            <a:ext cx="10510520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1950114-873A-D54E-9758-DC00829444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7269480" cy="35306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3C2E753-03CF-4141-8277-7C37BD19A7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5800" y="1437563"/>
            <a:ext cx="10510520" cy="48310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A6207CA9-75E2-2A47-A73D-245167AE57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6BBAAA-11C3-4949-AEB9-0373090A698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36" y="229137"/>
            <a:ext cx="1958888" cy="642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58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 SLIDE_PURP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768" y="-7824"/>
            <a:ext cx="12289536" cy="69207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815" y="950794"/>
            <a:ext cx="3419713" cy="248887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4686300" cy="148817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Gilroy Extra Bold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13816" y="5285587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Presented by Name</a:t>
            </a:r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13816" y="5777191"/>
            <a:ext cx="4686300" cy="491604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2800" b="1" i="0">
                <a:solidFill>
                  <a:schemeClr val="bg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00.00.2019</a:t>
            </a: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608638" y="571500"/>
            <a:ext cx="6114789" cy="58293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85957B95-C9D4-1145-B7F1-2AD3EB2075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3ADDEA1B-5898-4650-88DB-0A37418BB56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5800" y="6418545"/>
            <a:ext cx="7269480" cy="3530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632973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ccent 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AD61A00-8DA5-4CC8-AD52-7175885F78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4836" y="229137"/>
            <a:ext cx="1958888" cy="642114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3BE553-43E1-4EAD-8FD8-06745F300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3876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58452-ED2C-4B53-99C1-D2FA2DC5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864" y="205471"/>
            <a:ext cx="10510520" cy="9144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91950114-873A-D54E-9758-DC00829444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7269480" cy="35306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A6207CA9-75E2-2A47-A73D-245167AE57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6869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DB05D30-E5A6-F649-9745-D653A076E9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DD6AD8B3-FFD0-404B-95C6-84D55B5DEC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7269480" cy="35306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33806311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Left Acc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DB05D30-E5A6-F649-9745-D653A076E9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A1B73EC6-ACD9-744C-BE5E-085B1F444350}"/>
              </a:ext>
            </a:extLst>
          </p:cNvPr>
          <p:cNvSpPr txBox="1">
            <a:spLocks/>
          </p:cNvSpPr>
          <p:nvPr userDrawn="1"/>
        </p:nvSpPr>
        <p:spPr>
          <a:xfrm>
            <a:off x="0" y="0"/>
            <a:ext cx="47244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274320" tIns="91440" rIns="274320" bIns="9144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/>
              <a:buNone/>
              <a:defRPr sz="2200" b="0" i="0" kern="12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AA915195-A562-1143-BC8F-C21AF92532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681" y="365125"/>
            <a:ext cx="3789680" cy="2245995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A3647B3-A9D6-A94E-B477-F08486FCBA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7363" y="2803525"/>
            <a:ext cx="3789362" cy="1981200"/>
          </a:xfrm>
        </p:spPr>
        <p:txBody>
          <a:bodyPr/>
          <a:lstStyle>
            <a:lvl1pPr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75C2B829-F18C-4E4C-A86F-09133DA99B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211763" y="365125"/>
            <a:ext cx="6370637" cy="57610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DD6AD8B3-FFD0-404B-95C6-84D55B5DEC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85800" y="6418545"/>
            <a:ext cx="3789362" cy="35306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6966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- Open Gen Thank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0FB06176-E109-4F35-A08B-77EB83FF85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672310"/>
            <a:ext cx="5181600" cy="90216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6500" b="1" i="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Thank You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1CC59EE-0530-44F7-82AE-14705F6C13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3816" y="4039986"/>
            <a:ext cx="4686300" cy="2011680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2200" b="0" i="0" kern="1200" baseline="0" dirty="0" smtClean="0">
                <a:solidFill>
                  <a:schemeClr val="tx1"/>
                </a:solidFill>
                <a:effectLst/>
                <a:latin typeface="Arial Regular" charset="0"/>
                <a:ea typeface="Arial Regular" charset="0"/>
                <a:cs typeface="Arial Regula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</a:pP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F31A523-B874-4C2F-89AC-9803B9B377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10500" y="2716867"/>
            <a:ext cx="3863340" cy="3287948"/>
          </a:xfrm>
          <a:prstGeom prst="rect">
            <a:avLst/>
          </a:prstGeom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AB366155-5B6C-4D5E-9E2C-F634B1FBEB1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5800" y="6418545"/>
            <a:ext cx="7269480" cy="35306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33700944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INTERIOR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A8B17AC7-0433-6247-9CF7-EB63BD008B2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271562"/>
            <a:ext cx="8801100" cy="34641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at </a:t>
            </a:r>
            <a:r>
              <a:rPr lang="en-US" err="1"/>
              <a:t>lobortis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, </a:t>
            </a:r>
            <a:r>
              <a:rPr lang="en-US" err="1"/>
              <a:t>tellus</a:t>
            </a:r>
            <a:r>
              <a:rPr lang="en-US"/>
              <a:t> ac cursus </a:t>
            </a:r>
            <a:r>
              <a:rPr lang="en-US" err="1"/>
              <a:t>commodo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condimentum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,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fermentum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Integer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a ante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. </a:t>
            </a:r>
            <a:r>
              <a:rPr lang="en-US" err="1"/>
              <a:t>Vivamus</a:t>
            </a:r>
            <a:r>
              <a:rPr lang="en-US"/>
              <a:t> </a:t>
            </a:r>
            <a:r>
              <a:rPr lang="en-US" err="1"/>
              <a:t>sagittis</a:t>
            </a:r>
            <a:r>
              <a:rPr lang="en-US"/>
              <a:t> lacus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augue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rutrum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8801100" cy="68494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F16DB6-E4A0-4227-AFB3-7243844397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490495"/>
            <a:ext cx="255378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87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5E4C50-E111-41D5-B8C4-95DBB57373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5DCCE-0970-4715-A7D1-D540FF703F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FF9BFA-C357-4BDA-AA6D-C52BEABA8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7448810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58452-ED2C-4B53-99C1-D2FA2DC58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FECDD2-9D22-4593-A562-DA6674C043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987112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D0F81E-51FD-462D-9FEB-3F76F8DB8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DCCE-0970-4715-A7D1-D540FF703FF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412A7-16BC-4708-A649-ED501A2328F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389502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_GRAPHIC STATEMENT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71" t="274" r="14539" b="274"/>
          <a:stretch/>
        </p:blipFill>
        <p:spPr>
          <a:xfrm>
            <a:off x="0" y="-261257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1"/>
            <a:ext cx="2617455" cy="190499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122244"/>
            <a:ext cx="8801100" cy="4613511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>
                <a:solidFill>
                  <a:schemeClr val="bg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</a:t>
            </a:r>
            <a:r>
              <a:rPr lang="en-US"/>
              <a:t> </a:t>
            </a:r>
            <a:r>
              <a:rPr lang="en-US" err="1"/>
              <a:t>lolore</a:t>
            </a:r>
            <a:r>
              <a:rPr lang="en-US"/>
              <a:t> </a:t>
            </a:r>
            <a:r>
              <a:rPr lang="en-US" err="1"/>
              <a:t>magnant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7132DC-1410-0141-92BF-CC57441B09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39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IOR_GRAPHIC STATEMENT_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571" t="274" r="14539" b="27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5659ADE8-CF4A-934A-BA7C-BF5AAA9254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25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  <p15:guide id="17" orient="horz" pos="13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GRAPHIC_STATEMENT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40" r="78"/>
          <a:stretch/>
        </p:blipFill>
        <p:spPr>
          <a:xfrm>
            <a:off x="1" y="0"/>
            <a:ext cx="12192000" cy="6861614"/>
          </a:xfrm>
          <a:prstGeom prst="rect">
            <a:avLst/>
          </a:prstGeom>
        </p:spPr>
      </p:pic>
      <p:sp>
        <p:nvSpPr>
          <p:cNvPr id="4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1122244"/>
            <a:ext cx="8801100" cy="4806918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01000"/>
              </a:lnSpc>
              <a:buNone/>
              <a:defRPr sz="5200" b="1" i="0">
                <a:solidFill>
                  <a:schemeClr val="tx1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</a:t>
            </a:r>
            <a:r>
              <a:rPr lang="en-US"/>
              <a:t> </a:t>
            </a:r>
            <a:r>
              <a:rPr lang="en-US" err="1"/>
              <a:t>lolore</a:t>
            </a:r>
            <a:r>
              <a:rPr lang="en-US"/>
              <a:t> </a:t>
            </a:r>
            <a:r>
              <a:rPr lang="en-US" err="1"/>
              <a:t>magnant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dolore</a:t>
            </a:r>
            <a:r>
              <a:rPr lang="en-US"/>
              <a:t>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</a:t>
            </a:r>
          </a:p>
        </p:txBody>
      </p:sp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917A39F7-3FCE-4B40-BC98-2E1EC594924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470AF4-E2FB-7942-99A5-6ACC87F8283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231071" y="6418546"/>
            <a:ext cx="2840837" cy="28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108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A8B17AC7-0433-6247-9CF7-EB63BD008B2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" y="2271562"/>
            <a:ext cx="8801100" cy="3464193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lnSpc>
                <a:spcPct val="110000"/>
              </a:lnSpc>
              <a:buNone/>
              <a:defRPr sz="2200" b="0" i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ac </a:t>
            </a:r>
            <a:r>
              <a:rPr lang="en-US" err="1"/>
              <a:t>consectetur</a:t>
            </a:r>
            <a:r>
              <a:rPr lang="en-US"/>
              <a:t> ac, </a:t>
            </a:r>
            <a:r>
              <a:rPr lang="en-US" err="1"/>
              <a:t>vestibulum</a:t>
            </a:r>
            <a:r>
              <a:rPr lang="en-US"/>
              <a:t> at </a:t>
            </a:r>
            <a:r>
              <a:rPr lang="en-US" err="1"/>
              <a:t>eros</a:t>
            </a:r>
            <a:r>
              <a:rPr lang="en-US"/>
              <a:t>.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est</a:t>
            </a:r>
            <a:r>
              <a:rPr lang="en-US"/>
              <a:t> at </a:t>
            </a:r>
            <a:r>
              <a:rPr lang="en-US" err="1"/>
              <a:t>lobortis</a:t>
            </a:r>
            <a:r>
              <a:rPr lang="en-US"/>
              <a:t>. </a:t>
            </a:r>
            <a:r>
              <a:rPr lang="en-US" err="1"/>
              <a:t>Fusce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, </a:t>
            </a:r>
            <a:r>
              <a:rPr lang="en-US" err="1"/>
              <a:t>tellus</a:t>
            </a:r>
            <a:r>
              <a:rPr lang="en-US"/>
              <a:t> ac cursus </a:t>
            </a:r>
            <a:r>
              <a:rPr lang="en-US" err="1"/>
              <a:t>commodo</a:t>
            </a:r>
            <a:r>
              <a:rPr lang="en-US"/>
              <a:t>,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condimentum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,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fermentum</a:t>
            </a:r>
            <a:r>
              <a:rPr lang="en-US"/>
              <a:t> </a:t>
            </a:r>
            <a:r>
              <a:rPr lang="en-US" err="1"/>
              <a:t>massa</a:t>
            </a:r>
            <a:r>
              <a:rPr lang="en-US"/>
              <a:t> </a:t>
            </a:r>
            <a:r>
              <a:rPr lang="en-US" err="1"/>
              <a:t>justo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. Integer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a ante </a:t>
            </a:r>
            <a:r>
              <a:rPr lang="en-US" err="1"/>
              <a:t>venenatis</a:t>
            </a:r>
            <a:r>
              <a:rPr lang="en-US"/>
              <a:t> </a:t>
            </a:r>
            <a:r>
              <a:rPr lang="en-US" err="1"/>
              <a:t>dapibus</a:t>
            </a:r>
            <a:r>
              <a:rPr lang="en-US"/>
              <a:t> </a:t>
            </a:r>
            <a:r>
              <a:rPr lang="en-US" err="1"/>
              <a:t>posuere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aliquet</a:t>
            </a:r>
            <a:r>
              <a:rPr lang="en-US"/>
              <a:t>. </a:t>
            </a:r>
            <a:r>
              <a:rPr lang="en-US" err="1"/>
              <a:t>Vivamus</a:t>
            </a:r>
            <a:r>
              <a:rPr lang="en-US"/>
              <a:t> </a:t>
            </a:r>
            <a:r>
              <a:rPr lang="en-US" err="1"/>
              <a:t>sagittis</a:t>
            </a:r>
            <a:r>
              <a:rPr lang="en-US"/>
              <a:t> lacus </a:t>
            </a:r>
            <a:r>
              <a:rPr lang="en-US" err="1"/>
              <a:t>vel</a:t>
            </a:r>
            <a:r>
              <a:rPr lang="en-US"/>
              <a:t> </a:t>
            </a:r>
            <a:r>
              <a:rPr lang="en-US" err="1"/>
              <a:t>augue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</a:t>
            </a:r>
            <a:r>
              <a:rPr lang="en-US" err="1"/>
              <a:t>rutrum</a:t>
            </a:r>
            <a:r>
              <a:rPr lang="en-US"/>
              <a:t>.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8801100" cy="684947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F16DB6-E4A0-4227-AFB3-7243844397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490495"/>
            <a:ext cx="2553789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40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_TEXT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5019" y="249015"/>
            <a:ext cx="1958888" cy="6421144"/>
          </a:xfrm>
          <a:prstGeom prst="rect">
            <a:avLst/>
          </a:prstGeom>
        </p:spPr>
      </p:pic>
      <p:sp>
        <p:nvSpPr>
          <p:cNvPr id="5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" y="6400799"/>
            <a:ext cx="3352800" cy="190501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buNone/>
              <a:defRPr sz="1400" b="0" i="0">
                <a:solidFill>
                  <a:schemeClr val="tx2"/>
                </a:solidFill>
                <a:latin typeface="Gilroy Medium" charset="0"/>
                <a:ea typeface="Gilroy Medium" charset="0"/>
                <a:cs typeface="Gilroy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Name | </a:t>
            </a:r>
            <a:fld id="{0A164241-E56D-7E44-BA9E-11AE652416E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571500"/>
            <a:ext cx="2571750" cy="190500"/>
          </a:xfrm>
          <a:prstGeom prst="rect">
            <a:avLst/>
          </a:prstGeom>
        </p:spPr>
      </p:pic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800099" y="2956142"/>
            <a:ext cx="4617720" cy="2761488"/>
          </a:xfrm>
          <a:prstGeom prst="rect">
            <a:avLst/>
          </a:prstGeom>
        </p:spPr>
        <p:txBody>
          <a:bodyPr lIns="0">
            <a:noAutofit/>
          </a:bodyPr>
          <a:lstStyle>
            <a:lvl1pPr marL="9525" indent="-9525">
              <a:lnSpc>
                <a:spcPct val="110000"/>
              </a:lnSpc>
              <a:buNone/>
              <a:tabLst/>
              <a:defRPr sz="2200" b="0" i="0" baseline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  <a:lvl2pPr marL="236538" indent="-2365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tabLst/>
              <a:defRPr lang="en-US" sz="1600" b="0" i="0" kern="1200" dirty="0" smtClean="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Maecenas </a:t>
            </a:r>
            <a:r>
              <a:rPr lang="en-US" err="1"/>
              <a:t>sed</a:t>
            </a:r>
            <a:r>
              <a:rPr lang="en-US"/>
              <a:t> </a:t>
            </a:r>
            <a:r>
              <a:rPr lang="en-US" err="1"/>
              <a:t>diam</a:t>
            </a:r>
            <a:r>
              <a:rPr lang="en-US"/>
              <a:t>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</a:t>
            </a:r>
            <a:r>
              <a:rPr lang="en-US" err="1"/>
              <a:t>varius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 non magna. </a:t>
            </a:r>
            <a:r>
              <a:rPr lang="en-US" err="1"/>
              <a:t>Duis</a:t>
            </a:r>
            <a:r>
              <a:rPr lang="en-US"/>
              <a:t> </a:t>
            </a:r>
            <a:r>
              <a:rPr lang="en-US" err="1"/>
              <a:t>mollis</a:t>
            </a:r>
            <a:r>
              <a:rPr lang="en-US"/>
              <a:t>, </a:t>
            </a:r>
            <a:r>
              <a:rPr lang="en-US" err="1"/>
              <a:t>est</a:t>
            </a:r>
            <a:r>
              <a:rPr lang="en-US"/>
              <a:t> non </a:t>
            </a:r>
            <a:r>
              <a:rPr lang="en-US" err="1"/>
              <a:t>commodo</a:t>
            </a:r>
            <a:r>
              <a:rPr lang="en-US"/>
              <a:t> </a:t>
            </a:r>
            <a:r>
              <a:rPr lang="en-US" err="1"/>
              <a:t>luctus</a:t>
            </a:r>
            <a:r>
              <a:rPr lang="en-US"/>
              <a:t>, nisi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porttitor</a:t>
            </a:r>
            <a:r>
              <a:rPr lang="en-US"/>
              <a:t> ligula, </a:t>
            </a:r>
            <a:r>
              <a:rPr lang="en-US" err="1"/>
              <a:t>eget</a:t>
            </a:r>
            <a:r>
              <a:rPr lang="en-US"/>
              <a:t> </a:t>
            </a:r>
            <a:r>
              <a:rPr lang="en-US" err="1"/>
              <a:t>lacinia</a:t>
            </a:r>
            <a:r>
              <a:rPr lang="en-US"/>
              <a:t> </a:t>
            </a:r>
            <a:r>
              <a:rPr lang="en-US" err="1"/>
              <a:t>odio</a:t>
            </a:r>
            <a:r>
              <a:rPr lang="en-US"/>
              <a:t> </a:t>
            </a:r>
            <a:r>
              <a:rPr lang="en-US" err="1"/>
              <a:t>sem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Morbi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porta </a:t>
            </a:r>
            <a:r>
              <a:rPr lang="en-US" err="1"/>
              <a:t>consectetur</a:t>
            </a:r>
            <a:r>
              <a:rPr lang="en-US"/>
              <a:t>. </a:t>
            </a:r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800100" y="1174307"/>
            <a:ext cx="4617719" cy="1466199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>
              <a:buNone/>
              <a:defRPr sz="5200" b="1" i="0" baseline="0">
                <a:solidFill>
                  <a:schemeClr val="tx2"/>
                </a:solidFill>
                <a:latin typeface="Gilroy ExtraBold" charset="0"/>
                <a:ea typeface="Gilroy ExtraBold" charset="0"/>
                <a:cs typeface="Gilroy ExtraBold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Gilroy Extra Bold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5608638" y="571500"/>
            <a:ext cx="6114789" cy="5829300"/>
          </a:xfrm>
          <a:prstGeom prst="rect">
            <a:avLst/>
          </a:prstGeom>
        </p:spPr>
        <p:txBody>
          <a:bodyPr tIns="914400"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Gilroy" charset="0"/>
                <a:ea typeface="Gilroy" charset="0"/>
                <a:cs typeface="Gilroy" charset="0"/>
              </a:defRPr>
            </a:lvl1pPr>
          </a:lstStyle>
          <a:p>
            <a:r>
              <a:rPr lang="en-US"/>
              <a:t>Drag photo to placeholder or click on icon to place file from file.</a:t>
            </a:r>
          </a:p>
        </p:txBody>
      </p:sp>
    </p:spTree>
    <p:extLst>
      <p:ext uri="{BB962C8B-B14F-4D97-AF65-F5344CB8AC3E}">
        <p14:creationId xmlns:p14="http://schemas.microsoft.com/office/powerpoint/2010/main" val="1832164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52">
          <p15:clr>
            <a:srgbClr val="FBAE40"/>
          </p15:clr>
        </p15:guide>
        <p15:guide id="2" pos="504">
          <p15:clr>
            <a:srgbClr val="FBAE40"/>
          </p15:clr>
        </p15:guide>
        <p15:guide id="3" pos="7176">
          <p15:clr>
            <a:srgbClr val="FBAE40"/>
          </p15:clr>
        </p15:guide>
        <p15:guide id="4" pos="6192">
          <p15:clr>
            <a:srgbClr val="FBAE40"/>
          </p15:clr>
        </p15:guide>
        <p15:guide id="5" pos="6048">
          <p15:clr>
            <a:srgbClr val="FBAE40"/>
          </p15:clr>
        </p15:guide>
        <p15:guide id="6" pos="5064">
          <p15:clr>
            <a:srgbClr val="FBAE40"/>
          </p15:clr>
        </p15:guide>
        <p15:guide id="7" pos="4896">
          <p15:clr>
            <a:srgbClr val="FBAE40"/>
          </p15:clr>
        </p15:guide>
        <p15:guide id="8" pos="3912">
          <p15:clr>
            <a:srgbClr val="FBAE40"/>
          </p15:clr>
        </p15:guide>
        <p15:guide id="9" pos="3768">
          <p15:clr>
            <a:srgbClr val="FBAE40"/>
          </p15:clr>
        </p15:guide>
        <p15:guide id="10" pos="2784">
          <p15:clr>
            <a:srgbClr val="FBAE40"/>
          </p15:clr>
        </p15:guide>
        <p15:guide id="11" pos="2616">
          <p15:clr>
            <a:srgbClr val="FBAE40"/>
          </p15:clr>
        </p15:guide>
        <p15:guide id="12" pos="1632">
          <p15:clr>
            <a:srgbClr val="FBAE40"/>
          </p15:clr>
        </p15:guide>
        <p15:guide id="13" pos="1488">
          <p15:clr>
            <a:srgbClr val="FBAE40"/>
          </p15:clr>
        </p15:guide>
        <p15:guide id="14" orient="horz" pos="4032">
          <p15:clr>
            <a:srgbClr val="FBAE40"/>
          </p15:clr>
        </p15:guide>
        <p15:guide id="15" orient="horz" pos="360">
          <p15:clr>
            <a:srgbClr val="FBAE40"/>
          </p15:clr>
        </p15:guide>
        <p15:guide id="16" orient="horz" pos="4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40A8B275-D994-2D4F-AD07-0AA3CB0B0A63}"/>
              </a:ext>
            </a:extLst>
          </p:cNvPr>
          <p:cNvPicPr>
            <a:picLocks noChangeAspect="1"/>
          </p:cNvPicPr>
          <p:nvPr userDrawn="1"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9231071" y="6418546"/>
            <a:ext cx="2840838" cy="286690"/>
          </a:xfrm>
          <a:prstGeom prst="rect">
            <a:avLst/>
          </a:prstGeom>
        </p:spPr>
      </p:pic>
      <p:sp>
        <p:nvSpPr>
          <p:cNvPr id="3" name="Footer Placeholder 1">
            <a:extLst>
              <a:ext uri="{FF2B5EF4-FFF2-40B4-BE49-F238E27FC236}">
                <a16:creationId xmlns:a16="http://schemas.microsoft.com/office/drawing/2014/main" id="{AA4F73E9-ADD1-4099-829E-64CEB5335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5800" y="6418545"/>
            <a:ext cx="7269480" cy="35306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197507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  <p:sldLayoutId id="2147483761" r:id="rId18"/>
    <p:sldLayoutId id="2147483762" r:id="rId19"/>
    <p:sldLayoutId id="2147483763" r:id="rId20"/>
    <p:sldLayoutId id="2147483764" r:id="rId21"/>
    <p:sldLayoutId id="2147483765" r:id="rId22"/>
    <p:sldLayoutId id="2147483766" r:id="rId23"/>
    <p:sldLayoutId id="2147483767" r:id="rId24"/>
    <p:sldLayoutId id="2147483768" r:id="rId25"/>
    <p:sldLayoutId id="2147483769" r:id="rId26"/>
    <p:sldLayoutId id="2147483770" r:id="rId27"/>
    <p:sldLayoutId id="2147483771" r:id="rId28"/>
    <p:sldLayoutId id="2147483772" r:id="rId29"/>
    <p:sldLayoutId id="2147483773" r:id="rId30"/>
    <p:sldLayoutId id="2147483774" r:id="rId31"/>
    <p:sldLayoutId id="2147483775" r:id="rId32"/>
    <p:sldLayoutId id="2147483843" r:id="rId33"/>
    <p:sldLayoutId id="2147483868" r:id="rId3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21117B5-D198-4DF5-B823-4299395BA6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765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1B53-2B00-4FA0-9B33-CB76AB062B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765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1AA1DA3A-568A-3E4B-BA52-5A137EAE4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194448"/>
            <a:ext cx="7299960" cy="353060"/>
          </a:xfrm>
          <a:prstGeom prst="rect">
            <a:avLst/>
          </a:prstGeom>
        </p:spPr>
        <p:txBody>
          <a:bodyPr/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US"/>
              <a:t>© 2022 MITRE Engenuity.  Approved for public release. Document number OG0012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5931AB-0606-4DD8-9366-2B122ECBB5F1}"/>
              </a:ext>
            </a:extLst>
          </p:cNvPr>
          <p:cNvSpPr txBox="1"/>
          <p:nvPr userDrawn="1"/>
        </p:nvSpPr>
        <p:spPr>
          <a:xfrm>
            <a:off x="11599018" y="35560"/>
            <a:ext cx="538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chemeClr val="bg1"/>
                </a:solidFill>
                <a:latin typeface="Arial" pitchFamily="34" charset="0"/>
              </a:rPr>
              <a:t>| </a:t>
            </a:r>
            <a:fld id="{295008BC-DA31-4D19-837B-EFA4386B05F5}" type="slidenum">
              <a:rPr lang="en-US" sz="1200" smtClean="0">
                <a:solidFill>
                  <a:schemeClr val="bg1"/>
                </a:solidFill>
                <a:latin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200">
                <a:solidFill>
                  <a:schemeClr val="bg1"/>
                </a:solidFill>
                <a:latin typeface="Arial" pitchFamily="34" charset="0"/>
              </a:rPr>
              <a:t> |</a:t>
            </a:r>
            <a:endParaRPr lang="en-US" sz="1200">
              <a:solidFill>
                <a:schemeClr val="bg1"/>
              </a:solidFill>
              <a:latin typeface="Arial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48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61" r:id="rId11"/>
    <p:sldLayoutId id="2147483863" r:id="rId12"/>
    <p:sldLayoutId id="2147483870" r:id="rId13"/>
  </p:sldLayoutIdLst>
  <p:hf sldNum="0"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26" Type="http://schemas.openxmlformats.org/officeDocument/2006/relationships/image" Target="../media/image50.png"/><Relationship Id="rId3" Type="http://schemas.openxmlformats.org/officeDocument/2006/relationships/image" Target="../media/image1.png"/><Relationship Id="rId21" Type="http://schemas.openxmlformats.org/officeDocument/2006/relationships/image" Target="../media/image45.svg"/><Relationship Id="rId34" Type="http://schemas.openxmlformats.org/officeDocument/2006/relationships/image" Target="../media/image58.png"/><Relationship Id="rId7" Type="http://schemas.openxmlformats.org/officeDocument/2006/relationships/image" Target="../media/image31.png"/><Relationship Id="rId12" Type="http://schemas.openxmlformats.org/officeDocument/2006/relationships/image" Target="../media/image36.jpe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33" Type="http://schemas.openxmlformats.org/officeDocument/2006/relationships/image" Target="../media/image57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29" Type="http://schemas.openxmlformats.org/officeDocument/2006/relationships/image" Target="../media/image53.sv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24" Type="http://schemas.openxmlformats.org/officeDocument/2006/relationships/image" Target="../media/image48.svg"/><Relationship Id="rId32" Type="http://schemas.openxmlformats.org/officeDocument/2006/relationships/image" Target="../media/image56.jpeg"/><Relationship Id="rId5" Type="http://schemas.openxmlformats.org/officeDocument/2006/relationships/image" Target="../media/image29.tiff"/><Relationship Id="rId15" Type="http://schemas.openxmlformats.org/officeDocument/2006/relationships/image" Target="../media/image39.png"/><Relationship Id="rId23" Type="http://schemas.openxmlformats.org/officeDocument/2006/relationships/image" Target="../media/image47.png"/><Relationship Id="rId28" Type="http://schemas.openxmlformats.org/officeDocument/2006/relationships/image" Target="../media/image52.png"/><Relationship Id="rId10" Type="http://schemas.openxmlformats.org/officeDocument/2006/relationships/image" Target="../media/image34.png"/><Relationship Id="rId19" Type="http://schemas.openxmlformats.org/officeDocument/2006/relationships/image" Target="../media/image43.svg"/><Relationship Id="rId31" Type="http://schemas.openxmlformats.org/officeDocument/2006/relationships/image" Target="../media/image55.jpe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Relationship Id="rId27" Type="http://schemas.openxmlformats.org/officeDocument/2006/relationships/image" Target="../media/image51.jpeg"/><Relationship Id="rId30" Type="http://schemas.openxmlformats.org/officeDocument/2006/relationships/image" Target="../media/image54.png"/><Relationship Id="rId35" Type="http://schemas.openxmlformats.org/officeDocument/2006/relationships/image" Target="../media/image59.png"/><Relationship Id="rId8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jpeg"/><Relationship Id="rId18" Type="http://schemas.openxmlformats.org/officeDocument/2006/relationships/image" Target="../media/image74.sv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jpe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72.sv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sv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78.svg"/><Relationship Id="rId5" Type="http://schemas.openxmlformats.org/officeDocument/2006/relationships/image" Target="../media/image77.png"/><Relationship Id="rId10" Type="http://schemas.openxmlformats.org/officeDocument/2006/relationships/image" Target="../media/image74.svg"/><Relationship Id="rId4" Type="http://schemas.openxmlformats.org/officeDocument/2006/relationships/image" Target="../media/image76.svg"/><Relationship Id="rId9" Type="http://schemas.openxmlformats.org/officeDocument/2006/relationships/image" Target="../media/image7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mraso@mitre-engenuity.org" TargetMode="External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8EE2A8-E185-4326-97F7-5EBC0B748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5767942"/>
            <a:ext cx="7158318" cy="5439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dirty="0">
                <a:solidFill>
                  <a:schemeClr val="bg1"/>
                </a:solidFill>
                <a:latin typeface="Gilroy ExtraBold" pitchFamily="2" charset="77"/>
                <a:cs typeface="Arial Bold"/>
              </a:rPr>
              <a:t>February 2022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0DE5DBA-37A5-4B0A-BE30-068DF90F2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2815617"/>
            <a:ext cx="10329472" cy="785374"/>
          </a:xfrm>
        </p:spPr>
        <p:txBody>
          <a:bodyPr>
            <a:normAutofit fontScale="90000"/>
          </a:bodyPr>
          <a:lstStyle/>
          <a:p>
            <a:r>
              <a:rPr lang="en-US" sz="5400">
                <a:solidFill>
                  <a:schemeClr val="bg1"/>
                </a:solidFill>
                <a:latin typeface="Gilroy ExtraBold" pitchFamily="2" charset="77"/>
                <a:ea typeface="+mn-ea"/>
                <a:cs typeface="Arial Bold"/>
              </a:rPr>
              <a:t>Open </a:t>
            </a:r>
            <a:r>
              <a:rPr lang="en-US" sz="5400" dirty="0">
                <a:solidFill>
                  <a:schemeClr val="bg1"/>
                </a:solidFill>
                <a:latin typeface="Gilroy ExtraBold" pitchFamily="2" charset="77"/>
                <a:ea typeface="+mn-ea"/>
                <a:cs typeface="Arial Bold"/>
              </a:rPr>
              <a:t>Generation 5G Consortium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835D44-A34D-964B-B580-24E41E7C8608}"/>
              </a:ext>
            </a:extLst>
          </p:cNvPr>
          <p:cNvSpPr txBox="1"/>
          <p:nvPr/>
        </p:nvSpPr>
        <p:spPr>
          <a:xfrm>
            <a:off x="838200" y="3513928"/>
            <a:ext cx="10082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>
                <a:solidFill>
                  <a:schemeClr val="bg1"/>
                </a:solidFill>
                <a:latin typeface="Gilroy Light" pitchFamily="2" charset="77"/>
                <a:cs typeface="Calibri" panose="020F0502020204030204" pitchFamily="34" charset="0"/>
              </a:rPr>
              <a:t>Radical collaboration to solve complex challenges and accelerate 5G innovation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467FEC0-FBC6-4E79-B24C-0067E9929CF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© 2022 MITRE </a:t>
            </a:r>
            <a:r>
              <a:rPr lang="en-US" dirty="0" err="1">
                <a:solidFill>
                  <a:schemeClr val="bg1"/>
                </a:solidFill>
              </a:rPr>
              <a:t>Engenuity</a:t>
            </a:r>
            <a:r>
              <a:rPr lang="en-US" dirty="0">
                <a:solidFill>
                  <a:schemeClr val="bg1"/>
                </a:solidFill>
              </a:rPr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231781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10E75-6FD3-40B4-80E0-9031981A6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Value to 3GPP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C47D82F-59F8-4936-BFD2-FDFDBBE945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/>
              <a:t>© 2022 MITRE </a:t>
            </a:r>
            <a:r>
              <a:rPr lang="en-US" dirty="0" err="1"/>
              <a:t>Engenuity</a:t>
            </a:r>
            <a:r>
              <a:rPr lang="en-US" dirty="0"/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555468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Rectangle 28">
            <a:extLst>
              <a:ext uri="{FF2B5EF4-FFF2-40B4-BE49-F238E27FC236}">
                <a16:creationId xmlns:a16="http://schemas.microsoft.com/office/drawing/2014/main" id="{C27401E7-6E29-C345-B396-E4BB80E7AF4D}"/>
              </a:ext>
            </a:extLst>
          </p:cNvPr>
          <p:cNvSpPr/>
          <p:nvPr/>
        </p:nvSpPr>
        <p:spPr>
          <a:xfrm>
            <a:off x="7791622" y="1312902"/>
            <a:ext cx="0" cy="4988294"/>
          </a:xfrm>
          <a:prstGeom prst="rect">
            <a:avLst/>
          </a:prstGeom>
          <a:solidFill>
            <a:schemeClr val="bg1">
              <a:lumMod val="60000"/>
              <a:lumOff val="40000"/>
              <a:alpha val="42847"/>
            </a:schemeClr>
          </a:solidFill>
          <a:ln w="12700">
            <a:noFill/>
            <a:miter lim="400000"/>
          </a:ln>
        </p:spPr>
        <p:txBody>
          <a:bodyPr lIns="22860" rIns="2286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41" name="TextBox 53"/>
          <p:cNvSpPr txBox="1"/>
          <p:nvPr/>
        </p:nvSpPr>
        <p:spPr>
          <a:xfrm>
            <a:off x="711032" y="3491454"/>
            <a:ext cx="6766065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Semiconductor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98" name="TextBox 53">
            <a:extLst>
              <a:ext uri="{FF2B5EF4-FFF2-40B4-BE49-F238E27FC236}">
                <a16:creationId xmlns:a16="http://schemas.microsoft.com/office/drawing/2014/main" id="{EFBA0457-9E78-D04B-B4E3-096A56E86A9F}"/>
              </a:ext>
            </a:extLst>
          </p:cNvPr>
          <p:cNvSpPr txBox="1"/>
          <p:nvPr/>
        </p:nvSpPr>
        <p:spPr>
          <a:xfrm>
            <a:off x="711032" y="5801575"/>
            <a:ext cx="6766065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Network Alliances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05" name="Straight Connector 31">
            <a:extLst>
              <a:ext uri="{FF2B5EF4-FFF2-40B4-BE49-F238E27FC236}">
                <a16:creationId xmlns:a16="http://schemas.microsoft.com/office/drawing/2014/main" id="{8D245F06-4EA4-2A40-AE05-2467A3C24A46}"/>
              </a:ext>
            </a:extLst>
          </p:cNvPr>
          <p:cNvSpPr/>
          <p:nvPr/>
        </p:nvSpPr>
        <p:spPr>
          <a:xfrm flipV="1">
            <a:off x="711031" y="1355272"/>
            <a:ext cx="7036574" cy="0"/>
          </a:xfrm>
          <a:prstGeom prst="line">
            <a:avLst/>
          </a:prstGeom>
          <a:ln w="38100">
            <a:solidFill>
              <a:schemeClr val="bg1"/>
            </a:solidFill>
            <a:prstDash val="solid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08" name="Oval 57">
            <a:extLst>
              <a:ext uri="{FF2B5EF4-FFF2-40B4-BE49-F238E27FC236}">
                <a16:creationId xmlns:a16="http://schemas.microsoft.com/office/drawing/2014/main" id="{532AEF6A-5CE6-0C4E-88B5-F9595E59CA7B}"/>
              </a:ext>
            </a:extLst>
          </p:cNvPr>
          <p:cNvSpPr/>
          <p:nvPr/>
        </p:nvSpPr>
        <p:spPr>
          <a:xfrm flipH="1">
            <a:off x="7689427" y="1307433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solidFill>
                  <a:srgbClr val="0059AB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59AB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7F0ECB7-3052-9B47-912F-B23A60C6C976}"/>
              </a:ext>
            </a:extLst>
          </p:cNvPr>
          <p:cNvGrpSpPr/>
          <p:nvPr/>
        </p:nvGrpSpPr>
        <p:grpSpPr>
          <a:xfrm>
            <a:off x="711031" y="6178159"/>
            <a:ext cx="7078536" cy="107905"/>
            <a:chOff x="728578" y="6178159"/>
            <a:chExt cx="7078536" cy="107905"/>
          </a:xfrm>
        </p:grpSpPr>
        <p:sp>
          <p:nvSpPr>
            <p:cNvPr id="134" name="Straight Connector 34"/>
            <p:cNvSpPr/>
            <p:nvPr/>
          </p:nvSpPr>
          <p:spPr>
            <a:xfrm>
              <a:off x="728578" y="6178159"/>
              <a:ext cx="7036574" cy="79911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  <a:miter/>
            </a:ln>
          </p:spPr>
          <p:txBody>
            <a:bodyPr lIns="22860" rIns="2286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8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000000"/>
                </a:solidFill>
                <a:effectLst/>
                <a:uLnTx/>
                <a:uFillTx/>
                <a:latin typeface="Gilroy" pitchFamily="2" charset="77"/>
                <a:cs typeface="Arial"/>
                <a:sym typeface="Arial"/>
              </a:endParaRPr>
            </a:p>
          </p:txBody>
        </p:sp>
        <p:sp>
          <p:nvSpPr>
            <p:cNvPr id="75" name="Oval 56">
              <a:extLst>
                <a:ext uri="{FF2B5EF4-FFF2-40B4-BE49-F238E27FC236}">
                  <a16:creationId xmlns:a16="http://schemas.microsoft.com/office/drawing/2014/main" id="{B54B4C60-7813-FF4F-9557-031FA3E22E9E}"/>
                </a:ext>
              </a:extLst>
            </p:cNvPr>
            <p:cNvSpPr/>
            <p:nvPr/>
          </p:nvSpPr>
          <p:spPr>
            <a:xfrm flipH="1">
              <a:off x="7705126" y="6185805"/>
              <a:ext cx="101988" cy="100259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22860" rIns="2286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cap="none">
                  <a:latin typeface="Arial"/>
                  <a:ea typeface="Arial"/>
                  <a:cs typeface="Arial"/>
                  <a:sym typeface="Arial"/>
                </a:defRPr>
              </a:pPr>
              <a:endParaRPr kumimoji="0" sz="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cs typeface="Arial"/>
                <a:sym typeface="Arial"/>
              </a:endParaRPr>
            </a:p>
          </p:txBody>
        </p:sp>
      </p:grpSp>
      <p:sp>
        <p:nvSpPr>
          <p:cNvPr id="206" name="TextBox 53">
            <a:extLst>
              <a:ext uri="{FF2B5EF4-FFF2-40B4-BE49-F238E27FC236}">
                <a16:creationId xmlns:a16="http://schemas.microsoft.com/office/drawing/2014/main" id="{8A53BC22-8D3C-134E-AA77-7CFB0571FE99}"/>
              </a:ext>
            </a:extLst>
          </p:cNvPr>
          <p:cNvSpPr txBox="1"/>
          <p:nvPr/>
        </p:nvSpPr>
        <p:spPr>
          <a:xfrm>
            <a:off x="711032" y="3892939"/>
            <a:ext cx="6766065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UAS Innovators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91" name="TextBox 53">
            <a:extLst>
              <a:ext uri="{FF2B5EF4-FFF2-40B4-BE49-F238E27FC236}">
                <a16:creationId xmlns:a16="http://schemas.microsoft.com/office/drawing/2014/main" id="{FC1EE871-5AFB-A648-A608-691FAB054220}"/>
              </a:ext>
            </a:extLst>
          </p:cNvPr>
          <p:cNvSpPr txBox="1"/>
          <p:nvPr/>
        </p:nvSpPr>
        <p:spPr>
          <a:xfrm>
            <a:off x="711032" y="5245185"/>
            <a:ext cx="6766065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UAS Alliances 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87" name="Rectangle 28">
            <a:extLst>
              <a:ext uri="{FF2B5EF4-FFF2-40B4-BE49-F238E27FC236}">
                <a16:creationId xmlns:a16="http://schemas.microsoft.com/office/drawing/2014/main" id="{48E0981C-CEDE-D549-A237-511DDB6859EA}"/>
              </a:ext>
            </a:extLst>
          </p:cNvPr>
          <p:cNvSpPr/>
          <p:nvPr/>
        </p:nvSpPr>
        <p:spPr>
          <a:xfrm>
            <a:off x="7791622" y="1312902"/>
            <a:ext cx="4070178" cy="4988294"/>
          </a:xfrm>
          <a:prstGeom prst="rect">
            <a:avLst/>
          </a:prstGeom>
          <a:solidFill>
            <a:schemeClr val="bg1">
              <a:alpha val="60000"/>
            </a:schemeClr>
          </a:solidFill>
          <a:ln w="12700">
            <a:noFill/>
            <a:miter lim="400000"/>
          </a:ln>
        </p:spPr>
        <p:txBody>
          <a:bodyPr lIns="22860" rIns="2286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A2CC7DB-4DA6-8248-BEBD-47FEC53A3C0B}"/>
              </a:ext>
            </a:extLst>
          </p:cNvPr>
          <p:cNvGrpSpPr/>
          <p:nvPr/>
        </p:nvGrpSpPr>
        <p:grpSpPr>
          <a:xfrm>
            <a:off x="5313444" y="1206501"/>
            <a:ext cx="5131631" cy="5225310"/>
            <a:chOff x="5313444" y="1206501"/>
            <a:chExt cx="5131631" cy="5225310"/>
          </a:xfrm>
        </p:grpSpPr>
        <p:sp>
          <p:nvSpPr>
            <p:cNvPr id="102" name="Oval 29">
              <a:extLst>
                <a:ext uri="{FF2B5EF4-FFF2-40B4-BE49-F238E27FC236}">
                  <a16:creationId xmlns:a16="http://schemas.microsoft.com/office/drawing/2014/main" id="{45BDB022-5AA6-9740-8889-40A85E1BDF7A}"/>
                </a:ext>
              </a:extLst>
            </p:cNvPr>
            <p:cNvSpPr/>
            <p:nvPr/>
          </p:nvSpPr>
          <p:spPr>
            <a:xfrm>
              <a:off x="5313444" y="1383229"/>
              <a:ext cx="4935945" cy="4855464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cap="none">
                  <a:solidFill>
                    <a:srgbClr val="091928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091928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D7363658-19F7-C64C-8592-EAAF1E553051}"/>
                </a:ext>
              </a:extLst>
            </p:cNvPr>
            <p:cNvGrpSpPr/>
            <p:nvPr/>
          </p:nvGrpSpPr>
          <p:grpSpPr>
            <a:xfrm>
              <a:off x="5844723" y="1891248"/>
              <a:ext cx="3869951" cy="3804328"/>
              <a:chOff x="6001887" y="2202996"/>
              <a:chExt cx="3988427" cy="4114474"/>
            </a:xfrm>
          </p:grpSpPr>
          <p:sp>
            <p:nvSpPr>
              <p:cNvPr id="143" name="Freeform 23">
                <a:extLst>
                  <a:ext uri="{FF2B5EF4-FFF2-40B4-BE49-F238E27FC236}">
                    <a16:creationId xmlns:a16="http://schemas.microsoft.com/office/drawing/2014/main" id="{30D4DAED-C672-2E41-AEFB-A1D4523B81F6}"/>
                  </a:ext>
                </a:extLst>
              </p:cNvPr>
              <p:cNvSpPr/>
              <p:nvPr/>
            </p:nvSpPr>
            <p:spPr>
              <a:xfrm>
                <a:off x="6001887" y="4262130"/>
                <a:ext cx="1990534" cy="2055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1911"/>
                      <a:pt x="9689" y="21600"/>
                      <a:pt x="21600" y="21600"/>
                    </a:cubicBezTo>
                  </a:path>
                </a:pathLst>
              </a:custGeom>
              <a:noFill/>
              <a:ln w="508000" cap="rnd">
                <a:solidFill>
                  <a:schemeClr val="tx2">
                    <a:alpha val="72000"/>
                  </a:schemeClr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Freeform 25">
                <a:extLst>
                  <a:ext uri="{FF2B5EF4-FFF2-40B4-BE49-F238E27FC236}">
                    <a16:creationId xmlns:a16="http://schemas.microsoft.com/office/drawing/2014/main" id="{401A9B47-9041-0A4F-A93A-073F779625D0}"/>
                  </a:ext>
                </a:extLst>
              </p:cNvPr>
              <p:cNvSpPr/>
              <p:nvPr/>
            </p:nvSpPr>
            <p:spPr>
              <a:xfrm>
                <a:off x="7983391" y="4233539"/>
                <a:ext cx="1997893" cy="2055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1932" y="21600"/>
                      <a:pt x="21600" y="11911"/>
                      <a:pt x="21600" y="0"/>
                    </a:cubicBezTo>
                  </a:path>
                </a:pathLst>
              </a:custGeom>
              <a:noFill/>
              <a:ln w="508000" cap="rnd">
                <a:solidFill>
                  <a:schemeClr val="bg1">
                    <a:alpha val="72000"/>
                  </a:schemeClr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Freeform 26">
                <a:extLst>
                  <a:ext uri="{FF2B5EF4-FFF2-40B4-BE49-F238E27FC236}">
                    <a16:creationId xmlns:a16="http://schemas.microsoft.com/office/drawing/2014/main" id="{B7DB3EC0-0545-AB43-AA6E-F6BBB9E1ADE3}"/>
                  </a:ext>
                </a:extLst>
              </p:cNvPr>
              <p:cNvSpPr/>
              <p:nvPr/>
            </p:nvSpPr>
            <p:spPr>
              <a:xfrm>
                <a:off x="7992421" y="2202996"/>
                <a:ext cx="1997893" cy="2059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9668"/>
                      <a:pt x="11932" y="0"/>
                      <a:pt x="0" y="0"/>
                    </a:cubicBezTo>
                  </a:path>
                </a:pathLst>
              </a:custGeom>
              <a:noFill/>
              <a:ln w="508000" cap="rnd">
                <a:solidFill>
                  <a:schemeClr val="tx1">
                    <a:lumMod val="25000"/>
                    <a:alpha val="72000"/>
                  </a:schemeClr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Freeform 24">
                <a:extLst>
                  <a:ext uri="{FF2B5EF4-FFF2-40B4-BE49-F238E27FC236}">
                    <a16:creationId xmlns:a16="http://schemas.microsoft.com/office/drawing/2014/main" id="{594EC53B-8B76-5140-A96E-B36EE68BAF76}"/>
                  </a:ext>
                </a:extLst>
              </p:cNvPr>
              <p:cNvSpPr/>
              <p:nvPr/>
            </p:nvSpPr>
            <p:spPr>
              <a:xfrm>
                <a:off x="6001887" y="2202996"/>
                <a:ext cx="1990534" cy="2059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9689" y="0"/>
                      <a:pt x="0" y="9668"/>
                      <a:pt x="0" y="21600"/>
                    </a:cubicBezTo>
                  </a:path>
                </a:pathLst>
              </a:custGeom>
              <a:noFill/>
              <a:ln w="508000" cap="rnd">
                <a:solidFill>
                  <a:schemeClr val="accent1">
                    <a:alpha val="72000"/>
                  </a:schemeClr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Straight Connector 65">
                <a:extLst>
                  <a:ext uri="{FF2B5EF4-FFF2-40B4-BE49-F238E27FC236}">
                    <a16:creationId xmlns:a16="http://schemas.microsoft.com/office/drawing/2014/main" id="{21CC990F-B73B-AA49-85F5-4D39AB636A55}"/>
                  </a:ext>
                </a:extLst>
              </p:cNvPr>
              <p:cNvSpPr/>
              <p:nvPr/>
            </p:nvSpPr>
            <p:spPr>
              <a:xfrm>
                <a:off x="7997873" y="2514962"/>
                <a:ext cx="1" cy="3525024"/>
              </a:xfrm>
              <a:prstGeom prst="line">
                <a:avLst/>
              </a:prstGeom>
              <a:ln w="19050">
                <a:solidFill>
                  <a:srgbClr val="808080"/>
                </a:solidFill>
                <a:prstDash val="dash"/>
                <a:miter/>
                <a:headEnd type="oval"/>
                <a:tailEnd type="oval"/>
              </a:ln>
            </p:spPr>
            <p:txBody>
              <a:bodyPr lIns="22860" rIns="22860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 b="0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pPr>
                <a:endPara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6" name="Straight Connector 66">
              <a:extLst>
                <a:ext uri="{FF2B5EF4-FFF2-40B4-BE49-F238E27FC236}">
                  <a16:creationId xmlns:a16="http://schemas.microsoft.com/office/drawing/2014/main" id="{156E9DDC-F862-5444-A174-C4C928E75492}"/>
                </a:ext>
              </a:extLst>
            </p:cNvPr>
            <p:cNvSpPr/>
            <p:nvPr/>
          </p:nvSpPr>
          <p:spPr>
            <a:xfrm>
              <a:off x="6124157" y="3809354"/>
              <a:ext cx="3314516" cy="1"/>
            </a:xfrm>
            <a:prstGeom prst="line">
              <a:avLst/>
            </a:prstGeom>
            <a:ln w="19050">
              <a:solidFill>
                <a:srgbClr val="808080"/>
              </a:solidFill>
              <a:prstDash val="dash"/>
              <a:miter/>
              <a:headEnd type="oval"/>
              <a:tailEnd type="oval"/>
            </a:ln>
          </p:spPr>
          <p:txBody>
            <a:bodyPr lIns="22860" rIns="2286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CEC47B64-15A3-D547-85B6-8E31C5DE5016}"/>
                </a:ext>
              </a:extLst>
            </p:cNvPr>
            <p:cNvSpPr/>
            <p:nvPr/>
          </p:nvSpPr>
          <p:spPr>
            <a:xfrm rot="19117302">
              <a:off x="5737312" y="2216763"/>
              <a:ext cx="2495696" cy="1507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7214087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b="1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latin typeface="Gilroy ExtraBold" pitchFamily="2" charset="77"/>
                </a:rPr>
                <a:t>Rapid R&amp;D Advances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621B6E0-3F3F-2D45-8103-08BBEEAC0002}"/>
                </a:ext>
              </a:extLst>
            </p:cNvPr>
            <p:cNvSpPr/>
            <p:nvPr/>
          </p:nvSpPr>
          <p:spPr>
            <a:xfrm rot="2641839">
              <a:off x="7331384" y="2293625"/>
              <a:ext cx="2618976" cy="143669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7214087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b="1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latin typeface="Gilroy ExtraBold" pitchFamily="2" charset="77"/>
                </a:rPr>
                <a:t>Unprecedented Influence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B127E4B2-744F-F342-A023-CCDB32598D2B}"/>
                </a:ext>
              </a:extLst>
            </p:cNvPr>
            <p:cNvSpPr/>
            <p:nvPr/>
          </p:nvSpPr>
          <p:spPr>
            <a:xfrm rot="18969830" flipH="1" flipV="1">
              <a:off x="7321297" y="3869342"/>
              <a:ext cx="2495696" cy="1507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7214087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lang="en-US" b="1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latin typeface="Gilroy ExtraBold" pitchFamily="2" charset="77"/>
                </a:rPr>
                <a:t>Profitable Collaboration</a:t>
              </a:r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2F758F70-787E-7442-9C60-5E54D53CFB13}"/>
                </a:ext>
              </a:extLst>
            </p:cNvPr>
            <p:cNvSpPr/>
            <p:nvPr/>
          </p:nvSpPr>
          <p:spPr>
            <a:xfrm rot="2665225" flipH="1" flipV="1">
              <a:off x="5682288" y="3829255"/>
              <a:ext cx="2495696" cy="1507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7214087"/>
                </a:avLst>
              </a:prstTxWarp>
              <a:spAutoFit/>
            </a:bodyPr>
            <a:lstStyle/>
            <a:p>
              <a:pPr algn="ctr">
                <a:defRPr/>
              </a:pPr>
              <a:r>
                <a:rPr kumimoji="0" lang="en-US" sz="1800" b="1" i="0" u="none" strike="noStrike" kern="1200" cap="none" spc="0" normalizeH="0" baseline="0" noProof="0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E</a:t>
              </a:r>
              <a:r>
                <a:rPr lang="en-US" b="1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latin typeface="Gilroy ExtraBold" pitchFamily="2" charset="77"/>
                </a:rPr>
                <a:t>xceptional Expertise</a:t>
              </a:r>
            </a:p>
          </p:txBody>
        </p:sp>
        <p:sp>
          <p:nvSpPr>
            <p:cNvPr id="115" name="Freeform 62">
              <a:extLst>
                <a:ext uri="{FF2B5EF4-FFF2-40B4-BE49-F238E27FC236}">
                  <a16:creationId xmlns:a16="http://schemas.microsoft.com/office/drawing/2014/main" id="{61ABA809-1844-464B-8B79-FC4D50E32970}"/>
                </a:ext>
              </a:extLst>
            </p:cNvPr>
            <p:cNvSpPr/>
            <p:nvPr/>
          </p:nvSpPr>
          <p:spPr>
            <a:xfrm>
              <a:off x="7667491" y="5569875"/>
              <a:ext cx="217819" cy="21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0" y="7397"/>
                  </a:moveTo>
                  <a:cubicBezTo>
                    <a:pt x="14400" y="7397"/>
                    <a:pt x="14400" y="7397"/>
                    <a:pt x="14400" y="7397"/>
                  </a:cubicBezTo>
                  <a:cubicBezTo>
                    <a:pt x="14400" y="2959"/>
                    <a:pt x="14400" y="2959"/>
                    <a:pt x="14400" y="2959"/>
                  </a:cubicBezTo>
                  <a:cubicBezTo>
                    <a:pt x="14400" y="1479"/>
                    <a:pt x="13200" y="0"/>
                    <a:pt x="11400" y="0"/>
                  </a:cubicBezTo>
                  <a:cubicBezTo>
                    <a:pt x="9600" y="0"/>
                    <a:pt x="8400" y="1479"/>
                    <a:pt x="8400" y="2959"/>
                  </a:cubicBezTo>
                  <a:cubicBezTo>
                    <a:pt x="8400" y="7397"/>
                    <a:pt x="8400" y="7397"/>
                    <a:pt x="8400" y="7397"/>
                  </a:cubicBezTo>
                  <a:cubicBezTo>
                    <a:pt x="3000" y="7397"/>
                    <a:pt x="3000" y="7397"/>
                    <a:pt x="3000" y="7397"/>
                  </a:cubicBezTo>
                  <a:cubicBezTo>
                    <a:pt x="1500" y="7397"/>
                    <a:pt x="0" y="8581"/>
                    <a:pt x="0" y="10356"/>
                  </a:cubicBezTo>
                  <a:cubicBezTo>
                    <a:pt x="0" y="12132"/>
                    <a:pt x="1500" y="13315"/>
                    <a:pt x="3000" y="13315"/>
                  </a:cubicBezTo>
                  <a:cubicBezTo>
                    <a:pt x="8400" y="13315"/>
                    <a:pt x="8400" y="13315"/>
                    <a:pt x="8400" y="13315"/>
                  </a:cubicBezTo>
                  <a:cubicBezTo>
                    <a:pt x="8400" y="18641"/>
                    <a:pt x="8400" y="18641"/>
                    <a:pt x="8400" y="18641"/>
                  </a:cubicBezTo>
                  <a:cubicBezTo>
                    <a:pt x="8400" y="20416"/>
                    <a:pt x="9600" y="21600"/>
                    <a:pt x="11400" y="21600"/>
                  </a:cubicBezTo>
                  <a:cubicBezTo>
                    <a:pt x="13200" y="21600"/>
                    <a:pt x="14400" y="20416"/>
                    <a:pt x="14400" y="18641"/>
                  </a:cubicBezTo>
                  <a:cubicBezTo>
                    <a:pt x="14400" y="13315"/>
                    <a:pt x="14400" y="13315"/>
                    <a:pt x="14400" y="13315"/>
                  </a:cubicBezTo>
                  <a:cubicBezTo>
                    <a:pt x="18600" y="13315"/>
                    <a:pt x="18600" y="13315"/>
                    <a:pt x="18600" y="13315"/>
                  </a:cubicBezTo>
                  <a:cubicBezTo>
                    <a:pt x="20400" y="13315"/>
                    <a:pt x="21600" y="12132"/>
                    <a:pt x="21600" y="10356"/>
                  </a:cubicBezTo>
                  <a:cubicBezTo>
                    <a:pt x="21600" y="8581"/>
                    <a:pt x="20400" y="7397"/>
                    <a:pt x="18600" y="739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cap="none">
                  <a:latin typeface="Arial"/>
                  <a:ea typeface="Arial"/>
                  <a:cs typeface="Arial"/>
                  <a:sym typeface="Arial"/>
                </a:defRPr>
              </a:pPr>
              <a:endParaRPr kumimoji="0" sz="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Freeform 63">
              <a:extLst>
                <a:ext uri="{FF2B5EF4-FFF2-40B4-BE49-F238E27FC236}">
                  <a16:creationId xmlns:a16="http://schemas.microsoft.com/office/drawing/2014/main" id="{6CCA65F6-E9E5-9544-82E5-458F9DAE9FCA}"/>
                </a:ext>
              </a:extLst>
            </p:cNvPr>
            <p:cNvSpPr/>
            <p:nvPr/>
          </p:nvSpPr>
          <p:spPr>
            <a:xfrm>
              <a:off x="9590981" y="3688822"/>
              <a:ext cx="217818" cy="21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0" y="7397"/>
                  </a:moveTo>
                  <a:cubicBezTo>
                    <a:pt x="14400" y="7397"/>
                    <a:pt x="14400" y="7397"/>
                    <a:pt x="14400" y="7397"/>
                  </a:cubicBezTo>
                  <a:cubicBezTo>
                    <a:pt x="14400" y="2959"/>
                    <a:pt x="14400" y="2959"/>
                    <a:pt x="14400" y="2959"/>
                  </a:cubicBezTo>
                  <a:cubicBezTo>
                    <a:pt x="14400" y="1479"/>
                    <a:pt x="13200" y="0"/>
                    <a:pt x="11400" y="0"/>
                  </a:cubicBezTo>
                  <a:cubicBezTo>
                    <a:pt x="9600" y="0"/>
                    <a:pt x="8400" y="1479"/>
                    <a:pt x="8400" y="2959"/>
                  </a:cubicBezTo>
                  <a:cubicBezTo>
                    <a:pt x="8400" y="7397"/>
                    <a:pt x="8400" y="7397"/>
                    <a:pt x="8400" y="7397"/>
                  </a:cubicBezTo>
                  <a:cubicBezTo>
                    <a:pt x="3000" y="7397"/>
                    <a:pt x="3000" y="7397"/>
                    <a:pt x="3000" y="7397"/>
                  </a:cubicBezTo>
                  <a:cubicBezTo>
                    <a:pt x="1500" y="7397"/>
                    <a:pt x="0" y="8581"/>
                    <a:pt x="0" y="10356"/>
                  </a:cubicBezTo>
                  <a:cubicBezTo>
                    <a:pt x="0" y="12132"/>
                    <a:pt x="1500" y="13315"/>
                    <a:pt x="3000" y="13315"/>
                  </a:cubicBezTo>
                  <a:cubicBezTo>
                    <a:pt x="8400" y="13315"/>
                    <a:pt x="8400" y="13315"/>
                    <a:pt x="8400" y="13315"/>
                  </a:cubicBezTo>
                  <a:cubicBezTo>
                    <a:pt x="8400" y="18641"/>
                    <a:pt x="8400" y="18641"/>
                    <a:pt x="8400" y="18641"/>
                  </a:cubicBezTo>
                  <a:cubicBezTo>
                    <a:pt x="8400" y="20416"/>
                    <a:pt x="9600" y="21600"/>
                    <a:pt x="11400" y="21600"/>
                  </a:cubicBezTo>
                  <a:cubicBezTo>
                    <a:pt x="13200" y="21600"/>
                    <a:pt x="14400" y="20416"/>
                    <a:pt x="14400" y="18641"/>
                  </a:cubicBezTo>
                  <a:cubicBezTo>
                    <a:pt x="14400" y="13315"/>
                    <a:pt x="14400" y="13315"/>
                    <a:pt x="14400" y="13315"/>
                  </a:cubicBezTo>
                  <a:cubicBezTo>
                    <a:pt x="18600" y="13315"/>
                    <a:pt x="18600" y="13315"/>
                    <a:pt x="18600" y="13315"/>
                  </a:cubicBezTo>
                  <a:cubicBezTo>
                    <a:pt x="20400" y="13315"/>
                    <a:pt x="21600" y="12132"/>
                    <a:pt x="21600" y="10356"/>
                  </a:cubicBezTo>
                  <a:cubicBezTo>
                    <a:pt x="21600" y="8581"/>
                    <a:pt x="20400" y="7397"/>
                    <a:pt x="18600" y="739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cap="none">
                  <a:latin typeface="Arial"/>
                  <a:ea typeface="Arial"/>
                  <a:cs typeface="Arial"/>
                  <a:sym typeface="Arial"/>
                </a:defRPr>
              </a:pPr>
              <a:endParaRPr kumimoji="0" sz="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Freeform 61">
              <a:extLst>
                <a:ext uri="{FF2B5EF4-FFF2-40B4-BE49-F238E27FC236}">
                  <a16:creationId xmlns:a16="http://schemas.microsoft.com/office/drawing/2014/main" id="{C0185D45-63B6-3A46-ADEC-FEBF971DD664}"/>
                </a:ext>
              </a:extLst>
            </p:cNvPr>
            <p:cNvSpPr/>
            <p:nvPr/>
          </p:nvSpPr>
          <p:spPr>
            <a:xfrm>
              <a:off x="7667491" y="1776439"/>
              <a:ext cx="217819" cy="21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0" y="7397"/>
                  </a:moveTo>
                  <a:cubicBezTo>
                    <a:pt x="14400" y="7397"/>
                    <a:pt x="14400" y="7397"/>
                    <a:pt x="14400" y="7397"/>
                  </a:cubicBezTo>
                  <a:cubicBezTo>
                    <a:pt x="14400" y="2959"/>
                    <a:pt x="14400" y="2959"/>
                    <a:pt x="14400" y="2959"/>
                  </a:cubicBezTo>
                  <a:cubicBezTo>
                    <a:pt x="14400" y="1479"/>
                    <a:pt x="13200" y="0"/>
                    <a:pt x="11400" y="0"/>
                  </a:cubicBezTo>
                  <a:cubicBezTo>
                    <a:pt x="9600" y="0"/>
                    <a:pt x="8400" y="1479"/>
                    <a:pt x="8400" y="2959"/>
                  </a:cubicBezTo>
                  <a:cubicBezTo>
                    <a:pt x="8400" y="7397"/>
                    <a:pt x="8400" y="7397"/>
                    <a:pt x="8400" y="7397"/>
                  </a:cubicBezTo>
                  <a:cubicBezTo>
                    <a:pt x="3000" y="7397"/>
                    <a:pt x="3000" y="7397"/>
                    <a:pt x="3000" y="7397"/>
                  </a:cubicBezTo>
                  <a:cubicBezTo>
                    <a:pt x="1500" y="7397"/>
                    <a:pt x="0" y="8581"/>
                    <a:pt x="0" y="10356"/>
                  </a:cubicBezTo>
                  <a:cubicBezTo>
                    <a:pt x="0" y="12132"/>
                    <a:pt x="1500" y="13315"/>
                    <a:pt x="3000" y="13315"/>
                  </a:cubicBezTo>
                  <a:cubicBezTo>
                    <a:pt x="8400" y="13315"/>
                    <a:pt x="8400" y="13315"/>
                    <a:pt x="8400" y="13315"/>
                  </a:cubicBezTo>
                  <a:cubicBezTo>
                    <a:pt x="8400" y="18641"/>
                    <a:pt x="8400" y="18641"/>
                    <a:pt x="8400" y="18641"/>
                  </a:cubicBezTo>
                  <a:cubicBezTo>
                    <a:pt x="8400" y="20416"/>
                    <a:pt x="9600" y="21600"/>
                    <a:pt x="11400" y="21600"/>
                  </a:cubicBezTo>
                  <a:cubicBezTo>
                    <a:pt x="13200" y="21600"/>
                    <a:pt x="14400" y="20416"/>
                    <a:pt x="14400" y="18641"/>
                  </a:cubicBezTo>
                  <a:cubicBezTo>
                    <a:pt x="14400" y="13315"/>
                    <a:pt x="14400" y="13315"/>
                    <a:pt x="14400" y="13315"/>
                  </a:cubicBezTo>
                  <a:cubicBezTo>
                    <a:pt x="18600" y="13315"/>
                    <a:pt x="18600" y="13315"/>
                    <a:pt x="18600" y="13315"/>
                  </a:cubicBezTo>
                  <a:cubicBezTo>
                    <a:pt x="20400" y="13315"/>
                    <a:pt x="21600" y="12132"/>
                    <a:pt x="21600" y="10356"/>
                  </a:cubicBezTo>
                  <a:cubicBezTo>
                    <a:pt x="21600" y="8581"/>
                    <a:pt x="20400" y="7397"/>
                    <a:pt x="18600" y="739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cap="none">
                  <a:latin typeface="Arial"/>
                  <a:ea typeface="Arial"/>
                  <a:cs typeface="Arial"/>
                  <a:sym typeface="Arial"/>
                </a:defRPr>
              </a:pPr>
              <a:endParaRPr kumimoji="0" sz="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Freeform 64">
              <a:extLst>
                <a:ext uri="{FF2B5EF4-FFF2-40B4-BE49-F238E27FC236}">
                  <a16:creationId xmlns:a16="http://schemas.microsoft.com/office/drawing/2014/main" id="{BD62507F-8508-3D45-98C7-D52A9FC27B6B}"/>
                </a:ext>
              </a:extLst>
            </p:cNvPr>
            <p:cNvSpPr/>
            <p:nvPr/>
          </p:nvSpPr>
          <p:spPr>
            <a:xfrm>
              <a:off x="5713360" y="3688822"/>
              <a:ext cx="217818" cy="217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0" y="7397"/>
                  </a:moveTo>
                  <a:cubicBezTo>
                    <a:pt x="14400" y="7397"/>
                    <a:pt x="14400" y="7397"/>
                    <a:pt x="14400" y="7397"/>
                  </a:cubicBezTo>
                  <a:cubicBezTo>
                    <a:pt x="14400" y="2959"/>
                    <a:pt x="14400" y="2959"/>
                    <a:pt x="14400" y="2959"/>
                  </a:cubicBezTo>
                  <a:cubicBezTo>
                    <a:pt x="14400" y="1479"/>
                    <a:pt x="13200" y="0"/>
                    <a:pt x="11400" y="0"/>
                  </a:cubicBezTo>
                  <a:cubicBezTo>
                    <a:pt x="9600" y="0"/>
                    <a:pt x="8400" y="1479"/>
                    <a:pt x="8400" y="2959"/>
                  </a:cubicBezTo>
                  <a:cubicBezTo>
                    <a:pt x="8400" y="7397"/>
                    <a:pt x="8400" y="7397"/>
                    <a:pt x="8400" y="7397"/>
                  </a:cubicBezTo>
                  <a:cubicBezTo>
                    <a:pt x="3000" y="7397"/>
                    <a:pt x="3000" y="7397"/>
                    <a:pt x="3000" y="7397"/>
                  </a:cubicBezTo>
                  <a:cubicBezTo>
                    <a:pt x="1500" y="7397"/>
                    <a:pt x="0" y="8581"/>
                    <a:pt x="0" y="10356"/>
                  </a:cubicBezTo>
                  <a:cubicBezTo>
                    <a:pt x="0" y="12132"/>
                    <a:pt x="1500" y="13315"/>
                    <a:pt x="3000" y="13315"/>
                  </a:cubicBezTo>
                  <a:cubicBezTo>
                    <a:pt x="8400" y="13315"/>
                    <a:pt x="8400" y="13315"/>
                    <a:pt x="8400" y="13315"/>
                  </a:cubicBezTo>
                  <a:cubicBezTo>
                    <a:pt x="8400" y="18641"/>
                    <a:pt x="8400" y="18641"/>
                    <a:pt x="8400" y="18641"/>
                  </a:cubicBezTo>
                  <a:cubicBezTo>
                    <a:pt x="8400" y="20416"/>
                    <a:pt x="9600" y="21600"/>
                    <a:pt x="11400" y="21600"/>
                  </a:cubicBezTo>
                  <a:cubicBezTo>
                    <a:pt x="13200" y="21600"/>
                    <a:pt x="14400" y="20416"/>
                    <a:pt x="14400" y="18641"/>
                  </a:cubicBezTo>
                  <a:cubicBezTo>
                    <a:pt x="14400" y="13315"/>
                    <a:pt x="14400" y="13315"/>
                    <a:pt x="14400" y="13315"/>
                  </a:cubicBezTo>
                  <a:cubicBezTo>
                    <a:pt x="18600" y="13315"/>
                    <a:pt x="18600" y="13315"/>
                    <a:pt x="18600" y="13315"/>
                  </a:cubicBezTo>
                  <a:cubicBezTo>
                    <a:pt x="20400" y="13315"/>
                    <a:pt x="21600" y="12132"/>
                    <a:pt x="21600" y="10356"/>
                  </a:cubicBezTo>
                  <a:cubicBezTo>
                    <a:pt x="21600" y="8581"/>
                    <a:pt x="20400" y="7397"/>
                    <a:pt x="18600" y="7397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cap="none">
                  <a:latin typeface="Arial"/>
                  <a:ea typeface="Arial"/>
                  <a:cs typeface="Arial"/>
                  <a:sym typeface="Arial"/>
                </a:defRPr>
              </a:pPr>
              <a:endParaRPr kumimoji="0" sz="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96296B8A-ADB9-954D-8E11-ADA651E578BC}"/>
                </a:ext>
              </a:extLst>
            </p:cNvPr>
            <p:cNvSpPr/>
            <p:nvPr/>
          </p:nvSpPr>
          <p:spPr>
            <a:xfrm rot="5400000">
              <a:off x="5339889" y="1326625"/>
              <a:ext cx="5225310" cy="498506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11360162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>
                  <a:ln w="12700" cmpd="sng">
                    <a:solidFill>
                      <a:srgbClr val="FFFFFF"/>
                    </a:solidFill>
                    <a:prstDash val="solid"/>
                  </a:ln>
                  <a:gradFill>
                    <a:gsLst>
                      <a:gs pos="0">
                        <a:srgbClr val="FFFFFF"/>
                      </a:gs>
                      <a:gs pos="4000">
                        <a:srgbClr val="FFFFFF">
                          <a:lumMod val="60000"/>
                          <a:lumOff val="40000"/>
                        </a:srgbClr>
                      </a:gs>
                      <a:gs pos="87000">
                        <a:srgbClr val="FFFFFF">
                          <a:lumMod val="20000"/>
                          <a:lumOff val="80000"/>
                        </a:srgbClr>
                      </a:gs>
                    </a:gsLst>
                    <a:lin ang="5400000"/>
                  </a:gradFill>
                  <a:effectLst/>
                  <a:uLnTx/>
                  <a:uFillTx/>
                  <a:latin typeface="Gilroy Bold" pitchFamily="2" charset="77"/>
                  <a:ea typeface="+mn-ea"/>
                  <a:cs typeface="+mn-cs"/>
                </a:rPr>
                <a:t>An Unparalleled Innovation Ecosystem</a:t>
              </a:r>
            </a:p>
          </p:txBody>
        </p:sp>
        <p:sp>
          <p:nvSpPr>
            <p:cNvPr id="123" name="Oval 122">
              <a:extLst>
                <a:ext uri="{FF2B5EF4-FFF2-40B4-BE49-F238E27FC236}">
                  <a16:creationId xmlns:a16="http://schemas.microsoft.com/office/drawing/2014/main" id="{E9B62671-EA81-C645-8706-EB65DA6743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527952" y="2576222"/>
              <a:ext cx="2510028" cy="246888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241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BB1EB6B9-B507-234F-A5FA-CDE49AA36E4D}"/>
                </a:ext>
              </a:extLst>
            </p:cNvPr>
            <p:cNvGrpSpPr/>
            <p:nvPr/>
          </p:nvGrpSpPr>
          <p:grpSpPr>
            <a:xfrm>
              <a:off x="6602162" y="2724150"/>
              <a:ext cx="2305940" cy="2194560"/>
              <a:chOff x="6602162" y="2724150"/>
              <a:chExt cx="2305940" cy="2194560"/>
            </a:xfrm>
          </p:grpSpPr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BAF46E7C-C8AB-6046-9F0D-DB11997C038A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 rot="219286">
                <a:off x="6676346" y="2724150"/>
                <a:ext cx="2231756" cy="2194560"/>
              </a:xfrm>
              <a:prstGeom prst="rect">
                <a:avLst/>
              </a:prstGeom>
              <a:noFill/>
            </p:spPr>
            <p:txBody>
              <a:bodyPr wrap="square" rtlCol="0">
                <a:prstTxWarp prst="textCircl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5B9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Use Case Driven Collaboration Advancing Technology with Global and local  Impact</a:t>
                </a:r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2D84368B-32D7-064A-857E-3D5A1B8FC4B8}"/>
                  </a:ext>
                </a:extLst>
              </p:cNvPr>
              <p:cNvSpPr/>
              <p:nvPr/>
            </p:nvSpPr>
            <p:spPr>
              <a:xfrm>
                <a:off x="6602162" y="3777931"/>
                <a:ext cx="64008" cy="64008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6241C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5" name="Oval 29">
              <a:extLst>
                <a:ext uri="{FF2B5EF4-FFF2-40B4-BE49-F238E27FC236}">
                  <a16:creationId xmlns:a16="http://schemas.microsoft.com/office/drawing/2014/main" id="{399FF81B-CC10-ED46-8A87-34F23B837746}"/>
                </a:ext>
              </a:extLst>
            </p:cNvPr>
            <p:cNvSpPr/>
            <p:nvPr/>
          </p:nvSpPr>
          <p:spPr>
            <a:xfrm>
              <a:off x="6805455" y="2879334"/>
              <a:ext cx="1951922" cy="1860042"/>
            </a:xfrm>
            <a:prstGeom prst="ellipse">
              <a:avLst/>
            </a:prstGeom>
            <a:solidFill>
              <a:schemeClr val="accent4"/>
            </a:solidFill>
            <a:ln w="127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 b="0" cap="none">
                  <a:solidFill>
                    <a:srgbClr val="091928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091928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26" name="Picture 5">
              <a:extLst>
                <a:ext uri="{FF2B5EF4-FFF2-40B4-BE49-F238E27FC236}">
                  <a16:creationId xmlns:a16="http://schemas.microsoft.com/office/drawing/2014/main" id="{A94460AC-0C22-2A4A-B8D1-099123CE74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-1" r="77390" b="-27040"/>
            <a:stretch/>
          </p:blipFill>
          <p:spPr>
            <a:xfrm>
              <a:off x="7070155" y="3471152"/>
              <a:ext cx="1428406" cy="771833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4EC0B4B9-61A0-0849-A9D5-68CDFFC0080C}"/>
              </a:ext>
            </a:extLst>
          </p:cNvPr>
          <p:cNvSpPr/>
          <p:nvPr/>
        </p:nvSpPr>
        <p:spPr>
          <a:xfrm>
            <a:off x="10790649" y="1381724"/>
            <a:ext cx="1005840" cy="49194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6241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88AEC54-4ADE-3347-B2B3-C4CBDBB55F7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25040" y="2831498"/>
            <a:ext cx="539496" cy="539496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AB7A20D-AF62-EF4F-9580-79ADB11AC58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34184" y="1799161"/>
            <a:ext cx="521208" cy="547387"/>
          </a:xfrm>
          <a:prstGeom prst="rect">
            <a:avLst/>
          </a:prstGeom>
        </p:spPr>
      </p:pic>
      <p:sp>
        <p:nvSpPr>
          <p:cNvPr id="152" name="TextBox 151">
            <a:extLst>
              <a:ext uri="{FF2B5EF4-FFF2-40B4-BE49-F238E27FC236}">
                <a16:creationId xmlns:a16="http://schemas.microsoft.com/office/drawing/2014/main" id="{1B0B0E4C-6403-B840-BD55-CD554E15464E}"/>
              </a:ext>
            </a:extLst>
          </p:cNvPr>
          <p:cNvSpPr txBox="1"/>
          <p:nvPr/>
        </p:nvSpPr>
        <p:spPr>
          <a:xfrm>
            <a:off x="10790649" y="1380646"/>
            <a:ext cx="100584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3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6241C4">
                    <a:lumMod val="50000"/>
                  </a:srgbClr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Government Liaisons</a:t>
            </a:r>
          </a:p>
        </p:txBody>
      </p:sp>
      <p:pic>
        <p:nvPicPr>
          <p:cNvPr id="84" name="Picture 2">
            <a:extLst>
              <a:ext uri="{FF2B5EF4-FFF2-40B4-BE49-F238E27FC236}">
                <a16:creationId xmlns:a16="http://schemas.microsoft.com/office/drawing/2014/main" id="{16FE403A-40C1-584F-B6F8-B4063ED5B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184" y="4697481"/>
            <a:ext cx="521208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>
            <a:extLst>
              <a:ext uri="{FF2B5EF4-FFF2-40B4-BE49-F238E27FC236}">
                <a16:creationId xmlns:a16="http://schemas.microsoft.com/office/drawing/2014/main" id="{C5E0B3D2-7B7B-B249-8157-04A388A2B7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184" y="5723784"/>
            <a:ext cx="521208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76D82738-CC9A-9545-BF76-F60CC22E50C8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74748" y="2338493"/>
            <a:ext cx="640080" cy="501060"/>
          </a:xfrm>
          <a:prstGeom prst="rect">
            <a:avLst/>
          </a:prstGeom>
        </p:spPr>
      </p:pic>
      <p:pic>
        <p:nvPicPr>
          <p:cNvPr id="96" name="Picture 2" descr="National Security Agency Emblem">
            <a:extLst>
              <a:ext uri="{FF2B5EF4-FFF2-40B4-BE49-F238E27FC236}">
                <a16:creationId xmlns:a16="http://schemas.microsoft.com/office/drawing/2014/main" id="{B39DB657-93ED-9A45-BAF9-61865C358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6188" y="3362938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4">
            <a:extLst>
              <a:ext uri="{FF2B5EF4-FFF2-40B4-BE49-F238E27FC236}">
                <a16:creationId xmlns:a16="http://schemas.microsoft.com/office/drawing/2014/main" id="{8F95DFEA-4997-F045-A2B7-4F5841553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184" y="5210632"/>
            <a:ext cx="521208" cy="52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alizing the potential of 3D printing. Interview with ...">
            <a:extLst>
              <a:ext uri="{FF2B5EF4-FFF2-40B4-BE49-F238E27FC236}">
                <a16:creationId xmlns:a16="http://schemas.microsoft.com/office/drawing/2014/main" id="{C86CF256-06EF-9743-824C-9199F886E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184" y="3912016"/>
            <a:ext cx="521208" cy="17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>
            <a:extLst>
              <a:ext uri="{FF2B5EF4-FFF2-40B4-BE49-F238E27FC236}">
                <a16:creationId xmlns:a16="http://schemas.microsoft.com/office/drawing/2014/main" id="{31572BED-F0AB-D048-B161-506E6A988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184" y="4180929"/>
            <a:ext cx="521208" cy="524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" name="Title 10">
            <a:extLst>
              <a:ext uri="{FF2B5EF4-FFF2-40B4-BE49-F238E27FC236}">
                <a16:creationId xmlns:a16="http://schemas.microsoft.com/office/drawing/2014/main" id="{4D22DCC3-B387-4F15-A3D5-6C9B10F7C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031" y="454995"/>
            <a:ext cx="11771257" cy="471552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Gilroy Bold" pitchFamily="2" charset="77"/>
              </a:rPr>
              <a:t>Open Generation Consortium connects </a:t>
            </a:r>
            <a:br>
              <a:rPr lang="en-US" dirty="0">
                <a:latin typeface="Gilroy Bold" pitchFamily="2" charset="77"/>
              </a:rPr>
            </a:br>
            <a:r>
              <a:rPr lang="en-US" sz="2400" dirty="0">
                <a:solidFill>
                  <a:srgbClr val="005B94">
                    <a:lumMod val="50000"/>
                  </a:srgbClr>
                </a:solidFill>
                <a:latin typeface="Gilroy Bold" pitchFamily="2" charset="77"/>
              </a:rPr>
              <a:t>leaders and innovators to solve real world problems.</a:t>
            </a:r>
            <a:br>
              <a:rPr lang="en-US" sz="2400" b="1" dirty="0">
                <a:solidFill>
                  <a:srgbClr val="005B94">
                    <a:lumMod val="50000"/>
                  </a:srgbClr>
                </a:solidFill>
                <a:latin typeface="Gilroy Bold" pitchFamily="2" charset="77"/>
                <a:ea typeface="+mj-ea"/>
                <a:cs typeface="Arial" panose="020B0604020202020204" pitchFamily="34" charset="0"/>
              </a:rPr>
            </a:br>
            <a:endParaRPr lang="en-US" sz="2200" dirty="0">
              <a:solidFill>
                <a:schemeClr val="accent1">
                  <a:lumMod val="50000"/>
                </a:schemeClr>
              </a:solidFill>
              <a:latin typeface="Gilroy Bold" pitchFamily="2" charset="77"/>
            </a:endParaRPr>
          </a:p>
        </p:txBody>
      </p:sp>
      <p:pic>
        <p:nvPicPr>
          <p:cNvPr id="6146" name="Picture 2" descr="NUAIR &amp; The New York UAS Test Site / New York's 50-Mile Drone Corridor">
            <a:extLst>
              <a:ext uri="{FF2B5EF4-FFF2-40B4-BE49-F238E27FC236}">
                <a16:creationId xmlns:a16="http://schemas.microsoft.com/office/drawing/2014/main" id="{5B46A3E2-38E6-9C45-819D-B6480A057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499" y="5128186"/>
            <a:ext cx="793819" cy="58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F2FCB-A2B0-49DE-BD32-5E39DE2BAC0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18227" y="4247144"/>
            <a:ext cx="589411" cy="589411"/>
          </a:xfrm>
          <a:prstGeom prst="rect">
            <a:avLst/>
          </a:prstGeom>
        </p:spPr>
      </p:pic>
      <p:pic>
        <p:nvPicPr>
          <p:cNvPr id="1030" name="Picture 6" descr="Verizon Acquires Skyward - Skyward">
            <a:extLst>
              <a:ext uri="{FF2B5EF4-FFF2-40B4-BE49-F238E27FC236}">
                <a16:creationId xmlns:a16="http://schemas.microsoft.com/office/drawing/2014/main" id="{AA4BA075-6549-482F-974C-5E954FC8D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528" y="3930041"/>
            <a:ext cx="846568" cy="30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4E94202A-4696-EA43-A54F-C93CA942B1DC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81"/>
          <a:stretch/>
        </p:blipFill>
        <p:spPr>
          <a:xfrm>
            <a:off x="4165142" y="1449787"/>
            <a:ext cx="731520" cy="240285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92" name="Graphic 191">
            <a:extLst>
              <a:ext uri="{FF2B5EF4-FFF2-40B4-BE49-F238E27FC236}">
                <a16:creationId xmlns:a16="http://schemas.microsoft.com/office/drawing/2014/main" id="{8FFC6C46-5938-AE49-8FD2-375BEED6E66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151736" y="2307049"/>
            <a:ext cx="847126" cy="184949"/>
          </a:xfrm>
          <a:prstGeom prst="rect">
            <a:avLst/>
          </a:prstGeom>
        </p:spPr>
      </p:pic>
      <p:pic>
        <p:nvPicPr>
          <p:cNvPr id="193" name="Graphic 192">
            <a:extLst>
              <a:ext uri="{FF2B5EF4-FFF2-40B4-BE49-F238E27FC236}">
                <a16:creationId xmlns:a16="http://schemas.microsoft.com/office/drawing/2014/main" id="{0F5499B4-D5E9-C147-8651-9A4F79B6ADB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336992" y="1861964"/>
            <a:ext cx="1119917" cy="234491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62A35F50-6B1C-B741-94DD-25B261F9DE59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13146" y="1769789"/>
            <a:ext cx="1055111" cy="444654"/>
          </a:xfrm>
          <a:prstGeom prst="rect">
            <a:avLst/>
          </a:prstGeom>
        </p:spPr>
      </p:pic>
      <p:pic>
        <p:nvPicPr>
          <p:cNvPr id="195" name="Graphic 194">
            <a:extLst>
              <a:ext uri="{FF2B5EF4-FFF2-40B4-BE49-F238E27FC236}">
                <a16:creationId xmlns:a16="http://schemas.microsoft.com/office/drawing/2014/main" id="{4095FA9D-E680-4B41-9F9B-3D2EDA1D3BD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2686749" y="4804758"/>
            <a:ext cx="1229687" cy="370846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75D473A1-E0F3-E344-8380-ED5CA968DCE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4154932" y="4848432"/>
            <a:ext cx="1221219" cy="323678"/>
          </a:xfrm>
          <a:prstGeom prst="rect">
            <a:avLst/>
          </a:prstGeom>
        </p:spPr>
      </p:pic>
      <p:pic>
        <p:nvPicPr>
          <p:cNvPr id="204" name="Picture 203">
            <a:extLst>
              <a:ext uri="{FF2B5EF4-FFF2-40B4-BE49-F238E27FC236}">
                <a16:creationId xmlns:a16="http://schemas.microsoft.com/office/drawing/2014/main" id="{897B20D2-D78B-6046-9968-D9445D8D11F9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068471" y="5221431"/>
            <a:ext cx="771520" cy="471072"/>
          </a:xfrm>
          <a:prstGeom prst="rect">
            <a:avLst/>
          </a:prstGeom>
        </p:spPr>
      </p:pic>
      <p:pic>
        <p:nvPicPr>
          <p:cNvPr id="205" name="Picture 204">
            <a:extLst>
              <a:ext uri="{FF2B5EF4-FFF2-40B4-BE49-F238E27FC236}">
                <a16:creationId xmlns:a16="http://schemas.microsoft.com/office/drawing/2014/main" id="{6662697C-D473-7748-90C1-CC8D0AF9D808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b="23829"/>
          <a:stretch/>
        </p:blipFill>
        <p:spPr>
          <a:xfrm>
            <a:off x="3451691" y="2999119"/>
            <a:ext cx="970006" cy="381062"/>
          </a:xfrm>
          <a:prstGeom prst="rect">
            <a:avLst/>
          </a:prstGeom>
        </p:spPr>
      </p:pic>
      <p:sp>
        <p:nvSpPr>
          <p:cNvPr id="136" name="TextBox 48"/>
          <p:cNvSpPr txBox="1"/>
          <p:nvPr/>
        </p:nvSpPr>
        <p:spPr>
          <a:xfrm>
            <a:off x="711032" y="1832038"/>
            <a:ext cx="4330676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Network Technology Leaders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38" name="TextBox 50"/>
          <p:cNvSpPr txBox="1"/>
          <p:nvPr/>
        </p:nvSpPr>
        <p:spPr>
          <a:xfrm>
            <a:off x="711032" y="2238252"/>
            <a:ext cx="4419425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Evolutionary Networks and Ecosystems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39" name="TextBox 51"/>
          <p:cNvSpPr txBox="1"/>
          <p:nvPr/>
        </p:nvSpPr>
        <p:spPr>
          <a:xfrm>
            <a:off x="711032" y="3055260"/>
            <a:ext cx="5192871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Network &amp; Edge Innovators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40" name="TextBox 52"/>
          <p:cNvSpPr txBox="1"/>
          <p:nvPr/>
        </p:nvSpPr>
        <p:spPr>
          <a:xfrm>
            <a:off x="711032" y="4310751"/>
            <a:ext cx="5706586" cy="316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System Integrators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42" name="TextBox 73"/>
          <p:cNvSpPr txBox="1"/>
          <p:nvPr/>
        </p:nvSpPr>
        <p:spPr>
          <a:xfrm>
            <a:off x="711032" y="2649046"/>
            <a:ext cx="4330676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Cloud Environment Leaders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13" name="TextBox 48">
            <a:extLst>
              <a:ext uri="{FF2B5EF4-FFF2-40B4-BE49-F238E27FC236}">
                <a16:creationId xmlns:a16="http://schemas.microsoft.com/office/drawing/2014/main" id="{559DB66B-D094-C24F-9248-12CF0AAA5CA6}"/>
              </a:ext>
            </a:extLst>
          </p:cNvPr>
          <p:cNvSpPr txBox="1"/>
          <p:nvPr/>
        </p:nvSpPr>
        <p:spPr>
          <a:xfrm>
            <a:off x="711032" y="1406254"/>
            <a:ext cx="4330676" cy="316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Federally Funded R&amp;D Centers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19" name="TextBox 52">
            <a:extLst>
              <a:ext uri="{FF2B5EF4-FFF2-40B4-BE49-F238E27FC236}">
                <a16:creationId xmlns:a16="http://schemas.microsoft.com/office/drawing/2014/main" id="{621DDF5A-A726-784D-983B-621A8936543C}"/>
              </a:ext>
            </a:extLst>
          </p:cNvPr>
          <p:cNvSpPr txBox="1"/>
          <p:nvPr/>
        </p:nvSpPr>
        <p:spPr>
          <a:xfrm>
            <a:off x="711032" y="4758789"/>
            <a:ext cx="5706586" cy="3166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22860" rIns="22860"/>
          <a:lstStyle>
            <a:lvl1pPr algn="l">
              <a:defRPr sz="31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solidFill>
                    <a:srgbClr val="6241C4"/>
                  </a:solidFill>
                </a:ln>
                <a:solidFill>
                  <a:srgbClr val="FEFFFF"/>
                </a:solidFill>
                <a:effectLst/>
                <a:uLnTx/>
                <a:uFillTx/>
                <a:latin typeface="Gilroy" pitchFamily="2" charset="77"/>
                <a:ea typeface="+mn-ea"/>
                <a:cs typeface="+mn-cs"/>
              </a:rPr>
              <a:t>Academic Incubators</a:t>
            </a:r>
            <a:endParaRPr kumimoji="0" sz="1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ea typeface="+mn-ea"/>
              <a:cs typeface="+mn-cs"/>
            </a:endParaRPr>
          </a:p>
        </p:txBody>
      </p:sp>
      <p:sp>
        <p:nvSpPr>
          <p:cNvPr id="129" name="Straight Connector 32"/>
          <p:cNvSpPr/>
          <p:nvPr/>
        </p:nvSpPr>
        <p:spPr>
          <a:xfrm>
            <a:off x="711031" y="3438526"/>
            <a:ext cx="457200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30" name="Straight Connector 33"/>
          <p:cNvSpPr/>
          <p:nvPr/>
        </p:nvSpPr>
        <p:spPr>
          <a:xfrm>
            <a:off x="711031" y="3021875"/>
            <a:ext cx="466344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31" name="Straight Connector 34"/>
          <p:cNvSpPr/>
          <p:nvPr/>
        </p:nvSpPr>
        <p:spPr>
          <a:xfrm>
            <a:off x="711031" y="4271828"/>
            <a:ext cx="466344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32" name="Straight Connector 35"/>
          <p:cNvSpPr/>
          <p:nvPr/>
        </p:nvSpPr>
        <p:spPr>
          <a:xfrm>
            <a:off x="711031" y="2605224"/>
            <a:ext cx="484632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33" name="Straight Connector 36"/>
          <p:cNvSpPr/>
          <p:nvPr/>
        </p:nvSpPr>
        <p:spPr>
          <a:xfrm>
            <a:off x="711031" y="2188573"/>
            <a:ext cx="512064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3" name="Oval 54">
            <a:extLst>
              <a:ext uri="{FF2B5EF4-FFF2-40B4-BE49-F238E27FC236}">
                <a16:creationId xmlns:a16="http://schemas.microsoft.com/office/drawing/2014/main" id="{7D9CF3BF-CA88-1B45-83EB-E43196898DF9}"/>
              </a:ext>
            </a:extLst>
          </p:cNvPr>
          <p:cNvSpPr/>
          <p:nvPr/>
        </p:nvSpPr>
        <p:spPr>
          <a:xfrm flipH="1">
            <a:off x="5874891" y="2135227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solidFill>
                  <a:srgbClr val="0059AB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59AB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9" name="Oval 74">
            <a:extLst>
              <a:ext uri="{FF2B5EF4-FFF2-40B4-BE49-F238E27FC236}">
                <a16:creationId xmlns:a16="http://schemas.microsoft.com/office/drawing/2014/main" id="{A1077149-9F3D-EA44-86BE-F52F9F998142}"/>
              </a:ext>
            </a:extLst>
          </p:cNvPr>
          <p:cNvSpPr/>
          <p:nvPr/>
        </p:nvSpPr>
        <p:spPr>
          <a:xfrm flipH="1">
            <a:off x="5581154" y="2557764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solidFill>
                  <a:srgbClr val="0059AB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59AB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18" name="Straight Connector 34">
            <a:extLst>
              <a:ext uri="{FF2B5EF4-FFF2-40B4-BE49-F238E27FC236}">
                <a16:creationId xmlns:a16="http://schemas.microsoft.com/office/drawing/2014/main" id="{207FDAF4-394B-8A4D-B4FA-C930D5FC415F}"/>
              </a:ext>
            </a:extLst>
          </p:cNvPr>
          <p:cNvSpPr/>
          <p:nvPr/>
        </p:nvSpPr>
        <p:spPr>
          <a:xfrm>
            <a:off x="711031" y="3855177"/>
            <a:ext cx="4572000" cy="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20" name="Oval 55">
            <a:extLst>
              <a:ext uri="{FF2B5EF4-FFF2-40B4-BE49-F238E27FC236}">
                <a16:creationId xmlns:a16="http://schemas.microsoft.com/office/drawing/2014/main" id="{36A4C360-6175-3E46-8ED9-4B5BDB31EB81}"/>
              </a:ext>
            </a:extLst>
          </p:cNvPr>
          <p:cNvSpPr/>
          <p:nvPr/>
        </p:nvSpPr>
        <p:spPr>
          <a:xfrm flipH="1">
            <a:off x="5748600" y="5203322"/>
            <a:ext cx="101988" cy="100258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128" name="Straight Connector 31"/>
          <p:cNvSpPr/>
          <p:nvPr/>
        </p:nvSpPr>
        <p:spPr>
          <a:xfrm>
            <a:off x="711031" y="1771922"/>
            <a:ext cx="5669280" cy="1"/>
          </a:xfrm>
          <a:prstGeom prst="line">
            <a:avLst/>
          </a:prstGeom>
          <a:ln w="38100">
            <a:solidFill>
              <a:schemeClr val="bg1"/>
            </a:solidFill>
            <a:prstDash val="solid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4" name="Oval 55">
            <a:extLst>
              <a:ext uri="{FF2B5EF4-FFF2-40B4-BE49-F238E27FC236}">
                <a16:creationId xmlns:a16="http://schemas.microsoft.com/office/drawing/2014/main" id="{F334FAF3-364F-F744-96C9-D8CF8E56CE64}"/>
              </a:ext>
            </a:extLst>
          </p:cNvPr>
          <p:cNvSpPr/>
          <p:nvPr/>
        </p:nvSpPr>
        <p:spPr>
          <a:xfrm flipH="1">
            <a:off x="6236923" y="5699768"/>
            <a:ext cx="101988" cy="100258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8" name="Oval 59">
            <a:extLst>
              <a:ext uri="{FF2B5EF4-FFF2-40B4-BE49-F238E27FC236}">
                <a16:creationId xmlns:a16="http://schemas.microsoft.com/office/drawing/2014/main" id="{59CA4D4F-DAAA-E44A-B2C4-A63928CDCDD7}"/>
              </a:ext>
            </a:extLst>
          </p:cNvPr>
          <p:cNvSpPr/>
          <p:nvPr/>
        </p:nvSpPr>
        <p:spPr>
          <a:xfrm flipH="1">
            <a:off x="5317042" y="4217508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7" name="Oval 58">
            <a:extLst>
              <a:ext uri="{FF2B5EF4-FFF2-40B4-BE49-F238E27FC236}">
                <a16:creationId xmlns:a16="http://schemas.microsoft.com/office/drawing/2014/main" id="{FAB9DCC0-7228-B240-92B4-4DA0F1F3EF9E}"/>
              </a:ext>
            </a:extLst>
          </p:cNvPr>
          <p:cNvSpPr/>
          <p:nvPr/>
        </p:nvSpPr>
        <p:spPr>
          <a:xfrm flipH="1">
            <a:off x="5399507" y="2980301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76" name="Oval 57">
            <a:extLst>
              <a:ext uri="{FF2B5EF4-FFF2-40B4-BE49-F238E27FC236}">
                <a16:creationId xmlns:a16="http://schemas.microsoft.com/office/drawing/2014/main" id="{3DA325C5-8E6E-9249-A418-05F98EB1F983}"/>
              </a:ext>
            </a:extLst>
          </p:cNvPr>
          <p:cNvSpPr/>
          <p:nvPr/>
        </p:nvSpPr>
        <p:spPr>
          <a:xfrm flipH="1">
            <a:off x="6349074" y="1727680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solidFill>
                  <a:srgbClr val="0059AB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59AB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200" name="Oval 56">
            <a:extLst>
              <a:ext uri="{FF2B5EF4-FFF2-40B4-BE49-F238E27FC236}">
                <a16:creationId xmlns:a16="http://schemas.microsoft.com/office/drawing/2014/main" id="{7303E7EC-65EF-A549-92F5-80206D3CF7B5}"/>
              </a:ext>
            </a:extLst>
          </p:cNvPr>
          <p:cNvSpPr/>
          <p:nvPr/>
        </p:nvSpPr>
        <p:spPr>
          <a:xfrm flipH="1">
            <a:off x="5464532" y="4717285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207" name="Straight Connector 34">
            <a:extLst>
              <a:ext uri="{FF2B5EF4-FFF2-40B4-BE49-F238E27FC236}">
                <a16:creationId xmlns:a16="http://schemas.microsoft.com/office/drawing/2014/main" id="{D2DFBBE5-7B7A-5546-BC22-E412D7061B20}"/>
              </a:ext>
            </a:extLst>
          </p:cNvPr>
          <p:cNvSpPr/>
          <p:nvPr/>
        </p:nvSpPr>
        <p:spPr>
          <a:xfrm>
            <a:off x="711031" y="5681601"/>
            <a:ext cx="5486400" cy="7991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209" name="Oval 59">
            <a:extLst>
              <a:ext uri="{FF2B5EF4-FFF2-40B4-BE49-F238E27FC236}">
                <a16:creationId xmlns:a16="http://schemas.microsoft.com/office/drawing/2014/main" id="{516C753D-FAE5-FD49-9CF5-93CE7EEE483B}"/>
              </a:ext>
            </a:extLst>
          </p:cNvPr>
          <p:cNvSpPr/>
          <p:nvPr/>
        </p:nvSpPr>
        <p:spPr>
          <a:xfrm flipH="1">
            <a:off x="5274362" y="3807568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F098DA9-3486-604C-8340-F209E5838E4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246069" y="5829774"/>
            <a:ext cx="668292" cy="252981"/>
          </a:xfrm>
          <a:prstGeom prst="rect">
            <a:avLst/>
          </a:prstGeom>
        </p:spPr>
      </p:pic>
      <p:pic>
        <p:nvPicPr>
          <p:cNvPr id="177" name="Picture 176">
            <a:extLst>
              <a:ext uri="{FF2B5EF4-FFF2-40B4-BE49-F238E27FC236}">
                <a16:creationId xmlns:a16="http://schemas.microsoft.com/office/drawing/2014/main" id="{305F1F4E-9025-8247-B3E3-38298931837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244034" y="5853675"/>
            <a:ext cx="555373" cy="287005"/>
          </a:xfrm>
          <a:prstGeom prst="rect">
            <a:avLst/>
          </a:prstGeom>
        </p:spPr>
      </p:pic>
      <p:sp>
        <p:nvSpPr>
          <p:cNvPr id="90" name="Straight Connector 34">
            <a:extLst>
              <a:ext uri="{FF2B5EF4-FFF2-40B4-BE49-F238E27FC236}">
                <a16:creationId xmlns:a16="http://schemas.microsoft.com/office/drawing/2014/main" id="{ED197270-F97C-D541-807D-015158FC9289}"/>
              </a:ext>
            </a:extLst>
          </p:cNvPr>
          <p:cNvSpPr/>
          <p:nvPr/>
        </p:nvSpPr>
        <p:spPr>
          <a:xfrm>
            <a:off x="711031" y="5185040"/>
            <a:ext cx="5029200" cy="7991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92" name="Oval 58">
            <a:extLst>
              <a:ext uri="{FF2B5EF4-FFF2-40B4-BE49-F238E27FC236}">
                <a16:creationId xmlns:a16="http://schemas.microsoft.com/office/drawing/2014/main" id="{ED723852-820D-DD4F-95A8-A7A1566A027A}"/>
              </a:ext>
            </a:extLst>
          </p:cNvPr>
          <p:cNvSpPr/>
          <p:nvPr/>
        </p:nvSpPr>
        <p:spPr>
          <a:xfrm flipH="1">
            <a:off x="5297077" y="3402521"/>
            <a:ext cx="101988" cy="100259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cap="none">
                <a:latin typeface="Arial"/>
                <a:ea typeface="Arial"/>
                <a:cs typeface="Arial"/>
                <a:sym typeface="Arial"/>
              </a:defRPr>
            </a:pPr>
            <a:endParaRPr kumimoji="0" sz="4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FEFFFF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pic>
        <p:nvPicPr>
          <p:cNvPr id="1026" name="Picture 2" descr="JPEG">
            <a:extLst>
              <a:ext uri="{FF2B5EF4-FFF2-40B4-BE49-F238E27FC236}">
                <a16:creationId xmlns:a16="http://schemas.microsoft.com/office/drawing/2014/main" id="{3CCF4A3C-55DC-AF4A-A754-02AD57411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426" y="5833347"/>
            <a:ext cx="623454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63FE52B-B620-6F48-A8C2-C207C93AF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236" y="5783546"/>
            <a:ext cx="411480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327273-7EBC-4124-A747-11A69F09169D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942622" y="3330352"/>
            <a:ext cx="1052156" cy="657597"/>
          </a:xfrm>
          <a:prstGeom prst="rect">
            <a:avLst/>
          </a:prstGeom>
        </p:spPr>
      </p:pic>
      <p:pic>
        <p:nvPicPr>
          <p:cNvPr id="8" name="Picture 2" descr="XeoAirl ogo">
            <a:extLst>
              <a:ext uri="{FF2B5EF4-FFF2-40B4-BE49-F238E27FC236}">
                <a16:creationId xmlns:a16="http://schemas.microsoft.com/office/drawing/2014/main" id="{FF159CE9-7E23-4E5E-A3C4-90DDF64423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305" y="3834486"/>
            <a:ext cx="1114100" cy="49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Aloft Logo">
            <a:extLst>
              <a:ext uri="{FF2B5EF4-FFF2-40B4-BE49-F238E27FC236}">
                <a16:creationId xmlns:a16="http://schemas.microsoft.com/office/drawing/2014/main" id="{85DF2E7A-B28E-4895-B36F-751B083DB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170" y="4223624"/>
            <a:ext cx="1212533" cy="53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9" name="Straight Connector 34">
            <a:extLst>
              <a:ext uri="{FF2B5EF4-FFF2-40B4-BE49-F238E27FC236}">
                <a16:creationId xmlns:a16="http://schemas.microsoft.com/office/drawing/2014/main" id="{C7862110-5286-0B4E-9040-403B63E3A1A3}"/>
              </a:ext>
            </a:extLst>
          </p:cNvPr>
          <p:cNvSpPr/>
          <p:nvPr/>
        </p:nvSpPr>
        <p:spPr>
          <a:xfrm>
            <a:off x="711031" y="4688479"/>
            <a:ext cx="4846320" cy="79911"/>
          </a:xfrm>
          <a:prstGeom prst="line">
            <a:avLst/>
          </a:prstGeom>
          <a:ln w="12700">
            <a:solidFill>
              <a:schemeClr val="bg1"/>
            </a:solidFill>
            <a:prstDash val="dash"/>
            <a:miter/>
          </a:ln>
        </p:spPr>
        <p:txBody>
          <a:bodyPr lIns="22860" rIns="2286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kumimoji="0" sz="800" b="0" i="0" u="none" strike="noStrike" kern="1200" cap="none" spc="0" normalizeH="0" baseline="0" noProof="0">
              <a:ln>
                <a:solidFill>
                  <a:srgbClr val="6241C4"/>
                </a:solidFill>
              </a:ln>
              <a:solidFill>
                <a:srgbClr val="000000"/>
              </a:solidFill>
              <a:effectLst/>
              <a:uLnTx/>
              <a:uFillTx/>
              <a:latin typeface="Gilroy" pitchFamily="2" charset="77"/>
              <a:cs typeface="Arial"/>
              <a:sym typeface="Arial"/>
            </a:endParaRPr>
          </a:p>
        </p:txBody>
      </p:sp>
      <p:sp>
        <p:nvSpPr>
          <p:cNvPr id="95" name="Footer Placeholder 4">
            <a:extLst>
              <a:ext uri="{FF2B5EF4-FFF2-40B4-BE49-F238E27FC236}">
                <a16:creationId xmlns:a16="http://schemas.microsoft.com/office/drawing/2014/main" id="{A9E3C564-41C0-46D4-B0B8-E04E3D5EE4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© 2022 MITRE </a:t>
            </a:r>
            <a:r>
              <a:rPr lang="en-US" dirty="0" err="1">
                <a:solidFill>
                  <a:schemeClr val="bg1"/>
                </a:solidFill>
              </a:rPr>
              <a:t>Engenuity</a:t>
            </a:r>
            <a:r>
              <a:rPr lang="en-US" dirty="0">
                <a:solidFill>
                  <a:schemeClr val="bg1"/>
                </a:solidFill>
              </a:rPr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887318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2C29331B-0EFC-8F4E-9E2E-01F76ED6A657}"/>
              </a:ext>
            </a:extLst>
          </p:cNvPr>
          <p:cNvGrpSpPr/>
          <p:nvPr/>
        </p:nvGrpSpPr>
        <p:grpSpPr>
          <a:xfrm>
            <a:off x="7961428" y="1147781"/>
            <a:ext cx="3999904" cy="5150904"/>
            <a:chOff x="7965858" y="1099655"/>
            <a:chExt cx="3999904" cy="515090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321B38C-8956-8F49-8FE2-8C6F50F1CC7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00186" y="1129441"/>
              <a:ext cx="3465576" cy="5121118"/>
              <a:chOff x="8214427" y="972747"/>
              <a:chExt cx="3463839" cy="5121118"/>
            </a:xfrm>
          </p:grpSpPr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33DB1AC6-43C7-4E2D-9B1B-0794258F6D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6393" y="2977280"/>
                <a:ext cx="694791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5BC63071-0491-4B23-8B15-E12B8992FA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06395" y="2236791"/>
                <a:ext cx="694789" cy="586701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1CBAE840-4391-4E60-86D2-0A432092E0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6393" y="3053374"/>
                <a:ext cx="694791" cy="66764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6938BEBD-B2D9-4EC4-85E6-CD760882F0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14427" y="3698440"/>
                <a:ext cx="1625450" cy="695390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pic>
            <p:nvPicPr>
              <p:cNvPr id="64" name="Picture 63">
                <a:extLst>
                  <a:ext uri="{FF2B5EF4-FFF2-40B4-BE49-F238E27FC236}">
                    <a16:creationId xmlns:a16="http://schemas.microsoft.com/office/drawing/2014/main" id="{DC54A4E7-169E-4ED6-B2A1-D324ABDD4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22973" y="2872365"/>
                <a:ext cx="1619852" cy="665157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pic>
            <p:nvPicPr>
              <p:cNvPr id="65" name="Picture 64">
                <a:extLst>
                  <a:ext uri="{FF2B5EF4-FFF2-40B4-BE49-F238E27FC236}">
                    <a16:creationId xmlns:a16="http://schemas.microsoft.com/office/drawing/2014/main" id="{977A03A9-58C0-4A32-9441-D9854D6578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23962" y="1175407"/>
                <a:ext cx="1629438" cy="665157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1CAFA506-E6E9-489C-AF3C-1D881EE5F3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003833" y="1184677"/>
                <a:ext cx="1662890" cy="657421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pic>
            <p:nvPicPr>
              <p:cNvPr id="67" name="Picture 66">
                <a:extLst>
                  <a:ext uri="{FF2B5EF4-FFF2-40B4-BE49-F238E27FC236}">
                    <a16:creationId xmlns:a16="http://schemas.microsoft.com/office/drawing/2014/main" id="{9C0811FA-CB30-4C98-B104-608ABEC0B4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007045" y="2031893"/>
                <a:ext cx="1662890" cy="696451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5097BB8F-832D-41BD-82B5-B94F37FCC3CF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35505" y="2026723"/>
                <a:ext cx="1619852" cy="696451"/>
              </a:xfrm>
              <a:prstGeom prst="rect">
                <a:avLst/>
              </a:prstGeom>
              <a:ln>
                <a:solidFill>
                  <a:srgbClr val="44546A">
                    <a:lumMod val="75000"/>
                  </a:srgbClr>
                </a:solidFill>
              </a:ln>
            </p:spPr>
          </p:pic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7E38177-EC46-48C7-B223-315270705A3F}"/>
                  </a:ext>
                </a:extLst>
              </p:cNvPr>
              <p:cNvSpPr txBox="1"/>
              <p:nvPr/>
            </p:nvSpPr>
            <p:spPr>
              <a:xfrm>
                <a:off x="8265441" y="2679143"/>
                <a:ext cx="141972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Public Event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F55B8382-DBE0-4AB9-BC0E-277740386FFB}"/>
                  </a:ext>
                </a:extLst>
              </p:cNvPr>
              <p:cNvSpPr txBox="1"/>
              <p:nvPr/>
            </p:nvSpPr>
            <p:spPr>
              <a:xfrm>
                <a:off x="8214427" y="972747"/>
                <a:ext cx="156362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Package/Cargo Delivery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1E266EC0-645E-4BD9-A95C-B3F4BA01BA21}"/>
                  </a:ext>
                </a:extLst>
              </p:cNvPr>
              <p:cNvSpPr txBox="1"/>
              <p:nvPr/>
            </p:nvSpPr>
            <p:spPr>
              <a:xfrm>
                <a:off x="9886617" y="980688"/>
                <a:ext cx="173854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Dynamic Area/Public safety</a:t>
                </a:r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AAC1E934-7F78-4197-B304-7269C4E8F97D}"/>
                  </a:ext>
                </a:extLst>
              </p:cNvPr>
              <p:cNvGrpSpPr/>
              <p:nvPr/>
            </p:nvGrpSpPr>
            <p:grpSpPr>
              <a:xfrm>
                <a:off x="10015376" y="2713102"/>
                <a:ext cx="1655808" cy="824420"/>
                <a:chOff x="1086800" y="1252708"/>
                <a:chExt cx="3511491" cy="2073924"/>
              </a:xfrm>
            </p:grpSpPr>
            <p:pic>
              <p:nvPicPr>
                <p:cNvPr id="73" name="Picture 72">
                  <a:extLst>
                    <a:ext uri="{FF2B5EF4-FFF2-40B4-BE49-F238E27FC236}">
                      <a16:creationId xmlns:a16="http://schemas.microsoft.com/office/drawing/2014/main" id="{F29BDC9C-FF35-4124-A7B8-A20223318A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800" y="1699652"/>
                  <a:ext cx="3511491" cy="1626980"/>
                </a:xfrm>
                <a:prstGeom prst="rect">
                  <a:avLst/>
                </a:prstGeom>
                <a:ln>
                  <a:solidFill>
                    <a:sysClr val="window" lastClr="FFFFFF">
                      <a:lumMod val="50000"/>
                    </a:sysClr>
                  </a:solidFill>
                </a:ln>
              </p:spPr>
            </p:pic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BEA57D52-450D-47A9-9D72-1F69743E2CD2}"/>
                    </a:ext>
                  </a:extLst>
                </p:cNvPr>
                <p:cNvSpPr/>
                <p:nvPr/>
              </p:nvSpPr>
              <p:spPr>
                <a:xfrm>
                  <a:off x="1459683" y="1252708"/>
                  <a:ext cx="2975248" cy="4918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r" defTabSz="514350" rtl="0" eaLnBrk="1" fontAlgn="auto" latinLnBrk="0" hangingPunct="1">
                    <a:lnSpc>
                      <a:spcPts val="788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1" i="0" u="none" strike="noStrike" kern="0" cap="none" spc="0" normalizeH="0" baseline="0" noProof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Corbel" charset="0"/>
                      <a:cs typeface="Arial" panose="020B0604020202020204" pitchFamily="34" charset="0"/>
                    </a:rPr>
                    <a:t>On Airport Operations</a:t>
                  </a: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3A8F51C3-5A9C-4455-B212-43F15F495823}"/>
                  </a:ext>
                </a:extLst>
              </p:cNvPr>
              <p:cNvGrpSpPr/>
              <p:nvPr/>
            </p:nvGrpSpPr>
            <p:grpSpPr>
              <a:xfrm>
                <a:off x="9998714" y="4393830"/>
                <a:ext cx="1679552" cy="841545"/>
                <a:chOff x="8013805" y="1339201"/>
                <a:chExt cx="3121550" cy="1496078"/>
              </a:xfrm>
            </p:grpSpPr>
            <p:pic>
              <p:nvPicPr>
                <p:cNvPr id="76" name="Picture 75">
                  <a:extLst>
                    <a:ext uri="{FF2B5EF4-FFF2-40B4-BE49-F238E27FC236}">
                      <a16:creationId xmlns:a16="http://schemas.microsoft.com/office/drawing/2014/main" id="{171C1E08-743F-4C2A-BB60-39A9A37D02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8013805" y="1674436"/>
                  <a:ext cx="3121550" cy="1160843"/>
                </a:xfrm>
                <a:prstGeom prst="rect">
                  <a:avLst/>
                </a:prstGeom>
                <a:ln>
                  <a:solidFill>
                    <a:sysClr val="window" lastClr="FFFFFF">
                      <a:lumMod val="50000"/>
                    </a:sysClr>
                  </a:solidFill>
                </a:ln>
              </p:spPr>
            </p:pic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1D003074-2E66-4531-AB70-7DF215F3762D}"/>
                    </a:ext>
                  </a:extLst>
                </p:cNvPr>
                <p:cNvSpPr/>
                <p:nvPr/>
              </p:nvSpPr>
              <p:spPr>
                <a:xfrm>
                  <a:off x="8442116" y="1339201"/>
                  <a:ext cx="2416791" cy="34756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r" defTabSz="514350" rtl="0" eaLnBrk="1" fontAlgn="auto" latinLnBrk="0" hangingPunct="1">
                    <a:lnSpc>
                      <a:spcPts val="788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00" b="1" i="0" u="none" strike="noStrike" kern="0" cap="none" spc="0" normalizeH="0" baseline="0" noProof="0">
                      <a:ln>
                        <a:noFill/>
                      </a:ln>
                      <a:solidFill>
                        <a:schemeClr val="accent5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Corbel" charset="0"/>
                      <a:cs typeface="Arial" panose="020B0604020202020204" pitchFamily="34" charset="0"/>
                    </a:rPr>
                    <a:t>Maritime Operations</a:t>
                  </a:r>
                </a:p>
              </p:txBody>
            </p:sp>
          </p:grp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2D6BECE5-E30A-4697-ABB0-D41AFCA4DD7D}"/>
                  </a:ext>
                </a:extLst>
              </p:cNvPr>
              <p:cNvSpPr txBox="1"/>
              <p:nvPr/>
            </p:nvSpPr>
            <p:spPr>
              <a:xfrm>
                <a:off x="10085199" y="3507534"/>
                <a:ext cx="156645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Within 5 km of Airport</a:t>
                </a:r>
              </a:p>
            </p:txBody>
          </p:sp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69E7915F-2DA8-422D-A9F6-D4DA05E3D12F}"/>
                  </a:ext>
                </a:extLst>
              </p:cNvPr>
              <p:cNvPicPr preferRelativeResize="0">
                <a:picLocks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998713" y="3723551"/>
                <a:ext cx="1668010" cy="645168"/>
              </a:xfrm>
              <a:prstGeom prst="rect">
                <a:avLst/>
              </a:prstGeom>
              <a:ln>
                <a:solidFill>
                  <a:sysClr val="windowText" lastClr="000000"/>
                </a:solidFill>
              </a:ln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AD1500E6-F082-4B04-A02D-04C9EEBFF665}"/>
                  </a:ext>
                </a:extLst>
              </p:cNvPr>
              <p:cNvSpPr txBox="1"/>
              <p:nvPr/>
            </p:nvSpPr>
            <p:spPr>
              <a:xfrm>
                <a:off x="8265440" y="1811936"/>
                <a:ext cx="1419729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Sparse Area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A42EEA3F-395D-4F01-B819-0AC94FB33537}"/>
                  </a:ext>
                </a:extLst>
              </p:cNvPr>
              <p:cNvSpPr txBox="1"/>
              <p:nvPr/>
            </p:nvSpPr>
            <p:spPr>
              <a:xfrm>
                <a:off x="10031072" y="1808113"/>
                <a:ext cx="157820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Structure Inspection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4E1E2BCD-2B20-4034-B98D-23B5276DE787}"/>
                  </a:ext>
                </a:extLst>
              </p:cNvPr>
              <p:cNvSpPr txBox="1"/>
              <p:nvPr/>
            </p:nvSpPr>
            <p:spPr>
              <a:xfrm>
                <a:off x="8325272" y="3485597"/>
                <a:ext cx="1427715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Linear Area</a:t>
                </a:r>
              </a:p>
            </p:txBody>
          </p:sp>
          <p:pic>
            <p:nvPicPr>
              <p:cNvPr id="83" name="Picture 2">
                <a:extLst>
                  <a:ext uri="{FF2B5EF4-FFF2-40B4-BE49-F238E27FC236}">
                    <a16:creationId xmlns:a16="http://schemas.microsoft.com/office/drawing/2014/main" id="{587CA397-C300-4072-AA96-22B6CE3E91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90" t="4384" r="-701" b="12271"/>
              <a:stretch/>
            </p:blipFill>
            <p:spPr bwMode="auto">
              <a:xfrm>
                <a:off x="8214427" y="4584782"/>
                <a:ext cx="1625450" cy="6529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302E84F8-3AC8-40D7-9F98-77BD49E9AC63}"/>
                  </a:ext>
                </a:extLst>
              </p:cNvPr>
              <p:cNvSpPr txBox="1"/>
              <p:nvPr/>
            </p:nvSpPr>
            <p:spPr>
              <a:xfrm>
                <a:off x="8241387" y="4375145"/>
                <a:ext cx="1566454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Multi-drone operations</a:t>
                </a:r>
              </a:p>
            </p:txBody>
          </p:sp>
          <p:pic>
            <p:nvPicPr>
              <p:cNvPr id="85" name="Picture 2" descr="See the source image">
                <a:extLst>
                  <a:ext uri="{FF2B5EF4-FFF2-40B4-BE49-F238E27FC236}">
                    <a16:creationId xmlns:a16="http://schemas.microsoft.com/office/drawing/2014/main" id="{E95C0BFA-EDD7-4DCB-8103-EDBA2D48E3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40065" y="5429642"/>
                <a:ext cx="1711588" cy="6553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E99C056-8CD6-4332-BBC3-50E428502B68}"/>
                  </a:ext>
                </a:extLst>
              </p:cNvPr>
              <p:cNvSpPr txBox="1"/>
              <p:nvPr/>
            </p:nvSpPr>
            <p:spPr>
              <a:xfrm>
                <a:off x="10048406" y="5213397"/>
                <a:ext cx="156362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5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Indoor Area</a:t>
                </a:r>
              </a:p>
            </p:txBody>
          </p:sp>
          <p:pic>
            <p:nvPicPr>
              <p:cNvPr id="87" name="Picture 10" descr="See the source image">
                <a:extLst>
                  <a:ext uri="{FF2B5EF4-FFF2-40B4-BE49-F238E27FC236}">
                    <a16:creationId xmlns:a16="http://schemas.microsoft.com/office/drawing/2014/main" id="{66564572-E03F-42D6-B0BF-E231EEEBA5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876" b="18906"/>
              <a:stretch/>
            </p:blipFill>
            <p:spPr bwMode="auto">
              <a:xfrm>
                <a:off x="8222973" y="5428708"/>
                <a:ext cx="1625450" cy="6651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731D69D-6201-BB4A-A9D8-AB87E9F661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965858" y="1099655"/>
              <a:ext cx="3989671" cy="5140959"/>
              <a:chOff x="7965857" y="881557"/>
              <a:chExt cx="4011936" cy="5169649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A618A21D-0EEC-8A46-A340-6BBB4949AA75}"/>
                  </a:ext>
                </a:extLst>
              </p:cNvPr>
              <p:cNvSpPr/>
              <p:nvPr/>
            </p:nvSpPr>
            <p:spPr>
              <a:xfrm>
                <a:off x="8137313" y="930566"/>
                <a:ext cx="3840480" cy="5120640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708DA25E-534F-5C43-A473-825F3D41AF7F}"/>
                  </a:ext>
                </a:extLst>
              </p:cNvPr>
              <p:cNvSpPr/>
              <p:nvPr/>
            </p:nvSpPr>
            <p:spPr>
              <a:xfrm>
                <a:off x="8137313" y="930566"/>
                <a:ext cx="365760" cy="5120640"/>
              </a:xfrm>
              <a:prstGeom prst="rect">
                <a:avLst/>
              </a:prstGeom>
              <a:solidFill>
                <a:schemeClr val="tx1">
                  <a:lumMod val="25000"/>
                </a:schemeClr>
              </a:solidFill>
              <a:ln w="28575">
                <a:solidFill>
                  <a:schemeClr val="tx1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>
                    <a:solidFill>
                      <a:schemeClr val="accent4"/>
                    </a:solidFill>
                    <a:latin typeface="Gilroy Bold" pitchFamily="2" charset="77"/>
                  </a:rPr>
                  <a:t>Real World Use Cases Realized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6414313-F7B0-AE45-8F92-79D217D29E28}"/>
                  </a:ext>
                </a:extLst>
              </p:cNvPr>
              <p:cNvSpPr txBox="1"/>
              <p:nvPr/>
            </p:nvSpPr>
            <p:spPr>
              <a:xfrm>
                <a:off x="7965857" y="881557"/>
                <a:ext cx="18473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ilroy Bold" pitchFamily="2" charset="77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2D33D73A-5DAB-46CA-BF4A-E3979F4104F6}"/>
                </a:ext>
              </a:extLst>
            </p:cNvPr>
            <p:cNvSpPr txBox="1"/>
            <p:nvPr/>
          </p:nvSpPr>
          <p:spPr>
            <a:xfrm>
              <a:off x="8379680" y="5362408"/>
              <a:ext cx="207806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Interference-prone environment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0EFCB2-4D90-664F-A4E2-3F6CB35D9B25}"/>
              </a:ext>
            </a:extLst>
          </p:cNvPr>
          <p:cNvGrpSpPr/>
          <p:nvPr/>
        </p:nvGrpSpPr>
        <p:grpSpPr>
          <a:xfrm>
            <a:off x="4061640" y="3050442"/>
            <a:ext cx="3840480" cy="1005840"/>
            <a:chOff x="4013514" y="2720359"/>
            <a:chExt cx="3840480" cy="1005840"/>
          </a:xfrm>
        </p:grpSpPr>
        <p:sp>
          <p:nvSpPr>
            <p:cNvPr id="17" name="Striped Right Arrow 16">
              <a:extLst>
                <a:ext uri="{FF2B5EF4-FFF2-40B4-BE49-F238E27FC236}">
                  <a16:creationId xmlns:a16="http://schemas.microsoft.com/office/drawing/2014/main" id="{6AD8C0C7-557D-7949-83F4-F75E420982C9}"/>
                </a:ext>
              </a:extLst>
            </p:cNvPr>
            <p:cNvSpPr/>
            <p:nvPr/>
          </p:nvSpPr>
          <p:spPr>
            <a:xfrm>
              <a:off x="4013514" y="2720359"/>
              <a:ext cx="3840480" cy="1005840"/>
            </a:xfrm>
            <a:prstGeom prst="stripedRightArrow">
              <a:avLst/>
            </a:prstGeom>
            <a:solidFill>
              <a:schemeClr val="accent5">
                <a:lumMod val="65000"/>
                <a:lumOff val="35000"/>
                <a:alpha val="6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0" name="Picture 5">
              <a:extLst>
                <a:ext uri="{FF2B5EF4-FFF2-40B4-BE49-F238E27FC236}">
                  <a16:creationId xmlns:a16="http://schemas.microsoft.com/office/drawing/2014/main" id="{B1CDCA37-A81C-0046-B0F8-C633C2E9D9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l="64449"/>
            <a:stretch/>
          </p:blipFill>
          <p:spPr>
            <a:xfrm>
              <a:off x="4200514" y="3067540"/>
              <a:ext cx="1097280" cy="31147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24EA14E-64EB-9B45-AC10-A6E75FED651F}"/>
                </a:ext>
              </a:extLst>
            </p:cNvPr>
            <p:cNvSpPr txBox="1"/>
            <p:nvPr/>
          </p:nvSpPr>
          <p:spPr>
            <a:xfrm>
              <a:off x="6580421" y="3054002"/>
              <a:ext cx="10058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1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Gilroy Bold" pitchFamily="2" charset="77"/>
                  <a:cs typeface="Arial" panose="020B0604020202020204" pitchFamily="34" charset="0"/>
                </a:rPr>
                <a:t>Impact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245B056-0035-1D4E-8890-B46212CCAEEA}"/>
              </a:ext>
            </a:extLst>
          </p:cNvPr>
          <p:cNvGrpSpPr/>
          <p:nvPr/>
        </p:nvGrpSpPr>
        <p:grpSpPr>
          <a:xfrm>
            <a:off x="463534" y="1147781"/>
            <a:ext cx="3474720" cy="5093208"/>
            <a:chOff x="287072" y="729153"/>
            <a:chExt cx="3474720" cy="509320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1DBA332-4DDA-429C-B0E0-583AEABBFDB1}"/>
                </a:ext>
              </a:extLst>
            </p:cNvPr>
            <p:cNvSpPr txBox="1"/>
            <p:nvPr/>
          </p:nvSpPr>
          <p:spPr>
            <a:xfrm>
              <a:off x="772911" y="1439372"/>
              <a:ext cx="2926080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Gilroy" pitchFamily="2" charset="77"/>
                  <a:cs typeface="Arial" panose="020B0604020202020204" pitchFamily="34" charset="0"/>
                </a:rPr>
                <a:t>Safety needs</a:t>
              </a:r>
              <a:r>
                <a:rPr kumimoji="0" lang="en-US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Gilroy" pitchFamily="2" charset="77"/>
                  <a:cs typeface="Arial" panose="020B0604020202020204" pitchFamily="34" charset="0"/>
                </a:rPr>
                <a:t> demand high</a:t>
              </a:r>
              <a:r>
                <a:rPr kumimoji="0" lang="en-US" u="none" strike="noStrike" kern="1200" cap="none" spc="0" normalizeH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Gilroy" pitchFamily="2" charset="77"/>
                  <a:cs typeface="Arial" panose="020B0604020202020204" pitchFamily="34" charset="0"/>
                </a:rPr>
                <a:t> performance requirements. </a:t>
              </a:r>
              <a:endParaRPr kumimoji="0" lang="en-US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Gilroy" pitchFamily="2" charset="77"/>
                <a:cs typeface="Arial" panose="020B0604020202020204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en-US">
                <a:solidFill>
                  <a:schemeClr val="accent5"/>
                </a:solidFill>
                <a:latin typeface="Gilroy" pitchFamily="2" charset="77"/>
                <a:cs typeface="Arial" panose="020B0604020202020204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en-US">
                <a:solidFill>
                  <a:schemeClr val="accent5"/>
                </a:solidFill>
                <a:latin typeface="Gilroy" pitchFamily="2" charset="77"/>
                <a:cs typeface="Arial" panose="020B0604020202020204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endParaRPr lang="en-US">
                <a:solidFill>
                  <a:schemeClr val="accent5"/>
                </a:solidFill>
                <a:latin typeface="Gilroy" pitchFamily="2" charset="77"/>
                <a:cs typeface="Arial" panose="020B0604020202020204" pitchFamily="34" charset="0"/>
              </a:endParaRPr>
            </a:p>
            <a:p>
              <a:pPr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b="1">
                  <a:solidFill>
                    <a:schemeClr val="accent5"/>
                  </a:solidFill>
                  <a:latin typeface="Gilroy" pitchFamily="2" charset="77"/>
                  <a:cs typeface="Arial" panose="020B0604020202020204" pitchFamily="34" charset="0"/>
                </a:rPr>
                <a:t>Complexity of </a:t>
              </a:r>
              <a:r>
                <a:rPr lang="en-US" b="1" err="1">
                  <a:solidFill>
                    <a:schemeClr val="accent5"/>
                  </a:solidFill>
                  <a:latin typeface="Gilroy" pitchFamily="2" charset="77"/>
                  <a:cs typeface="Arial" panose="020B0604020202020204" pitchFamily="34" charset="0"/>
                </a:rPr>
                <a:t>ope</a:t>
              </a:r>
              <a:r>
                <a:rPr kumimoji="0" lang="en-US" b="1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Gilroy" pitchFamily="2" charset="77"/>
                  <a:cs typeface="Arial" panose="020B0604020202020204" pitchFamily="34" charset="0"/>
                </a:rPr>
                <a:t>rations </a:t>
              </a:r>
              <a:r>
                <a:rPr kumimoji="0" lang="en-US" u="none" strike="noStrike" kern="1200" cap="none" spc="0" normalizeH="0" baseline="0" noProof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Gilroy" pitchFamily="2" charset="77"/>
                  <a:cs typeface="Arial" panose="020B0604020202020204" pitchFamily="34" charset="0"/>
                </a:rPr>
                <a:t>demand reliable control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kumimoji="0" lang="en-US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Gilroy" pitchFamily="2" charset="77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lang="en-US">
                <a:solidFill>
                  <a:schemeClr val="accent5"/>
                </a:solidFill>
                <a:latin typeface="Gilroy" pitchFamily="2" charset="77"/>
                <a:cs typeface="Arial" panose="020B0604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kumimoji="0" lang="en-US" u="none" strike="noStrike" kern="120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Gilroy" pitchFamily="2" charset="77"/>
                <a:cs typeface="Arial" panose="020B0604020202020204" pitchFamily="34" charset="0"/>
              </a:endParaRPr>
            </a:p>
            <a:p>
              <a:pPr>
                <a:defRPr/>
              </a:pPr>
              <a:r>
                <a:rPr lang="en-US" b="1">
                  <a:solidFill>
                    <a:schemeClr val="accent5"/>
                  </a:solidFill>
                  <a:latin typeface="Gilroy" pitchFamily="2" charset="77"/>
                  <a:cs typeface="Arial" panose="020B0604020202020204" pitchFamily="34" charset="0"/>
                </a:rPr>
                <a:t>Ecosystem diversity</a:t>
              </a:r>
              <a:r>
                <a:rPr lang="en-US">
                  <a:solidFill>
                    <a:schemeClr val="accent5"/>
                  </a:solidFill>
                  <a:latin typeface="Gilroy" pitchFamily="2" charset="77"/>
                  <a:cs typeface="Arial" panose="020B0604020202020204" pitchFamily="34" charset="0"/>
                </a:rPr>
                <a:t> increases complexity and solution variants</a:t>
              </a:r>
            </a:p>
            <a:p>
              <a:pPr marL="285750" indent="-285750">
                <a:buFont typeface="Arial" panose="020B0604020202020204" pitchFamily="34" charset="0"/>
                <a:buChar char="•"/>
                <a:defRPr/>
              </a:pPr>
              <a:endParaRPr lang="en-US" sz="1600">
                <a:solidFill>
                  <a:schemeClr val="accent5"/>
                </a:solidFill>
                <a:latin typeface="Gilroy" pitchFamily="2" charset="77"/>
                <a:cs typeface="Arial" panose="020B0604020202020204" pitchFamily="34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051D098-B7C2-9A4E-AC10-2307A9F943AD}"/>
                </a:ext>
              </a:extLst>
            </p:cNvPr>
            <p:cNvGrpSpPr/>
            <p:nvPr/>
          </p:nvGrpSpPr>
          <p:grpSpPr>
            <a:xfrm>
              <a:off x="287072" y="729153"/>
              <a:ext cx="3474720" cy="5093208"/>
              <a:chOff x="287072" y="729153"/>
              <a:chExt cx="3474720" cy="5093208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CC3F1DC7-5420-4A85-B966-9A1F757ED4A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7072" y="729153"/>
                <a:ext cx="3474720" cy="5093208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36CACB52-5BF3-364C-B2BA-350960D6E3E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7072" y="729153"/>
                <a:ext cx="365760" cy="5093208"/>
              </a:xfrm>
              <a:prstGeom prst="rect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en-US" b="1">
                    <a:solidFill>
                      <a:schemeClr val="accent4"/>
                    </a:solidFill>
                    <a:latin typeface="Gilroy Bold" pitchFamily="2" charset="77"/>
                  </a:rPr>
                  <a:t>Barriers to Market Realization</a:t>
                </a:r>
              </a:p>
            </p:txBody>
          </p:sp>
        </p:grp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755527C8-12BA-B94A-9285-B9D7C1E4933C}"/>
              </a:ext>
            </a:extLst>
          </p:cNvPr>
          <p:cNvGrpSpPr>
            <a:grpSpLocks noChangeAspect="1"/>
          </p:cNvGrpSpPr>
          <p:nvPr/>
        </p:nvGrpSpPr>
        <p:grpSpPr>
          <a:xfrm>
            <a:off x="5352056" y="2957725"/>
            <a:ext cx="1188720" cy="1191275"/>
            <a:chOff x="621029" y="1342612"/>
            <a:chExt cx="1828800" cy="1832732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116062F0-B997-214F-BF08-62D9C7E7EB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029" y="1342612"/>
              <a:ext cx="1828800" cy="18327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solidFill>
                  <a:schemeClr val="accent4"/>
                </a:solidFill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E87AF2D1-D49B-DC45-9C04-7732AC4DB1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3909" y="1527458"/>
              <a:ext cx="1463040" cy="146304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ArchUp">
                <a:avLst>
                  <a:gd name="adj" fmla="val 6002119"/>
                </a:avLst>
              </a:prstTxWarp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u="none" strike="noStrike" kern="1200" cap="none" spc="0" normalizeH="0" baseline="0" noProof="0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FFFFFF">
                        <a:alpha val="40000"/>
                      </a:srgbClr>
                    </a:outerShdw>
                  </a:effectLst>
                  <a:uLnTx/>
                  <a:uFillTx/>
                  <a:latin typeface="Gilroy Bold" pitchFamily="2" charset="77"/>
                </a:rPr>
                <a:t>Intelligent Aviation</a:t>
              </a: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7EEF62F7-A81F-F848-B352-7D00AE775E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42345" y="1664618"/>
              <a:ext cx="1186171" cy="1188720"/>
            </a:xfrm>
            <a:prstGeom prst="ellipse">
              <a:avLst/>
            </a:prstGeom>
            <a:solidFill>
              <a:schemeClr val="accent4">
                <a:alpha val="46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</a:endParaRPr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765EC0F1-2A7D-344E-AE7D-1CD425DD53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3587" y="1756058"/>
              <a:ext cx="1003683" cy="100584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>
                <a:solidFill>
                  <a:schemeClr val="accent4"/>
                </a:solidFill>
              </a:endParaRPr>
            </a:p>
          </p:txBody>
        </p:sp>
        <p:sp>
          <p:nvSpPr>
            <p:cNvPr id="104" name="Oval 103" descr="Airplane">
              <a:extLst>
                <a:ext uri="{FF2B5EF4-FFF2-40B4-BE49-F238E27FC236}">
                  <a16:creationId xmlns:a16="http://schemas.microsoft.com/office/drawing/2014/main" id="{CE85A1F1-7C47-4D46-9580-B5319FF68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08837" y="1932385"/>
              <a:ext cx="653184" cy="653183"/>
            </a:xfrm>
            <a:prstGeom prst="ellipse">
              <a:avLst/>
            </a:prstGeom>
            <a:blipFill>
              <a:blip r:embed="rId17" cstate="email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dk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113" name="TextBox 112">
            <a:extLst>
              <a:ext uri="{FF2B5EF4-FFF2-40B4-BE49-F238E27FC236}">
                <a16:creationId xmlns:a16="http://schemas.microsoft.com/office/drawing/2014/main" id="{6A9112C5-4C73-A543-9E78-15D23F89CC55}"/>
              </a:ext>
            </a:extLst>
          </p:cNvPr>
          <p:cNvSpPr txBox="1"/>
          <p:nvPr/>
        </p:nvSpPr>
        <p:spPr>
          <a:xfrm>
            <a:off x="462929" y="114292"/>
            <a:ext cx="1157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6241C4"/>
                </a:solidFill>
                <a:latin typeface="Gilroy Bold" pitchFamily="2" charset="77"/>
                <a:ea typeface="+mj-ea"/>
                <a:cs typeface="Arial" panose="020B0604020202020204" pitchFamily="34" charset="0"/>
              </a:rPr>
              <a:t>First Area of Focus: Advancing Uncrewed Aircraft Systems (UAS) </a:t>
            </a:r>
          </a:p>
          <a:p>
            <a:r>
              <a:rPr lang="en-US" sz="2200" b="1" dirty="0">
                <a:solidFill>
                  <a:srgbClr val="005B94">
                    <a:lumMod val="50000"/>
                  </a:srgbClr>
                </a:solidFill>
                <a:latin typeface="Gilroy Bold" pitchFamily="2" charset="77"/>
                <a:ea typeface="+mj-ea"/>
                <a:cs typeface="Arial" panose="020B0604020202020204" pitchFamily="34" charset="0"/>
              </a:rPr>
              <a:t>through real life 5G experimentation that mitigates barriers to market</a:t>
            </a:r>
          </a:p>
        </p:txBody>
      </p:sp>
      <p:sp>
        <p:nvSpPr>
          <p:cNvPr id="54" name="Footer Placeholder 4">
            <a:extLst>
              <a:ext uri="{FF2B5EF4-FFF2-40B4-BE49-F238E27FC236}">
                <a16:creationId xmlns:a16="http://schemas.microsoft.com/office/drawing/2014/main" id="{DEE0385E-0020-43CE-9C95-EB86775EE1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© 2022 MITRE </a:t>
            </a:r>
            <a:r>
              <a:rPr lang="en-US" dirty="0" err="1">
                <a:solidFill>
                  <a:schemeClr val="bg1"/>
                </a:solidFill>
              </a:rPr>
              <a:t>Engenuity</a:t>
            </a:r>
            <a:r>
              <a:rPr lang="en-US" dirty="0">
                <a:solidFill>
                  <a:schemeClr val="bg1"/>
                </a:solidFill>
              </a:rPr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392272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1EE497D8-CC31-1C48-8742-84F77AA19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611899"/>
              </p:ext>
            </p:extLst>
          </p:nvPr>
        </p:nvGraphicFramePr>
        <p:xfrm>
          <a:off x="546169" y="1271927"/>
          <a:ext cx="11123316" cy="4794161"/>
        </p:xfrm>
        <a:graphic>
          <a:graphicData uri="http://schemas.openxmlformats.org/drawingml/2006/table">
            <a:tbl>
              <a:tblPr bandRow="1">
                <a:tableStyleId>{08FB837D-C827-4EFA-A057-4D05807E0F7C}</a:tableStyleId>
              </a:tblPr>
              <a:tblGrid>
                <a:gridCol w="2179007">
                  <a:extLst>
                    <a:ext uri="{9D8B030D-6E8A-4147-A177-3AD203B41FA5}">
                      <a16:colId xmlns:a16="http://schemas.microsoft.com/office/drawing/2014/main" val="2092577193"/>
                    </a:ext>
                  </a:extLst>
                </a:gridCol>
                <a:gridCol w="2734900">
                  <a:extLst>
                    <a:ext uri="{9D8B030D-6E8A-4147-A177-3AD203B41FA5}">
                      <a16:colId xmlns:a16="http://schemas.microsoft.com/office/drawing/2014/main" val="2525882850"/>
                    </a:ext>
                  </a:extLst>
                </a:gridCol>
                <a:gridCol w="6209409">
                  <a:extLst>
                    <a:ext uri="{9D8B030D-6E8A-4147-A177-3AD203B41FA5}">
                      <a16:colId xmlns:a16="http://schemas.microsoft.com/office/drawing/2014/main" val="658235610"/>
                    </a:ext>
                  </a:extLst>
                </a:gridCol>
              </a:tblGrid>
              <a:tr h="33916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>
                          <a:solidFill>
                            <a:schemeClr val="bg2"/>
                          </a:solidFill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Testbed Host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bg2"/>
                          </a:solidFill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Output to 3GPP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bg2"/>
                          </a:solidFill>
                          <a:latin typeface="Gilroy"/>
                          <a:cs typeface="Arial" panose="020B0604020202020204" pitchFamily="34" charset="0"/>
                        </a:rPr>
                        <a:t>Description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5764893"/>
                  </a:ext>
                </a:extLst>
              </a:tr>
              <a:tr h="1597076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Gilroy"/>
                          <a:cs typeface="Arial" panose="020B0604020202020204" pitchFamily="34" charset="0"/>
                        </a:rPr>
                        <a:t>NUAIR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Rome, New York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(Q1 2022)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Use case specs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rgbClr val="0070C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Simulations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Baseline experiments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Core experiments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Private 5G network ~80 square miles adjacent to public network coverage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Use cases to be instantiated through experiments in this testbed: 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kern="12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Emergency Response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kern="12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Package Delivery</a:t>
                      </a:r>
                    </a:p>
                    <a:p>
                      <a:pPr marL="342900" lvl="0" indent="-3429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kern="12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Static Infrastructure Inspection</a:t>
                      </a:r>
                      <a:endParaRPr lang="en-US" sz="1400" i="1" kern="1200" spc="20">
                        <a:solidFill>
                          <a:schemeClr val="bg2"/>
                        </a:solidFill>
                        <a:effectLst/>
                        <a:latin typeface="Gilroy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2612454"/>
                  </a:ext>
                </a:extLst>
              </a:tr>
              <a:tr h="1597076">
                <a:tc>
                  <a:txBody>
                    <a:bodyPr/>
                    <a:lstStyle/>
                    <a:p>
                      <a:pPr algn="l"/>
                      <a:r>
                        <a:rPr lang="en-US" sz="1600" b="1">
                          <a:solidFill>
                            <a:schemeClr val="bg2"/>
                          </a:solidFill>
                          <a:latin typeface="Gilroy"/>
                          <a:cs typeface="Arial" panose="020B0604020202020204" pitchFamily="34" charset="0"/>
                        </a:rPr>
                        <a:t>Virginia Tech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Blacksburg, Virginia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(Q3 2022)</a:t>
                      </a:r>
                      <a:endParaRPr lang="en-US" sz="1600" b="1">
                        <a:solidFill>
                          <a:schemeClr val="bg2"/>
                        </a:solidFill>
                        <a:latin typeface="Gilroy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Use case specs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Baseline experiments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Core experiments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27432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Private 5G network at a rural farm environment outfitted to safely facilitate experimental operations of unmanned aircraft.</a:t>
                      </a:r>
                    </a:p>
                    <a:p>
                      <a:pPr marL="0" marR="1098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Use cases to be instantiated through experiments in this testbed: </a:t>
                      </a:r>
                    </a:p>
                    <a:p>
                      <a:pPr marL="342900" marR="10795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Static Infrastructure Inspection </a:t>
                      </a:r>
                    </a:p>
                    <a:p>
                      <a:pPr marL="342900" marR="109855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Package Delivery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4337"/>
                  </a:ext>
                </a:extLst>
              </a:tr>
              <a:tr h="1260849">
                <a:tc>
                  <a:txBody>
                    <a:bodyPr/>
                    <a:lstStyle/>
                    <a:p>
                      <a:pPr algn="l"/>
                      <a:r>
                        <a:rPr lang="en-US" sz="1600" b="1">
                          <a:solidFill>
                            <a:schemeClr val="bg2"/>
                          </a:solidFill>
                          <a:latin typeface="Gilroy"/>
                          <a:cs typeface="Arial" panose="020B0604020202020204" pitchFamily="34" charset="0"/>
                        </a:rPr>
                        <a:t>Northeastern University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Burlington, Massachusetts</a:t>
                      </a:r>
                    </a:p>
                    <a:p>
                      <a:pPr marL="0" marR="27432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(Q1 2022)</a:t>
                      </a:r>
                      <a:endParaRPr lang="en-US" sz="1400" b="1">
                        <a:solidFill>
                          <a:schemeClr val="bg2"/>
                        </a:solidFill>
                        <a:latin typeface="Gilroy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Use case specs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200" kern="1200">
                          <a:solidFill>
                            <a:srgbClr val="0070C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SW </a:t>
                      </a:r>
                      <a:r>
                        <a:rPr lang="en-US" sz="1200" kern="1200" dirty="0">
                          <a:solidFill>
                            <a:srgbClr val="0070C0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development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Baseline experiments</a:t>
                      </a:r>
                    </a:p>
                    <a:p>
                      <a:pPr marL="285750" marR="274320" indent="-28575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Core experiments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1098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 indoor-outdoor facility, specialized for testing unmanned, autonomous technologies with applications for surveillance, cybersecurity, and disaster response on private networks. </a:t>
                      </a:r>
                    </a:p>
                    <a:p>
                      <a:pPr marL="0" marR="10985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use case to be instantiated here is:</a:t>
                      </a:r>
                    </a:p>
                    <a:p>
                      <a:pPr marL="342900" marR="109855" lvl="0" indent="-34290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i="1" kern="1200" spc="20" dirty="0">
                          <a:solidFill>
                            <a:schemeClr val="bg2"/>
                          </a:solidFill>
                          <a:effectLst/>
                          <a:latin typeface="Gilroy"/>
                          <a:ea typeface="+mn-ea"/>
                          <a:cs typeface="Arial" panose="020B0604020202020204" pitchFamily="34" charset="0"/>
                        </a:rPr>
                        <a:t>Indoor Inspection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88472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C1994B2-93D3-924A-A45A-0B16C9FE8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69" y="309983"/>
            <a:ext cx="11546405" cy="609487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Gilroy Bold" pitchFamily="2" charset="77"/>
              </a:rPr>
              <a:t>Open Generation Consortium can contribute to 3GPP</a:t>
            </a:r>
            <a:br>
              <a:rPr lang="en-US" dirty="0">
                <a:latin typeface="Gilroy Bold" pitchFamily="2" charset="77"/>
              </a:rPr>
            </a:b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Gilroy Bold" pitchFamily="2" charset="77"/>
              </a:rPr>
              <a:t>by sharing the results of its tests on commercial spectrum &amp; 5G SA networks.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DAB9BB-3743-4857-9DC2-0B555ED451C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© 2022 MITRE </a:t>
            </a:r>
            <a:r>
              <a:rPr lang="en-US" dirty="0" err="1">
                <a:solidFill>
                  <a:schemeClr val="bg1"/>
                </a:solidFill>
              </a:rPr>
              <a:t>Engenuity</a:t>
            </a:r>
            <a:r>
              <a:rPr lang="en-US" dirty="0">
                <a:solidFill>
                  <a:schemeClr val="bg1"/>
                </a:solidFill>
              </a:rPr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639912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10E75-6FD3-40B4-80E0-9031981A6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Future vision / value to 3GPP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0A2FB00-E168-4270-B8B8-0C9CB941F0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/>
              <a:t>© 2022 MITRE </a:t>
            </a:r>
            <a:r>
              <a:rPr lang="en-US" dirty="0" err="1"/>
              <a:t>Engenuity</a:t>
            </a:r>
            <a:r>
              <a:rPr lang="en-US" dirty="0"/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1331728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9A453EDE-BA43-FE4A-9861-982D54C1F16D}"/>
              </a:ext>
            </a:extLst>
          </p:cNvPr>
          <p:cNvGrpSpPr/>
          <p:nvPr/>
        </p:nvGrpSpPr>
        <p:grpSpPr>
          <a:xfrm>
            <a:off x="7239605" y="1225975"/>
            <a:ext cx="2121408" cy="4969444"/>
            <a:chOff x="9569154" y="1278418"/>
            <a:chExt cx="2121408" cy="4969444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98415A6-1361-9340-80EA-7F3730D5409B}"/>
                </a:ext>
              </a:extLst>
            </p:cNvPr>
            <p:cNvGrpSpPr/>
            <p:nvPr/>
          </p:nvGrpSpPr>
          <p:grpSpPr>
            <a:xfrm>
              <a:off x="9569154" y="1573336"/>
              <a:ext cx="2121408" cy="4674526"/>
              <a:chOff x="9572189" y="1573336"/>
              <a:chExt cx="2121408" cy="4674526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656A7B5-CEDA-A747-BACA-5B0AB7811073}"/>
                  </a:ext>
                </a:extLst>
              </p:cNvPr>
              <p:cNvSpPr/>
              <p:nvPr/>
            </p:nvSpPr>
            <p:spPr>
              <a:xfrm>
                <a:off x="9572189" y="2814165"/>
                <a:ext cx="2121408" cy="3433697"/>
              </a:xfrm>
              <a:prstGeom prst="rect">
                <a:avLst/>
              </a:prstGeom>
              <a:solidFill>
                <a:schemeClr val="tx1">
                  <a:lumMod val="2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  <p:sp>
            <p:nvSpPr>
              <p:cNvPr id="115" name="Triangle 114">
                <a:extLst>
                  <a:ext uri="{FF2B5EF4-FFF2-40B4-BE49-F238E27FC236}">
                    <a16:creationId xmlns:a16="http://schemas.microsoft.com/office/drawing/2014/main" id="{9802AF88-6A60-8843-90EF-6C29CDA4AA03}"/>
                  </a:ext>
                </a:extLst>
              </p:cNvPr>
              <p:cNvSpPr/>
              <p:nvPr/>
            </p:nvSpPr>
            <p:spPr>
              <a:xfrm>
                <a:off x="9572189" y="1573336"/>
                <a:ext cx="2121408" cy="1234440"/>
              </a:xfrm>
              <a:prstGeom prst="triangle">
                <a:avLst/>
              </a:prstGeom>
              <a:solidFill>
                <a:schemeClr val="tx1">
                  <a:lumMod val="2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DEB3EC8-E528-B44C-B1C3-C9D0058270A5}"/>
                </a:ext>
              </a:extLst>
            </p:cNvPr>
            <p:cNvSpPr txBox="1"/>
            <p:nvPr/>
          </p:nvSpPr>
          <p:spPr>
            <a:xfrm>
              <a:off x="9569154" y="3510277"/>
              <a:ext cx="2121408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R</a:t>
              </a: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emote monitoring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Independent living environments for the aged and handicapped</a:t>
              </a:r>
              <a:endParaRPr lang="en-US" sz="1600" spc="20">
                <a:effectLst/>
                <a:latin typeface="Gilroy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I</a:t>
              </a: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ntelligent mobile treatment centers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Remote surgery</a:t>
              </a:r>
              <a:r>
                <a:rPr lang="en-US" sz="1600">
                  <a:latin typeface="Gilroy"/>
                </a:rPr>
                <a:t> 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587EBF75-C90D-9F4D-A714-20E94EBD80A7}"/>
                </a:ext>
              </a:extLst>
            </p:cNvPr>
            <p:cNvGrpSpPr/>
            <p:nvPr/>
          </p:nvGrpSpPr>
          <p:grpSpPr>
            <a:xfrm>
              <a:off x="9715458" y="1278418"/>
              <a:ext cx="1828800" cy="1832732"/>
              <a:chOff x="8999230" y="1481614"/>
              <a:chExt cx="1828800" cy="1832732"/>
            </a:xfrm>
          </p:grpSpPr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5723381E-6894-5449-BE04-813F78DD0312}"/>
                  </a:ext>
                </a:extLst>
              </p:cNvPr>
              <p:cNvGrpSpPr/>
              <p:nvPr/>
            </p:nvGrpSpPr>
            <p:grpSpPr>
              <a:xfrm>
                <a:off x="8999230" y="1481614"/>
                <a:ext cx="1828800" cy="1832732"/>
                <a:chOff x="621029" y="1342612"/>
                <a:chExt cx="1828800" cy="1832732"/>
              </a:xfrm>
            </p:grpSpPr>
            <p:sp>
              <p:nvSpPr>
                <p:cNvPr id="81" name="Oval 80">
                  <a:extLst>
                    <a:ext uri="{FF2B5EF4-FFF2-40B4-BE49-F238E27FC236}">
                      <a16:creationId xmlns:a16="http://schemas.microsoft.com/office/drawing/2014/main" id="{4052EC0C-C2F1-D34C-9497-7CD975B70CB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1029" y="1342612"/>
                  <a:ext cx="1828800" cy="1832732"/>
                </a:xfrm>
                <a:prstGeom prst="ellipse">
                  <a:avLst/>
                </a:prstGeom>
                <a:solidFill>
                  <a:schemeClr val="tx1">
                    <a:lumMod val="2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0AC973A6-E4A7-5146-BDA5-A35FEE99391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3909" y="1527458"/>
                  <a:ext cx="1463040" cy="14630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prstTxWarp prst="textArchUp">
                    <a:avLst>
                      <a:gd name="adj" fmla="val 6002119"/>
                    </a:avLst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u="none" strike="noStrike" kern="1200" cap="none" spc="0" normalizeH="0" baseline="0" noProof="0">
                      <a:ln w="0"/>
                      <a:solidFill>
                        <a:srgbClr val="FFFFFF"/>
                      </a:solidFill>
                      <a:effectLst>
                        <a:outerShdw blurRad="38100" dist="19050" dir="2700000" algn="tl" rotWithShape="0">
                          <a:srgbClr val="FFFFFF">
                            <a:alpha val="40000"/>
                          </a:srgbClr>
                        </a:outerShdw>
                      </a:effectLst>
                      <a:uLnTx/>
                      <a:uFillTx/>
                      <a:latin typeface="Gilroy Bold" pitchFamily="2" charset="77"/>
                    </a:rPr>
                    <a:t>Remote Healthcare</a:t>
                  </a:r>
                </a:p>
              </p:txBody>
            </p:sp>
            <p:sp>
              <p:nvSpPr>
                <p:cNvPr id="83" name="Oval 82">
                  <a:extLst>
                    <a:ext uri="{FF2B5EF4-FFF2-40B4-BE49-F238E27FC236}">
                      <a16:creationId xmlns:a16="http://schemas.microsoft.com/office/drawing/2014/main" id="{272DCF6D-E595-764A-8C4F-EAB6BB67C71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42344" y="1664618"/>
                  <a:ext cx="1186171" cy="1188720"/>
                </a:xfrm>
                <a:prstGeom prst="ellipse">
                  <a:avLst/>
                </a:prstGeom>
                <a:solidFill>
                  <a:schemeClr val="accent4">
                    <a:alpha val="46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9DA7C1A5-CF8E-EA4E-BAAE-BA55D46EBDB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33588" y="1756058"/>
                  <a:ext cx="1003683" cy="1005840"/>
                </a:xfrm>
                <a:prstGeom prst="ellipse">
                  <a:avLst/>
                </a:prstGeom>
                <a:solidFill>
                  <a:schemeClr val="tx1">
                    <a:lumMod val="25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</p:grpSp>
          <p:sp>
            <p:nvSpPr>
              <p:cNvPr id="80" name="Oval 79" descr="Medical">
                <a:extLst>
                  <a:ext uri="{FF2B5EF4-FFF2-40B4-BE49-F238E27FC236}">
                    <a16:creationId xmlns:a16="http://schemas.microsoft.com/office/drawing/2014/main" id="{8A0F50F4-CE94-9742-9B35-57587E9E95D7}"/>
                  </a:ext>
                </a:extLst>
              </p:cNvPr>
              <p:cNvSpPr/>
              <p:nvPr/>
            </p:nvSpPr>
            <p:spPr>
              <a:xfrm>
                <a:off x="9587038" y="2071388"/>
                <a:ext cx="653184" cy="653184"/>
              </a:xfrm>
              <a:prstGeom prst="ellipse">
                <a:avLst/>
              </a:prstGeom>
              <a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AB8155-94E9-F54E-872F-5F1C3140EC52}"/>
              </a:ext>
            </a:extLst>
          </p:cNvPr>
          <p:cNvGrpSpPr/>
          <p:nvPr/>
        </p:nvGrpSpPr>
        <p:grpSpPr>
          <a:xfrm>
            <a:off x="2879359" y="1225975"/>
            <a:ext cx="2130933" cy="4969444"/>
            <a:chOff x="5189606" y="1278418"/>
            <a:chExt cx="2130933" cy="496944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6BB2D4F-DFFE-A24D-AF2B-2D4B4BDFB348}"/>
                </a:ext>
              </a:extLst>
            </p:cNvPr>
            <p:cNvGrpSpPr/>
            <p:nvPr/>
          </p:nvGrpSpPr>
          <p:grpSpPr>
            <a:xfrm>
              <a:off x="5189606" y="1573336"/>
              <a:ext cx="2130933" cy="4674526"/>
              <a:chOff x="5211013" y="1573336"/>
              <a:chExt cx="2130933" cy="467452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4199B37-0012-B542-B9B2-AD7213262BDA}"/>
                  </a:ext>
                </a:extLst>
              </p:cNvPr>
              <p:cNvSpPr/>
              <p:nvPr/>
            </p:nvSpPr>
            <p:spPr>
              <a:xfrm>
                <a:off x="5211013" y="2814165"/>
                <a:ext cx="2121408" cy="3433697"/>
              </a:xfrm>
              <a:prstGeom prst="rect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  <p:sp>
            <p:nvSpPr>
              <p:cNvPr id="113" name="Triangle 112">
                <a:extLst>
                  <a:ext uri="{FF2B5EF4-FFF2-40B4-BE49-F238E27FC236}">
                    <a16:creationId xmlns:a16="http://schemas.microsoft.com/office/drawing/2014/main" id="{97F3B23B-FEF0-4A42-9448-6A877988AA61}"/>
                  </a:ext>
                </a:extLst>
              </p:cNvPr>
              <p:cNvSpPr/>
              <p:nvPr/>
            </p:nvSpPr>
            <p:spPr>
              <a:xfrm>
                <a:off x="5220538" y="1573336"/>
                <a:ext cx="2121408" cy="1234440"/>
              </a:xfrm>
              <a:prstGeom prst="triangl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889FFA-E7B1-9E4D-8CCB-F67E0B604AB3}"/>
                </a:ext>
              </a:extLst>
            </p:cNvPr>
            <p:cNvSpPr txBox="1"/>
            <p:nvPr/>
          </p:nvSpPr>
          <p:spPr>
            <a:xfrm>
              <a:off x="5199131" y="3499484"/>
              <a:ext cx="2121408" cy="2100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marR="107950" lvl="0" indent="-342900">
                <a:lnSpc>
                  <a:spcPts val="15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Aerial </a:t>
              </a: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intelligence</a:t>
              </a:r>
            </a:p>
            <a:p>
              <a:pPr marL="342900" marR="107950" lvl="0" indent="-342900">
                <a:lnSpc>
                  <a:spcPts val="15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Coverage and capacity</a:t>
              </a:r>
            </a:p>
            <a:p>
              <a:pPr marL="342900" marR="107950" lvl="0" indent="-342900">
                <a:lnSpc>
                  <a:spcPts val="15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General and disaster recovery</a:t>
              </a:r>
              <a:endParaRPr lang="en-US" sz="1600" spc="20">
                <a:effectLst/>
                <a:latin typeface="Gilroy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marR="107950" lvl="0" indent="-342900">
                <a:lnSpc>
                  <a:spcPts val="15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en-US" sz="16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T</a:t>
              </a:r>
              <a:r>
                <a:rPr lang="en-US" sz="16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rusted vehicle tracking</a:t>
              </a:r>
            </a:p>
            <a:p>
              <a:endParaRPr lang="en-US" sz="1050">
                <a:latin typeface="Gilroy" pitchFamily="2" charset="77"/>
              </a:endParaRPr>
            </a:p>
          </p:txBody>
        </p: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E21730A7-2AFF-F14E-ACF1-795337ABE899}"/>
                </a:ext>
              </a:extLst>
            </p:cNvPr>
            <p:cNvGrpSpPr/>
            <p:nvPr/>
          </p:nvGrpSpPr>
          <p:grpSpPr>
            <a:xfrm>
              <a:off x="5345435" y="1278418"/>
              <a:ext cx="1828800" cy="1832732"/>
              <a:chOff x="4810129" y="1481614"/>
              <a:chExt cx="1828800" cy="1832732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C0241058-CEC0-6F4E-A750-69B9C307C9CE}"/>
                  </a:ext>
                </a:extLst>
              </p:cNvPr>
              <p:cNvGrpSpPr/>
              <p:nvPr/>
            </p:nvGrpSpPr>
            <p:grpSpPr>
              <a:xfrm>
                <a:off x="4810129" y="1481614"/>
                <a:ext cx="1828800" cy="1832732"/>
                <a:chOff x="621029" y="1342612"/>
                <a:chExt cx="1828800" cy="1832732"/>
              </a:xfrm>
            </p:grpSpPr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97017DA7-A7A4-0443-9134-389CEB856BA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1029" y="1342612"/>
                  <a:ext cx="1828800" cy="183273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 b="1">
                    <a:solidFill>
                      <a:schemeClr val="accent4"/>
                    </a:solidFill>
                    <a:latin typeface="Gilroy Bold" pitchFamily="2" charset="77"/>
                  </a:endParaRPr>
                </a:p>
              </p:txBody>
            </p:sp>
            <p:sp>
              <p:nvSpPr>
                <p:cNvPr id="68" name="Rectangle 67">
                  <a:extLst>
                    <a:ext uri="{FF2B5EF4-FFF2-40B4-BE49-F238E27FC236}">
                      <a16:creationId xmlns:a16="http://schemas.microsoft.com/office/drawing/2014/main" id="{09190F08-FE51-6746-B215-98EB1DCCF3E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3909" y="1527458"/>
                  <a:ext cx="1463040" cy="14630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prstTxWarp prst="textArchUp">
                    <a:avLst>
                      <a:gd name="adj" fmla="val 6002119"/>
                    </a:avLst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u="none" strike="noStrike" kern="1200" cap="none" spc="0" normalizeH="0" baseline="0" noProof="0">
                      <a:ln w="0"/>
                      <a:solidFill>
                        <a:srgbClr val="FFFFFF"/>
                      </a:solidFill>
                      <a:effectLst>
                        <a:outerShdw blurRad="38100" dist="19050" dir="2700000" algn="tl" rotWithShape="0">
                          <a:srgbClr val="FFFFFF">
                            <a:alpha val="40000"/>
                          </a:srgbClr>
                        </a:outerShdw>
                      </a:effectLst>
                      <a:uLnTx/>
                      <a:uFillTx/>
                      <a:latin typeface="Gilroy Bold" pitchFamily="2" charset="77"/>
                    </a:rPr>
                    <a:t>Public Safety</a:t>
                  </a:r>
                </a:p>
              </p:txBody>
            </p:sp>
            <p:sp>
              <p:nvSpPr>
                <p:cNvPr id="69" name="Oval 68">
                  <a:extLst>
                    <a:ext uri="{FF2B5EF4-FFF2-40B4-BE49-F238E27FC236}">
                      <a16:creationId xmlns:a16="http://schemas.microsoft.com/office/drawing/2014/main" id="{5172B90B-9FC2-8846-A040-604F59B1D93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42344" y="1664618"/>
                  <a:ext cx="1186171" cy="1188720"/>
                </a:xfrm>
                <a:prstGeom prst="ellipse">
                  <a:avLst/>
                </a:prstGeom>
                <a:solidFill>
                  <a:schemeClr val="accent4">
                    <a:alpha val="46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B915D519-7FAC-494D-B866-436E0939C8E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33588" y="1756058"/>
                  <a:ext cx="1003683" cy="100584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</p:grpSp>
          <p:sp>
            <p:nvSpPr>
              <p:cNvPr id="66" name="Oval 65" descr="Shield">
                <a:extLst>
                  <a:ext uri="{FF2B5EF4-FFF2-40B4-BE49-F238E27FC236}">
                    <a16:creationId xmlns:a16="http://schemas.microsoft.com/office/drawing/2014/main" id="{5BDD6FF7-FC32-DC41-A59F-7B1F94FA31C9}"/>
                  </a:ext>
                </a:extLst>
              </p:cNvPr>
              <p:cNvSpPr/>
              <p:nvPr/>
            </p:nvSpPr>
            <p:spPr>
              <a:xfrm>
                <a:off x="5397937" y="2071388"/>
                <a:ext cx="653184" cy="653184"/>
              </a:xfrm>
              <a:prstGeom prst="ellipse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42FBB53-DDC0-0B48-AC01-C2E6FD04D355}"/>
              </a:ext>
            </a:extLst>
          </p:cNvPr>
          <p:cNvGrpSpPr/>
          <p:nvPr/>
        </p:nvGrpSpPr>
        <p:grpSpPr>
          <a:xfrm>
            <a:off x="5057483" y="1225975"/>
            <a:ext cx="2121408" cy="4969444"/>
            <a:chOff x="7379331" y="1278418"/>
            <a:chExt cx="2121408" cy="496944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375DFBC-888B-B042-909C-F734F0119507}"/>
                </a:ext>
              </a:extLst>
            </p:cNvPr>
            <p:cNvGrpSpPr/>
            <p:nvPr/>
          </p:nvGrpSpPr>
          <p:grpSpPr>
            <a:xfrm>
              <a:off x="7379331" y="1573336"/>
              <a:ext cx="2121408" cy="4674526"/>
              <a:chOff x="7385349" y="1573336"/>
              <a:chExt cx="2121408" cy="4674526"/>
            </a:xfrm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FFD2C374-4813-4A4C-97A2-666E004E2510}"/>
                  </a:ext>
                </a:extLst>
              </p:cNvPr>
              <p:cNvSpPr/>
              <p:nvPr/>
            </p:nvSpPr>
            <p:spPr>
              <a:xfrm>
                <a:off x="7385349" y="2814165"/>
                <a:ext cx="2121408" cy="3433697"/>
              </a:xfrm>
              <a:prstGeom prst="rect">
                <a:avLst/>
              </a:prstGeom>
              <a:solidFill>
                <a:schemeClr val="bg1">
                  <a:lumMod val="7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  <p:sp>
            <p:nvSpPr>
              <p:cNvPr id="114" name="Triangle 113">
                <a:extLst>
                  <a:ext uri="{FF2B5EF4-FFF2-40B4-BE49-F238E27FC236}">
                    <a16:creationId xmlns:a16="http://schemas.microsoft.com/office/drawing/2014/main" id="{40F3E01B-B08D-8D44-9045-76836B40A718}"/>
                  </a:ext>
                </a:extLst>
              </p:cNvPr>
              <p:cNvSpPr/>
              <p:nvPr/>
            </p:nvSpPr>
            <p:spPr>
              <a:xfrm>
                <a:off x="7385349" y="1573336"/>
                <a:ext cx="2121408" cy="1234440"/>
              </a:xfrm>
              <a:prstGeom prst="triangle">
                <a:avLst/>
              </a:prstGeom>
              <a:solidFill>
                <a:schemeClr val="bg1">
                  <a:lumMod val="75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603A5-F43A-354C-AEA9-395D122A5890}"/>
                </a:ext>
              </a:extLst>
            </p:cNvPr>
            <p:cNvSpPr txBox="1"/>
            <p:nvPr/>
          </p:nvSpPr>
          <p:spPr>
            <a:xfrm>
              <a:off x="7379331" y="3497188"/>
              <a:ext cx="2121408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Smart factories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r>
                <a:rPr lang="en-US" sz="15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ity vehicle management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spc="20"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Ve</a:t>
              </a:r>
              <a:r>
                <a:rPr lang="en-US" sz="1500" spc="20">
                  <a:effectLst/>
                  <a:latin typeface="Gilroy"/>
                  <a:ea typeface="Calibri" panose="020F0502020204030204" pitchFamily="34" charset="0"/>
                  <a:cs typeface="Times New Roman" panose="02020603050405020304" pitchFamily="18" charset="0"/>
                </a:rPr>
                <a:t>hicle-city interface (parking, traffic control)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spc="20">
                  <a:latin typeface="Gilroy"/>
                  <a:cs typeface="Times New Roman" panose="02020603050405020304" pitchFamily="18" charset="0"/>
                </a:rPr>
                <a:t>Environmental data collection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spc="20">
                  <a:latin typeface="Gilroy"/>
                  <a:cs typeface="Times New Roman" panose="02020603050405020304" pitchFamily="18" charset="0"/>
                </a:rPr>
                <a:t>Last mile connectivity over 5G</a:t>
              </a:r>
              <a:endParaRPr lang="en-US" sz="1500">
                <a:latin typeface="Gilroy"/>
              </a:endParaRPr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AC3D1435-AC95-3B49-BC95-9BF44BE3B047}"/>
                </a:ext>
              </a:extLst>
            </p:cNvPr>
            <p:cNvGrpSpPr/>
            <p:nvPr/>
          </p:nvGrpSpPr>
          <p:grpSpPr>
            <a:xfrm>
              <a:off x="7525635" y="1278418"/>
              <a:ext cx="1828800" cy="1832732"/>
              <a:chOff x="6904679" y="1481614"/>
              <a:chExt cx="1828800" cy="1832732"/>
            </a:xfrm>
          </p:grpSpPr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D8664D3B-0995-0D46-A9C5-294A5A15141C}"/>
                  </a:ext>
                </a:extLst>
              </p:cNvPr>
              <p:cNvGrpSpPr/>
              <p:nvPr/>
            </p:nvGrpSpPr>
            <p:grpSpPr>
              <a:xfrm>
                <a:off x="6904679" y="1481614"/>
                <a:ext cx="1828800" cy="1832732"/>
                <a:chOff x="621029" y="1342612"/>
                <a:chExt cx="1828800" cy="1832732"/>
              </a:xfrm>
            </p:grpSpPr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5C45C7AB-F277-7F4B-82DA-D8822ADB1CF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1029" y="1342612"/>
                  <a:ext cx="1828800" cy="1832732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6166C657-0DE6-4643-9120-34DD0A2ABC2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3909" y="1527458"/>
                  <a:ext cx="1463040" cy="14630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prstTxWarp prst="textArchUp">
                    <a:avLst>
                      <a:gd name="adj" fmla="val 6002119"/>
                    </a:avLst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1" u="none" strike="noStrike" kern="1200" cap="none" spc="0" normalizeH="0" baseline="0" noProof="0">
                      <a:ln w="0"/>
                      <a:solidFill>
                        <a:srgbClr val="FFFFFF"/>
                      </a:solidFill>
                      <a:effectLst>
                        <a:outerShdw blurRad="38100" dist="19050" dir="2700000" algn="tl" rotWithShape="0">
                          <a:srgbClr val="FFFFFF">
                            <a:alpha val="40000"/>
                          </a:srgbClr>
                        </a:outerShdw>
                      </a:effectLst>
                      <a:uLnTx/>
                      <a:uFillTx/>
                      <a:latin typeface="Gilroy Bold" pitchFamily="2" charset="77"/>
                    </a:rPr>
                    <a:t>Smart Cities</a:t>
                  </a: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D1DB8456-A3DF-B447-9664-4AAF43FE77C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42344" y="1664618"/>
                  <a:ext cx="1186171" cy="1188720"/>
                </a:xfrm>
                <a:prstGeom prst="ellipse">
                  <a:avLst/>
                </a:prstGeom>
                <a:solidFill>
                  <a:schemeClr val="accent4">
                    <a:alpha val="46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77" name="Oval 76">
                  <a:extLst>
                    <a:ext uri="{FF2B5EF4-FFF2-40B4-BE49-F238E27FC236}">
                      <a16:creationId xmlns:a16="http://schemas.microsoft.com/office/drawing/2014/main" id="{37CF95F9-41B8-8B49-B651-D24D297E12A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33588" y="1756058"/>
                  <a:ext cx="1003683" cy="100584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</p:grpSp>
          <p:sp>
            <p:nvSpPr>
              <p:cNvPr id="73" name="Oval 72" descr="City">
                <a:extLst>
                  <a:ext uri="{FF2B5EF4-FFF2-40B4-BE49-F238E27FC236}">
                    <a16:creationId xmlns:a16="http://schemas.microsoft.com/office/drawing/2014/main" id="{924A366A-8A24-454D-AD7B-74D050BC7C1A}"/>
                  </a:ext>
                </a:extLst>
              </p:cNvPr>
              <p:cNvSpPr/>
              <p:nvPr/>
            </p:nvSpPr>
            <p:spPr>
              <a:xfrm>
                <a:off x="7492487" y="2071388"/>
                <a:ext cx="653184" cy="653184"/>
              </a:xfrm>
              <a:prstGeom prst="ellipse">
                <a:avLst/>
              </a:prstGeom>
              <a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3EDF0EF-AA0A-DC40-B02E-E759266A5503}"/>
              </a:ext>
            </a:extLst>
          </p:cNvPr>
          <p:cNvGrpSpPr/>
          <p:nvPr/>
        </p:nvGrpSpPr>
        <p:grpSpPr>
          <a:xfrm>
            <a:off x="9470948" y="1225975"/>
            <a:ext cx="2121408" cy="4969444"/>
            <a:chOff x="3005456" y="1278418"/>
            <a:chExt cx="2121408" cy="49694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EB288A3-D014-DD43-80F9-E88E8E9C8968}"/>
                </a:ext>
              </a:extLst>
            </p:cNvPr>
            <p:cNvGrpSpPr/>
            <p:nvPr/>
          </p:nvGrpSpPr>
          <p:grpSpPr>
            <a:xfrm>
              <a:off x="3005456" y="1573336"/>
              <a:ext cx="2121408" cy="4674526"/>
              <a:chOff x="3005536" y="1573336"/>
              <a:chExt cx="2121408" cy="4674526"/>
            </a:xfrm>
          </p:grpSpPr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A209D62E-F86E-D445-AF03-0D7DC47E708C}"/>
                  </a:ext>
                </a:extLst>
              </p:cNvPr>
              <p:cNvSpPr/>
              <p:nvPr/>
            </p:nvSpPr>
            <p:spPr>
              <a:xfrm>
                <a:off x="3005536" y="2814165"/>
                <a:ext cx="2121408" cy="3433697"/>
              </a:xfrm>
              <a:prstGeom prst="rect">
                <a:avLst/>
              </a:prstGeom>
              <a:solidFill>
                <a:srgbClr val="0096D1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  <p:sp>
            <p:nvSpPr>
              <p:cNvPr id="112" name="Triangle 111">
                <a:extLst>
                  <a:ext uri="{FF2B5EF4-FFF2-40B4-BE49-F238E27FC236}">
                    <a16:creationId xmlns:a16="http://schemas.microsoft.com/office/drawing/2014/main" id="{85344596-9AD4-C947-B48C-D06E8B7EC9F8}"/>
                  </a:ext>
                </a:extLst>
              </p:cNvPr>
              <p:cNvSpPr/>
              <p:nvPr/>
            </p:nvSpPr>
            <p:spPr>
              <a:xfrm>
                <a:off x="3005536" y="1573336"/>
                <a:ext cx="2121408" cy="1234440"/>
              </a:xfrm>
              <a:prstGeom prst="triangle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F338744-D7F3-D84B-A7D7-D4988654865A}"/>
                </a:ext>
              </a:extLst>
            </p:cNvPr>
            <p:cNvSpPr txBox="1"/>
            <p:nvPr/>
          </p:nvSpPr>
          <p:spPr>
            <a:xfrm>
              <a:off x="3005456" y="3465905"/>
              <a:ext cx="2121408" cy="2523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>
                  <a:latin typeface="Gilroy" pitchFamily="2" charset="77"/>
                </a:rPr>
                <a:t>Vehicle to vehicle communications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>
                  <a:latin typeface="Gilroy" pitchFamily="2" charset="77"/>
                </a:rPr>
                <a:t>Vehicle to environment awareness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>
                  <a:latin typeface="Gilroy" pitchFamily="2" charset="77"/>
                </a:rPr>
                <a:t>Trusted vehicle tracking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>
                  <a:latin typeface="Gilroy" pitchFamily="2" charset="77"/>
                </a:rPr>
                <a:t>Delivery services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600">
                  <a:latin typeface="Gilroy" pitchFamily="2" charset="77"/>
                </a:rPr>
                <a:t>Asset tracking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sz="1400">
                <a:latin typeface="Gilroy" pitchFamily="2" charset="77"/>
              </a:endParaRP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F18E29B9-55E5-2F47-A442-1D8E48822260}"/>
                </a:ext>
              </a:extLst>
            </p:cNvPr>
            <p:cNvGrpSpPr/>
            <p:nvPr/>
          </p:nvGrpSpPr>
          <p:grpSpPr>
            <a:xfrm>
              <a:off x="3151760" y="1278418"/>
              <a:ext cx="1828800" cy="1832732"/>
              <a:chOff x="2715579" y="1481614"/>
              <a:chExt cx="1828800" cy="1832732"/>
            </a:xfrm>
          </p:grpSpPr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400C5CAD-16F8-C940-AD96-1B96366F3237}"/>
                  </a:ext>
                </a:extLst>
              </p:cNvPr>
              <p:cNvGrpSpPr/>
              <p:nvPr/>
            </p:nvGrpSpPr>
            <p:grpSpPr>
              <a:xfrm>
                <a:off x="2715579" y="1481614"/>
                <a:ext cx="1828800" cy="1832732"/>
                <a:chOff x="621029" y="1342612"/>
                <a:chExt cx="1828800" cy="1832732"/>
              </a:xfrm>
            </p:grpSpPr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B6BA1242-CA58-FC43-9A5A-72528E66E69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21029" y="1342612"/>
                  <a:ext cx="1828800" cy="1832732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109" name="Rectangle 108">
                  <a:extLst>
                    <a:ext uri="{FF2B5EF4-FFF2-40B4-BE49-F238E27FC236}">
                      <a16:creationId xmlns:a16="http://schemas.microsoft.com/office/drawing/2014/main" id="{1F9573B1-8281-BA47-B8BB-278248F21E1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03909" y="1527458"/>
                  <a:ext cx="1463040" cy="1463040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prstTxWarp prst="textArchUp">
                    <a:avLst>
                      <a:gd name="adj" fmla="val 6002119"/>
                    </a:avLst>
                  </a:prstTxWarp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sz="1600" b="1">
                      <a:ln w="0"/>
                      <a:solidFill>
                        <a:srgbClr val="FFFFFF"/>
                      </a:solidFill>
                      <a:effectLst>
                        <a:outerShdw blurRad="38100" dist="19050" dir="2700000" algn="tl" rotWithShape="0">
                          <a:srgbClr val="FFFFFF">
                            <a:alpha val="40000"/>
                          </a:srgbClr>
                        </a:outerShdw>
                      </a:effectLst>
                      <a:latin typeface="Gilroy Bold" pitchFamily="2" charset="77"/>
                    </a:rPr>
                    <a:t>Intelligent Transportation</a:t>
                  </a:r>
                  <a:endParaRPr kumimoji="0" lang="en-US" sz="1600" b="1" u="none" strike="noStrike" kern="1200" cap="none" spc="0" normalizeH="0" baseline="0" noProof="0">
                    <a:ln w="0"/>
                    <a:solidFill>
                      <a:srgbClr val="FFFFFF"/>
                    </a:solidFill>
                    <a:effectLst>
                      <a:outerShdw blurRad="38100" dist="19050" dir="2700000" algn="tl" rotWithShape="0">
                        <a:srgbClr val="FFFFFF">
                          <a:alpha val="40000"/>
                        </a:srgbClr>
                      </a:outerShdw>
                    </a:effectLst>
                    <a:uLnTx/>
                    <a:uFillTx/>
                    <a:latin typeface="Gilroy Bold" pitchFamily="2" charset="77"/>
                  </a:endParaRP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C446250E-8D30-9343-BABA-CD3C972DB9C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942344" y="1664618"/>
                  <a:ext cx="1186171" cy="1188720"/>
                </a:xfrm>
                <a:prstGeom prst="ellipse">
                  <a:avLst/>
                </a:prstGeom>
                <a:solidFill>
                  <a:schemeClr val="accent4">
                    <a:alpha val="46000"/>
                  </a:schemeClr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  <p:sp>
              <p:nvSpPr>
                <p:cNvPr id="111" name="Oval 110">
                  <a:extLst>
                    <a:ext uri="{FF2B5EF4-FFF2-40B4-BE49-F238E27FC236}">
                      <a16:creationId xmlns:a16="http://schemas.microsoft.com/office/drawing/2014/main" id="{84A40A10-B598-E549-A1E3-D6D9CBB5AA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033588" y="1756058"/>
                  <a:ext cx="1003683" cy="1005840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solidFill>
                      <a:schemeClr val="accent4"/>
                    </a:solidFill>
                    <a:latin typeface="Gilroy" pitchFamily="2" charset="77"/>
                  </a:endParaRPr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04EB5EC8-3247-144B-AB16-B5B018BA0664}"/>
                  </a:ext>
                </a:extLst>
              </p:cNvPr>
              <p:cNvGrpSpPr/>
              <p:nvPr/>
            </p:nvGrpSpPr>
            <p:grpSpPr>
              <a:xfrm>
                <a:off x="3305367" y="2073368"/>
                <a:ext cx="649224" cy="649224"/>
                <a:chOff x="3314228" y="2075163"/>
                <a:chExt cx="649224" cy="649224"/>
              </a:xfrm>
            </p:grpSpPr>
            <p:sp>
              <p:nvSpPr>
                <p:cNvPr id="88" name="Oval 87">
                  <a:extLst>
                    <a:ext uri="{FF2B5EF4-FFF2-40B4-BE49-F238E27FC236}">
                      <a16:creationId xmlns:a16="http://schemas.microsoft.com/office/drawing/2014/main" id="{F7B620B9-8658-844F-84D1-FE8F8D5C8868}"/>
                    </a:ext>
                  </a:extLst>
                </p:cNvPr>
                <p:cNvSpPr/>
                <p:nvPr/>
              </p:nvSpPr>
              <p:spPr>
                <a:xfrm>
                  <a:off x="3314228" y="2075163"/>
                  <a:ext cx="649224" cy="649224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>
                    <a:latin typeface="Gilroy" pitchFamily="2" charset="77"/>
                  </a:endParaRPr>
                </a:p>
              </p:txBody>
            </p:sp>
            <p:grpSp>
              <p:nvGrpSpPr>
                <p:cNvPr id="89" name="Group 88">
                  <a:extLst>
                    <a:ext uri="{FF2B5EF4-FFF2-40B4-BE49-F238E27FC236}">
                      <a16:creationId xmlns:a16="http://schemas.microsoft.com/office/drawing/2014/main" id="{F841919A-65DF-7245-8A10-F2645ADF0DC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345224" y="2301037"/>
                  <a:ext cx="586551" cy="173736"/>
                  <a:chOff x="3733194" y="2700956"/>
                  <a:chExt cx="5078458" cy="1504239"/>
                </a:xfrm>
              </p:grpSpPr>
              <p:grpSp>
                <p:nvGrpSpPr>
                  <p:cNvPr id="90" name="Group 89">
                    <a:extLst>
                      <a:ext uri="{FF2B5EF4-FFF2-40B4-BE49-F238E27FC236}">
                        <a16:creationId xmlns:a16="http://schemas.microsoft.com/office/drawing/2014/main" id="{49364DBB-74A9-5F44-A52B-E2E81A7BE9CB}"/>
                      </a:ext>
                    </a:extLst>
                  </p:cNvPr>
                  <p:cNvGrpSpPr/>
                  <p:nvPr/>
                </p:nvGrpSpPr>
                <p:grpSpPr>
                  <a:xfrm>
                    <a:off x="3733194" y="2700956"/>
                    <a:ext cx="5078458" cy="1347995"/>
                    <a:chOff x="3733194" y="2700956"/>
                    <a:chExt cx="5078458" cy="1347995"/>
                  </a:xfrm>
                </p:grpSpPr>
                <p:sp>
                  <p:nvSpPr>
                    <p:cNvPr id="97" name="Rounded Rectangle 96">
                      <a:extLst>
                        <a:ext uri="{FF2B5EF4-FFF2-40B4-BE49-F238E27FC236}">
                          <a16:creationId xmlns:a16="http://schemas.microsoft.com/office/drawing/2014/main" id="{C52D0835-3F49-5141-8604-17D5472B70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988" y="3246881"/>
                      <a:ext cx="3833228" cy="721919"/>
                    </a:xfrm>
                    <a:prstGeom prst="roundRect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98" name="Moon 97">
                      <a:extLst>
                        <a:ext uri="{FF2B5EF4-FFF2-40B4-BE49-F238E27FC236}">
                          <a16:creationId xmlns:a16="http://schemas.microsoft.com/office/drawing/2014/main" id="{C64FCEE4-92E2-9C43-940E-AD878238C7C8}"/>
                        </a:ext>
                      </a:extLst>
                    </p:cNvPr>
                    <p:cNvSpPr/>
                    <p:nvPr/>
                  </p:nvSpPr>
                  <p:spPr>
                    <a:xfrm rot="4517682">
                      <a:off x="4986958" y="1923751"/>
                      <a:ext cx="273155" cy="1827566"/>
                    </a:xfrm>
                    <a:prstGeom prst="moon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99" name="Moon 98">
                      <a:extLst>
                        <a:ext uri="{FF2B5EF4-FFF2-40B4-BE49-F238E27FC236}">
                          <a16:creationId xmlns:a16="http://schemas.microsoft.com/office/drawing/2014/main" id="{D550BA78-5375-F947-9F5E-11D4AFB79FA7}"/>
                        </a:ext>
                      </a:extLst>
                    </p:cNvPr>
                    <p:cNvSpPr/>
                    <p:nvPr/>
                  </p:nvSpPr>
                  <p:spPr>
                    <a:xfrm rot="6796852">
                      <a:off x="6217334" y="2009344"/>
                      <a:ext cx="273155" cy="1827566"/>
                    </a:xfrm>
                    <a:prstGeom prst="moon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0" name="Rounded Rectangle 99">
                      <a:extLst>
                        <a:ext uri="{FF2B5EF4-FFF2-40B4-BE49-F238E27FC236}">
                          <a16:creationId xmlns:a16="http://schemas.microsoft.com/office/drawing/2014/main" id="{DDF83D9E-2598-ED46-B8CA-F8C435B337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54117" y="3151032"/>
                      <a:ext cx="3527173" cy="721919"/>
                    </a:xfrm>
                    <a:prstGeom prst="roundRect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1" name="Rounded Rectangle 100">
                      <a:extLst>
                        <a:ext uri="{FF2B5EF4-FFF2-40B4-BE49-F238E27FC236}">
                          <a16:creationId xmlns:a16="http://schemas.microsoft.com/office/drawing/2014/main" id="{075C0C96-0151-7641-AFA4-0C7E2B128A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3194" y="3151339"/>
                      <a:ext cx="1696244" cy="585569"/>
                    </a:xfrm>
                    <a:prstGeom prst="roundRect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2" name="Parallelogram 101">
                      <a:extLst>
                        <a:ext uri="{FF2B5EF4-FFF2-40B4-BE49-F238E27FC236}">
                          <a16:creationId xmlns:a16="http://schemas.microsoft.com/office/drawing/2014/main" id="{599FB407-82C4-A14C-ADC4-76D3AB0D0AE5}"/>
                        </a:ext>
                      </a:extLst>
                    </p:cNvPr>
                    <p:cNvSpPr/>
                    <p:nvPr/>
                  </p:nvSpPr>
                  <p:spPr>
                    <a:xfrm rot="3518431">
                      <a:off x="4595103" y="2810881"/>
                      <a:ext cx="627536" cy="538882"/>
                    </a:xfrm>
                    <a:prstGeom prst="parallelogram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3" name="Parallelogram 102">
                      <a:extLst>
                        <a:ext uri="{FF2B5EF4-FFF2-40B4-BE49-F238E27FC236}">
                          <a16:creationId xmlns:a16="http://schemas.microsoft.com/office/drawing/2014/main" id="{E0556E5A-DFD1-B045-B17F-9247FD2DE48A}"/>
                        </a:ext>
                      </a:extLst>
                    </p:cNvPr>
                    <p:cNvSpPr/>
                    <p:nvPr/>
                  </p:nvSpPr>
                  <p:spPr>
                    <a:xfrm rot="5400000" flipV="1">
                      <a:off x="4437166" y="2882610"/>
                      <a:ext cx="247150" cy="481395"/>
                    </a:xfrm>
                    <a:prstGeom prst="parallelogram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4" name="Moon 103">
                      <a:extLst>
                        <a:ext uri="{FF2B5EF4-FFF2-40B4-BE49-F238E27FC236}">
                          <a16:creationId xmlns:a16="http://schemas.microsoft.com/office/drawing/2014/main" id="{395D2EC2-05CF-C94B-84A0-ED18F8768ED1}"/>
                        </a:ext>
                      </a:extLst>
                    </p:cNvPr>
                    <p:cNvSpPr/>
                    <p:nvPr/>
                  </p:nvSpPr>
                  <p:spPr>
                    <a:xfrm rot="6251408">
                      <a:off x="7432466" y="2357855"/>
                      <a:ext cx="563812" cy="2194560"/>
                    </a:xfrm>
                    <a:prstGeom prst="moon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5" name="Parallelogram 104">
                      <a:extLst>
                        <a:ext uri="{FF2B5EF4-FFF2-40B4-BE49-F238E27FC236}">
                          <a16:creationId xmlns:a16="http://schemas.microsoft.com/office/drawing/2014/main" id="{01EA77BF-C659-BD43-A7D0-846E3293AF81}"/>
                        </a:ext>
                      </a:extLst>
                    </p:cNvPr>
                    <p:cNvSpPr/>
                    <p:nvPr/>
                  </p:nvSpPr>
                  <p:spPr>
                    <a:xfrm rot="5182210">
                      <a:off x="7118406" y="2782742"/>
                      <a:ext cx="666619" cy="1865800"/>
                    </a:xfrm>
                    <a:prstGeom prst="parallelogram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6" name="Triangle 105">
                      <a:extLst>
                        <a:ext uri="{FF2B5EF4-FFF2-40B4-BE49-F238E27FC236}">
                          <a16:creationId xmlns:a16="http://schemas.microsoft.com/office/drawing/2014/main" id="{993F64F1-474C-514D-B9B3-2C27994BBA09}"/>
                        </a:ext>
                      </a:extLst>
                    </p:cNvPr>
                    <p:cNvSpPr/>
                    <p:nvPr/>
                  </p:nvSpPr>
                  <p:spPr>
                    <a:xfrm rot="2095132">
                      <a:off x="3922633" y="3203185"/>
                      <a:ext cx="457200" cy="685877"/>
                    </a:xfrm>
                    <a:prstGeom prst="triangl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107" name="Triangle 106">
                      <a:extLst>
                        <a:ext uri="{FF2B5EF4-FFF2-40B4-BE49-F238E27FC236}">
                          <a16:creationId xmlns:a16="http://schemas.microsoft.com/office/drawing/2014/main" id="{64298CD3-D9E9-DF4C-AFD0-8C5548944315}"/>
                        </a:ext>
                      </a:extLst>
                    </p:cNvPr>
                    <p:cNvSpPr/>
                    <p:nvPr/>
                  </p:nvSpPr>
                  <p:spPr>
                    <a:xfrm rot="176467">
                      <a:off x="8256470" y="3582847"/>
                      <a:ext cx="457200" cy="409875"/>
                    </a:xfrm>
                    <a:prstGeom prst="triangl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</p:grpSp>
              <p:grpSp>
                <p:nvGrpSpPr>
                  <p:cNvPr id="91" name="Group 90">
                    <a:extLst>
                      <a:ext uri="{FF2B5EF4-FFF2-40B4-BE49-F238E27FC236}">
                        <a16:creationId xmlns:a16="http://schemas.microsoft.com/office/drawing/2014/main" id="{5FCD482A-CE09-D64F-8C7D-87743591782E}"/>
                      </a:ext>
                    </a:extLst>
                  </p:cNvPr>
                  <p:cNvGrpSpPr/>
                  <p:nvPr/>
                </p:nvGrpSpPr>
                <p:grpSpPr>
                  <a:xfrm>
                    <a:off x="4092988" y="3246881"/>
                    <a:ext cx="914400" cy="914400"/>
                    <a:chOff x="4092988" y="3246881"/>
                    <a:chExt cx="914400" cy="914400"/>
                  </a:xfrm>
                </p:grpSpPr>
                <p:sp>
                  <p:nvSpPr>
                    <p:cNvPr id="95" name="Oval 94">
                      <a:extLst>
                        <a:ext uri="{FF2B5EF4-FFF2-40B4-BE49-F238E27FC236}">
                          <a16:creationId xmlns:a16="http://schemas.microsoft.com/office/drawing/2014/main" id="{550C8CC0-07FF-9A49-92E0-1277CEF234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92988" y="3246881"/>
                      <a:ext cx="914400" cy="914400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96" name="Oval 95">
                      <a:extLst>
                        <a:ext uri="{FF2B5EF4-FFF2-40B4-BE49-F238E27FC236}">
                          <a16:creationId xmlns:a16="http://schemas.microsoft.com/office/drawing/2014/main" id="{B833C442-7975-B04B-A6FE-7515796BC5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88295" y="3479471"/>
                      <a:ext cx="513264" cy="513266"/>
                    </a:xfrm>
                    <a:prstGeom prst="ellipse">
                      <a:avLst/>
                    </a:prstGeom>
                    <a:solidFill>
                      <a:schemeClr val="tx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</p:grpSp>
              <p:grpSp>
                <p:nvGrpSpPr>
                  <p:cNvPr id="92" name="Group 91">
                    <a:extLst>
                      <a:ext uri="{FF2B5EF4-FFF2-40B4-BE49-F238E27FC236}">
                        <a16:creationId xmlns:a16="http://schemas.microsoft.com/office/drawing/2014/main" id="{2D4D0580-88EB-D647-8BDE-640013991EDB}"/>
                      </a:ext>
                    </a:extLst>
                  </p:cNvPr>
                  <p:cNvGrpSpPr/>
                  <p:nvPr/>
                </p:nvGrpSpPr>
                <p:grpSpPr>
                  <a:xfrm>
                    <a:off x="7298555" y="3290795"/>
                    <a:ext cx="914400" cy="914400"/>
                    <a:chOff x="7298555" y="3290795"/>
                    <a:chExt cx="914400" cy="914400"/>
                  </a:xfrm>
                </p:grpSpPr>
                <p:sp>
                  <p:nvSpPr>
                    <p:cNvPr id="93" name="Oval 92">
                      <a:extLst>
                        <a:ext uri="{FF2B5EF4-FFF2-40B4-BE49-F238E27FC236}">
                          <a16:creationId xmlns:a16="http://schemas.microsoft.com/office/drawing/2014/main" id="{59F63A56-2323-DD48-A733-19D49547A2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98555" y="3290795"/>
                      <a:ext cx="914400" cy="914400"/>
                    </a:xfrm>
                    <a:prstGeom prst="ellipse">
                      <a:avLst/>
                    </a:prstGeom>
                    <a:solidFill>
                      <a:schemeClr val="accent4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  <p:sp>
                  <p:nvSpPr>
                    <p:cNvPr id="94" name="Oval 93">
                      <a:extLst>
                        <a:ext uri="{FF2B5EF4-FFF2-40B4-BE49-F238E27FC236}">
                          <a16:creationId xmlns:a16="http://schemas.microsoft.com/office/drawing/2014/main" id="{07FD922F-A924-3E41-AE48-1CAFA5D785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93862" y="3523385"/>
                      <a:ext cx="513264" cy="513266"/>
                    </a:xfrm>
                    <a:prstGeom prst="ellipse">
                      <a:avLst/>
                    </a:prstGeom>
                    <a:solidFill>
                      <a:schemeClr val="tx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600">
                        <a:latin typeface="Gilroy" pitchFamily="2" charset="77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A67031D-5A4C-DB42-BCAD-99529A32A16C}"/>
              </a:ext>
            </a:extLst>
          </p:cNvPr>
          <p:cNvGrpSpPr/>
          <p:nvPr/>
        </p:nvGrpSpPr>
        <p:grpSpPr>
          <a:xfrm>
            <a:off x="656835" y="1225977"/>
            <a:ext cx="2141956" cy="5154555"/>
            <a:chOff x="820121" y="1278418"/>
            <a:chExt cx="2141956" cy="515455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2E43F9E-DF51-FE4E-81E3-DFA0629CE6D9}"/>
                </a:ext>
              </a:extLst>
            </p:cNvPr>
            <p:cNvGrpSpPr/>
            <p:nvPr/>
          </p:nvGrpSpPr>
          <p:grpSpPr>
            <a:xfrm>
              <a:off x="820121" y="1573333"/>
              <a:ext cx="2141956" cy="4859640"/>
              <a:chOff x="820121" y="1573333"/>
              <a:chExt cx="2141956" cy="4859640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6E2991C0-1B73-4848-B3D3-B78A257CA9E2}"/>
                  </a:ext>
                </a:extLst>
              </p:cNvPr>
              <p:cNvSpPr/>
              <p:nvPr/>
            </p:nvSpPr>
            <p:spPr>
              <a:xfrm>
                <a:off x="840669" y="2814165"/>
                <a:ext cx="2121408" cy="3433697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6FAB6C3-175C-F942-87AF-BE54DDB99183}"/>
                  </a:ext>
                </a:extLst>
              </p:cNvPr>
              <p:cNvSpPr txBox="1"/>
              <p:nvPr/>
            </p:nvSpPr>
            <p:spPr>
              <a:xfrm>
                <a:off x="820121" y="3447540"/>
                <a:ext cx="2121408" cy="2985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>
                    <a:latin typeface="Gilroy" pitchFamily="2" charset="77"/>
                  </a:rPr>
                  <a:t>Beyond visual line of site (BVLOS) UAS automated piloting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Gilroy" pitchFamily="2" charset="77"/>
                  </a:rPr>
                  <a:t>Drone traffic management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Gilroy" pitchFamily="2" charset="77"/>
                  </a:rPr>
                  <a:t>Delivery services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Gilroy" pitchFamily="2" charset="77"/>
                  </a:rPr>
                  <a:t>Asset management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Gilroy" pitchFamily="2" charset="77"/>
                  </a:rPr>
                  <a:t>Indoor and outdoor surveillance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dirty="0">
                    <a:latin typeface="Gilroy" pitchFamily="2" charset="77"/>
                  </a:rPr>
                  <a:t>Urban Air Mobility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400" dirty="0">
                  <a:latin typeface="Gilroy" pitchFamily="2" charset="77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1400" dirty="0">
                  <a:latin typeface="Gilroy" pitchFamily="2" charset="77"/>
                </a:endParaRPr>
              </a:p>
            </p:txBody>
          </p:sp>
          <p:sp>
            <p:nvSpPr>
              <p:cNvPr id="5" name="Triangle 4">
                <a:extLst>
                  <a:ext uri="{FF2B5EF4-FFF2-40B4-BE49-F238E27FC236}">
                    <a16:creationId xmlns:a16="http://schemas.microsoft.com/office/drawing/2014/main" id="{E97A3D8B-3634-0341-AFE8-DD19DFB2DBED}"/>
                  </a:ext>
                </a:extLst>
              </p:cNvPr>
              <p:cNvSpPr/>
              <p:nvPr/>
            </p:nvSpPr>
            <p:spPr>
              <a:xfrm>
                <a:off x="840669" y="1573333"/>
                <a:ext cx="2121408" cy="1234440"/>
              </a:xfrm>
              <a:prstGeom prst="triangle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Gilroy" pitchFamily="2" charset="77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36CF5D5-A0F6-B24E-A0B0-84B242E44D85}"/>
                </a:ext>
              </a:extLst>
            </p:cNvPr>
            <p:cNvGrpSpPr/>
            <p:nvPr/>
          </p:nvGrpSpPr>
          <p:grpSpPr>
            <a:xfrm>
              <a:off x="966425" y="1278418"/>
              <a:ext cx="1828800" cy="1832732"/>
              <a:chOff x="621029" y="1342612"/>
              <a:chExt cx="1828800" cy="1832732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8F2D84EE-B5C5-104F-BECA-3BF464D9E7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1029" y="1342612"/>
                <a:ext cx="1828800" cy="183273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4"/>
                  </a:solidFill>
                  <a:latin typeface="Gilroy" pitchFamily="2" charset="77"/>
                </a:endParaRP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DDC48161-6607-7A48-BCAE-60B3A29D5B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03909" y="1527458"/>
                <a:ext cx="1463040" cy="14630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prstTxWarp prst="textArchUp">
                  <a:avLst>
                    <a:gd name="adj" fmla="val 6002119"/>
                  </a:avLst>
                </a:prstTxWarp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u="none" strike="noStrike" kern="1200" cap="none" spc="0" normalizeH="0" baseline="0" noProof="0" dirty="0">
                    <a:ln w="0"/>
                    <a:solidFill>
                      <a:srgbClr val="FFFFFF"/>
                    </a:solidFill>
                    <a:effectLst>
                      <a:outerShdw blurRad="38100" dist="19050" dir="2700000" algn="tl" rotWithShape="0">
                        <a:srgbClr val="FFFFFF">
                          <a:alpha val="40000"/>
                        </a:srgbClr>
                      </a:outerShdw>
                    </a:effectLst>
                    <a:uLnTx/>
                    <a:uFillTx/>
                    <a:latin typeface="Gilroy Bold" pitchFamily="2" charset="77"/>
                  </a:rPr>
                  <a:t>Intelligent Aviation</a:t>
                </a: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EC5BE15B-910E-D741-8A65-C2B3C3007DE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42344" y="1664618"/>
                <a:ext cx="1186171" cy="1188720"/>
              </a:xfrm>
              <a:prstGeom prst="ellipse">
                <a:avLst/>
              </a:prstGeom>
              <a:solidFill>
                <a:schemeClr val="accent4">
                  <a:alpha val="46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4"/>
                  </a:solidFill>
                  <a:latin typeface="Gilroy" pitchFamily="2" charset="77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B7A717D3-08E7-9746-AA5D-3AE7E81591E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33588" y="1756058"/>
                <a:ext cx="1003683" cy="10058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accent4"/>
                  </a:solidFill>
                  <a:latin typeface="Gilroy" pitchFamily="2" charset="77"/>
                </a:endParaRPr>
              </a:p>
            </p:txBody>
          </p:sp>
          <p:sp>
            <p:nvSpPr>
              <p:cNvPr id="44" name="Oval 43" descr="Airplane">
                <a:extLst>
                  <a:ext uri="{FF2B5EF4-FFF2-40B4-BE49-F238E27FC236}">
                    <a16:creationId xmlns:a16="http://schemas.microsoft.com/office/drawing/2014/main" id="{3D543B5D-7A7F-F84F-94B7-A671C760D410}"/>
                  </a:ext>
                </a:extLst>
              </p:cNvPr>
              <p:cNvSpPr/>
              <p:nvPr/>
            </p:nvSpPr>
            <p:spPr>
              <a:xfrm>
                <a:off x="1208837" y="1932386"/>
                <a:ext cx="653184" cy="653184"/>
              </a:xfrm>
              <a:prstGeom prst="ellipse">
                <a:avLst/>
              </a:prstGeom>
              <a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rcRect/>
                <a:stretch>
                  <a:fillRect/>
                </a:stretch>
              </a:blipFill>
            </p:spPr>
            <p:style>
              <a:lnRef idx="2">
                <a:schemeClr val="dk1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dk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96DDFF4-93D5-F243-BE6F-FE2FD61231F8}"/>
              </a:ext>
            </a:extLst>
          </p:cNvPr>
          <p:cNvGrpSpPr/>
          <p:nvPr/>
        </p:nvGrpSpPr>
        <p:grpSpPr>
          <a:xfrm>
            <a:off x="1987244" y="2957109"/>
            <a:ext cx="8229600" cy="548640"/>
            <a:chOff x="1848775" y="2992619"/>
            <a:chExt cx="8229600" cy="548640"/>
          </a:xfrm>
        </p:grpSpPr>
        <p:sp>
          <p:nvSpPr>
            <p:cNvPr id="27" name="Left-Right Arrow 26">
              <a:extLst>
                <a:ext uri="{FF2B5EF4-FFF2-40B4-BE49-F238E27FC236}">
                  <a16:creationId xmlns:a16="http://schemas.microsoft.com/office/drawing/2014/main" id="{BD224C83-BAD6-254E-BCE9-20CD64AD9DC0}"/>
                </a:ext>
              </a:extLst>
            </p:cNvPr>
            <p:cNvSpPr/>
            <p:nvPr/>
          </p:nvSpPr>
          <p:spPr>
            <a:xfrm>
              <a:off x="1848775" y="2992619"/>
              <a:ext cx="8229600" cy="548640"/>
            </a:xfrm>
            <a:prstGeom prst="leftRightArrow">
              <a:avLst/>
            </a:prstGeom>
            <a:solidFill>
              <a:schemeClr val="accent4"/>
            </a:solidFill>
            <a:ln>
              <a:solidFill>
                <a:schemeClr val="accent5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latin typeface="Gilroy Bold" pitchFamily="2" charset="77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906974-8B29-6F4C-B756-FA51C798B82B}"/>
                </a:ext>
              </a:extLst>
            </p:cNvPr>
            <p:cNvSpPr txBox="1"/>
            <p:nvPr/>
          </p:nvSpPr>
          <p:spPr>
            <a:xfrm>
              <a:off x="2721035" y="3086848"/>
              <a:ext cx="55742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>
                  <a:solidFill>
                    <a:schemeClr val="bg2"/>
                  </a:solidFill>
                  <a:latin typeface="Gilroy Bold" pitchFamily="2" charset="77"/>
                </a:rPr>
                <a:t>Common Engagement Framework and Test Beds</a:t>
              </a: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64B493FF-5644-4AEB-ABA6-A4B14650B1D6}"/>
              </a:ext>
            </a:extLst>
          </p:cNvPr>
          <p:cNvSpPr txBox="1"/>
          <p:nvPr/>
        </p:nvSpPr>
        <p:spPr>
          <a:xfrm>
            <a:off x="462929" y="114292"/>
            <a:ext cx="115781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6241C4"/>
                </a:solidFill>
                <a:latin typeface="Gilroy Bold" pitchFamily="2" charset="77"/>
                <a:ea typeface="+mj-ea"/>
                <a:cs typeface="Arial" panose="020B0604020202020204" pitchFamily="34" charset="0"/>
              </a:rPr>
              <a:t>5G advances proven in any industry segment</a:t>
            </a:r>
          </a:p>
          <a:p>
            <a:r>
              <a:rPr lang="en-US" sz="2200" b="1" dirty="0">
                <a:solidFill>
                  <a:srgbClr val="005B94">
                    <a:lumMod val="50000"/>
                  </a:srgbClr>
                </a:solidFill>
                <a:latin typeface="Gilroy Bold" pitchFamily="2" charset="77"/>
                <a:ea typeface="+mj-ea"/>
                <a:cs typeface="Arial" panose="020B0604020202020204" pitchFamily="34" charset="0"/>
              </a:rPr>
              <a:t>validate performance across the connected world to accelerate innovation. </a:t>
            </a:r>
          </a:p>
        </p:txBody>
      </p:sp>
      <p:sp>
        <p:nvSpPr>
          <p:cNvPr id="116" name="Footer Placeholder 4">
            <a:extLst>
              <a:ext uri="{FF2B5EF4-FFF2-40B4-BE49-F238E27FC236}">
                <a16:creationId xmlns:a16="http://schemas.microsoft.com/office/drawing/2014/main" id="{788E8D64-B6DE-43C5-8373-E3528DA5B5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838200" y="6311901"/>
            <a:ext cx="6466840" cy="35306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© 2022 MITRE </a:t>
            </a:r>
            <a:r>
              <a:rPr lang="en-US" dirty="0" err="1">
                <a:solidFill>
                  <a:schemeClr val="bg1"/>
                </a:solidFill>
              </a:rPr>
              <a:t>Engenuity</a:t>
            </a:r>
            <a:r>
              <a:rPr lang="en-US" dirty="0">
                <a:solidFill>
                  <a:schemeClr val="bg1"/>
                </a:solidFill>
              </a:rPr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2437799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128644-0E9A-C045-B43B-818F84F39A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ln>
            <a:noFill/>
          </a:ln>
        </p:spPr>
        <p:txBody>
          <a:bodyPr/>
          <a:lstStyle/>
          <a:p>
            <a:r>
              <a:rPr lang="en-US">
                <a:latin typeface="Gilroy Bold" pitchFamily="2" charset="77"/>
              </a:rPr>
              <a:t>Thank you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8557EA-6147-C141-BB49-C35BD538BC49}"/>
              </a:ext>
            </a:extLst>
          </p:cNvPr>
          <p:cNvSpPr txBox="1"/>
          <p:nvPr/>
        </p:nvSpPr>
        <p:spPr>
          <a:xfrm>
            <a:off x="990223" y="4316694"/>
            <a:ext cx="6480313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>
                <a:latin typeface="Gilroy" pitchFamily="2" charset="77"/>
              </a:rPr>
              <a:t>Contact info:</a:t>
            </a:r>
          </a:p>
          <a:p>
            <a:r>
              <a:rPr lang="en-US" sz="2000" dirty="0">
                <a:latin typeface="Gilroy"/>
              </a:rPr>
              <a:t>Adrian Buckley</a:t>
            </a:r>
            <a:endParaRPr lang="en-US" dirty="0"/>
          </a:p>
          <a:p>
            <a:r>
              <a:rPr lang="en-US" sz="2000" dirty="0">
                <a:latin typeface="Gilroy"/>
              </a:rPr>
              <a:t>Principal, </a:t>
            </a:r>
            <a:r>
              <a:rPr lang="en-US" sz="2000">
                <a:latin typeface="Gilroy"/>
              </a:rPr>
              <a:t>5G standards</a:t>
            </a:r>
            <a:endParaRPr lang="en-US" sz="2000" dirty="0">
              <a:latin typeface="Gilroy" pitchFamily="2" charset="77"/>
            </a:endParaRPr>
          </a:p>
          <a:p>
            <a:r>
              <a:rPr lang="it-IT" sz="2000" u="sng" dirty="0">
                <a:latin typeface="Gilroy"/>
              </a:rPr>
              <a:t>abuckley</a:t>
            </a:r>
            <a:r>
              <a:rPr lang="it-IT" sz="2000" u="sng" dirty="0">
                <a:latin typeface="Gilroy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@mitre-engenuity.org</a:t>
            </a:r>
            <a:r>
              <a:rPr lang="en-US" sz="2000" u="sng" dirty="0">
                <a:latin typeface="Gilroy"/>
              </a:rPr>
              <a:t> </a:t>
            </a:r>
          </a:p>
          <a:p>
            <a:endParaRPr lang="en-US" sz="2000" dirty="0">
              <a:latin typeface="Gilroy" pitchFamily="2" charset="77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5839EA-A26F-41C0-BBE2-9AC88517207D}"/>
              </a:ext>
            </a:extLst>
          </p:cNvPr>
          <p:cNvSpPr txBox="1">
            <a:spLocks/>
          </p:cNvSpPr>
          <p:nvPr/>
        </p:nvSpPr>
        <p:spPr>
          <a:xfrm>
            <a:off x="838200" y="6311901"/>
            <a:ext cx="6466840" cy="35306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500" b="1" i="0" kern="1200">
                <a:solidFill>
                  <a:schemeClr val="tx1"/>
                </a:solidFill>
                <a:latin typeface="Arial Bold" charset="0"/>
                <a:ea typeface="Arial Bold" charset="0"/>
                <a:cs typeface="Arial Bold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/>
              <a:t>© 2022 MITRE </a:t>
            </a:r>
            <a:r>
              <a:rPr lang="en-US" sz="1200" dirty="0" err="1"/>
              <a:t>Engenuity</a:t>
            </a:r>
            <a:r>
              <a:rPr lang="en-US" sz="1200" dirty="0"/>
              <a:t>.  Approved for public release. Document number OG0012</a:t>
            </a:r>
          </a:p>
        </p:txBody>
      </p:sp>
    </p:spTree>
    <p:extLst>
      <p:ext uri="{BB962C8B-B14F-4D97-AF65-F5344CB8AC3E}">
        <p14:creationId xmlns:p14="http://schemas.microsoft.com/office/powerpoint/2010/main" val="3582513313"/>
      </p:ext>
    </p:extLst>
  </p:cSld>
  <p:clrMapOvr>
    <a:masterClrMapping/>
  </p:clrMapOvr>
</p:sld>
</file>

<file path=ppt/theme/theme1.xml><?xml version="1.0" encoding="utf-8"?>
<a:theme xmlns:a="http://schemas.openxmlformats.org/drawingml/2006/main" name="20190712_MITRE_TEMPLATE_V2">
  <a:themeElements>
    <a:clrScheme name="MITRE">
      <a:dk1>
        <a:srgbClr val="061E38"/>
      </a:dk1>
      <a:lt1>
        <a:srgbClr val="FFFFFF"/>
      </a:lt1>
      <a:dk2>
        <a:srgbClr val="5D3ACE"/>
      </a:dk2>
      <a:lt2>
        <a:srgbClr val="88DDE1"/>
      </a:lt2>
      <a:accent1>
        <a:srgbClr val="7EE33F"/>
      </a:accent1>
      <a:accent2>
        <a:srgbClr val="000000"/>
      </a:accent2>
      <a:accent3>
        <a:srgbClr val="A5A5A5"/>
      </a:accent3>
      <a:accent4>
        <a:srgbClr val="FFFFFF"/>
      </a:accent4>
      <a:accent5>
        <a:srgbClr val="FFFFFF"/>
      </a:accent5>
      <a:accent6>
        <a:srgbClr val="FFFFFF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w - Open Gen Master">
  <a:themeElements>
    <a:clrScheme name="MITRE Engenuity 1">
      <a:dk1>
        <a:srgbClr val="FEFFFF"/>
      </a:dk1>
      <a:lt1>
        <a:srgbClr val="6241C4"/>
      </a:lt1>
      <a:dk2>
        <a:srgbClr val="0096D1"/>
      </a:dk2>
      <a:lt2>
        <a:srgbClr val="000000"/>
      </a:lt2>
      <a:accent1>
        <a:srgbClr val="005B94"/>
      </a:accent1>
      <a:accent2>
        <a:srgbClr val="FFF601"/>
      </a:accent2>
      <a:accent3>
        <a:srgbClr val="EBF9FF"/>
      </a:accent3>
      <a:accent4>
        <a:srgbClr val="FFFFFF"/>
      </a:accent4>
      <a:accent5>
        <a:srgbClr val="000000"/>
      </a:accent5>
      <a:accent6>
        <a:srgbClr val="0096D1"/>
      </a:accent6>
      <a:hlink>
        <a:srgbClr val="0096D1"/>
      </a:hlink>
      <a:folHlink>
        <a:srgbClr val="FFF60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b="1" i="0" u="none" strike="noStrike" kern="1200" cap="none" spc="0" normalizeH="0" baseline="0" noProof="0" dirty="0">
            <a:ln>
              <a:noFill/>
            </a:ln>
            <a:solidFill>
              <a:srgbClr val="000000"/>
            </a:solidFill>
            <a:effectLst/>
            <a:uLnTx/>
            <a:uFillTx/>
            <a:latin typeface="Gilroy Bold" pitchFamily="2" charset="77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TRE Engenuity_INTERNAL-LS.potx" id="{7F005D94-CDC0-4730-8AA8-EAC045DEEB89}" vid="{223934F0-99D0-4FB6-9D51-74EFE80963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B9A8C3732FB7478F0F639FCD608AF5" ma:contentTypeVersion="10" ma:contentTypeDescription="Create a new document." ma:contentTypeScope="" ma:versionID="d1a5379d91d875772161abd19ac33885">
  <xsd:schema xmlns:xsd="http://www.w3.org/2001/XMLSchema" xmlns:xs="http://www.w3.org/2001/XMLSchema" xmlns:p="http://schemas.microsoft.com/office/2006/metadata/properties" xmlns:ns2="0684bdd4-8eb4-4120-b33b-2082a1e72485" xmlns:ns3="1d78f31c-a195-4952-b1f4-39b83c59b16b" targetNamespace="http://schemas.microsoft.com/office/2006/metadata/properties" ma:root="true" ma:fieldsID="beabb98195203a787e7bde53e0681906" ns2:_="" ns3:_="">
    <xsd:import namespace="0684bdd4-8eb4-4120-b33b-2082a1e72485"/>
    <xsd:import namespace="1d78f31c-a195-4952-b1f4-39b83c59b16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84bdd4-8eb4-4120-b33b-2082a1e724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8f31c-a195-4952-b1f4-39b83c59b16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d78f31c-a195-4952-b1f4-39b83c59b16b">
      <UserInfo>
        <DisplayName>Marisa Raso</DisplayName>
        <AccountId>14</AccountId>
        <AccountType/>
      </UserInfo>
      <UserInfo>
        <DisplayName>Dipesh Modi</DisplayName>
        <AccountId>30</AccountId>
        <AccountType/>
      </UserInfo>
      <UserInfo>
        <DisplayName>Adrian Buckley</DisplayName>
        <AccountId>33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27CC8082-C113-4641-92F8-C11E285672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C639397-87A0-450F-8D4F-E8D16C408C27}">
  <ds:schemaRefs>
    <ds:schemaRef ds:uri="0684bdd4-8eb4-4120-b33b-2082a1e72485"/>
    <ds:schemaRef ds:uri="1d78f31c-a195-4952-b1f4-39b83c59b1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FB5FFC7-95F1-4CE1-AA1D-7B94C5B8D813}">
  <ds:schemaRefs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terms/"/>
    <ds:schemaRef ds:uri="1d78f31c-a195-4952-b1f4-39b83c59b16b"/>
    <ds:schemaRef ds:uri="0684bdd4-8eb4-4120-b33b-2082a1e72485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612</Words>
  <Application>Microsoft Office PowerPoint</Application>
  <PresentationFormat>Widescreen</PresentationFormat>
  <Paragraphs>136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3" baseType="lpstr">
      <vt:lpstr>.AppleSystemUIFont</vt:lpstr>
      <vt:lpstr>Arial</vt:lpstr>
      <vt:lpstr>Arial Bold</vt:lpstr>
      <vt:lpstr>Arial Regular</vt:lpstr>
      <vt:lpstr>Calibri</vt:lpstr>
      <vt:lpstr>Courier New</vt:lpstr>
      <vt:lpstr>Gilroy</vt:lpstr>
      <vt:lpstr>Gilroy Bold</vt:lpstr>
      <vt:lpstr>Gilroy ExtraBold</vt:lpstr>
      <vt:lpstr>Gilroy Light</vt:lpstr>
      <vt:lpstr>Gilroy Medium</vt:lpstr>
      <vt:lpstr>Symbol</vt:lpstr>
      <vt:lpstr>Wingdings</vt:lpstr>
      <vt:lpstr>20190712_MITRE_TEMPLATE_V2</vt:lpstr>
      <vt:lpstr>1_New - Open Gen Master</vt:lpstr>
      <vt:lpstr>Open Generation 5G Consortium</vt:lpstr>
      <vt:lpstr>Value to 3GPP</vt:lpstr>
      <vt:lpstr>Open Generation Consortium connects  leaders and innovators to solve real world problems. </vt:lpstr>
      <vt:lpstr>PowerPoint Presentation</vt:lpstr>
      <vt:lpstr>Open Generation Consortium can contribute to 3GPP by sharing the results of its tests on commercial spectrum &amp; 5G SA networks.</vt:lpstr>
      <vt:lpstr>Future vision / value to 3GPP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Adrian Buckley</cp:lastModifiedBy>
  <cp:revision>15</cp:revision>
  <cp:lastPrinted>2021-10-19T22:44:39Z</cp:lastPrinted>
  <dcterms:created xsi:type="dcterms:W3CDTF">2019-07-11T14:50:18Z</dcterms:created>
  <dcterms:modified xsi:type="dcterms:W3CDTF">2022-04-08T17:49:26Z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0x010100D5B9A8C3732FB7478F0F639FCD608AF5</vt:lpwstr>
  </property>
</Properties>
</file>