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6"/>
  </p:notesMasterIdLst>
  <p:handoutMasterIdLst>
    <p:handoutMasterId r:id="rId17"/>
  </p:handoutMasterIdLst>
  <p:sldIdLst>
    <p:sldId id="417" r:id="rId2"/>
    <p:sldId id="428" r:id="rId3"/>
    <p:sldId id="563" r:id="rId4"/>
    <p:sldId id="546" r:id="rId5"/>
    <p:sldId id="564" r:id="rId6"/>
    <p:sldId id="568" r:id="rId7"/>
    <p:sldId id="566" r:id="rId8"/>
    <p:sldId id="567" r:id="rId9"/>
    <p:sldId id="569" r:id="rId10"/>
    <p:sldId id="544" r:id="rId11"/>
    <p:sldId id="547" r:id="rId12"/>
    <p:sldId id="549" r:id="rId13"/>
    <p:sldId id="550" r:id="rId14"/>
    <p:sldId id="551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2A6EA8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58" autoAdjust="0"/>
    <p:restoredTop sz="94679" autoAdjust="0"/>
  </p:normalViewPr>
  <p:slideViewPr>
    <p:cSldViewPr snapToGrid="0">
      <p:cViewPr varScale="1">
        <p:scale>
          <a:sx n="101" d="100"/>
          <a:sy n="101" d="100"/>
        </p:scale>
        <p:origin x="106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787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xmlns="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6788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PCG#47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3E_Electronic_2021_09/Docs/SP-211139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georg.mayer@huawei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19.zip" TargetMode="External"/><Relationship Id="rId2" Type="http://schemas.openxmlformats.org/officeDocument/2006/relationships/hyperlink" Target="https://www.3gpp.org/ftp/tsg_sa/TSG_SA/TSGS_93E_Electronic_2021_09/Docs/SP-211143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852737"/>
          </a:xfrm>
        </p:spPr>
        <p:txBody>
          <a:bodyPr/>
          <a:lstStyle/>
          <a:p>
            <a:pPr eaLnBrk="1" hangingPunct="1"/>
            <a:r>
              <a:rPr lang="" altLang="en-US" dirty="0" smtClean="0"/>
              <a:t>3GPP TSG </a:t>
            </a:r>
            <a:r>
              <a:rPr lang="en-US" altLang="en-US" dirty="0" smtClean="0"/>
              <a:t>SA</a:t>
            </a:r>
            <a:r>
              <a:rPr lang="" altLang="en-US" dirty="0" smtClean="0"/>
              <a:t> </a:t>
            </a:r>
            <a:br>
              <a:rPr lang="" altLang="en-US" dirty="0" smtClean="0"/>
            </a:br>
            <a:r>
              <a:rPr lang="" altLang="en-US" dirty="0" smtClean="0"/>
              <a:t>Management Report</a:t>
            </a:r>
            <a:endParaRPr lang="en-GB" altLang="en-US" dirty="0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" altLang="en-US" dirty="0" smtClean="0"/>
              <a:t>Georg Mayer, 3GPP SA Chair</a:t>
            </a:r>
            <a:endParaRPr lang="en-GB" altLang="en-US" dirty="0"/>
          </a:p>
        </p:txBody>
      </p:sp>
      <p:sp>
        <p:nvSpPr>
          <p:cNvPr id="5124" name="Text Box 64"/>
          <p:cNvSpPr txBox="1">
            <a:spLocks noChangeArrowheads="1"/>
          </p:cNvSpPr>
          <p:nvPr/>
        </p:nvSpPr>
        <p:spPr bwMode="auto">
          <a:xfrm>
            <a:off x="598488" y="95250"/>
            <a:ext cx="18113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 smtClean="0">
                <a:latin typeface="Arial" panose="020B0604020202020204" pitchFamily="34" charset="0"/>
              </a:rPr>
              <a:t>PCG4</a:t>
            </a:r>
            <a:r>
              <a:rPr lang="" altLang="en-US" sz="1600" b="1" dirty="0">
                <a:latin typeface="Arial" panose="020B0604020202020204" pitchFamily="34" charset="0"/>
              </a:rPr>
              <a:t>7</a:t>
            </a:r>
            <a:r>
              <a:rPr lang="fi-FI" altLang="en-US" sz="1600" b="1" dirty="0" smtClean="0">
                <a:latin typeface="Arial" panose="020B0604020202020204" pitchFamily="34" charset="0"/>
              </a:rPr>
              <a:t>_06</a:t>
            </a:r>
            <a:endParaRPr lang="fi-FI" altLang="en-US" sz="16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Agenda item: 4.1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 TSG and SA Internal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GB" sz="2000" dirty="0"/>
              <a:t>TSG Chairs </a:t>
            </a:r>
            <a:r>
              <a:rPr lang="en-GB" sz="2000" dirty="0" smtClean="0"/>
              <a:t>had at </a:t>
            </a:r>
            <a:r>
              <a:rPr lang="en-GB" sz="2000" dirty="0"/>
              <a:t>least one coordination call every </a:t>
            </a:r>
            <a:r>
              <a:rPr lang="en-GB" sz="2000" dirty="0" smtClean="0"/>
              <a:t>month. </a:t>
            </a:r>
            <a:endParaRPr lang="en-GB" sz="2000" dirty="0"/>
          </a:p>
          <a:p>
            <a:pPr marL="447675" indent="-447675"/>
            <a:r>
              <a:rPr lang="en-GB" sz="2000" dirty="0" smtClean="0"/>
              <a:t>SA Officials (SA Chair, SA Vice Chairs, SA MCC, SA WG Chairs) had coordination calls roughly every 6 weeks. </a:t>
            </a:r>
          </a:p>
        </p:txBody>
      </p:sp>
    </p:spTree>
    <p:extLst>
      <p:ext uri="{BB962C8B-B14F-4D97-AF65-F5344CB8AC3E}">
        <p14:creationId xmlns:p14="http://schemas.microsoft.com/office/powerpoint/2010/main" val="5348567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E-Meetings &amp; Meeting Planning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828340"/>
            <a:ext cx="10985090" cy="4351338"/>
          </a:xfrm>
          <a:noFill/>
        </p:spPr>
        <p:txBody>
          <a:bodyPr/>
          <a:lstStyle/>
          <a:p>
            <a:pPr marL="447675" indent="-447675"/>
            <a:r>
              <a:rPr lang="en-US" sz="1800" dirty="0"/>
              <a:t>Since </a:t>
            </a:r>
            <a:r>
              <a:rPr lang="en-US" sz="1800" dirty="0" smtClean="0"/>
              <a:t>more than 1.5 years </a:t>
            </a:r>
            <a:r>
              <a:rPr lang="en-US" sz="1800" dirty="0"/>
              <a:t>all 3GPP SA and 3GPP SA WG meetings were held electronically.</a:t>
            </a:r>
          </a:p>
          <a:p>
            <a:pPr marL="447675" indent="-447675"/>
            <a:r>
              <a:rPr lang="en-US" sz="1800" dirty="0" smtClean="0"/>
              <a:t>Participation and input is high, discussions on the mailing list and GoToMeeting/Webinar sessions are lively. </a:t>
            </a:r>
          </a:p>
          <a:p>
            <a:pPr marL="447675" indent="-447675"/>
            <a:r>
              <a:rPr lang="en-US" sz="1800" dirty="0" smtClean="0"/>
              <a:t>The traffic on the mailing lists in several groups has gone to a level where it is hard to follow individual discussions. Some of the WGs face thousands of e-mails during a meeting week. The workload is the trigger for  some of the individual contributions coming to this PCG meeting.</a:t>
            </a:r>
          </a:p>
          <a:p>
            <a:pPr marL="447675" indent="-447675"/>
            <a:r>
              <a:rPr lang="en-US" sz="1800" dirty="0"/>
              <a:t>E-Meeting output from WG meetings is stable and has high quality, this is reflected by the few issues which were brought up during SA plenary for technical discussion.</a:t>
            </a:r>
          </a:p>
          <a:p>
            <a:pPr marL="447675" lvl="0" indent="-447675"/>
            <a:r>
              <a:rPr lang="en-US" sz="1800" dirty="0" smtClean="0"/>
              <a:t>All </a:t>
            </a:r>
            <a:r>
              <a:rPr lang="en-US" sz="1800" dirty="0"/>
              <a:t>meetings (WGs and TSGs) </a:t>
            </a:r>
            <a:r>
              <a:rPr lang="en-US" sz="1800" dirty="0" smtClean="0"/>
              <a:t>until March </a:t>
            </a:r>
            <a:r>
              <a:rPr lang="en-US" sz="1800" dirty="0" smtClean="0"/>
              <a:t>2022 </a:t>
            </a:r>
            <a:r>
              <a:rPr lang="en-US" sz="1800" dirty="0" smtClean="0"/>
              <a:t>are planned </a:t>
            </a:r>
            <a:r>
              <a:rPr lang="en-US" sz="1800" dirty="0"/>
              <a:t>as </a:t>
            </a:r>
            <a:r>
              <a:rPr lang="en-US" sz="1800" dirty="0" smtClean="0"/>
              <a:t>e-meetings. As agreed with the other TSG chairs the planning of e-meetings should be done 6 months ahead. </a:t>
            </a:r>
            <a:endParaRPr lang="en-US" sz="1800" dirty="0"/>
          </a:p>
          <a:p>
            <a:pPr marL="447675" indent="-447675"/>
            <a:r>
              <a:rPr lang="en-US" sz="1800" dirty="0" smtClean="0"/>
              <a:t>Not all procedures are aligned across all TSGs/WGs, as different groups have different composition, settings and cultures. This is also the case in face-2-face meetings</a:t>
            </a:r>
          </a:p>
          <a:p>
            <a:pPr marL="447675" indent="-447675"/>
            <a:r>
              <a:rPr lang="en-US" sz="1800" dirty="0" smtClean="0"/>
              <a:t>Detailed SA &amp; SA WG meeting planning for the case of March / June plenaries being either e-meetings or face-to-face meetings can </a:t>
            </a:r>
            <a:r>
              <a:rPr lang="en-US" sz="1800" dirty="0"/>
              <a:t>be found here </a:t>
            </a:r>
            <a:r>
              <a:rPr lang="en-US" sz="1400" dirty="0">
                <a:hlinkClick r:id="rId2"/>
              </a:rPr>
              <a:t>https://</a:t>
            </a:r>
            <a:r>
              <a:rPr lang="en-US" sz="1400" dirty="0" smtClean="0">
                <a:hlinkClick r:id="rId2"/>
              </a:rPr>
              <a:t>www.3gpp.org/ftp/tsg_sa/TSG_SA/TSGS_93E_Electronic_2021_09/Docs/SP-211139.zip</a:t>
            </a:r>
            <a:r>
              <a:rPr lang="en-US" sz="1800" dirty="0" smtClean="0"/>
              <a:t> </a:t>
            </a:r>
          </a:p>
          <a:p>
            <a:pPr marL="447675" indent="-447675"/>
            <a:endParaRPr lang="en-US" sz="1800" dirty="0"/>
          </a:p>
          <a:p>
            <a:pPr marL="447675" indent="-447675"/>
            <a:endParaRPr lang="en-US" sz="1800" dirty="0"/>
          </a:p>
          <a:p>
            <a:pPr marL="447675" indent="-447675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9510440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PCG Action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 smtClean="0"/>
              <a:t>None, besides separately available contributions (e.g. LS out to ITU)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6069875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de-DE" sz="1800" dirty="0" smtClean="0"/>
              <a:t>The 3GPP SA Chair wants to thank </a:t>
            </a:r>
          </a:p>
          <a:p>
            <a:pPr marL="447675" indent="-447675"/>
            <a:r>
              <a:rPr lang="de-DE" sz="1800" dirty="0" smtClean="0"/>
              <a:t>the SA Plenary and SA WGs officials for their excellent work, perfect cooperation, coordination and </a:t>
            </a:r>
            <a:r>
              <a:rPr lang="de-DE" sz="1800" dirty="0" smtClean="0"/>
              <a:t>support;</a:t>
            </a:r>
            <a:endParaRPr lang="de-DE" sz="1800" dirty="0" smtClean="0"/>
          </a:p>
          <a:p>
            <a:pPr marL="447675" indent="-447675"/>
            <a:r>
              <a:rPr lang="de-DE" sz="1800" dirty="0"/>
              <a:t>t</a:t>
            </a:r>
            <a:r>
              <a:rPr lang="de-DE" sz="1800" dirty="0" smtClean="0"/>
              <a:t>he TSG CT and TSG RAN chairs for very good coordination and </a:t>
            </a:r>
            <a:r>
              <a:rPr lang="de-DE" sz="1800" dirty="0" smtClean="0"/>
              <a:t>cooperation;</a:t>
            </a:r>
            <a:endParaRPr lang="de-DE" sz="1800" dirty="0" smtClean="0"/>
          </a:p>
          <a:p>
            <a:pPr marL="447675" indent="-447675"/>
            <a:r>
              <a:rPr lang="de-DE" sz="1800" dirty="0" smtClean="0"/>
              <a:t>MCC for providing all e-meeting facilities in a highliy reliable way, as well as for support and </a:t>
            </a:r>
            <a:r>
              <a:rPr lang="de-DE" sz="1800" dirty="0" smtClean="0"/>
              <a:t>guidance</a:t>
            </a:r>
            <a:r>
              <a:rPr lang="de-DE" sz="1800" dirty="0"/>
              <a:t>:</a:t>
            </a:r>
            <a:endParaRPr lang="de-DE" sz="1800" dirty="0" smtClean="0"/>
          </a:p>
          <a:p>
            <a:pPr marL="447675" indent="-447675"/>
            <a:r>
              <a:rPr lang="de-DE" sz="1800" dirty="0" smtClean="0"/>
              <a:t>the meeting hosting organizations for their great flexibility and very good communication;</a:t>
            </a:r>
            <a:endParaRPr lang="de-DE" sz="1800" dirty="0" smtClean="0"/>
          </a:p>
          <a:p>
            <a:pPr marL="447675" indent="-447675"/>
            <a:r>
              <a:rPr lang="en-GB" sz="1800" dirty="0"/>
              <a:t>a</a:t>
            </a:r>
            <a:r>
              <a:rPr lang="en-GB" sz="1800" dirty="0" smtClean="0"/>
              <a:t>ll delegates in 3GPP SA and the SA WGs for patience, support, hard work as well as great and stable output.</a:t>
            </a:r>
            <a:endParaRPr lang="en-GB" sz="2000" dirty="0"/>
          </a:p>
          <a:p>
            <a:pPr marL="0" indent="0">
              <a:buNone/>
            </a:pPr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2642611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352674" y="1825625"/>
            <a:ext cx="9001125" cy="4351338"/>
          </a:xfrm>
        </p:spPr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Georg Mayer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3GPP SA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mail: </a:t>
            </a:r>
            <a:r>
              <a:rPr lang="en-US" altLang="en-US" sz="1600" dirty="0" smtClean="0">
                <a:hlinkClick r:id="rId2"/>
              </a:rPr>
              <a:t>georg.mayer@huawei.com</a:t>
            </a:r>
            <a:r>
              <a:rPr lang="en-US" altLang="en-US" sz="1600" dirty="0" smtClean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phone: +43 699 1900 5758</a:t>
            </a:r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549759"/>
            <a:ext cx="1397339" cy="172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1147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TSG SA Dates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42950" y="1690688"/>
            <a:ext cx="10515600" cy="4351338"/>
          </a:xfrm>
          <a:noFill/>
        </p:spPr>
        <p:txBody>
          <a:bodyPr/>
          <a:lstStyle/>
          <a:p>
            <a:r>
              <a:rPr lang="en-US" sz="2400" dirty="0"/>
              <a:t> </a:t>
            </a:r>
            <a:r>
              <a:rPr lang="en-US" sz="2400" dirty="0" smtClean="0"/>
              <a:t>Meetings since PCG 46</a:t>
            </a:r>
          </a:p>
          <a:p>
            <a:pPr lvl="2"/>
            <a:r>
              <a:rPr lang="en-US" sz="1800" dirty="0"/>
              <a:t>TSG SA 92-e – e-meeting, 15-21 June 2020</a:t>
            </a:r>
          </a:p>
          <a:p>
            <a:pPr lvl="2"/>
            <a:r>
              <a:rPr lang="en-US" sz="1800" dirty="0" smtClean="0"/>
              <a:t>TSG SA Rel-18 Workshop, e-meeting, 9 &amp; 10 September 2020</a:t>
            </a:r>
          </a:p>
          <a:p>
            <a:pPr lvl="2"/>
            <a:r>
              <a:rPr lang="en-US" sz="1800" dirty="0" smtClean="0"/>
              <a:t>TSG </a:t>
            </a:r>
            <a:r>
              <a:rPr lang="en-US" sz="1800" dirty="0"/>
              <a:t>SA 93-e – e-meeting, 14-20 September 2020</a:t>
            </a:r>
            <a:endParaRPr lang="en-GB" sz="1800" dirty="0" smtClean="0"/>
          </a:p>
          <a:p>
            <a:r>
              <a:rPr lang="en-US" sz="2400" dirty="0" smtClean="0"/>
              <a:t> Meetings before PCG 48</a:t>
            </a:r>
          </a:p>
          <a:p>
            <a:pPr lvl="2"/>
            <a:r>
              <a:rPr lang="en-US" sz="1800" dirty="0" smtClean="0"/>
              <a:t>TSG SA Rel-18 Prioritization Workshop, e-meeting – 9 &amp; 10 December 2020</a:t>
            </a:r>
          </a:p>
          <a:p>
            <a:pPr lvl="2"/>
            <a:r>
              <a:rPr lang="en-US" sz="1800" dirty="0" smtClean="0"/>
              <a:t>TSG SA 94-e – e-meeting, 14-20 December 2020</a:t>
            </a:r>
          </a:p>
          <a:p>
            <a:pPr lvl="2"/>
            <a:r>
              <a:rPr lang="en-US" sz="1800" dirty="0" smtClean="0"/>
              <a:t>TSG SA 95(-e) – exact dates depend on whether this is e-meeting</a:t>
            </a:r>
          </a:p>
          <a:p>
            <a:r>
              <a:rPr lang="en-US" sz="2400" dirty="0" smtClean="0"/>
              <a:t> Meeting Setting</a:t>
            </a:r>
          </a:p>
          <a:p>
            <a:pPr lvl="2"/>
            <a:r>
              <a:rPr lang="en-US" sz="1800" dirty="0" smtClean="0"/>
              <a:t>Daily 2h or 3h GoToMeeting (GTM) sessions</a:t>
            </a:r>
          </a:p>
          <a:p>
            <a:pPr lvl="2"/>
            <a:r>
              <a:rPr lang="en-US" sz="1800" dirty="0" smtClean="0"/>
              <a:t>Tuesday – Friday: technical meeting, all technical documents need to have final status on Friday end of online session</a:t>
            </a:r>
          </a:p>
          <a:p>
            <a:pPr lvl="2"/>
            <a:r>
              <a:rPr lang="en-US" sz="1800" dirty="0" smtClean="0"/>
              <a:t>Monday: reporting from RAN, CT, MCC, </a:t>
            </a:r>
            <a:r>
              <a:rPr lang="en-US" sz="1800" dirty="0" err="1" smtClean="0"/>
              <a:t>WorkPlan</a:t>
            </a:r>
            <a:r>
              <a:rPr lang="en-US" sz="1800" dirty="0" smtClean="0"/>
              <a:t> discussions, administrative issues</a:t>
            </a:r>
          </a:p>
        </p:txBody>
      </p:sp>
    </p:spTree>
    <p:extLst>
      <p:ext uri="{BB962C8B-B14F-4D97-AF65-F5344CB8AC3E}">
        <p14:creationId xmlns:p14="http://schemas.microsoft.com/office/powerpoint/2010/main" val="32448407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dirty="0" smtClean="0"/>
              <a:t>TSG SA Officials</a:t>
            </a:r>
            <a:endParaRPr lang="en-US" altLang="en-US" dirty="0" smtClean="0"/>
          </a:p>
        </p:txBody>
      </p:sp>
      <p:sp>
        <p:nvSpPr>
          <p:cNvPr id="6147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Georg Mayer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TSG SA </a:t>
            </a:r>
            <a:r>
              <a:rPr lang="" altLang="en-US" sz="1800" dirty="0" smtClean="0"/>
              <a:t>Chair</a:t>
            </a:r>
            <a:endParaRPr lang="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georg.mayer@huawei.com</a:t>
            </a:r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614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9" t="11989" r="31245" b="35771"/>
          <a:stretch>
            <a:fillRect/>
          </a:stretch>
        </p:blipFill>
        <p:spPr bwMode="auto">
          <a:xfrm>
            <a:off x="838200" y="1973263"/>
            <a:ext cx="122872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Content Placeholder 2"/>
          <p:cNvSpPr txBox="1">
            <a:spLocks/>
          </p:cNvSpPr>
          <p:nvPr/>
        </p:nvSpPr>
        <p:spPr bwMode="auto">
          <a:xfrm>
            <a:off x="74580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 Mustapha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mona_mustapha@apple.com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en-US" altLang="en-US" sz="1800">
              <a:ea typeface="Malgun Gothic" panose="020B0503020000020004" pitchFamily="34" charset="-127"/>
            </a:endParaRPr>
          </a:p>
        </p:txBody>
      </p:sp>
      <p:sp>
        <p:nvSpPr>
          <p:cNvPr id="6150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ja-JP" altLang="en-US" sz="1800"/>
              <a:t>永田 聡　</a:t>
            </a:r>
            <a:r>
              <a:rPr lang="en-US" altLang="en-US" sz="1800">
                <a:ea typeface="MS PGothic" panose="020B0600070205080204" pitchFamily="34" charset="-128"/>
              </a:rPr>
              <a:t>Satoshi Nagata</a:t>
            </a:r>
            <a:endParaRPr lang="" altLang="en-US" sz="1800"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ARIB</a:t>
            </a:r>
            <a:br>
              <a:rPr lang="" altLang="en-US" sz="1800">
                <a:ea typeface="MS PGothic" panose="020B0600070205080204" pitchFamily="34" charset="-128"/>
              </a:rPr>
            </a:br>
            <a:r>
              <a:rPr lang="en-US" altLang="en-US" sz="1800">
                <a:ea typeface="MS PGothic" panose="020B0600070205080204" pitchFamily="34" charset="-128"/>
              </a:rPr>
              <a:t>nagatas@nttdocomo.com</a:t>
            </a:r>
          </a:p>
        </p:txBody>
      </p:sp>
      <p:sp>
        <p:nvSpPr>
          <p:cNvPr id="6151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Mark Younge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S PGothic" panose="020B0600070205080204" pitchFamily="34" charset="-128"/>
              </a:rPr>
              <a:t>Mark.Younge@T-Mobile.com</a:t>
            </a:r>
          </a:p>
        </p:txBody>
      </p:sp>
      <p:sp>
        <p:nvSpPr>
          <p:cNvPr id="6152" name="Content Placeholder 2"/>
          <p:cNvSpPr txBox="1">
            <a:spLocks/>
          </p:cNvSpPr>
          <p:nvPr/>
        </p:nvSpPr>
        <p:spPr bwMode="auto">
          <a:xfrm>
            <a:off x="2162175" y="494030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Maurice Pope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maurice.pope@etsi.org</a:t>
            </a:r>
          </a:p>
        </p:txBody>
      </p:sp>
      <p:pic>
        <p:nvPicPr>
          <p:cNvPr id="6153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848225"/>
            <a:ext cx="123983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図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3367088"/>
            <a:ext cx="1495425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13A6DC56-D35B-4C8D-B8CE-66ADEB1B1E4E" descr="C244C946-E2D7-447F-9FE5-A3358195A8D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63" y="1863725"/>
            <a:ext cx="1455737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7" b="8311"/>
          <a:stretch/>
        </p:blipFill>
        <p:spPr>
          <a:xfrm>
            <a:off x="5896283" y="4848225"/>
            <a:ext cx="1497012" cy="131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146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17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2006600"/>
            <a:ext cx="10985090" cy="4133748"/>
          </a:xfrm>
          <a:noFill/>
        </p:spPr>
        <p:txBody>
          <a:bodyPr/>
          <a:lstStyle/>
          <a:p>
            <a:pPr marL="449263" indent="-449263"/>
            <a:r>
              <a:rPr lang="en-US" sz="2200" dirty="0" smtClean="0"/>
              <a:t>Stage 2 functional freeze in SA2 and SA6 happened at TSG SA#92-e (June 2021) plenary, large number of exceptions were approved, which was expected.</a:t>
            </a:r>
          </a:p>
          <a:p>
            <a:pPr marL="449263" indent="-449263"/>
            <a:endParaRPr lang="en-US" sz="2200" dirty="0" smtClean="0"/>
          </a:p>
          <a:p>
            <a:pPr marL="449263" indent="-449263"/>
            <a:r>
              <a:rPr lang="en-US" sz="2200" dirty="0" smtClean="0"/>
              <a:t>Most exceptions were closed by SA#93-e (September 2021) plenary. Only few items left open due to need for coordination with RAN.</a:t>
            </a:r>
          </a:p>
          <a:p>
            <a:pPr marL="449263" indent="-449263"/>
            <a:endParaRPr lang="en-US" sz="2200" dirty="0" smtClean="0"/>
          </a:p>
          <a:p>
            <a:pPr marL="449263" indent="-449263"/>
            <a:r>
              <a:rPr lang="en-US" sz="2200" dirty="0" smtClean="0"/>
              <a:t>SA3, SA4 and SA5 are still working on Rel-17 issues as their role is different from SA1, SA2 and SA6 and they are also partially dependent on SA2 / SA6 outcome. This is also business as usual.</a:t>
            </a:r>
            <a:endParaRPr lang="en-US" sz="2200" dirty="0"/>
          </a:p>
          <a:p>
            <a:pPr marL="447675" indent="-447675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8048310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18 – WS &amp; Timeline &amp; Content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789010"/>
            <a:ext cx="10985090" cy="4351338"/>
          </a:xfrm>
          <a:noFill/>
        </p:spPr>
        <p:txBody>
          <a:bodyPr/>
          <a:lstStyle/>
          <a:p>
            <a:pPr marL="447675" indent="-447675"/>
            <a:r>
              <a:rPr lang="en-US" sz="2000" dirty="0" smtClean="0"/>
              <a:t>3GPP TSG SA held a 2 day workshop before SA#93-e (September 2021), during which companies presented over 40 contributions on their outlook and requirements for Rel-18. 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 smtClean="0"/>
          </a:p>
          <a:p>
            <a:pPr marL="447675" indent="-447675"/>
            <a:r>
              <a:rPr lang="en-US" sz="2000" dirty="0" smtClean="0"/>
              <a:t>SA/RAN/CT agreed on the Rel-18 timeline during TSGs#93-e meetings (September 2021)</a:t>
            </a:r>
          </a:p>
          <a:p>
            <a:pPr marL="904875" lvl="1" indent="-447675"/>
            <a:r>
              <a:rPr lang="en-US" sz="1600" dirty="0" smtClean="0"/>
              <a:t>Stage 2 functional freeze:	March 2022</a:t>
            </a:r>
          </a:p>
          <a:p>
            <a:pPr marL="457200" lvl="1" indent="0">
              <a:buNone/>
            </a:pPr>
            <a:r>
              <a:rPr lang="en-US" sz="1600" dirty="0" smtClean="0"/>
              <a:t>	Stage 3 freeze:		December 2022</a:t>
            </a:r>
          </a:p>
          <a:p>
            <a:pPr marL="457200" lvl="1" indent="0">
              <a:buNone/>
            </a:pPr>
            <a:r>
              <a:rPr lang="en-US" sz="1600" dirty="0" smtClean="0"/>
              <a:t>	Coding (ASN.1/API) freeze:	March 2023</a:t>
            </a:r>
          </a:p>
          <a:p>
            <a:pPr marL="457200" lvl="1" indent="0">
              <a:buNone/>
            </a:pPr>
            <a:endParaRPr lang="en-US" sz="1600" dirty="0" smtClean="0"/>
          </a:p>
          <a:p>
            <a:pPr marL="904875" lvl="1" indent="-447675"/>
            <a:r>
              <a:rPr lang="en-US" sz="1600" dirty="0" smtClean="0"/>
              <a:t>It was agreed that these dates hold, regardless of the amount of e-meetings which will  take place during the indicated period. </a:t>
            </a:r>
          </a:p>
          <a:p>
            <a:pPr marL="904875" lvl="1" indent="-447675"/>
            <a:endParaRPr lang="en-US" sz="1600" dirty="0"/>
          </a:p>
          <a:p>
            <a:pPr marL="447675" indent="-447675"/>
            <a:r>
              <a:rPr lang="en-US" sz="2000" dirty="0"/>
              <a:t>The Rel-18 content will be approved by 3GPP SA, RAN and CT during TSGs#94 (December 2021)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2846475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&amp; Releases (SA View)</a:t>
            </a:r>
            <a:endParaRPr lang="en-US" dirty="0"/>
          </a:p>
        </p:txBody>
      </p:sp>
      <p:sp>
        <p:nvSpPr>
          <p:cNvPr id="87" name="Rectangle 86"/>
          <p:cNvSpPr/>
          <p:nvPr/>
        </p:nvSpPr>
        <p:spPr bwMode="auto">
          <a:xfrm>
            <a:off x="6122943" y="1769043"/>
            <a:ext cx="2779713" cy="2016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88" name="Straight Connector 70"/>
          <p:cNvCxnSpPr>
            <a:cxnSpLocks noChangeShapeType="1"/>
          </p:cNvCxnSpPr>
          <p:nvPr/>
        </p:nvCxnSpPr>
        <p:spPr bwMode="auto">
          <a:xfrm flipV="1">
            <a:off x="6808743" y="1762693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9" name="TextBox 71"/>
          <p:cNvSpPr txBox="1">
            <a:spLocks noChangeArrowheads="1"/>
          </p:cNvSpPr>
          <p:nvPr/>
        </p:nvSpPr>
        <p:spPr bwMode="auto">
          <a:xfrm>
            <a:off x="6511881" y="1756343"/>
            <a:ext cx="355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0" name="Straight Connector 72"/>
          <p:cNvCxnSpPr>
            <a:cxnSpLocks noChangeShapeType="1"/>
          </p:cNvCxnSpPr>
          <p:nvPr/>
        </p:nvCxnSpPr>
        <p:spPr bwMode="auto">
          <a:xfrm flipV="1">
            <a:off x="7510418" y="1762693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1" name="TextBox 73"/>
          <p:cNvSpPr txBox="1">
            <a:spLocks noChangeArrowheads="1"/>
          </p:cNvSpPr>
          <p:nvPr/>
        </p:nvSpPr>
        <p:spPr bwMode="auto">
          <a:xfrm>
            <a:off x="7170693" y="1756343"/>
            <a:ext cx="438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" name="Straight Connector 74"/>
          <p:cNvCxnSpPr>
            <a:cxnSpLocks noChangeShapeType="1"/>
          </p:cNvCxnSpPr>
          <p:nvPr/>
        </p:nvCxnSpPr>
        <p:spPr bwMode="auto">
          <a:xfrm flipV="1">
            <a:off x="8207331" y="1762693"/>
            <a:ext cx="7937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3" name="TextBox 75"/>
          <p:cNvSpPr txBox="1">
            <a:spLocks noChangeArrowheads="1"/>
          </p:cNvSpPr>
          <p:nvPr/>
        </p:nvSpPr>
        <p:spPr bwMode="auto">
          <a:xfrm>
            <a:off x="7880306" y="1749993"/>
            <a:ext cx="438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101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4" name="TextBox 77"/>
          <p:cNvSpPr txBox="1">
            <a:spLocks noChangeArrowheads="1"/>
          </p:cNvSpPr>
          <p:nvPr/>
        </p:nvSpPr>
        <p:spPr bwMode="auto">
          <a:xfrm>
            <a:off x="8518481" y="1749993"/>
            <a:ext cx="4397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102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1112793" y="1765868"/>
            <a:ext cx="2581275" cy="2016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6" name="Straight Connector 81"/>
          <p:cNvCxnSpPr>
            <a:cxnSpLocks noChangeShapeType="1"/>
          </p:cNvCxnSpPr>
          <p:nvPr/>
        </p:nvCxnSpPr>
        <p:spPr bwMode="auto">
          <a:xfrm flipV="1">
            <a:off x="1371556" y="1765868"/>
            <a:ext cx="7937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" name="TextBox 82"/>
          <p:cNvSpPr txBox="1">
            <a:spLocks noChangeArrowheads="1"/>
          </p:cNvSpPr>
          <p:nvPr/>
        </p:nvSpPr>
        <p:spPr bwMode="auto">
          <a:xfrm>
            <a:off x="1085806" y="1765868"/>
            <a:ext cx="355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8" name="Straight Connector 83"/>
          <p:cNvCxnSpPr>
            <a:cxnSpLocks noChangeShapeType="1"/>
          </p:cNvCxnSpPr>
          <p:nvPr/>
        </p:nvCxnSpPr>
        <p:spPr bwMode="auto">
          <a:xfrm flipV="1">
            <a:off x="2073231" y="1765868"/>
            <a:ext cx="7937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" name="TextBox 84"/>
          <p:cNvSpPr txBox="1">
            <a:spLocks noChangeArrowheads="1"/>
          </p:cNvSpPr>
          <p:nvPr/>
        </p:nvSpPr>
        <p:spPr bwMode="auto">
          <a:xfrm>
            <a:off x="1787481" y="1765868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0" name="Straight Connector 85"/>
          <p:cNvCxnSpPr>
            <a:cxnSpLocks noChangeShapeType="1"/>
          </p:cNvCxnSpPr>
          <p:nvPr/>
        </p:nvCxnSpPr>
        <p:spPr bwMode="auto">
          <a:xfrm flipV="1">
            <a:off x="2768556" y="1765868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1" name="TextBox 86"/>
          <p:cNvSpPr txBox="1">
            <a:spLocks noChangeArrowheads="1"/>
          </p:cNvSpPr>
          <p:nvPr/>
        </p:nvSpPr>
        <p:spPr bwMode="auto">
          <a:xfrm>
            <a:off x="2484393" y="1765868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" name="Straight Connector 87"/>
          <p:cNvCxnSpPr>
            <a:cxnSpLocks noChangeShapeType="1"/>
          </p:cNvCxnSpPr>
          <p:nvPr/>
        </p:nvCxnSpPr>
        <p:spPr bwMode="auto">
          <a:xfrm flipV="1">
            <a:off x="3395618" y="1765868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3" name="TextBox 88"/>
          <p:cNvSpPr txBox="1">
            <a:spLocks noChangeArrowheads="1"/>
          </p:cNvSpPr>
          <p:nvPr/>
        </p:nvSpPr>
        <p:spPr bwMode="auto">
          <a:xfrm>
            <a:off x="3111456" y="1765868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4" name="Straight Connector 115"/>
          <p:cNvCxnSpPr>
            <a:cxnSpLocks noChangeShapeType="1"/>
          </p:cNvCxnSpPr>
          <p:nvPr/>
        </p:nvCxnSpPr>
        <p:spPr bwMode="auto">
          <a:xfrm flipH="1">
            <a:off x="4059193" y="1935731"/>
            <a:ext cx="19050" cy="422694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5" name="TextBox 104"/>
          <p:cNvSpPr txBox="1"/>
          <p:nvPr/>
        </p:nvSpPr>
        <p:spPr>
          <a:xfrm>
            <a:off x="4486231" y="1430906"/>
            <a:ext cx="7461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  <a:cs typeface="Arial" pitchFamily="34" charset="0"/>
              </a:rPr>
              <a:t>2022</a:t>
            </a:r>
            <a:endParaRPr lang="en-GB" sz="105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06" name="Straight Connector 114"/>
          <p:cNvCxnSpPr>
            <a:cxnSpLocks noChangeShapeType="1"/>
          </p:cNvCxnSpPr>
          <p:nvPr/>
        </p:nvCxnSpPr>
        <p:spPr bwMode="auto">
          <a:xfrm flipH="1">
            <a:off x="1263606" y="1935731"/>
            <a:ext cx="28575" cy="422694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Straight Connector 114"/>
          <p:cNvCxnSpPr>
            <a:cxnSpLocks noChangeShapeType="1"/>
          </p:cNvCxnSpPr>
          <p:nvPr/>
        </p:nvCxnSpPr>
        <p:spPr bwMode="auto">
          <a:xfrm flipH="1">
            <a:off x="1971631" y="1935731"/>
            <a:ext cx="17462" cy="422694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" name="Straight Connector 114"/>
          <p:cNvCxnSpPr>
            <a:cxnSpLocks noChangeShapeType="1"/>
          </p:cNvCxnSpPr>
          <p:nvPr/>
        </p:nvCxnSpPr>
        <p:spPr bwMode="auto">
          <a:xfrm flipH="1">
            <a:off x="2754225" y="1935731"/>
            <a:ext cx="33382" cy="422694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1" name="Rectangle 110"/>
          <p:cNvSpPr/>
          <p:nvPr/>
        </p:nvSpPr>
        <p:spPr bwMode="auto">
          <a:xfrm>
            <a:off x="3398793" y="1764281"/>
            <a:ext cx="2749550" cy="2016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12" name="Straight Connector 48"/>
          <p:cNvCxnSpPr>
            <a:cxnSpLocks noChangeShapeType="1"/>
          </p:cNvCxnSpPr>
          <p:nvPr/>
        </p:nvCxnSpPr>
        <p:spPr bwMode="auto">
          <a:xfrm flipV="1">
            <a:off x="4089356" y="1764281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3" name="TextBox 61"/>
          <p:cNvSpPr txBox="1">
            <a:spLocks noChangeArrowheads="1"/>
          </p:cNvSpPr>
          <p:nvPr/>
        </p:nvSpPr>
        <p:spPr bwMode="auto">
          <a:xfrm>
            <a:off x="3805193" y="1764281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14" name="Straight Connector 62"/>
          <p:cNvCxnSpPr>
            <a:cxnSpLocks noChangeShapeType="1"/>
          </p:cNvCxnSpPr>
          <p:nvPr/>
        </p:nvCxnSpPr>
        <p:spPr bwMode="auto">
          <a:xfrm flipV="1">
            <a:off x="4791031" y="1764281"/>
            <a:ext cx="7937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5" name="TextBox 63"/>
          <p:cNvSpPr txBox="1">
            <a:spLocks noChangeArrowheads="1"/>
          </p:cNvSpPr>
          <p:nvPr/>
        </p:nvSpPr>
        <p:spPr bwMode="auto">
          <a:xfrm>
            <a:off x="4506868" y="1764281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16" name="Straight Connector 64"/>
          <p:cNvCxnSpPr>
            <a:cxnSpLocks noChangeShapeType="1"/>
          </p:cNvCxnSpPr>
          <p:nvPr/>
        </p:nvCxnSpPr>
        <p:spPr bwMode="auto">
          <a:xfrm flipV="1">
            <a:off x="5487943" y="1764281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7" name="TextBox 65"/>
          <p:cNvSpPr txBox="1">
            <a:spLocks noChangeArrowheads="1"/>
          </p:cNvSpPr>
          <p:nvPr/>
        </p:nvSpPr>
        <p:spPr bwMode="auto">
          <a:xfrm>
            <a:off x="5202193" y="1764281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18" name="Straight Connector 66"/>
          <p:cNvCxnSpPr>
            <a:cxnSpLocks noChangeShapeType="1"/>
          </p:cNvCxnSpPr>
          <p:nvPr/>
        </p:nvCxnSpPr>
        <p:spPr bwMode="auto">
          <a:xfrm flipV="1">
            <a:off x="6113418" y="1764281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9" name="TextBox 67"/>
          <p:cNvSpPr txBox="1">
            <a:spLocks noChangeArrowheads="1"/>
          </p:cNvSpPr>
          <p:nvPr/>
        </p:nvSpPr>
        <p:spPr bwMode="auto">
          <a:xfrm>
            <a:off x="5829256" y="1764281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866856" y="1405506"/>
            <a:ext cx="747712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  <a:cs typeface="Arial" pitchFamily="34" charset="0"/>
              </a:rPr>
              <a:t>2021</a:t>
            </a:r>
            <a:endParaRPr lang="en-GB" sz="105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21" name="Straight Connector 114"/>
          <p:cNvCxnSpPr>
            <a:cxnSpLocks noChangeShapeType="1"/>
          </p:cNvCxnSpPr>
          <p:nvPr/>
        </p:nvCxnSpPr>
        <p:spPr bwMode="auto">
          <a:xfrm>
            <a:off x="8853443" y="1934143"/>
            <a:ext cx="0" cy="4136719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" name="TextBox 116"/>
          <p:cNvSpPr txBox="1">
            <a:spLocks noChangeArrowheads="1"/>
          </p:cNvSpPr>
          <p:nvPr/>
        </p:nvSpPr>
        <p:spPr bwMode="auto">
          <a:xfrm>
            <a:off x="1177881" y="1502343"/>
            <a:ext cx="56832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23" name="Straight Connector 97"/>
          <p:cNvCxnSpPr>
            <a:cxnSpLocks noChangeShapeType="1"/>
          </p:cNvCxnSpPr>
          <p:nvPr/>
        </p:nvCxnSpPr>
        <p:spPr bwMode="auto">
          <a:xfrm>
            <a:off x="1073105" y="3273194"/>
            <a:ext cx="9086851" cy="7937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5" name="Rectangle 124"/>
          <p:cNvSpPr/>
          <p:nvPr/>
        </p:nvSpPr>
        <p:spPr bwMode="auto">
          <a:xfrm>
            <a:off x="8883606" y="1757931"/>
            <a:ext cx="1276350" cy="2016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26" name="Straight Connector 48"/>
          <p:cNvCxnSpPr>
            <a:cxnSpLocks noChangeShapeType="1"/>
          </p:cNvCxnSpPr>
          <p:nvPr/>
        </p:nvCxnSpPr>
        <p:spPr bwMode="auto">
          <a:xfrm flipV="1">
            <a:off x="9431293" y="1737293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7" name="TextBox 61"/>
          <p:cNvSpPr txBox="1">
            <a:spLocks noChangeArrowheads="1"/>
          </p:cNvSpPr>
          <p:nvPr/>
        </p:nvSpPr>
        <p:spPr bwMode="auto">
          <a:xfrm>
            <a:off x="9080456" y="1754756"/>
            <a:ext cx="4397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103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28" name="Straight Connector 114"/>
          <p:cNvCxnSpPr>
            <a:cxnSpLocks noChangeShapeType="1"/>
          </p:cNvCxnSpPr>
          <p:nvPr/>
        </p:nvCxnSpPr>
        <p:spPr bwMode="auto">
          <a:xfrm>
            <a:off x="9431293" y="1927793"/>
            <a:ext cx="9525" cy="4152496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9" name="TextBox 128"/>
          <p:cNvSpPr txBox="1"/>
          <p:nvPr/>
        </p:nvSpPr>
        <p:spPr>
          <a:xfrm>
            <a:off x="7329443" y="1438843"/>
            <a:ext cx="7461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  <a:cs typeface="Arial" pitchFamily="34" charset="0"/>
              </a:rPr>
              <a:t>2023</a:t>
            </a:r>
            <a:endParaRPr lang="en-GB" sz="105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30" name="Straight Connector 114"/>
          <p:cNvCxnSpPr>
            <a:cxnSpLocks noChangeShapeType="1"/>
          </p:cNvCxnSpPr>
          <p:nvPr/>
        </p:nvCxnSpPr>
        <p:spPr bwMode="auto">
          <a:xfrm>
            <a:off x="8188281" y="1934143"/>
            <a:ext cx="19050" cy="415557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1" name="Straight Connector 114"/>
          <p:cNvCxnSpPr>
            <a:cxnSpLocks noChangeShapeType="1"/>
          </p:cNvCxnSpPr>
          <p:nvPr/>
        </p:nvCxnSpPr>
        <p:spPr bwMode="auto">
          <a:xfrm>
            <a:off x="6796043" y="1934143"/>
            <a:ext cx="12700" cy="422853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2" name="Straight Connector 114"/>
          <p:cNvCxnSpPr>
            <a:cxnSpLocks noChangeShapeType="1"/>
          </p:cNvCxnSpPr>
          <p:nvPr/>
        </p:nvCxnSpPr>
        <p:spPr bwMode="auto">
          <a:xfrm flipH="1">
            <a:off x="7452618" y="1934143"/>
            <a:ext cx="40338" cy="422853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" name="Straight Connector 114"/>
          <p:cNvCxnSpPr>
            <a:cxnSpLocks noChangeShapeType="1"/>
          </p:cNvCxnSpPr>
          <p:nvPr/>
        </p:nvCxnSpPr>
        <p:spPr bwMode="auto">
          <a:xfrm flipH="1">
            <a:off x="5495881" y="1935731"/>
            <a:ext cx="42862" cy="422694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4" name="Straight Connector 114"/>
          <p:cNvCxnSpPr>
            <a:cxnSpLocks noChangeShapeType="1"/>
          </p:cNvCxnSpPr>
          <p:nvPr/>
        </p:nvCxnSpPr>
        <p:spPr bwMode="auto">
          <a:xfrm flipH="1">
            <a:off x="4756106" y="1935731"/>
            <a:ext cx="17462" cy="422694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5" name="Straight Connector 114"/>
          <p:cNvCxnSpPr>
            <a:cxnSpLocks noChangeShapeType="1"/>
          </p:cNvCxnSpPr>
          <p:nvPr/>
        </p:nvCxnSpPr>
        <p:spPr bwMode="auto">
          <a:xfrm flipH="1">
            <a:off x="3340850" y="1935731"/>
            <a:ext cx="40482" cy="4226944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8" name="Chevron 79"/>
          <p:cNvSpPr/>
          <p:nvPr/>
        </p:nvSpPr>
        <p:spPr bwMode="auto">
          <a:xfrm>
            <a:off x="2913508" y="2892993"/>
            <a:ext cx="1865313" cy="1778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cxnSp>
        <p:nvCxnSpPr>
          <p:cNvPr id="143" name="Straight Connector 76"/>
          <p:cNvCxnSpPr>
            <a:cxnSpLocks noChangeShapeType="1"/>
          </p:cNvCxnSpPr>
          <p:nvPr/>
        </p:nvCxnSpPr>
        <p:spPr bwMode="auto">
          <a:xfrm flipV="1">
            <a:off x="8870906" y="1762693"/>
            <a:ext cx="11112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" name="Straight Connector 114"/>
          <p:cNvCxnSpPr>
            <a:cxnSpLocks noChangeShapeType="1"/>
          </p:cNvCxnSpPr>
          <p:nvPr/>
        </p:nvCxnSpPr>
        <p:spPr bwMode="auto">
          <a:xfrm flipH="1">
            <a:off x="6096000" y="1915093"/>
            <a:ext cx="38056" cy="4247582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5" name="Chevron 60"/>
          <p:cNvSpPr/>
          <p:nvPr/>
        </p:nvSpPr>
        <p:spPr bwMode="auto">
          <a:xfrm>
            <a:off x="1108031" y="3365268"/>
            <a:ext cx="2287587" cy="279401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1</a:t>
            </a:r>
          </a:p>
        </p:txBody>
      </p:sp>
      <p:sp>
        <p:nvSpPr>
          <p:cNvPr id="157" name="TextBox 61"/>
          <p:cNvSpPr txBox="1">
            <a:spLocks noChangeArrowheads="1"/>
          </p:cNvSpPr>
          <p:nvPr/>
        </p:nvSpPr>
        <p:spPr bwMode="auto">
          <a:xfrm>
            <a:off x="9623381" y="1718243"/>
            <a:ext cx="4397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104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9512256" y="1476943"/>
            <a:ext cx="7461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  <a:cs typeface="Arial" pitchFamily="34" charset="0"/>
              </a:rPr>
              <a:t>2024</a:t>
            </a:r>
            <a:endParaRPr lang="en-GB" sz="105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140" name="Chevron 58"/>
          <p:cNvSpPr/>
          <p:nvPr/>
        </p:nvSpPr>
        <p:spPr bwMode="auto">
          <a:xfrm>
            <a:off x="1292181" y="2573906"/>
            <a:ext cx="2797175" cy="273051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5" name="Chevron 58"/>
          <p:cNvSpPr/>
          <p:nvPr/>
        </p:nvSpPr>
        <p:spPr bwMode="auto">
          <a:xfrm>
            <a:off x="664143" y="2050031"/>
            <a:ext cx="1328082" cy="273051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  <a:cs typeface="Arial" pitchFamily="34" charset="0"/>
              </a:rPr>
              <a:t>Stage </a:t>
            </a:r>
            <a:r>
              <a:rPr lang="fr-FR" sz="1400" b="1" dirty="0" smtClean="0">
                <a:ea typeface="ＭＳ Ｐゴシック" charset="-128"/>
                <a:cs typeface="Arial" pitchFamily="34" charset="0"/>
              </a:rPr>
              <a:t>2 </a:t>
            </a:r>
            <a:endParaRPr lang="fr-FR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168" name="Chevron 58"/>
          <p:cNvSpPr/>
          <p:nvPr/>
        </p:nvSpPr>
        <p:spPr bwMode="auto">
          <a:xfrm>
            <a:off x="1855889" y="2049461"/>
            <a:ext cx="944417" cy="273051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 smtClean="0">
                <a:ea typeface="ＭＳ Ｐゴシック" charset="-128"/>
                <a:cs typeface="Arial" pitchFamily="34" charset="0"/>
              </a:rPr>
              <a:t>Exceptions</a:t>
            </a:r>
            <a:endParaRPr lang="fr-FR" sz="9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169" name="Chevron 60"/>
          <p:cNvSpPr/>
          <p:nvPr/>
        </p:nvSpPr>
        <p:spPr bwMode="auto">
          <a:xfrm>
            <a:off x="2684418" y="4243157"/>
            <a:ext cx="4098925" cy="279401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</a:t>
            </a:r>
            <a:r>
              <a:rPr lang="fr-FR" sz="1400" b="1" dirty="0" smtClean="0">
                <a:ea typeface="ＭＳ Ｐゴシック" charset="-128"/>
              </a:rPr>
              <a:t>2</a:t>
            </a:r>
            <a:endParaRPr lang="fr-FR" sz="1400" b="1" dirty="0">
              <a:ea typeface="ＭＳ Ｐゴシック" charset="-128"/>
            </a:endParaRPr>
          </a:p>
        </p:txBody>
      </p:sp>
      <p:sp>
        <p:nvSpPr>
          <p:cNvPr id="170" name="Chevron 58"/>
          <p:cNvSpPr/>
          <p:nvPr/>
        </p:nvSpPr>
        <p:spPr bwMode="auto">
          <a:xfrm>
            <a:off x="5581605" y="4609868"/>
            <a:ext cx="3271838" cy="273051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1" name="Chevron 79"/>
          <p:cNvSpPr/>
          <p:nvPr/>
        </p:nvSpPr>
        <p:spPr bwMode="auto">
          <a:xfrm>
            <a:off x="7558836" y="5011506"/>
            <a:ext cx="1865313" cy="1778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4" name="TextBox 112"/>
          <p:cNvSpPr txBox="1">
            <a:spLocks noChangeArrowheads="1"/>
          </p:cNvSpPr>
          <p:nvPr/>
        </p:nvSpPr>
        <p:spPr bwMode="auto">
          <a:xfrm>
            <a:off x="8491493" y="3401781"/>
            <a:ext cx="1377950" cy="36988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18</a:t>
            </a:r>
            <a:endParaRPr lang="en-GB" altLang="en-US" sz="16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72" name="TextBox 112"/>
          <p:cNvSpPr txBox="1">
            <a:spLocks noChangeArrowheads="1"/>
          </p:cNvSpPr>
          <p:nvPr/>
        </p:nvSpPr>
        <p:spPr bwMode="auto">
          <a:xfrm>
            <a:off x="8491817" y="2209573"/>
            <a:ext cx="1377300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B050"/>
                </a:solidFill>
                <a:latin typeface="Arial" panose="020B0604020202020204" pitchFamily="34" charset="0"/>
              </a:rPr>
              <a:t>Release </a:t>
            </a:r>
            <a:r>
              <a:rPr lang="en-GB" altLang="en-US" sz="1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17</a:t>
            </a:r>
            <a:endParaRPr lang="en-GB" altLang="en-US" sz="16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90630" y="3726574"/>
            <a:ext cx="726481" cy="430887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50" dirty="0" smtClean="0"/>
              <a:t>Content</a:t>
            </a:r>
            <a:br>
              <a:rPr lang="en-US" sz="1050" dirty="0" smtClean="0"/>
            </a:br>
            <a:r>
              <a:rPr lang="en-US" sz="1050" dirty="0" smtClean="0"/>
              <a:t>approval</a:t>
            </a:r>
            <a:endParaRPr lang="en-US" sz="1050" dirty="0"/>
          </a:p>
        </p:txBody>
      </p:sp>
      <p:sp>
        <p:nvSpPr>
          <p:cNvPr id="174" name="TextBox 173"/>
          <p:cNvSpPr txBox="1"/>
          <p:nvPr/>
        </p:nvSpPr>
        <p:spPr>
          <a:xfrm>
            <a:off x="2327061" y="3726574"/>
            <a:ext cx="704039" cy="415498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50" dirty="0" smtClean="0"/>
              <a:t>Timeline</a:t>
            </a:r>
          </a:p>
          <a:p>
            <a:pPr algn="ctr"/>
            <a:r>
              <a:rPr lang="en-US" sz="1050" dirty="0" smtClean="0"/>
              <a:t>approval</a:t>
            </a:r>
            <a:endParaRPr lang="en-US" sz="1050" dirty="0"/>
          </a:p>
        </p:txBody>
      </p:sp>
      <p:cxnSp>
        <p:nvCxnSpPr>
          <p:cNvPr id="252" name="Straight Connector 97"/>
          <p:cNvCxnSpPr>
            <a:cxnSpLocks noChangeShapeType="1"/>
          </p:cNvCxnSpPr>
          <p:nvPr/>
        </p:nvCxnSpPr>
        <p:spPr bwMode="auto">
          <a:xfrm>
            <a:off x="944517" y="5395808"/>
            <a:ext cx="9086851" cy="7937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3" name="Chevron 60"/>
          <p:cNvSpPr/>
          <p:nvPr/>
        </p:nvSpPr>
        <p:spPr bwMode="auto">
          <a:xfrm>
            <a:off x="3149233" y="5810314"/>
            <a:ext cx="6607509" cy="279401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</a:t>
            </a:r>
            <a:r>
              <a:rPr lang="fr-FR" sz="1400" b="1" dirty="0" smtClean="0">
                <a:ea typeface="ＭＳ Ｐゴシック" charset="-128"/>
              </a:rPr>
              <a:t>1 (no </a:t>
            </a:r>
            <a:r>
              <a:rPr lang="fr-FR" sz="1400" b="1" dirty="0" err="1" smtClean="0">
                <a:ea typeface="ＭＳ Ｐゴシック" charset="-128"/>
              </a:rPr>
              <a:t>timeline</a:t>
            </a:r>
            <a:r>
              <a:rPr lang="fr-FR" sz="1400" b="1" dirty="0" smtClean="0">
                <a:ea typeface="ＭＳ Ｐゴシック" charset="-128"/>
              </a:rPr>
              <a:t> </a:t>
            </a:r>
            <a:r>
              <a:rPr lang="fr-FR" sz="1400" b="1" dirty="0" err="1" smtClean="0">
                <a:ea typeface="ＭＳ Ｐゴシック" charset="-128"/>
              </a:rPr>
              <a:t>defined</a:t>
            </a:r>
            <a:r>
              <a:rPr lang="fr-FR" sz="1400" b="1" dirty="0" smtClean="0">
                <a:ea typeface="ＭＳ Ｐゴシック" charset="-128"/>
              </a:rPr>
              <a:t> </a:t>
            </a:r>
            <a:r>
              <a:rPr lang="fr-FR" sz="1400" b="1" dirty="0" err="1" smtClean="0">
                <a:ea typeface="ＭＳ Ｐゴシック" charset="-128"/>
              </a:rPr>
              <a:t>yet</a:t>
            </a:r>
            <a:r>
              <a:rPr lang="fr-FR" sz="1400" b="1" dirty="0" smtClean="0">
                <a:ea typeface="ＭＳ Ｐゴシック" charset="-128"/>
              </a:rPr>
              <a:t>)</a:t>
            </a:r>
            <a:endParaRPr lang="fr-FR" sz="1400" b="1" dirty="0">
              <a:ea typeface="ＭＳ Ｐゴシック" charset="-128"/>
            </a:endParaRPr>
          </a:p>
        </p:txBody>
      </p:sp>
      <p:sp>
        <p:nvSpPr>
          <p:cNvPr id="254" name="TextBox 112"/>
          <p:cNvSpPr txBox="1">
            <a:spLocks noChangeArrowheads="1"/>
          </p:cNvSpPr>
          <p:nvPr/>
        </p:nvSpPr>
        <p:spPr bwMode="auto">
          <a:xfrm>
            <a:off x="1029216" y="5546717"/>
            <a:ext cx="1377300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B050"/>
                </a:solidFill>
                <a:latin typeface="Arial" panose="020B0604020202020204" pitchFamily="34" charset="0"/>
              </a:rPr>
              <a:t>Release </a:t>
            </a:r>
            <a:r>
              <a:rPr lang="en-GB" altLang="en-US" sz="1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19</a:t>
            </a:r>
            <a:endParaRPr lang="en-GB" altLang="en-US" sz="16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0301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18 – Working Group Status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789010"/>
            <a:ext cx="10341623" cy="4351338"/>
          </a:xfrm>
          <a:noFill/>
        </p:spPr>
        <p:txBody>
          <a:bodyPr/>
          <a:lstStyle/>
          <a:p>
            <a:pPr marL="447675" indent="-447675"/>
            <a:r>
              <a:rPr lang="en-US" sz="1800" dirty="0" smtClean="0"/>
              <a:t>SA1 has indicated all Rel-18 requirements work 80% complete at SA#93-e (September 2021). SA1 will complete all Rel-18 work by SA#94-e (December 2021)</a:t>
            </a:r>
            <a:br>
              <a:rPr lang="en-US" sz="1800" dirty="0" smtClean="0"/>
            </a:br>
            <a:endParaRPr lang="en-US" sz="1600" dirty="0" smtClean="0"/>
          </a:p>
          <a:p>
            <a:pPr marL="447675" indent="-447675"/>
            <a:r>
              <a:rPr lang="en-US" sz="1800" dirty="0" smtClean="0"/>
              <a:t>SA2 is discussing Rel-18 Study/Work Items mainly since June 2021</a:t>
            </a:r>
          </a:p>
          <a:p>
            <a:pPr marL="719138" lvl="1" indent="-261938"/>
            <a:r>
              <a:rPr lang="en-US" sz="1400" dirty="0" smtClean="0"/>
              <a:t>So far only Work/Study Item descriptions are discussed. Technical work on CR/TR/TRs will start from Q1/22 on. </a:t>
            </a:r>
          </a:p>
          <a:p>
            <a:pPr marL="719138" lvl="1" indent="-261938"/>
            <a:r>
              <a:rPr lang="en-US" sz="1400" dirty="0" smtClean="0"/>
              <a:t>Over 40 Study/Work Item proposals are currently discussed in SA2, they would in total require more than </a:t>
            </a:r>
            <a:br>
              <a:rPr lang="en-US" sz="1400" dirty="0" smtClean="0"/>
            </a:br>
            <a:r>
              <a:rPr lang="en-US" sz="1400" dirty="0" smtClean="0"/>
              <a:t>double the available time (time units / TU) which are projected to be available for Rel-18, based on the agreed timeline.</a:t>
            </a:r>
          </a:p>
          <a:p>
            <a:pPr marL="719138" lvl="1" indent="-261938"/>
            <a:r>
              <a:rPr lang="en-US" sz="1400" dirty="0" smtClean="0"/>
              <a:t>Due to that a prioritization process has started on SA level, which will conclude at SA#94-e (December 2021) – see next slides.</a:t>
            </a:r>
            <a:br>
              <a:rPr lang="en-US" sz="1400" dirty="0" smtClean="0"/>
            </a:br>
            <a:endParaRPr lang="en-US" sz="1400" dirty="0" smtClean="0"/>
          </a:p>
          <a:p>
            <a:pPr marL="447675" indent="-447675"/>
            <a:r>
              <a:rPr lang="en-US" sz="1800" dirty="0" smtClean="0"/>
              <a:t>SA6 also discussed Rel-18 Study/Work Items and has started initial technical work on them. So far the load is regarded as high, but no prioritization process seems to be needed for the moment.</a:t>
            </a:r>
            <a:br>
              <a:rPr lang="en-US" sz="1800" dirty="0" smtClean="0"/>
            </a:br>
            <a:endParaRPr lang="en-US" sz="1800" dirty="0" smtClean="0"/>
          </a:p>
          <a:p>
            <a:pPr marL="447675" indent="-447675"/>
            <a:r>
              <a:rPr lang="en-US" sz="1800" dirty="0" smtClean="0"/>
              <a:t>SA3 work for Rel-18 will start later, as it is relying on initial outputs from RAN and SA stage 2 groups.</a:t>
            </a:r>
            <a:br>
              <a:rPr lang="en-US" sz="1800" dirty="0" smtClean="0"/>
            </a:br>
            <a:endParaRPr lang="en-US" sz="1800" dirty="0"/>
          </a:p>
          <a:p>
            <a:pPr marL="447675" indent="-447675"/>
            <a:r>
              <a:rPr lang="en-US" sz="1800" dirty="0" smtClean="0"/>
              <a:t>SA4 and SA5 both are started initial discussions on Rel-18 Study/Work Items. Also here currently it seems the workload can be managed by the groups, i.e. no prioritization needed.</a:t>
            </a:r>
          </a:p>
          <a:p>
            <a:pPr marL="447675" indent="-447675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84946469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18 – Prioritization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789010"/>
            <a:ext cx="10985090" cy="4351338"/>
          </a:xfrm>
          <a:noFill/>
        </p:spPr>
        <p:txBody>
          <a:bodyPr/>
          <a:lstStyle/>
          <a:p>
            <a:pPr marL="447675" indent="-447675"/>
            <a:r>
              <a:rPr lang="en-US" sz="1800" dirty="0" smtClean="0"/>
              <a:t>As indicated on the previous slide, so far it seems that only SA2 Rel-18 Items need to be prioritized. This means that not all Study/Work Items which are currently discussed in SA2 can be part of Rel-18, due to the limited time. It also means that the scope of some of the bigger items needs to be reduced.</a:t>
            </a:r>
          </a:p>
          <a:p>
            <a:pPr marL="447675" indent="-447675"/>
            <a:r>
              <a:rPr lang="en-US" sz="1800" dirty="0" smtClean="0"/>
              <a:t>SA has outlined a prioritization process which will take place during Q4/2021. </a:t>
            </a:r>
          </a:p>
          <a:p>
            <a:pPr marL="447675" indent="-447675"/>
            <a:r>
              <a:rPr lang="en-US" sz="1800" dirty="0" smtClean="0"/>
              <a:t>SA2 will further detail the Study/Work Item descriptions and rapporteurs will make realistic TU (time unit) estimations for all objectives / work tasks included in these items. </a:t>
            </a:r>
          </a:p>
          <a:p>
            <a:pPr marL="447675" indent="-447675"/>
            <a:r>
              <a:rPr lang="en-US" sz="1800" dirty="0" smtClean="0"/>
              <a:t>After the November SA2 meeting, companies will be asked to rank the available items based on their preferences. This will result in a “ranked list” of items which will be the input to the December SA Workshop and SA plenary.</a:t>
            </a:r>
          </a:p>
          <a:p>
            <a:pPr marL="447675" indent="-447675"/>
            <a:r>
              <a:rPr lang="en-US" sz="1800" dirty="0" smtClean="0"/>
              <a:t>At the 2 day Prioritization Workshop (December 9 &amp; 10) and the subsequent SA#94-e Plenary SA will, in coordination with other SA WGs as well as RAN and CT, determine which of the candidate items will be part of the Rel-18 content.</a:t>
            </a:r>
          </a:p>
          <a:p>
            <a:pPr marL="447675" indent="-447675"/>
            <a:r>
              <a:rPr lang="en-US" sz="1800" dirty="0" smtClean="0"/>
              <a:t>A list of all SA2 S/WIs at the end of SA#93-e can </a:t>
            </a:r>
            <a:r>
              <a:rPr lang="en-US" sz="1800" dirty="0"/>
              <a:t>be found here: </a:t>
            </a:r>
            <a:r>
              <a:rPr lang="en-US" sz="1400" dirty="0">
                <a:hlinkClick r:id="rId2"/>
              </a:rPr>
              <a:t>https://</a:t>
            </a:r>
            <a:r>
              <a:rPr lang="en-US" sz="1400" dirty="0" smtClean="0">
                <a:hlinkClick r:id="rId2"/>
              </a:rPr>
              <a:t>www.3gpp.org/ftp/tsg_sa/TSG_SA/TSGS_93E_Electronic_2021_09/Docs/SP-211143.zip</a:t>
            </a:r>
            <a:r>
              <a:rPr lang="en-US" sz="1400" dirty="0" smtClean="0"/>
              <a:t> </a:t>
            </a:r>
            <a:endParaRPr lang="en-US" sz="1800" dirty="0" smtClean="0"/>
          </a:p>
          <a:p>
            <a:pPr marL="447675" indent="-447675"/>
            <a:r>
              <a:rPr lang="en-US" sz="1800" dirty="0" smtClean="0"/>
              <a:t>The prioritization process is described in </a:t>
            </a:r>
            <a:r>
              <a:rPr lang="en-US" sz="1800" dirty="0"/>
              <a:t>more detail here: </a:t>
            </a:r>
            <a:r>
              <a:rPr lang="en-US" sz="1400" dirty="0">
                <a:hlinkClick r:id="rId3"/>
              </a:rPr>
              <a:t>https://</a:t>
            </a:r>
            <a:r>
              <a:rPr lang="en-US" sz="1400" dirty="0" smtClean="0">
                <a:hlinkClick r:id="rId3"/>
              </a:rPr>
              <a:t>www.3gpp.org/ftp/tsg_sa/TSG_SA/TSGS_93E_Electronic_2021_09/Docs/SP-211119.zip</a:t>
            </a:r>
            <a:r>
              <a:rPr lang="en-US" sz="1400" dirty="0" smtClean="0"/>
              <a:t> 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6757562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19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789010"/>
            <a:ext cx="10985090" cy="4351338"/>
          </a:xfrm>
          <a:noFill/>
        </p:spPr>
        <p:txBody>
          <a:bodyPr/>
          <a:lstStyle/>
          <a:p>
            <a:pPr marL="447675" indent="-447675"/>
            <a:r>
              <a:rPr lang="en-US" sz="2000" dirty="0" smtClean="0"/>
              <a:t>Initial discussions started in SA1 on Rel-19 topics. </a:t>
            </a:r>
          </a:p>
          <a:p>
            <a:pPr marL="447675" indent="-447675"/>
            <a:r>
              <a:rPr lang="en-US" sz="2000" dirty="0" smtClean="0"/>
              <a:t>No timeline has been discussed so far. It might be that at SA#94-e (December 2021) SA discusses an initial timeline for SA1 only for Rel-19. </a:t>
            </a:r>
          </a:p>
          <a:p>
            <a:pPr marL="447675" indent="-447675"/>
            <a:r>
              <a:rPr lang="en-US" sz="2000" dirty="0" smtClean="0"/>
              <a:t>The overall Rel-19 timeline will not be discussed before the start of stage 2 work, i.e. earliest in the beginning of 2023.</a:t>
            </a:r>
          </a:p>
        </p:txBody>
      </p:sp>
    </p:spTree>
    <p:extLst>
      <p:ext uri="{BB962C8B-B14F-4D97-AF65-F5344CB8AC3E}">
        <p14:creationId xmlns:p14="http://schemas.microsoft.com/office/powerpoint/2010/main" val="38562358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54567</TotalTime>
  <Words>1101</Words>
  <Application>Microsoft Office PowerPoint</Application>
  <PresentationFormat>Widescreen</PresentationFormat>
  <Paragraphs>145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Malgun Gothic</vt:lpstr>
      <vt:lpstr>MS PGothic</vt:lpstr>
      <vt:lpstr>MS PGothic</vt:lpstr>
      <vt:lpstr>Arial</vt:lpstr>
      <vt:lpstr>Calibri</vt:lpstr>
      <vt:lpstr>Calibri Light</vt:lpstr>
      <vt:lpstr>Times New Roman</vt:lpstr>
      <vt:lpstr>Office Theme</vt:lpstr>
      <vt:lpstr>3GPP TSG SA  Management Report</vt:lpstr>
      <vt:lpstr>TSG SA Dates</vt:lpstr>
      <vt:lpstr>TSG SA Officials</vt:lpstr>
      <vt:lpstr>Release 17</vt:lpstr>
      <vt:lpstr>Release 18 – WS &amp; Timeline &amp; Content</vt:lpstr>
      <vt:lpstr>Timeline &amp; Releases (SA View)</vt:lpstr>
      <vt:lpstr>Release 18 – Working Group Status</vt:lpstr>
      <vt:lpstr>Release 18 – Prioritization</vt:lpstr>
      <vt:lpstr>Release 19</vt:lpstr>
      <vt:lpstr>Cross TSG and SA Internal Coordination</vt:lpstr>
      <vt:lpstr>E-Meetings &amp; Meeting Planning</vt:lpstr>
      <vt:lpstr>For PCG Action</vt:lpstr>
      <vt:lpstr>Acknowledgements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939</cp:revision>
  <dcterms:created xsi:type="dcterms:W3CDTF">2010-02-05T13:52:04Z</dcterms:created>
  <dcterms:modified xsi:type="dcterms:W3CDTF">2021-10-13T14:50:51Z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1634042729</vt:lpwstr>
  </property>
</Properties>
</file>