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5"/>
  </p:notesMasterIdLst>
  <p:handoutMasterIdLst>
    <p:handoutMasterId r:id="rId46"/>
  </p:handoutMasterIdLst>
  <p:sldIdLst>
    <p:sldId id="341" r:id="rId5"/>
    <p:sldId id="494" r:id="rId6"/>
    <p:sldId id="510" r:id="rId7"/>
    <p:sldId id="511" r:id="rId8"/>
    <p:sldId id="513" r:id="rId9"/>
    <p:sldId id="496" r:id="rId10"/>
    <p:sldId id="491" r:id="rId11"/>
    <p:sldId id="372" r:id="rId12"/>
    <p:sldId id="387" r:id="rId13"/>
    <p:sldId id="371" r:id="rId14"/>
    <p:sldId id="454" r:id="rId15"/>
    <p:sldId id="493" r:id="rId16"/>
    <p:sldId id="542" r:id="rId17"/>
    <p:sldId id="541" r:id="rId18"/>
    <p:sldId id="562" r:id="rId19"/>
    <p:sldId id="914" r:id="rId20"/>
    <p:sldId id="497" r:id="rId21"/>
    <p:sldId id="514" r:id="rId22"/>
    <p:sldId id="482" r:id="rId23"/>
    <p:sldId id="516" r:id="rId24"/>
    <p:sldId id="515" r:id="rId25"/>
    <p:sldId id="484" r:id="rId26"/>
    <p:sldId id="478" r:id="rId27"/>
    <p:sldId id="481" r:id="rId28"/>
    <p:sldId id="915" r:id="rId29"/>
    <p:sldId id="916" r:id="rId30"/>
    <p:sldId id="498" r:id="rId31"/>
    <p:sldId id="365" r:id="rId32"/>
    <p:sldId id="464" r:id="rId33"/>
    <p:sldId id="406" r:id="rId34"/>
    <p:sldId id="490" r:id="rId35"/>
    <p:sldId id="420" r:id="rId36"/>
    <p:sldId id="512" r:id="rId37"/>
    <p:sldId id="422" r:id="rId38"/>
    <p:sldId id="423" r:id="rId39"/>
    <p:sldId id="509" r:id="rId40"/>
    <p:sldId id="820" r:id="rId41"/>
    <p:sldId id="430" r:id="rId42"/>
    <p:sldId id="517" r:id="rId43"/>
    <p:sldId id="518" r:id="rId4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0" d="100"/>
          <a:sy n="60" d="100"/>
        </p:scale>
        <p:origin x="342" y="66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3e_forIssam-v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Feuil1!$A$2:$A$18</c:f>
              <c:strCache>
                <c:ptCount val="17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</c:strCache>
            </c:strRef>
          </c:cat>
          <c:val>
            <c:numRef>
              <c:f>Feuil1!$B$2:$B$18</c:f>
              <c:numCache>
                <c:formatCode>General</c:formatCode>
                <c:ptCount val="17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9B-4DC8-A3D5-1D918D6EF1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669536"/>
        <c:axId val="386669928"/>
      </c:barChart>
      <c:catAx>
        <c:axId val="386669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6669928"/>
        <c:crosses val="autoZero"/>
        <c:auto val="1"/>
        <c:lblAlgn val="ctr"/>
        <c:lblOffset val="100"/>
        <c:noMultiLvlLbl val="0"/>
      </c:catAx>
      <c:valAx>
        <c:axId val="386669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66695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Feuil1!$A$8:$A$19</c:f>
              <c:strCache>
                <c:ptCount val="12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</c:strCache>
            </c:strRef>
          </c:cat>
          <c:val>
            <c:numRef>
              <c:f>Feuil1!$C$8:$C$19</c:f>
              <c:numCache>
                <c:formatCode>General</c:formatCode>
                <c:ptCount val="12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94-4546-B488-1A8FDAA9E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8200"/>
        <c:axId val="267968592"/>
      </c:barChart>
      <c:catAx>
        <c:axId val="267968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7968592"/>
        <c:crosses val="autoZero"/>
        <c:auto val="1"/>
        <c:lblAlgn val="ctr"/>
        <c:lblOffset val="100"/>
        <c:noMultiLvlLbl val="0"/>
      </c:catAx>
      <c:valAx>
        <c:axId val="267968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79682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Feuil1!$A$15:$A$19</c:f>
              <c:strCache>
                <c:ptCount val="5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</c:strCache>
            </c:strRef>
          </c:cat>
          <c:val>
            <c:numRef>
              <c:f>Feuil1!$D$15:$D$19</c:f>
              <c:numCache>
                <c:formatCode>General</c:formatCode>
                <c:ptCount val="5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58-499B-B6CA-C976AF336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8984"/>
        <c:axId val="267969376"/>
      </c:barChart>
      <c:catAx>
        <c:axId val="267968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7969376"/>
        <c:crosses val="autoZero"/>
        <c:auto val="1"/>
        <c:lblAlgn val="ctr"/>
        <c:lblOffset val="100"/>
        <c:noMultiLvlLbl val="0"/>
      </c:catAx>
      <c:valAx>
        <c:axId val="267969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79689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'https://etsihq-my.sharepoint.com/personal/frederic_firmin_etsi_org/Documents/Documents/specmanager/[stats05-with-chart_2021-09.xlsx]CR by WG FF'!$B$31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'[1]CR by WG FF'!$A$32:$A$53</c:f>
              <c:strCache>
                <c:ptCount val="22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</c:strCache>
            </c:strRef>
          </c:cat>
          <c:val>
            <c:numRef>
              <c:f>'[1]CR by WG FF'!$B$32:$B$53</c:f>
              <c:numCache>
                <c:formatCode>General</c:formatCode>
                <c:ptCount val="22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07-4062-9310-31E2C9B9549C}"/>
            </c:ext>
          </c:extLst>
        </c:ser>
        <c:ser>
          <c:idx val="1"/>
          <c:order val="1"/>
          <c:tx>
            <c:strRef>
              <c:f>'https://etsihq-my.sharepoint.com/personal/frederic_firmin_etsi_org/Documents/Documents/specmanager/[stats05-with-chart_2021-09.xlsx]CR by WG FF'!$C$31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CF6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CF600"/>
              </a:solidFill>
              <a:ln w="9525">
                <a:solidFill>
                  <a:srgbClr val="FCF600"/>
                </a:solidFill>
              </a:ln>
              <a:effectLst/>
            </c:spPr>
          </c:marker>
          <c:cat>
            <c:strRef>
              <c:f>'[1]CR by WG FF'!$A$32:$A$53</c:f>
              <c:strCache>
                <c:ptCount val="22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</c:strCache>
            </c:strRef>
          </c:cat>
          <c:val>
            <c:numRef>
              <c:f>'[1]CR by WG FF'!$C$32:$C$53</c:f>
              <c:numCache>
                <c:formatCode>General</c:formatCode>
                <c:ptCount val="22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807-4062-9310-31E2C9B9549C}"/>
            </c:ext>
          </c:extLst>
        </c:ser>
        <c:ser>
          <c:idx val="2"/>
          <c:order val="2"/>
          <c:tx>
            <c:strRef>
              <c:f>'https://etsihq-my.sharepoint.com/personal/frederic_firmin_etsi_org/Documents/Documents/specmanager/[stats05-with-chart_2021-09.xlsx]CR by WG FF'!$D$31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'[1]CR by WG FF'!$A$32:$A$53</c:f>
              <c:strCache>
                <c:ptCount val="22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</c:strCache>
            </c:strRef>
          </c:cat>
          <c:val>
            <c:numRef>
              <c:f>'[1]CR by WG FF'!$D$32:$D$53</c:f>
              <c:numCache>
                <c:formatCode>General</c:formatCode>
                <c:ptCount val="22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807-4062-9310-31E2C9B9549C}"/>
            </c:ext>
          </c:extLst>
        </c:ser>
        <c:ser>
          <c:idx val="3"/>
          <c:order val="3"/>
          <c:tx>
            <c:strRef>
              <c:f>'https://etsihq-my.sharepoint.com/personal/frederic_firmin_etsi_org/Documents/Documents/specmanager/[stats05-with-chart_2021-09.xlsx]CR by WG FF'!$E$31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4B008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4B0082"/>
              </a:solidFill>
              <a:ln w="9525">
                <a:solidFill>
                  <a:srgbClr val="4B0082"/>
                </a:solidFill>
              </a:ln>
              <a:effectLst/>
            </c:spPr>
          </c:marker>
          <c:cat>
            <c:strRef>
              <c:f>'[1]CR by WG FF'!$A$32:$A$53</c:f>
              <c:strCache>
                <c:ptCount val="22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</c:strCache>
            </c:strRef>
          </c:cat>
          <c:val>
            <c:numRef>
              <c:f>'[1]CR by WG FF'!$E$32:$E$53</c:f>
              <c:numCache>
                <c:formatCode>General</c:formatCode>
                <c:ptCount val="22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807-4062-9310-31E2C9B954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#47e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19 – 20</a:t>
            </a:r>
            <a:r>
              <a:rPr lang="sv-SE" altLang="en-US" sz="1200" b="1" baseline="0" dirty="0">
                <a:latin typeface="Arial "/>
              </a:rPr>
              <a:t> October</a:t>
            </a:r>
            <a:r>
              <a:rPr lang="sv-SE" altLang="en-US" sz="1200" b="1" dirty="0">
                <a:latin typeface="Arial "/>
              </a:rPr>
              <a:t>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PCG47_04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1_mm-cc-sm_ex-CN1/TSGC1_132e/Docs/C1-215664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mailto:lguellec@QTI.QUALCOMM.COM" TargetMode="External"/><Relationship Id="rId4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339.zip" TargetMode="External"/><Relationship Id="rId2" Type="http://schemas.openxmlformats.org/officeDocument/2006/relationships/hyperlink" Target="https://www.3gpp.org/ftp/tsg_ct/TSG_CT/TSGC_92e/Docs/CP-2113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3e/Docs/CP-212164.zip" TargetMode="External"/><Relationship Id="rId5" Type="http://schemas.openxmlformats.org/officeDocument/2006/relationships/hyperlink" Target="https://www.3gpp.org/ftp/tsg_ct/TSG_CT/TSGC_93e/Docs/CP-212109.zip" TargetMode="External"/><Relationship Id="rId4" Type="http://schemas.openxmlformats.org/officeDocument/2006/relationships/hyperlink" Target="https://www.3gpp.org/ftp/tsg_ct/TSG_CT/TSGC_93e/Docs/CP-212025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122.zip" TargetMode="External"/><Relationship Id="rId2" Type="http://schemas.openxmlformats.org/officeDocument/2006/relationships/hyperlink" Target="https://www.3gpp.org/ftp/tsg_ct/TSG_CT/TSGC_92e/Docs/CP-21108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3e/Docs/CP-212110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Still some Rel-16 CRs to correct Rel-16 specifications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Decreasing number : 209 at CT#92e and 117 at CT#93e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and Stage 2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alignment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All Rel-16 related Work Items 100% </a:t>
            </a:r>
          </a:p>
          <a:p>
            <a:pPr lvl="1"/>
            <a:r>
              <a:rPr lang="en-US" dirty="0"/>
              <a:t>completed since CT#89</a:t>
            </a: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5BB1E02D-4F04-4597-A603-3CE4616595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7618614"/>
              </p:ext>
            </p:extLst>
          </p:nvPr>
        </p:nvGraphicFramePr>
        <p:xfrm>
          <a:off x="6930189" y="3619727"/>
          <a:ext cx="4592411" cy="2692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Cruising speed of Rel-17 work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Increase of Rel-17 CRs (Category B/C/F/D)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818 in CT#92e and 661 in CT#93e</a:t>
            </a:r>
          </a:p>
          <a:p>
            <a:pPr lvl="2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only 1 meeting during the summer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60 (+12) SID/WID since CT#89e (Annex)</a:t>
            </a:r>
          </a:p>
          <a:p>
            <a:pPr lvl="2"/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New TS/TR presented for information/approval (see Annex)</a:t>
            </a:r>
          </a:p>
          <a:p>
            <a:pPr lvl="1"/>
            <a:r>
              <a:rPr lang="en-US" dirty="0">
                <a:latin typeface="Arial "/>
              </a:rPr>
              <a:t>5 TRs sent for information</a:t>
            </a:r>
          </a:p>
          <a:p>
            <a:pPr lvl="1"/>
            <a:r>
              <a:rPr lang="en-US" dirty="0">
                <a:latin typeface="Arial "/>
              </a:rPr>
              <a:t>3 TRs sent for approval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7420119A-0563-475C-913B-1E042DAB13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0470229"/>
              </p:ext>
            </p:extLst>
          </p:nvPr>
        </p:nvGraphicFramePr>
        <p:xfrm>
          <a:off x="7599590" y="1690688"/>
          <a:ext cx="4592410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r>
              <a:rPr lang="fr-FR" dirty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 err="1"/>
              <a:t>Still</a:t>
            </a:r>
            <a:r>
              <a:rPr lang="fr-FR" dirty="0"/>
              <a:t> on </a:t>
            </a:r>
            <a:r>
              <a:rPr lang="fr-FR" dirty="0" err="1"/>
              <a:t>track</a:t>
            </a:r>
            <a:endParaRPr lang="fr-FR" dirty="0"/>
          </a:p>
          <a:p>
            <a:r>
              <a:rPr lang="fr-FR" dirty="0"/>
              <a:t>Stage 3 Freeze: March '22 (TSG#95)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till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 handling</a:t>
            </a:r>
          </a:p>
        </p:txBody>
      </p:sp>
    </p:spTree>
    <p:extLst>
      <p:ext uri="{BB962C8B-B14F-4D97-AF65-F5344CB8AC3E}">
        <p14:creationId xmlns:p14="http://schemas.microsoft.com/office/powerpoint/2010/main" val="211734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E-meeting guidance </a:t>
            </a:r>
            <a:r>
              <a:rPr lang="fr-FR" sz="2400" dirty="0" err="1"/>
              <a:t>provided</a:t>
            </a:r>
            <a:r>
              <a:rPr lang="fr-FR" sz="2400" dirty="0"/>
              <a:t> in a </a:t>
            </a:r>
            <a:r>
              <a:rPr lang="fr-FR" sz="2400" dirty="0" err="1"/>
              <a:t>separate</a:t>
            </a:r>
            <a:r>
              <a:rPr lang="fr-FR" sz="2400" dirty="0"/>
              <a:t> </a:t>
            </a:r>
            <a:r>
              <a:rPr lang="fr-FR" sz="2400" dirty="0" err="1"/>
              <a:t>Tdoc</a:t>
            </a:r>
            <a:r>
              <a:rPr lang="fr-FR" sz="2400" dirty="0"/>
              <a:t> at </a:t>
            </a:r>
            <a:r>
              <a:rPr lang="fr-FR" sz="2400" dirty="0" err="1"/>
              <a:t>each</a:t>
            </a:r>
            <a:r>
              <a:rPr lang="fr-FR" sz="2400" dirty="0"/>
              <a:t> meeting:</a:t>
            </a:r>
          </a:p>
          <a:p>
            <a:pPr lvl="1"/>
            <a:r>
              <a:rPr lang="en-US" sz="2000" dirty="0"/>
              <a:t>Cx-2xxxx_Cx#yyy-e guidance</a:t>
            </a:r>
          </a:p>
          <a:p>
            <a:pPr lvl="1"/>
            <a:r>
              <a:rPr lang="en-US" sz="2000" dirty="0"/>
              <a:t>Contains all the </a:t>
            </a:r>
            <a:r>
              <a:rPr lang="en-US" sz="2000" dirty="0">
                <a:solidFill>
                  <a:srgbClr val="FF0000"/>
                </a:solidFill>
              </a:rPr>
              <a:t>info useful to the delegates</a:t>
            </a:r>
            <a:r>
              <a:rPr lang="en-US" sz="2000" dirty="0"/>
              <a:t>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r>
              <a:rPr lang="fr-FR" sz="2400" dirty="0" err="1"/>
              <a:t>Useful</a:t>
            </a:r>
            <a:r>
              <a:rPr lang="fr-FR" sz="2400" dirty="0"/>
              <a:t> guidelines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enforce</a:t>
            </a:r>
            <a:r>
              <a:rPr lang="fr-FR" sz="2000" dirty="0"/>
              <a:t> the use of </a:t>
            </a:r>
            <a:r>
              <a:rPr lang="en-US" sz="2000" dirty="0">
                <a:solidFill>
                  <a:srgbClr val="FF0000"/>
                </a:solidFill>
              </a:rPr>
              <a:t>name + affiliation</a:t>
            </a:r>
            <a:r>
              <a:rPr lang="en-US" sz="2000" dirty="0"/>
              <a:t> as identifier during online session, whatever the exact format.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ask</a:t>
            </a:r>
            <a:r>
              <a:rPr lang="fr-FR" sz="2000" dirty="0"/>
              <a:t> </a:t>
            </a:r>
            <a:r>
              <a:rPr lang="fr-FR" sz="2000" dirty="0" err="1"/>
              <a:t>delegates</a:t>
            </a:r>
            <a:r>
              <a:rPr lang="fr-FR" sz="2000" dirty="0"/>
              <a:t>, </a:t>
            </a:r>
            <a:r>
              <a:rPr lang="fr-FR" sz="2000" dirty="0" err="1"/>
              <a:t>especially</a:t>
            </a:r>
            <a:r>
              <a:rPr lang="fr-FR" sz="2000" dirty="0"/>
              <a:t> new </a:t>
            </a:r>
            <a:r>
              <a:rPr lang="fr-FR" sz="2000" dirty="0" err="1"/>
              <a:t>ones</a:t>
            </a:r>
            <a:r>
              <a:rPr lang="fr-FR" sz="2000" dirty="0"/>
              <a:t>, to </a:t>
            </a:r>
            <a:r>
              <a:rPr lang="fr-FR" sz="2000" dirty="0" err="1">
                <a:solidFill>
                  <a:srgbClr val="FF0000"/>
                </a:solidFill>
              </a:rPr>
              <a:t>introduce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 err="1">
                <a:solidFill>
                  <a:srgbClr val="FF0000"/>
                </a:solidFill>
              </a:rPr>
              <a:t>themselves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/>
              <a:t>and the </a:t>
            </a:r>
            <a:r>
              <a:rPr lang="fr-FR" sz="2000" dirty="0" err="1"/>
              <a:t>company</a:t>
            </a:r>
            <a:r>
              <a:rPr lang="fr-FR" sz="2000" dirty="0"/>
              <a:t> </a:t>
            </a:r>
            <a:r>
              <a:rPr lang="fr-FR" sz="2000" dirty="0" err="1"/>
              <a:t>they</a:t>
            </a:r>
            <a:r>
              <a:rPr lang="fr-FR" sz="2000" dirty="0"/>
              <a:t> </a:t>
            </a:r>
            <a:r>
              <a:rPr lang="fr-FR" sz="2000" dirty="0" err="1"/>
              <a:t>represent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taking</a:t>
            </a:r>
            <a:r>
              <a:rPr lang="fr-FR" sz="2000" dirty="0"/>
              <a:t> the </a:t>
            </a:r>
            <a:r>
              <a:rPr lang="fr-FR" sz="2000" dirty="0" err="1"/>
              <a:t>floor</a:t>
            </a:r>
            <a:r>
              <a:rPr lang="fr-FR" sz="2000" dirty="0"/>
              <a:t>.</a:t>
            </a:r>
            <a:endParaRPr lang="en-US" sz="2000" dirty="0"/>
          </a:p>
          <a:p>
            <a:pPr lvl="1"/>
            <a:r>
              <a:rPr lang="en-US" sz="2000" dirty="0"/>
              <a:t>Please ensure that delegates adopt a </a:t>
            </a:r>
            <a:r>
              <a:rPr lang="en-US" sz="2000" dirty="0">
                <a:solidFill>
                  <a:srgbClr val="FF0000"/>
                </a:solidFill>
              </a:rPr>
              <a:t>respectful and courteous behavior </a:t>
            </a:r>
            <a:r>
              <a:rPr lang="en-US" sz="2000" dirty="0"/>
              <a:t>in any circumstance during online sessions.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enforce an "</a:t>
            </a:r>
            <a:r>
              <a:rPr lang="fr-FR" sz="2000" dirty="0" err="1"/>
              <a:t>inactivity</a:t>
            </a:r>
            <a:r>
              <a:rPr lang="fr-FR" sz="2000" dirty="0"/>
              <a:t> </a:t>
            </a:r>
            <a:r>
              <a:rPr lang="fr-FR" sz="2000" dirty="0" err="1"/>
              <a:t>period</a:t>
            </a:r>
            <a:r>
              <a:rPr lang="fr-FR" sz="2000" dirty="0"/>
              <a:t>" </a:t>
            </a:r>
            <a:r>
              <a:rPr lang="fr-FR" sz="2000" dirty="0" err="1"/>
              <a:t>during</a:t>
            </a:r>
            <a:r>
              <a:rPr lang="fr-FR" sz="2000" dirty="0"/>
              <a:t> the week-end </a:t>
            </a:r>
            <a:r>
              <a:rPr lang="fr-FR" sz="2000" dirty="0" err="1"/>
              <a:t>when</a:t>
            </a:r>
            <a:r>
              <a:rPr lang="fr-FR" sz="2000" dirty="0"/>
              <a:t> the meeting for +7 </a:t>
            </a:r>
            <a:r>
              <a:rPr lang="fr-FR" sz="2000" dirty="0" err="1"/>
              <a:t>days</a:t>
            </a:r>
            <a:r>
              <a:rPr lang="fr-FR" sz="2000" dirty="0"/>
              <a:t> meeting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3272231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enforce</a:t>
            </a:r>
            <a:r>
              <a:rPr lang="fr-FR" dirty="0"/>
              <a:t> an "</a:t>
            </a:r>
            <a:r>
              <a:rPr lang="fr-FR" dirty="0" err="1"/>
              <a:t>inactivity</a:t>
            </a:r>
            <a:r>
              <a:rPr lang="fr-FR" dirty="0"/>
              <a:t> </a:t>
            </a:r>
            <a:r>
              <a:rPr lang="fr-FR" dirty="0" err="1"/>
              <a:t>period</a:t>
            </a:r>
            <a:r>
              <a:rPr lang="fr-FR" dirty="0"/>
              <a:t>" </a:t>
            </a:r>
            <a:r>
              <a:rPr lang="fr-FR" dirty="0" err="1"/>
              <a:t>during</a:t>
            </a:r>
            <a:r>
              <a:rPr lang="fr-FR" dirty="0"/>
              <a:t> the week-end </a:t>
            </a:r>
            <a:r>
              <a:rPr lang="fr-FR" dirty="0" err="1"/>
              <a:t>when</a:t>
            </a:r>
            <a:r>
              <a:rPr lang="fr-FR" dirty="0"/>
              <a:t> the meeting for +7 </a:t>
            </a:r>
            <a:r>
              <a:rPr lang="fr-FR" dirty="0" err="1"/>
              <a:t>days</a:t>
            </a:r>
            <a:r>
              <a:rPr lang="fr-FR" dirty="0"/>
              <a:t> meeting</a:t>
            </a:r>
          </a:p>
          <a:p>
            <a:endParaRPr lang="fr-FR" dirty="0"/>
          </a:p>
          <a:p>
            <a:r>
              <a:rPr lang="fr-FR" dirty="0"/>
              <a:t>To </a:t>
            </a:r>
            <a:r>
              <a:rPr lang="fr-FR" dirty="0" err="1"/>
              <a:t>increase</a:t>
            </a:r>
            <a:r>
              <a:rPr lang="fr-FR" dirty="0"/>
              <a:t> the </a:t>
            </a:r>
            <a:r>
              <a:rPr lang="fr-FR" dirty="0" err="1"/>
              <a:t>efficiency</a:t>
            </a:r>
            <a:r>
              <a:rPr lang="fr-FR" dirty="0"/>
              <a:t> of e-meetings,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will</a:t>
            </a:r>
            <a:r>
              <a:rPr lang="fr-FR" dirty="0"/>
              <a:t> check </a:t>
            </a:r>
            <a:r>
              <a:rPr lang="fr-FR" dirty="0" err="1"/>
              <a:t>with</a:t>
            </a:r>
            <a:r>
              <a:rPr lang="fr-FR" dirty="0"/>
              <a:t> MCC if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possible to set up </a:t>
            </a:r>
            <a:r>
              <a:rPr lang="fr-FR" dirty="0" err="1"/>
              <a:t>parallel</a:t>
            </a:r>
            <a:r>
              <a:rPr lang="fr-FR" dirty="0"/>
              <a:t> online sessions, in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F2F meetings.</a:t>
            </a:r>
          </a:p>
        </p:txBody>
      </p:sp>
    </p:spTree>
    <p:extLst>
      <p:ext uri="{BB962C8B-B14F-4D97-AF65-F5344CB8AC3E}">
        <p14:creationId xmlns:p14="http://schemas.microsoft.com/office/powerpoint/2010/main" val="17281670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6B5A8-75FA-4D50-B384-E0ADD454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8186" y="365127"/>
            <a:ext cx="8311164" cy="1325563"/>
          </a:xfrm>
        </p:spPr>
        <p:txBody>
          <a:bodyPr/>
          <a:lstStyle/>
          <a:p>
            <a:r>
              <a:rPr lang="en-GB" dirty="0"/>
              <a:t>E-meeting efficiency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10/15/2021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C61CA49-CAF5-478D-818B-D7CC623053F0}"/>
              </a:ext>
            </a:extLst>
          </p:cNvPr>
          <p:cNvGraphicFramePr>
            <a:graphicFrameLocks/>
          </p:cNvGraphicFramePr>
          <p:nvPr/>
        </p:nvGraphicFramePr>
        <p:xfrm>
          <a:off x="2496000" y="2396351"/>
          <a:ext cx="72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AA9C313-E95D-489D-A283-46DCA2ED2DEF}"/>
              </a:ext>
            </a:extLst>
          </p:cNvPr>
          <p:cNvCxnSpPr/>
          <p:nvPr/>
        </p:nvCxnSpPr>
        <p:spPr>
          <a:xfrm>
            <a:off x="7860632" y="2396351"/>
            <a:ext cx="0" cy="3138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6E177FEB-48EF-4163-B6D3-33230D2E2B41}"/>
              </a:ext>
            </a:extLst>
          </p:cNvPr>
          <p:cNvSpPr/>
          <p:nvPr/>
        </p:nvSpPr>
        <p:spPr>
          <a:xfrm>
            <a:off x="3031958" y="2396351"/>
            <a:ext cx="4700323" cy="365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F2F meeting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8CBDCA49-FFB4-48D9-B55B-3CAE2CF9A412}"/>
              </a:ext>
            </a:extLst>
          </p:cNvPr>
          <p:cNvSpPr/>
          <p:nvPr/>
        </p:nvSpPr>
        <p:spPr>
          <a:xfrm>
            <a:off x="8003588" y="2396350"/>
            <a:ext cx="1413128" cy="365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E-meeting</a:t>
            </a:r>
          </a:p>
        </p:txBody>
      </p:sp>
    </p:spTree>
    <p:extLst>
      <p:ext uri="{BB962C8B-B14F-4D97-AF65-F5344CB8AC3E}">
        <p14:creationId xmlns:p14="http://schemas.microsoft.com/office/powerpoint/2010/main" val="339983378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timeline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r>
              <a:rPr lang="fr-FR" dirty="0"/>
              <a:t>CT </a:t>
            </a:r>
            <a:r>
              <a:rPr lang="en-US" dirty="0"/>
              <a:t>needs to be in sync with SA/RAN </a:t>
            </a:r>
          </a:p>
          <a:p>
            <a:r>
              <a:rPr lang="fr-FR" dirty="0"/>
              <a:t>CT </a:t>
            </a:r>
            <a:r>
              <a:rPr lang="fr-FR" dirty="0" err="1"/>
              <a:t>requires</a:t>
            </a:r>
            <a:r>
              <a:rPr lang="fr-FR" dirty="0"/>
              <a:t> </a:t>
            </a:r>
            <a:r>
              <a:rPr lang="fr-FR" b="1" dirty="0"/>
              <a:t>9 </a:t>
            </a:r>
            <a:r>
              <a:rPr lang="fr-FR" b="1" dirty="0" err="1"/>
              <a:t>months</a:t>
            </a:r>
            <a:r>
              <a:rPr lang="fr-FR" b="1" dirty="0"/>
              <a:t> </a:t>
            </a:r>
            <a:r>
              <a:rPr lang="fr-FR" dirty="0" err="1"/>
              <a:t>between</a:t>
            </a:r>
            <a:r>
              <a:rPr lang="fr-FR" dirty="0"/>
              <a:t> Stage 2 freeze and Stage 3 freeze</a:t>
            </a:r>
          </a:p>
          <a:p>
            <a:pPr lvl="1"/>
            <a:r>
              <a:rPr lang="fr-FR" sz="2200" dirty="0"/>
              <a:t>CT </a:t>
            </a:r>
            <a:r>
              <a:rPr lang="fr-FR" sz="2200" dirty="0" err="1"/>
              <a:t>needs</a:t>
            </a:r>
            <a:r>
              <a:rPr lang="fr-FR" sz="2200" dirty="0"/>
              <a:t> </a:t>
            </a:r>
            <a:r>
              <a:rPr lang="fr-FR" sz="2200" b="1" dirty="0" err="1"/>
              <a:t>frozen</a:t>
            </a:r>
            <a:r>
              <a:rPr lang="fr-FR" sz="2200" b="1" dirty="0"/>
              <a:t> and stable </a:t>
            </a:r>
            <a:r>
              <a:rPr lang="fr-FR" sz="2200" b="1" dirty="0" err="1"/>
              <a:t>functional</a:t>
            </a:r>
            <a:r>
              <a:rPr lang="fr-FR" sz="2200" b="1" dirty="0"/>
              <a:t> scope </a:t>
            </a:r>
            <a:r>
              <a:rPr lang="fr-FR" sz="2200" dirty="0"/>
              <a:t>to </a:t>
            </a:r>
            <a:r>
              <a:rPr lang="fr-FR" sz="2200" dirty="0" err="1"/>
              <a:t>implement</a:t>
            </a:r>
            <a:r>
              <a:rPr lang="fr-FR" sz="2200" dirty="0"/>
              <a:t> the </a:t>
            </a:r>
            <a:r>
              <a:rPr lang="fr-FR" sz="2200" dirty="0" err="1"/>
              <a:t>protocol</a:t>
            </a:r>
            <a:r>
              <a:rPr lang="fr-FR" sz="2200" dirty="0"/>
              <a:t> </a:t>
            </a:r>
            <a:r>
              <a:rPr lang="fr-FR" sz="2200" dirty="0" err="1"/>
              <a:t>details</a:t>
            </a:r>
            <a:r>
              <a:rPr lang="fr-FR" sz="2200" dirty="0"/>
              <a:t> in new/</a:t>
            </a:r>
            <a:r>
              <a:rPr lang="fr-FR" sz="2200" dirty="0" err="1"/>
              <a:t>existing</a:t>
            </a:r>
            <a:r>
              <a:rPr lang="fr-FR" sz="2200" dirty="0"/>
              <a:t> </a:t>
            </a:r>
            <a:r>
              <a:rPr lang="fr-FR" sz="2200" dirty="0" err="1"/>
              <a:t>specifications</a:t>
            </a:r>
            <a:endParaRPr lang="fr-FR" sz="2200" dirty="0"/>
          </a:p>
          <a:p>
            <a:pPr lvl="1"/>
            <a:r>
              <a:rPr lang="fr-FR" sz="2200" b="1" dirty="0"/>
              <a:t>3 </a:t>
            </a:r>
            <a:r>
              <a:rPr lang="fr-FR" sz="2200" b="1" dirty="0" err="1"/>
              <a:t>plenary</a:t>
            </a:r>
            <a:r>
              <a:rPr lang="fr-FR" sz="2200" b="1" dirty="0"/>
              <a:t> cycles </a:t>
            </a:r>
            <a:r>
              <a:rPr lang="fr-FR" sz="2200" dirty="0" err="1"/>
              <a:t>provide</a:t>
            </a:r>
            <a:r>
              <a:rPr lang="fr-FR" sz="2200" dirty="0"/>
              <a:t> </a:t>
            </a:r>
            <a:r>
              <a:rPr lang="fr-FR" sz="2200" dirty="0" err="1"/>
              <a:t>enough</a:t>
            </a:r>
            <a:r>
              <a:rPr lang="fr-FR" sz="2200" dirty="0"/>
              <a:t> time for</a:t>
            </a:r>
          </a:p>
          <a:p>
            <a:pPr lvl="2"/>
            <a:r>
              <a:rPr lang="fr-FR" dirty="0" err="1"/>
              <a:t>Development</a:t>
            </a:r>
            <a:r>
              <a:rPr lang="fr-FR" dirty="0"/>
              <a:t>/update of the new/</a:t>
            </a:r>
            <a:r>
              <a:rPr lang="fr-FR" dirty="0" err="1"/>
              <a:t>existing</a:t>
            </a:r>
            <a:r>
              <a:rPr lang="fr-FR" dirty="0"/>
              <a:t> </a:t>
            </a:r>
            <a:r>
              <a:rPr lang="fr-FR" dirty="0" err="1"/>
              <a:t>specifications</a:t>
            </a:r>
            <a:r>
              <a:rPr lang="fr-FR" dirty="0"/>
              <a:t> </a:t>
            </a:r>
          </a:p>
          <a:p>
            <a:pPr lvl="2"/>
            <a:r>
              <a:rPr lang="fr-FR" dirty="0"/>
              <a:t>Efficient TSG-cross coordination </a:t>
            </a:r>
          </a:p>
          <a:p>
            <a:pPr lvl="3"/>
            <a:r>
              <a:rPr lang="fr-FR" dirty="0" err="1"/>
              <a:t>strong</a:t>
            </a:r>
            <a:r>
              <a:rPr lang="fr-FR" dirty="0"/>
              <a:t> interaction and inter-</a:t>
            </a:r>
            <a:r>
              <a:rPr lang="fr-FR" dirty="0" err="1"/>
              <a:t>dependency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SA1, SA2, SA3, SA4, SA5, SA6, RAN2, RAN3, RAN5</a:t>
            </a:r>
          </a:p>
          <a:p>
            <a:r>
              <a:rPr lang="en-US" dirty="0"/>
              <a:t>SA/RAN/CT agreed on the Rel-18 timeline during TSGs#93-e</a:t>
            </a:r>
          </a:p>
          <a:p>
            <a:pPr marL="904875" lvl="1" indent="-447675"/>
            <a:r>
              <a:rPr lang="en-US" dirty="0"/>
              <a:t>Stage 2 functional freeze:	March 2022</a:t>
            </a:r>
          </a:p>
          <a:p>
            <a:pPr marL="904875" lvl="1" indent="-447675"/>
            <a:r>
              <a:rPr lang="en-US" b="1" dirty="0"/>
              <a:t>Stage 3 freeze:		December 2022</a:t>
            </a:r>
          </a:p>
          <a:p>
            <a:pPr marL="904875" lvl="1" indent="-447675"/>
            <a:r>
              <a:rPr lang="en-US" b="1" dirty="0"/>
              <a:t>Coding (ASN.1/API) freeze:	March 2023</a:t>
            </a:r>
          </a:p>
        </p:txBody>
      </p:sp>
    </p:spTree>
    <p:extLst>
      <p:ext uri="{BB962C8B-B14F-4D97-AF65-F5344CB8AC3E}">
        <p14:creationId xmlns:p14="http://schemas.microsoft.com/office/powerpoint/2010/main" val="183052671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Meeting format for 2022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Q1 2022:</a:t>
            </a:r>
            <a:endParaRPr lang="en-US" dirty="0"/>
          </a:p>
          <a:p>
            <a:pPr lvl="1"/>
            <a:r>
              <a:rPr lang="en-US" dirty="0"/>
              <a:t>All WG meetings shall be held as e-meetings till March</a:t>
            </a:r>
          </a:p>
          <a:p>
            <a:pPr lvl="1"/>
            <a:r>
              <a:rPr lang="en-US" dirty="0"/>
              <a:t>Still open for March plenary (TSG#95) but decision taken by November</a:t>
            </a:r>
          </a:p>
          <a:p>
            <a:r>
              <a:rPr lang="fr-FR" dirty="0"/>
              <a:t>Q2 2022 :</a:t>
            </a:r>
          </a:p>
          <a:p>
            <a:pPr lvl="1"/>
            <a:r>
              <a:rPr lang="fr-FR" dirty="0"/>
              <a:t>WG meetings </a:t>
            </a:r>
            <a:r>
              <a:rPr lang="fr-FR" dirty="0" err="1"/>
              <a:t>still</a:t>
            </a:r>
            <a:r>
              <a:rPr lang="fr-FR" dirty="0"/>
              <a:t> </a:t>
            </a:r>
            <a:r>
              <a:rPr lang="fr-FR" dirty="0" err="1"/>
              <a:t>planned</a:t>
            </a:r>
            <a:r>
              <a:rPr lang="fr-FR" dirty="0"/>
              <a:t> as F2F meetings.</a:t>
            </a:r>
          </a:p>
          <a:p>
            <a:pPr lvl="1"/>
            <a:r>
              <a:rPr lang="fr-FR" dirty="0"/>
              <a:t>But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prepared</a:t>
            </a:r>
            <a:r>
              <a:rPr lang="fr-FR" dirty="0"/>
              <a:t> for e-meeting (</a:t>
            </a:r>
            <a:r>
              <a:rPr lang="fr-FR" dirty="0" err="1"/>
              <a:t>parallel</a:t>
            </a:r>
            <a:r>
              <a:rPr lang="fr-FR" dirty="0"/>
              <a:t> </a:t>
            </a:r>
            <a:r>
              <a:rPr lang="fr-FR" dirty="0" err="1"/>
              <a:t>calendar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confirmed</a:t>
            </a:r>
            <a:r>
              <a:rPr lang="fr-FR" dirty="0"/>
              <a:t> in TSG#94 (</a:t>
            </a:r>
            <a:r>
              <a:rPr lang="fr-FR" dirty="0" err="1"/>
              <a:t>Dec</a:t>
            </a:r>
            <a:r>
              <a:rPr lang="fr-FR" dirty="0"/>
              <a:t>. '21)</a:t>
            </a:r>
          </a:p>
          <a:p>
            <a:r>
              <a:rPr lang="en-US" dirty="0"/>
              <a:t>Reminder: </a:t>
            </a:r>
          </a:p>
          <a:p>
            <a:pPr lvl="1"/>
            <a:r>
              <a:rPr lang="en-US" dirty="0"/>
              <a:t>delegates participating in both the actual e-meetings and discussions in-between meetings need time to be able to comfortably and accurately consolidate the results of their work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637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TSG-CT#92-e: 	2021 Jun 14-16, e-meeting</a:t>
            </a:r>
          </a:p>
          <a:p>
            <a:pPr lvl="1"/>
            <a:r>
              <a:rPr lang="fr-FR" dirty="0"/>
              <a:t>TSG-CT#93-e: 	2021 Sep 13-15, e-meeting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TSG-CT#94-e: 	2021 </a:t>
            </a:r>
            <a:r>
              <a:rPr lang="fr-FR" dirty="0" err="1"/>
              <a:t>Dec</a:t>
            </a:r>
            <a:r>
              <a:rPr lang="fr-FR" dirty="0"/>
              <a:t> 13-15, e-meeting</a:t>
            </a:r>
          </a:p>
          <a:p>
            <a:pPr lvl="1"/>
            <a:r>
              <a:rPr lang="fr-FR" dirty="0"/>
              <a:t>TSG-CT#95: 	2022 Mar 14-15, meeting (</a:t>
            </a:r>
            <a:r>
              <a:rPr lang="fr-FR" i="1" dirty="0"/>
              <a:t>TBC if F2F</a:t>
            </a:r>
            <a:r>
              <a:rPr lang="fr-FR" dirty="0"/>
              <a:t>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15D0CF-F9A3-484A-87EC-A84280B66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Invalidated</a:t>
            </a:r>
            <a:r>
              <a:rPr lang="fr-FR" dirty="0"/>
              <a:t> </a:t>
            </a:r>
            <a:r>
              <a:rPr lang="fr-FR" dirty="0" err="1"/>
              <a:t>Technical</a:t>
            </a:r>
            <a:r>
              <a:rPr lang="fr-FR" dirty="0"/>
              <a:t> Vote in CT1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775A86-CAE1-4372-BD7B-5320DC975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CT1 had scheduled a technical vote on stage-3 candidates solutions for EDGE-4 during CT1#132e, as described in </a:t>
            </a:r>
            <a:r>
              <a:rPr lang="en-GB" u="sng" dirty="0">
                <a:hlinkClick r:id="rId2"/>
              </a:rPr>
              <a:t>C1-215664</a:t>
            </a:r>
            <a:r>
              <a:rPr lang="en-GB" dirty="0"/>
              <a:t>.</a:t>
            </a:r>
          </a:p>
          <a:p>
            <a:pPr lvl="1"/>
            <a:endParaRPr lang="fr-FR" dirty="0"/>
          </a:p>
          <a:p>
            <a:r>
              <a:rPr lang="en-GB" dirty="0"/>
              <a:t>The technical vote by mistake was stopped 2 hours before the official end time. This renders the ballot invalid. </a:t>
            </a:r>
          </a:p>
          <a:p>
            <a:pPr lvl="1"/>
            <a:endParaRPr lang="fr-FR" dirty="0"/>
          </a:p>
          <a:p>
            <a:r>
              <a:rPr lang="en-GB" dirty="0"/>
              <a:t>As a consequence the technical vote needs to be repeated.</a:t>
            </a:r>
          </a:p>
          <a:p>
            <a:pPr lvl="1"/>
            <a:endParaRPr lang="fr-FR" dirty="0"/>
          </a:p>
          <a:p>
            <a:r>
              <a:rPr lang="en-GB" dirty="0"/>
              <a:t>The technical vote will be repeated in the next CT1 meeting, i.e. CT1#133e.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953678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TSG </a:t>
            </a:r>
            <a:r>
              <a:rPr lang="fr-FR" dirty="0" err="1"/>
              <a:t>ToR</a:t>
            </a:r>
            <a:r>
              <a:rPr lang="fr-FR" dirty="0"/>
              <a:t> Update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All the CT/SA/RAN WG </a:t>
            </a:r>
            <a:r>
              <a:rPr lang="fr-FR" dirty="0" err="1"/>
              <a:t>ToRs</a:t>
            </a:r>
            <a:r>
              <a:rPr lang="fr-FR" dirty="0"/>
              <a:t> have been </a:t>
            </a:r>
            <a:r>
              <a:rPr lang="fr-FR" dirty="0" err="1"/>
              <a:t>updated</a:t>
            </a:r>
            <a:endParaRPr lang="fr-FR" dirty="0"/>
          </a:p>
          <a:p>
            <a:r>
              <a:rPr lang="fr-FR" dirty="0"/>
              <a:t>3GPP </a:t>
            </a:r>
            <a:r>
              <a:rPr lang="fr-FR" dirty="0" err="1"/>
              <a:t>website</a:t>
            </a:r>
            <a:r>
              <a:rPr lang="fr-FR" dirty="0"/>
              <a:t> has been </a:t>
            </a:r>
            <a:r>
              <a:rPr lang="fr-FR" dirty="0" err="1"/>
              <a:t>updated</a:t>
            </a:r>
            <a:endParaRPr lang="fr-FR" dirty="0"/>
          </a:p>
          <a:p>
            <a:pPr lvl="1"/>
            <a:endParaRPr lang="fr-FR" dirty="0"/>
          </a:p>
          <a:p>
            <a:r>
              <a:rPr lang="fr-FR" dirty="0"/>
              <a:t>CT chair </a:t>
            </a:r>
            <a:r>
              <a:rPr lang="fr-FR" dirty="0" err="1"/>
              <a:t>still</a:t>
            </a:r>
            <a:r>
              <a:rPr lang="fr-FR" dirty="0"/>
              <a:t> has to </a:t>
            </a:r>
            <a:r>
              <a:rPr lang="fr-FR" dirty="0" err="1"/>
              <a:t>provide</a:t>
            </a:r>
            <a:r>
              <a:rPr lang="fr-FR" dirty="0"/>
              <a:t> SA and RAN chairs </a:t>
            </a:r>
            <a:r>
              <a:rPr lang="fr-FR" dirty="0" err="1"/>
              <a:t>with</a:t>
            </a:r>
            <a:r>
              <a:rPr lang="fr-FR" dirty="0"/>
              <a:t> a TSG </a:t>
            </a:r>
            <a:r>
              <a:rPr lang="fr-FR" dirty="0" err="1"/>
              <a:t>ToR</a:t>
            </a:r>
            <a:r>
              <a:rPr lang="fr-FR" dirty="0"/>
              <a:t> </a:t>
            </a:r>
            <a:r>
              <a:rPr lang="fr-FR" dirty="0" err="1"/>
              <a:t>template</a:t>
            </a:r>
            <a:endParaRPr lang="fr-FR" dirty="0"/>
          </a:p>
          <a:p>
            <a:pPr lvl="1"/>
            <a:r>
              <a:rPr lang="fr-FR" dirty="0" err="1"/>
              <a:t>Shame</a:t>
            </a:r>
            <a:r>
              <a:rPr lang="fr-FR" dirty="0"/>
              <a:t> on </a:t>
            </a:r>
            <a:r>
              <a:rPr lang="fr-FR" dirty="0" err="1"/>
              <a:t>him</a:t>
            </a:r>
            <a:endParaRPr lang="fr-FR" dirty="0"/>
          </a:p>
          <a:p>
            <a:pPr lvl="1"/>
            <a:endParaRPr lang="fr-FR" dirty="0"/>
          </a:p>
          <a:p>
            <a:r>
              <a:rPr lang="fr-FR" dirty="0" err="1"/>
              <a:t>Targets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TSG </a:t>
            </a:r>
            <a:r>
              <a:rPr lang="fr-FR" dirty="0" err="1"/>
              <a:t>ToR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discussed</a:t>
            </a:r>
            <a:r>
              <a:rPr lang="fr-FR" dirty="0"/>
              <a:t> at TSG#94-e (</a:t>
            </a:r>
            <a:r>
              <a:rPr lang="fr-FR" dirty="0" err="1"/>
              <a:t>December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TSG </a:t>
            </a:r>
            <a:r>
              <a:rPr lang="fr-FR" dirty="0" err="1"/>
              <a:t>ToR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at PCG#48-e (April)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95181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All the CT/SA/RAN WG </a:t>
            </a:r>
            <a:r>
              <a:rPr lang="fr-FR" dirty="0" err="1"/>
              <a:t>ToRs</a:t>
            </a:r>
            <a:r>
              <a:rPr lang="fr-FR" dirty="0"/>
              <a:t> have been </a:t>
            </a:r>
            <a:r>
              <a:rPr lang="fr-FR" dirty="0" err="1"/>
              <a:t>updated</a:t>
            </a:r>
            <a:endParaRPr lang="fr-FR" dirty="0"/>
          </a:p>
          <a:p>
            <a:r>
              <a:rPr lang="fr-FR" dirty="0"/>
              <a:t>3GPP </a:t>
            </a:r>
            <a:r>
              <a:rPr lang="fr-FR" dirty="0" err="1"/>
              <a:t>website</a:t>
            </a:r>
            <a:r>
              <a:rPr lang="fr-FR" dirty="0"/>
              <a:t> has been </a:t>
            </a:r>
            <a:r>
              <a:rPr lang="fr-FR" dirty="0" err="1"/>
              <a:t>updated</a:t>
            </a:r>
            <a:endParaRPr lang="fr-FR" dirty="0"/>
          </a:p>
          <a:p>
            <a:r>
              <a:rPr lang="fr-FR" dirty="0" err="1"/>
              <a:t>Thanks</a:t>
            </a:r>
            <a:r>
              <a:rPr lang="fr-FR" dirty="0"/>
              <a:t> to all the WG chairs for </a:t>
            </a:r>
            <a:r>
              <a:rPr lang="fr-FR" dirty="0" err="1"/>
              <a:t>their</a:t>
            </a:r>
            <a:r>
              <a:rPr lang="fr-FR" dirty="0"/>
              <a:t> </a:t>
            </a:r>
            <a:r>
              <a:rPr lang="fr-FR" dirty="0" err="1"/>
              <a:t>commitment</a:t>
            </a:r>
            <a:r>
              <a:rPr lang="fr-FR" dirty="0"/>
              <a:t> </a:t>
            </a:r>
          </a:p>
          <a:p>
            <a:endParaRPr lang="fr-FR" dirty="0"/>
          </a:p>
          <a:p>
            <a:r>
              <a:rPr lang="fr-FR" dirty="0" err="1"/>
              <a:t>Next</a:t>
            </a:r>
            <a:r>
              <a:rPr lang="fr-FR" dirty="0"/>
              <a:t> </a:t>
            </a:r>
            <a:r>
              <a:rPr lang="fr-FR" dirty="0" err="1"/>
              <a:t>step</a:t>
            </a:r>
            <a:r>
              <a:rPr lang="fr-FR" dirty="0"/>
              <a:t>: </a:t>
            </a:r>
          </a:p>
          <a:p>
            <a:pPr lvl="1"/>
            <a:r>
              <a:rPr lang="fr-FR" dirty="0"/>
              <a:t>TSG </a:t>
            </a:r>
            <a:r>
              <a:rPr lang="fr-FR" dirty="0" err="1"/>
              <a:t>ToRs</a:t>
            </a:r>
            <a:r>
              <a:rPr lang="fr-FR" dirty="0"/>
              <a:t> update</a:t>
            </a:r>
          </a:p>
          <a:p>
            <a:pPr lvl="1"/>
            <a:r>
              <a:rPr lang="fr-FR" dirty="0"/>
              <a:t>Target: TSG#92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3926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 </a:t>
            </a:r>
            <a:r>
              <a:rPr lang="fr-FR" dirty="0" err="1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IANA port assignment</a:t>
            </a:r>
          </a:p>
          <a:p>
            <a:pPr lvl="1"/>
            <a:r>
              <a:rPr lang="en-GB" dirty="0"/>
              <a:t>TR 29.835 sent for approval at CT#92e. </a:t>
            </a:r>
          </a:p>
          <a:p>
            <a:pPr lvl="2"/>
            <a:r>
              <a:rPr lang="en-GB" dirty="0"/>
              <a:t>documenting the recommended solutions and guidelines for selecting a solution for a given interface.</a:t>
            </a:r>
          </a:p>
          <a:p>
            <a:pPr lvl="1"/>
            <a:r>
              <a:rPr lang="en-US" dirty="0"/>
              <a:t>TR 29.941 sent for information at CT#92e</a:t>
            </a:r>
          </a:p>
          <a:p>
            <a:pPr lvl="2"/>
            <a:r>
              <a:rPr lang="en-GB" dirty="0"/>
              <a:t>captures the conclusions of the report in </a:t>
            </a:r>
            <a:r>
              <a:rPr lang="en-US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fr-FR" dirty="0"/>
              <a:t>LS sent to CT/RAN/SA </a:t>
            </a:r>
            <a:r>
              <a:rPr lang="fr-FR" dirty="0" err="1"/>
              <a:t>WGs</a:t>
            </a:r>
            <a:r>
              <a:rPr lang="fr-FR" dirty="0"/>
              <a:t> to </a:t>
            </a:r>
            <a:r>
              <a:rPr lang="fr-FR" dirty="0" err="1"/>
              <a:t>collect</a:t>
            </a:r>
            <a:r>
              <a:rPr lang="fr-FR" dirty="0"/>
              <a:t> </a:t>
            </a:r>
            <a:r>
              <a:rPr lang="fr-FR" dirty="0" err="1"/>
              <a:t>technical</a:t>
            </a:r>
            <a:r>
              <a:rPr lang="fr-FR" dirty="0"/>
              <a:t> feedback</a:t>
            </a:r>
            <a:endParaRPr lang="en-US" dirty="0"/>
          </a:p>
          <a:p>
            <a:r>
              <a:rPr lang="en-GB" dirty="0"/>
              <a:t>IETF draft dependencies</a:t>
            </a:r>
          </a:p>
          <a:p>
            <a:pPr lvl="1"/>
            <a:r>
              <a:rPr lang="en-GB" dirty="0"/>
              <a:t>2 essential RFCs published</a:t>
            </a:r>
          </a:p>
          <a:p>
            <a:pPr lvl="1"/>
            <a:r>
              <a:rPr lang="en-GB" dirty="0"/>
              <a:t>Remaining dependencies (about 3) under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30758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Use of 3GPP Forge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Need for </a:t>
            </a:r>
            <a:r>
              <a:rPr lang="fr-FR" sz="2400" dirty="0" err="1"/>
              <a:t>common</a:t>
            </a:r>
            <a:r>
              <a:rPr lang="fr-FR" sz="2400" dirty="0"/>
              <a:t> </a:t>
            </a:r>
            <a:r>
              <a:rPr lang="fr-FR" sz="2400" dirty="0" err="1"/>
              <a:t>principles</a:t>
            </a:r>
            <a:r>
              <a:rPr lang="fr-FR" sz="2400" dirty="0"/>
              <a:t> for the design and handling of </a:t>
            </a:r>
            <a:r>
              <a:rPr lang="fr-FR" sz="2400" dirty="0" err="1"/>
              <a:t>OpenAPI</a:t>
            </a:r>
            <a:r>
              <a:rPr lang="fr-FR" sz="2400" dirty="0"/>
              <a:t> </a:t>
            </a:r>
            <a:r>
              <a:rPr lang="fr-FR" sz="2400" dirty="0" err="1"/>
              <a:t>specification</a:t>
            </a:r>
            <a:r>
              <a:rPr lang="fr-FR" sz="2400" dirty="0"/>
              <a:t> files in 3GPP</a:t>
            </a:r>
          </a:p>
          <a:p>
            <a:pPr lvl="1"/>
            <a:r>
              <a:rPr lang="fr-FR" sz="2000" dirty="0"/>
              <a:t>138 (CT3, CT4, SA4, SA5-ch) in "5G APIs" vs 15 (SA5-OAM) in "SA5_Management and Orchestration APIs"</a:t>
            </a:r>
          </a:p>
          <a:p>
            <a:pPr lvl="1"/>
            <a:r>
              <a:rPr lang="fr-FR" sz="2000" dirty="0"/>
              <a:t>Handling of file formats </a:t>
            </a:r>
            <a:r>
              <a:rPr lang="fr-FR" sz="2000" dirty="0" err="1"/>
              <a:t>other</a:t>
            </a:r>
            <a:r>
              <a:rPr lang="fr-FR" sz="2000" dirty="0"/>
              <a:t> </a:t>
            </a:r>
            <a:r>
              <a:rPr lang="fr-FR" sz="2000" dirty="0" err="1"/>
              <a:t>than</a:t>
            </a:r>
            <a:r>
              <a:rPr lang="fr-FR" sz="2000" dirty="0"/>
              <a:t> YAML (.yang, .</a:t>
            </a:r>
            <a:r>
              <a:rPr lang="fr-FR" sz="2000" dirty="0" err="1"/>
              <a:t>json</a:t>
            </a:r>
            <a:r>
              <a:rPr lang="fr-FR" sz="2000" dirty="0"/>
              <a:t>, .</a:t>
            </a:r>
            <a:r>
              <a:rPr lang="fr-FR" sz="2000" dirty="0" err="1"/>
              <a:t>asn</a:t>
            </a:r>
            <a:r>
              <a:rPr lang="fr-FR" sz="2000" dirty="0"/>
              <a:t>, .</a:t>
            </a:r>
            <a:r>
              <a:rPr lang="fr-FR" sz="2000" dirty="0" err="1"/>
              <a:t>xsd</a:t>
            </a:r>
            <a:r>
              <a:rPr lang="fr-FR" sz="2000" dirty="0"/>
              <a:t>, etc.) not </a:t>
            </a:r>
            <a:r>
              <a:rPr lang="fr-FR" sz="2000" dirty="0" err="1"/>
              <a:t>documented</a:t>
            </a:r>
            <a:r>
              <a:rPr lang="fr-FR" sz="2000" dirty="0"/>
              <a:t> in TR 21.900</a:t>
            </a:r>
          </a:p>
          <a:p>
            <a:r>
              <a:rPr lang="fr-FR" sz="2400" dirty="0" err="1"/>
              <a:t>Creation</a:t>
            </a:r>
            <a:r>
              <a:rPr lang="fr-FR" sz="2400" dirty="0"/>
              <a:t> of a </a:t>
            </a:r>
            <a:r>
              <a:rPr lang="fr-FR" sz="2400" dirty="0" err="1"/>
              <a:t>Task</a:t>
            </a:r>
            <a:r>
              <a:rPr lang="fr-FR" sz="2400" dirty="0"/>
              <a:t> Force in April ‘21</a:t>
            </a:r>
          </a:p>
          <a:p>
            <a:pPr lvl="1"/>
            <a:r>
              <a:rPr lang="fr-FR" sz="2000" dirty="0" err="1"/>
              <a:t>With</a:t>
            </a:r>
            <a:r>
              <a:rPr lang="fr-FR" sz="2000" dirty="0"/>
              <a:t> MCC, ETSI IT and experts </a:t>
            </a:r>
            <a:r>
              <a:rPr lang="fr-FR" sz="2000" dirty="0" err="1"/>
              <a:t>from</a:t>
            </a:r>
            <a:r>
              <a:rPr lang="fr-FR" sz="2000" dirty="0"/>
              <a:t> the CT/SA </a:t>
            </a:r>
            <a:r>
              <a:rPr lang="fr-FR" sz="2000" dirty="0" err="1"/>
              <a:t>WGs</a:t>
            </a:r>
            <a:r>
              <a:rPr lang="fr-FR" sz="2000" dirty="0"/>
              <a:t> </a:t>
            </a:r>
          </a:p>
          <a:p>
            <a:r>
              <a:rPr lang="en-US" sz="2400" dirty="0"/>
              <a:t>Status:</a:t>
            </a:r>
          </a:p>
          <a:p>
            <a:pPr lvl="1"/>
            <a:r>
              <a:rPr lang="en-US" sz="2000" dirty="0"/>
              <a:t>Very low activity while Rel-17 freeze is coming </a:t>
            </a:r>
          </a:p>
          <a:p>
            <a:r>
              <a:rPr lang="fr-FR" sz="2400" dirty="0"/>
              <a:t>Target: TSG#94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3807649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50E488-6014-451B-A626-FC3106A4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151302-2196-40EE-A66A-C2F9D6822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3722555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Thanks to CT vice chairs, CT WG chairs and vice chairs and rapporteurs for excellent coordination of and work.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and Wanshi for the excellent coordination at the TSG level, before and during the plenaries</a:t>
            </a:r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RE-ELECTED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RE-ELECTED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FF00"/>
                </a:solidFill>
              </a:rPr>
              <a:t>New MCC support</a:t>
            </a:r>
            <a:endParaRPr lang="fr-FR" altLang="en-US" sz="1800" dirty="0">
              <a:solidFill>
                <a:srgbClr val="00FF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lguellec@QTI.QUALCOMM.COM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RE-ELECTED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1758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None/>
            </a:pPr>
            <a:r>
              <a:rPr lang="fr-FR" altLang="en-US" sz="1800" dirty="0">
                <a:highlight>
                  <a:srgbClr val="00FF00"/>
                </a:highlight>
              </a:rPr>
              <a:t>ELECTED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Achraf.KHSIBA@3gpp.org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FF00"/>
                </a:solidFill>
              </a:rPr>
              <a:t>New MCC support</a:t>
            </a:r>
            <a:endParaRPr lang="fr-FR" altLang="en-US" sz="1800" dirty="0">
              <a:solidFill>
                <a:srgbClr val="00FF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7" name="Picture 26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C410F1AF-B57A-42D6-AF2E-1A2DB27F48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8075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RE-ELECTED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RE-ELECTED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0165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ELECTED</a:t>
            </a:r>
            <a:endParaRPr lang="fr-FR" altLang="en-US" sz="1800" dirty="0">
              <a:highlight>
                <a:srgbClr val="00FF00"/>
              </a:highlight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0441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461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C551EE25-8ED8-4C91-A55F-7DF71B186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6785" y="1631951"/>
            <a:ext cx="3109383" cy="226906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altLang="en-US" sz="2400" dirty="0"/>
              <a:t>Conclusion on Rel-17 Stage 3: </a:t>
            </a:r>
          </a:p>
          <a:p>
            <a:pPr marL="455073" indent="-455073">
              <a:buFontTx/>
              <a:buChar char="•"/>
              <a:defRPr/>
            </a:pPr>
            <a:r>
              <a:rPr lang="en-GB" altLang="en-US" sz="2400" dirty="0"/>
              <a:t>Most WIDs submitted at TSG#91e and progressed</a:t>
            </a:r>
          </a:p>
          <a:p>
            <a:pPr marL="455073" indent="-455073">
              <a:buFontTx/>
              <a:buChar char="•"/>
              <a:defRPr/>
            </a:pPr>
            <a:r>
              <a:rPr lang="en-GB" altLang="en-US" sz="2400" dirty="0"/>
              <a:t>Some new WIDs submitted at TSG#92e</a:t>
            </a:r>
            <a:endParaRPr lang="en-GB" altLang="en-US" sz="1867" dirty="0"/>
          </a:p>
        </p:txBody>
      </p:sp>
      <p:sp>
        <p:nvSpPr>
          <p:cNvPr id="16388" name="Rectangle 12">
            <a:extLst>
              <a:ext uri="{FF2B5EF4-FFF2-40B4-BE49-F238E27FC236}">
                <a16:creationId xmlns:a16="http://schemas.microsoft.com/office/drawing/2014/main" id="{2E541B3F-4F86-4263-918B-7F0650CB7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1800" y="5725585"/>
            <a:ext cx="11599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TODAY</a:t>
            </a:r>
          </a:p>
        </p:txBody>
      </p:sp>
      <p:sp>
        <p:nvSpPr>
          <p:cNvPr id="16389" name="TextBox 6">
            <a:extLst>
              <a:ext uri="{FF2B5EF4-FFF2-40B4-BE49-F238E27FC236}">
                <a16:creationId xmlns:a16="http://schemas.microsoft.com/office/drawing/2014/main" id="{36F56D9F-6FF4-4C23-9304-2297091C7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133" y="5806017"/>
            <a:ext cx="1274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>
                <a:solidFill>
                  <a:srgbClr val="FF0000"/>
                </a:solidFill>
              </a:rPr>
              <a:t>MAR 2022</a:t>
            </a:r>
          </a:p>
        </p:txBody>
      </p:sp>
      <p:sp>
        <p:nvSpPr>
          <p:cNvPr id="16390" name="Rectangle 12">
            <a:extLst>
              <a:ext uri="{FF2B5EF4-FFF2-40B4-BE49-F238E27FC236}">
                <a16:creationId xmlns:a16="http://schemas.microsoft.com/office/drawing/2014/main" id="{0FD514C1-DB36-48BB-B98B-CFD97A15F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2551" y="5985934"/>
            <a:ext cx="11599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TODAY</a:t>
            </a:r>
          </a:p>
        </p:txBody>
      </p:sp>
      <p:pic>
        <p:nvPicPr>
          <p:cNvPr id="16391" name="Picture 4">
            <a:extLst>
              <a:ext uri="{FF2B5EF4-FFF2-40B4-BE49-F238E27FC236}">
                <a16:creationId xmlns:a16="http://schemas.microsoft.com/office/drawing/2014/main" id="{E045275C-C09E-4FAF-A993-5776C028B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134" y="751418"/>
            <a:ext cx="6314017" cy="461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392" name="Straight Connector 11">
            <a:extLst>
              <a:ext uri="{FF2B5EF4-FFF2-40B4-BE49-F238E27FC236}">
                <a16:creationId xmlns:a16="http://schemas.microsoft.com/office/drawing/2014/main" id="{CF60F7F4-DA4F-4BD0-8BEE-575A89A844F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1787718" y="935567"/>
            <a:ext cx="16933" cy="5202767"/>
          </a:xfrm>
          <a:prstGeom prst="line">
            <a:avLst/>
          </a:prstGeom>
          <a:noFill/>
          <a:ln w="25400" algn="ctr">
            <a:solidFill>
              <a:srgbClr val="C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3" name="TextBox 18">
            <a:extLst>
              <a:ext uri="{FF2B5EF4-FFF2-40B4-BE49-F238E27FC236}">
                <a16:creationId xmlns:a16="http://schemas.microsoft.com/office/drawing/2014/main" id="{4E62AA8C-F82A-43E0-B823-875C1FEA3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42133" y="6024034"/>
            <a:ext cx="1274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>
                <a:solidFill>
                  <a:srgbClr val="FF0000"/>
                </a:solidFill>
              </a:rPr>
              <a:t>MAR 2022</a:t>
            </a:r>
          </a:p>
        </p:txBody>
      </p:sp>
      <p:sp>
        <p:nvSpPr>
          <p:cNvPr id="16394" name="Rectangle 1">
            <a:extLst>
              <a:ext uri="{FF2B5EF4-FFF2-40B4-BE49-F238E27FC236}">
                <a16:creationId xmlns:a16="http://schemas.microsoft.com/office/drawing/2014/main" id="{54C29B70-3038-4DA6-BA88-BE0E2742A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568" y="6064251"/>
            <a:ext cx="99462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i="1"/>
              <a:t>Note: some items not shown (e.g. some “TEI17” items, 5GProtoc17, SAES17, Level 4 and after, etc.)</a:t>
            </a:r>
          </a:p>
          <a:p>
            <a:endParaRPr lang="en-GB" altLang="en-US" i="1"/>
          </a:p>
        </p:txBody>
      </p:sp>
      <p:pic>
        <p:nvPicPr>
          <p:cNvPr id="16395" name="Picture 2">
            <a:extLst>
              <a:ext uri="{FF2B5EF4-FFF2-40B4-BE49-F238E27FC236}">
                <a16:creationId xmlns:a16="http://schemas.microsoft.com/office/drawing/2014/main" id="{EF0D9C81-6EE7-495F-87C0-B2160E0DF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4" y="709085"/>
            <a:ext cx="5763683" cy="484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396" name="Straight Connector 11">
            <a:extLst>
              <a:ext uri="{FF2B5EF4-FFF2-40B4-BE49-F238E27FC236}">
                <a16:creationId xmlns:a16="http://schemas.microsoft.com/office/drawing/2014/main" id="{D949D9F7-F581-496A-9A41-F365A07EE37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1125200" y="821267"/>
            <a:ext cx="16933" cy="5202767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7" name="Straight Connector 11">
            <a:extLst>
              <a:ext uri="{FF2B5EF4-FFF2-40B4-BE49-F238E27FC236}">
                <a16:creationId xmlns:a16="http://schemas.microsoft.com/office/drawing/2014/main" id="{84001837-37B2-4171-A67A-7535FF9110E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662084" y="831851"/>
            <a:ext cx="16933" cy="5202767"/>
          </a:xfrm>
          <a:prstGeom prst="line">
            <a:avLst/>
          </a:prstGeom>
          <a:noFill/>
          <a:ln w="25400" algn="ctr">
            <a:solidFill>
              <a:srgbClr val="C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8" name="Straight Connector 11">
            <a:extLst>
              <a:ext uri="{FF2B5EF4-FFF2-40B4-BE49-F238E27FC236}">
                <a16:creationId xmlns:a16="http://schemas.microsoft.com/office/drawing/2014/main" id="{BC87784D-630C-4A18-BEF1-021099903B2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008034" y="531285"/>
            <a:ext cx="16933" cy="5202767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932904"/>
              </p:ext>
            </p:extLst>
          </p:nvPr>
        </p:nvGraphicFramePr>
        <p:xfrm>
          <a:off x="224631" y="1920897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CP-211338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29.829: Study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CP-211339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29.941: Guidelines on Port Allocation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227C3C7-2B0F-4481-890C-180827122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591956"/>
              </p:ext>
            </p:extLst>
          </p:nvPr>
        </p:nvGraphicFramePr>
        <p:xfrm>
          <a:off x="224631" y="3478122"/>
          <a:ext cx="11742738" cy="168732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851203247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47217925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801912756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1576891797"/>
                    </a:ext>
                  </a:extLst>
                </a:gridCol>
              </a:tblGrid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CP-212025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29.821: Study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542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CP-212109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23.700-10: Study on enhanced IP Multimedia Subsystem (IMS) to 5GC integration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52472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CP-212164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29.558: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Enabling Edge Applications; Application Programming Interface (API) specification;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187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9020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865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D9E06F-E3E4-4D05-9587-3FB3B4AD3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175670"/>
              </p:ext>
            </p:extLst>
          </p:nvPr>
        </p:nvGraphicFramePr>
        <p:xfrm>
          <a:off x="224631" y="1840884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854160736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932736195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335784724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181482341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7745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29.835: Study on Port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7316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CP-211122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24.811: Study on the 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040616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6A92DED1-075B-4976-B895-04F22DAA54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908898"/>
              </p:ext>
            </p:extLst>
          </p:nvPr>
        </p:nvGraphicFramePr>
        <p:xfrm>
          <a:off x="224631" y="3422417"/>
          <a:ext cx="11742738" cy="56244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412836348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3442137199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1361560384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3934300574"/>
                    </a:ext>
                  </a:extLst>
                </a:gridCol>
              </a:tblGrid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CP-212110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24.821: Study on PLMN selection for satellite access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09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10790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CT#92-e Stats			CT#93-e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1340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 1307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8 New + 17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2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202 registered</a:t>
            </a:r>
          </a:p>
          <a:p>
            <a:pPr lvl="2"/>
            <a:r>
              <a:rPr lang="en-US" sz="1800" dirty="0"/>
              <a:t>65 during 1</a:t>
            </a:r>
            <a:r>
              <a:rPr lang="en-US" sz="1800" baseline="30000" dirty="0"/>
              <a:t>st</a:t>
            </a:r>
            <a:r>
              <a:rPr lang="en-US" sz="1800" dirty="0"/>
              <a:t> Conf. call</a:t>
            </a:r>
          </a:p>
          <a:p>
            <a:pPr lvl="2"/>
            <a:r>
              <a:rPr lang="en-US" sz="1800" dirty="0"/>
              <a:t>59 during 2</a:t>
            </a:r>
            <a:r>
              <a:rPr lang="en-US" sz="1800" baseline="30000" dirty="0"/>
              <a:t>nd</a:t>
            </a:r>
            <a:r>
              <a:rPr lang="en-US" sz="1800" dirty="0"/>
              <a:t> Conf. call</a:t>
            </a:r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269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 960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4 New + 11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1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202 registered</a:t>
            </a:r>
          </a:p>
          <a:p>
            <a:pPr lvl="2"/>
            <a:r>
              <a:rPr lang="en-US" sz="1800" dirty="0"/>
              <a:t>81 during 1</a:t>
            </a:r>
            <a:r>
              <a:rPr lang="en-US" sz="1800" baseline="30000" dirty="0"/>
              <a:t>st</a:t>
            </a:r>
            <a:r>
              <a:rPr lang="en-US" sz="1800" dirty="0"/>
              <a:t> Conf. call</a:t>
            </a:r>
          </a:p>
          <a:p>
            <a:pPr lvl="2"/>
            <a:r>
              <a:rPr lang="en-US" sz="1800" dirty="0"/>
              <a:t>78 during 2</a:t>
            </a:r>
            <a:r>
              <a:rPr lang="en-US" sz="1800" baseline="30000" dirty="0"/>
              <a:t>nd</a:t>
            </a:r>
            <a:r>
              <a:rPr lang="en-US" sz="1800" dirty="0"/>
              <a:t> Conf. call</a:t>
            </a:r>
          </a:p>
          <a:p>
            <a:pPr lvl="1"/>
            <a:endParaRPr lang="en-US" altLang="fr-FR" sz="2000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</a:t>
            </a:r>
            <a:r>
              <a:rPr lang="en-US" b="1" dirty="0"/>
              <a:t>F</a:t>
            </a:r>
            <a:r>
              <a:rPr lang="en-US" dirty="0"/>
              <a:t>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1 (MC services)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8 (mainly on MC services)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</a:t>
            </a:r>
            <a:r>
              <a:rPr lang="en-US" b="1" dirty="0"/>
              <a:t>F</a:t>
            </a:r>
            <a:r>
              <a:rPr lang="en-US" dirty="0"/>
              <a:t>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25 at CT#92e and 16 at CT#93e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MCPTT</a:t>
            </a:r>
          </a:p>
          <a:p>
            <a:r>
              <a:rPr lang="en-US" dirty="0"/>
              <a:t>All Rel-15 related Work Items 100% completed since CT#82</a:t>
            </a: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C1373644-5E85-4B3A-A5A4-C9651389B7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435008"/>
              </p:ext>
            </p:extLst>
          </p:nvPr>
        </p:nvGraphicFramePr>
        <p:xfrm>
          <a:off x="6781800" y="2997200"/>
          <a:ext cx="45720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1e442c71-47c7-4d6b-9a66-8473dbdf20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20821</TotalTime>
  <Words>1928</Words>
  <Application>Microsoft Office PowerPoint</Application>
  <PresentationFormat>Grand écran</PresentationFormat>
  <Paragraphs>360</Paragraphs>
  <Slides>40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7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</vt:lpstr>
      <vt:lpstr>Meeting statistics</vt:lpstr>
      <vt:lpstr>CT#92-e Stats   CT#93-e Stats</vt:lpstr>
      <vt:lpstr>Release status</vt:lpstr>
      <vt:lpstr>Rel-8 – Rel-14 Status (Only Cat F CRs)</vt:lpstr>
      <vt:lpstr>Release 15 Status (Only Cat F CRs)</vt:lpstr>
      <vt:lpstr>Release 16 Status</vt:lpstr>
      <vt:lpstr>Release 17 Status</vt:lpstr>
      <vt:lpstr>Rel-17 workplan for CT</vt:lpstr>
      <vt:lpstr>E-meeting handling</vt:lpstr>
      <vt:lpstr>Recommendations to the WG chairs</vt:lpstr>
      <vt:lpstr>Recommendations to the WG chairs</vt:lpstr>
      <vt:lpstr>E-meeting efficiency</vt:lpstr>
      <vt:lpstr>For information to PCG</vt:lpstr>
      <vt:lpstr>Rel-18 timeline</vt:lpstr>
      <vt:lpstr>Meeting format for 2022 Q3/Q4</vt:lpstr>
      <vt:lpstr>Invalidated Technical Vote in CT1</vt:lpstr>
      <vt:lpstr>TSG ToR Update</vt:lpstr>
      <vt:lpstr>ToR</vt:lpstr>
      <vt:lpstr>IETF Status</vt:lpstr>
      <vt:lpstr>Use of 3GPP Forge</vt:lpstr>
      <vt:lpstr>For action to PCG</vt:lpstr>
      <vt:lpstr>Présentation PowerPoint</vt:lpstr>
      <vt:lpstr>Acknowledgement</vt:lpstr>
      <vt:lpstr>Acknowledgement</vt:lpstr>
      <vt:lpstr>Thank You!</vt:lpstr>
      <vt:lpstr>Annex</vt:lpstr>
      <vt:lpstr>CT Leadership</vt:lpstr>
      <vt:lpstr>TSG CT WG1 Officials</vt:lpstr>
      <vt:lpstr>TSG CT WG3 Officials</vt:lpstr>
      <vt:lpstr>TSG CT WG4 Officials</vt:lpstr>
      <vt:lpstr>TSG CT WG6 Officials</vt:lpstr>
      <vt:lpstr>REL-17 Work Plan</vt:lpstr>
      <vt:lpstr>Présentation PowerPoint</vt:lpstr>
      <vt:lpstr>TR/TS sent to plenary</vt:lpstr>
      <vt:lpstr>New Rel-17 TR/TS for information</vt:lpstr>
      <vt:lpstr>New Rel-17 TR/TS for Approval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844</cp:revision>
  <dcterms:created xsi:type="dcterms:W3CDTF">2010-02-05T13:52:04Z</dcterms:created>
  <dcterms:modified xsi:type="dcterms:W3CDTF">2021-10-15T08:52:39Z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</Properties>
</file>