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0"/>
  </p:notesMasterIdLst>
  <p:handoutMasterIdLst>
    <p:handoutMasterId r:id="rId31"/>
  </p:handoutMasterIdLst>
  <p:sldIdLst>
    <p:sldId id="341" r:id="rId2"/>
    <p:sldId id="423" r:id="rId3"/>
    <p:sldId id="425" r:id="rId4"/>
    <p:sldId id="381" r:id="rId5"/>
    <p:sldId id="389" r:id="rId6"/>
    <p:sldId id="390" r:id="rId7"/>
    <p:sldId id="391" r:id="rId8"/>
    <p:sldId id="393" r:id="rId9"/>
    <p:sldId id="427" r:id="rId10"/>
    <p:sldId id="435" r:id="rId11"/>
    <p:sldId id="394" r:id="rId12"/>
    <p:sldId id="424" r:id="rId13"/>
    <p:sldId id="403" r:id="rId14"/>
    <p:sldId id="404" r:id="rId15"/>
    <p:sldId id="405" r:id="rId16"/>
    <p:sldId id="426" r:id="rId17"/>
    <p:sldId id="386" r:id="rId18"/>
    <p:sldId id="421" r:id="rId19"/>
    <p:sldId id="436" r:id="rId20"/>
    <p:sldId id="414" r:id="rId21"/>
    <p:sldId id="453" r:id="rId22"/>
    <p:sldId id="454" r:id="rId23"/>
    <p:sldId id="437" r:id="rId24"/>
    <p:sldId id="438" r:id="rId25"/>
    <p:sldId id="439" r:id="rId26"/>
    <p:sldId id="440" r:id="rId27"/>
    <p:sldId id="455" r:id="rId28"/>
    <p:sldId id="441" r:id="rId2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46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Feuil1!$A$2:$A$15</c:f>
              <c:strCache>
                <c:ptCount val="14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</c:strCache>
            </c:strRef>
          </c:cat>
          <c:val>
            <c:numRef>
              <c:f>Feuil1!$B$2:$B$15</c:f>
              <c:numCache>
                <c:formatCode>General</c:formatCode>
                <c:ptCount val="14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2421680"/>
        <c:axId val="722418544"/>
      </c:barChart>
      <c:catAx>
        <c:axId val="722421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22418544"/>
        <c:crosses val="autoZero"/>
        <c:auto val="1"/>
        <c:lblAlgn val="ctr"/>
        <c:lblOffset val="100"/>
        <c:noMultiLvlLbl val="0"/>
      </c:catAx>
      <c:valAx>
        <c:axId val="7224185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224216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Feuil1!$A$8:$A$15</c:f>
              <c:strCache>
                <c:ptCount val="8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</c:strCache>
            </c:strRef>
          </c:cat>
          <c:val>
            <c:numRef>
              <c:f>Feuil1!$C$8:$C$15</c:f>
              <c:numCache>
                <c:formatCode>General</c:formatCode>
                <c:ptCount val="8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20185048"/>
        <c:axId val="520181912"/>
      </c:barChart>
      <c:catAx>
        <c:axId val="520185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20181912"/>
        <c:crosses val="autoZero"/>
        <c:auto val="1"/>
        <c:lblAlgn val="ctr"/>
        <c:lblOffset val="100"/>
        <c:noMultiLvlLbl val="0"/>
      </c:catAx>
      <c:valAx>
        <c:axId val="520181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201850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96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9900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0152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1300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7472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800" dirty="0" smtClean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8094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3GPP PCG Meeting #</a:t>
            </a:r>
            <a:r>
              <a:rPr lang="en-US" altLang="en-US" sz="1200" b="1" dirty="0" smtClean="0">
                <a:latin typeface="Arial "/>
              </a:rPr>
              <a:t>45</a:t>
            </a:r>
            <a:r>
              <a:rPr lang="en-US" altLang="en-US" sz="1200" b="1" dirty="0" smtClean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28 September 2020</a:t>
            </a:r>
            <a:endParaRPr lang="en-US" altLang="en-US" sz="1200" b="1" dirty="0" smtClean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200" b="1" dirty="0" smtClean="0">
                <a:latin typeface="Arial" charset="0"/>
              </a:rPr>
              <a:t>PCG45_04</a:t>
            </a:r>
            <a:endParaRPr lang="en-US" altLang="en-US" sz="1200" b="1" dirty="0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forge.3gpp.org/rep/all/5G_APIs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8e/Docs/CP-201075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8e/Docs/CP-201165.zip" TargetMode="External"/><Relationship Id="rId5" Type="http://schemas.openxmlformats.org/officeDocument/2006/relationships/hyperlink" Target="http://www.3gpp.org/ftp/tsg_ct/TSG_CT/TSGC_88e/Docs/CP-201163.zip" TargetMode="External"/><Relationship Id="rId4" Type="http://schemas.openxmlformats.org/officeDocument/2006/relationships/hyperlink" Target="http://www.3gpp.org/ftp/tsg_ct/TSG_CT/TSGC_88e/Docs/CP-201162.zip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88e/Docs/CP-201358.zip" TargetMode="External"/><Relationship Id="rId3" Type="http://schemas.openxmlformats.org/officeDocument/2006/relationships/hyperlink" Target="http://www.3gpp.org/ftp/tsg_ct/TSG_CT/TSGC_88e/Docs/CP-201167.zip" TargetMode="External"/><Relationship Id="rId7" Type="http://schemas.openxmlformats.org/officeDocument/2006/relationships/hyperlink" Target="http://www.3gpp.org/ftp/tsg_ct/TSG_CT/TSGC_88e/Docs/CP-201357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8e/Docs/CP-201208.zip" TargetMode="External"/><Relationship Id="rId5" Type="http://schemas.openxmlformats.org/officeDocument/2006/relationships/hyperlink" Target="http://www.3gpp.org/ftp/tsg_ct/TSG_CT/TSGC_88e/Docs/CP-201207.zip" TargetMode="External"/><Relationship Id="rId4" Type="http://schemas.openxmlformats.org/officeDocument/2006/relationships/hyperlink" Target="http://www.3gpp.org/ftp/tsg_ct/TSG_CT/TSGC_88e/Docs/CP-201177.zip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89e/Docs/CP-202244.zip" TargetMode="External"/><Relationship Id="rId3" Type="http://schemas.openxmlformats.org/officeDocument/2006/relationships/hyperlink" Target="http://www.3gpp.org/ftp/tsg_ct/TSG_CT/TSGC_89e/Docs/CP-202190.zip" TargetMode="External"/><Relationship Id="rId7" Type="http://schemas.openxmlformats.org/officeDocument/2006/relationships/hyperlink" Target="http://www.3gpp.org/ftp/tsg_ct/TSG_CT/TSGC_89e/Docs/CP-202243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9e/Docs/CP-202242.zip" TargetMode="External"/><Relationship Id="rId5" Type="http://schemas.openxmlformats.org/officeDocument/2006/relationships/hyperlink" Target="http://www.3gpp.org/ftp/tsg_ct/TSG_CT/TSGC_89e/Docs/CP-202241.zip" TargetMode="External"/><Relationship Id="rId4" Type="http://schemas.openxmlformats.org/officeDocument/2006/relationships/hyperlink" Target="http://www.3gpp.org/ftp/tsg_ct/TSG_CT/TSGC_89e/Docs/CP-202195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9e/Docs/CP-202251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TSG_CT/TSGC_89e/Docs/CP-202256.zip" TargetMode="External"/><Relationship Id="rId4" Type="http://schemas.openxmlformats.org/officeDocument/2006/relationships/hyperlink" Target="http://www.3gpp.org/ftp/tsg_ct/TSG_CT/TSGC_89e/Docs/CP-202254.zip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9e/Docs/CP-202193.zip" TargetMode="External"/><Relationship Id="rId2" Type="http://schemas.openxmlformats.org/officeDocument/2006/relationships/hyperlink" Target="http://www.3gpp.org/ftp/tsg_ct/TSG_CT/TSGC_89e/Docs/CP-202186.zip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3GPP TSG </a:t>
            </a:r>
            <a:r>
              <a:rPr lang="en-US" altLang="en-US" dirty="0" smtClean="0"/>
              <a:t>CT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 smtClean="0"/>
              <a:t>Management </a:t>
            </a:r>
            <a:r>
              <a:rPr lang="en-US" altLang="en-US" dirty="0"/>
              <a:t>Report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</a:t>
            </a:r>
            <a:r>
              <a:rPr lang="en-GB" altLang="en-US" dirty="0" err="1" smtClean="0"/>
              <a:t>Morand</a:t>
            </a:r>
            <a:endParaRPr lang="en-GB" altLang="en-US" dirty="0" smtClean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Rel-17 </a:t>
            </a:r>
            <a:r>
              <a:rPr lang="fr-FR" dirty="0" err="1" smtClean="0"/>
              <a:t>Status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44200" cy="4351338"/>
          </a:xfrm>
        </p:spPr>
        <p:txBody>
          <a:bodyPr/>
          <a:lstStyle/>
          <a:p>
            <a:r>
              <a:rPr lang="fr-FR" dirty="0" smtClean="0"/>
              <a:t>Start of the </a:t>
            </a:r>
            <a:r>
              <a:rPr lang="fr-FR" dirty="0" smtClean="0"/>
              <a:t>stage 2 and stage 3 </a:t>
            </a:r>
            <a:r>
              <a:rPr lang="fr-FR" dirty="0" err="1" smtClean="0"/>
              <a:t>works</a:t>
            </a:r>
            <a:endParaRPr lang="fr-FR" dirty="0" smtClean="0"/>
          </a:p>
          <a:p>
            <a:pPr lvl="1"/>
            <a:r>
              <a:rPr lang="en-US" dirty="0" smtClean="0"/>
              <a:t>First Rel-17 </a:t>
            </a:r>
            <a:r>
              <a:rPr lang="en-US" dirty="0"/>
              <a:t>CRs (Category B/C/F)</a:t>
            </a:r>
          </a:p>
          <a:p>
            <a:pPr lvl="2"/>
            <a:r>
              <a:rPr lang="en-US" dirty="0"/>
              <a:t>132</a:t>
            </a:r>
          </a:p>
          <a:p>
            <a:pPr lvl="1"/>
            <a:r>
              <a:rPr lang="en-US" dirty="0"/>
              <a:t>Approved New SID/WID</a:t>
            </a:r>
          </a:p>
          <a:p>
            <a:pPr lvl="2"/>
            <a:r>
              <a:rPr lang="en-US" dirty="0"/>
              <a:t>9 new SID and 11 new WIDs (see Annex)</a:t>
            </a:r>
          </a:p>
          <a:p>
            <a:pPr lvl="1"/>
            <a:r>
              <a:rPr lang="en-US" dirty="0"/>
              <a:t>New Specification numbers </a:t>
            </a:r>
            <a:r>
              <a:rPr lang="en-US" dirty="0" smtClean="0"/>
              <a:t>allocated	</a:t>
            </a:r>
            <a:endParaRPr lang="fr-FR" dirty="0" smtClean="0"/>
          </a:p>
          <a:p>
            <a:r>
              <a:rPr lang="en-US" dirty="0" smtClean="0"/>
              <a:t>Rel-17 </a:t>
            </a:r>
            <a:r>
              <a:rPr lang="en-US" dirty="0"/>
              <a:t>Timeline: </a:t>
            </a:r>
          </a:p>
          <a:p>
            <a:pPr lvl="1"/>
            <a:r>
              <a:rPr lang="en-US" dirty="0"/>
              <a:t>CT will check the </a:t>
            </a:r>
            <a:r>
              <a:rPr lang="en-US" dirty="0" smtClean="0"/>
              <a:t>status of stage 2 and </a:t>
            </a:r>
            <a:r>
              <a:rPr lang="en-US" dirty="0"/>
              <a:t>decide on:</a:t>
            </a:r>
          </a:p>
          <a:p>
            <a:pPr lvl="2"/>
            <a:r>
              <a:rPr lang="en-US" dirty="0"/>
              <a:t>Stage 3 freeze date: Stage 2 freeze date + 9 months?</a:t>
            </a:r>
          </a:p>
          <a:p>
            <a:pPr lvl="2"/>
            <a:r>
              <a:rPr lang="en-US" dirty="0" err="1"/>
              <a:t>OpenAPI</a:t>
            </a:r>
            <a:r>
              <a:rPr lang="en-US" dirty="0"/>
              <a:t> freeze date: Stage 3 freeze date + 3 months?</a:t>
            </a:r>
          </a:p>
          <a:p>
            <a:pPr lvl="2"/>
            <a:r>
              <a:rPr lang="en-US" dirty="0"/>
              <a:t>The final decision for CT will be taken in </a:t>
            </a:r>
            <a:r>
              <a:rPr lang="en-US" dirty="0" smtClean="0"/>
              <a:t>December, in coordination with SA/RAN</a:t>
            </a:r>
            <a:endParaRPr lang="en-US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33086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Feedback of e-meeting </a:t>
            </a:r>
            <a:r>
              <a:rPr lang="fr-FR" dirty="0" err="1"/>
              <a:t>experience</a:t>
            </a:r>
            <a:r>
              <a:rPr lang="fr-FR" dirty="0"/>
              <a:t>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4839269" cy="4351338"/>
          </a:xfrm>
        </p:spPr>
        <p:txBody>
          <a:bodyPr numCol="1"/>
          <a:lstStyle/>
          <a:p>
            <a:pPr>
              <a:lnSpc>
                <a:spcPct val="100000"/>
              </a:lnSpc>
            </a:pPr>
            <a:r>
              <a:rPr lang="fr-FR" sz="2000" dirty="0" smtClean="0"/>
              <a:t>Good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E-meetings </a:t>
            </a:r>
            <a:r>
              <a:rPr lang="en-US" sz="2000" dirty="0"/>
              <a:t>were better than expected</a:t>
            </a:r>
          </a:p>
          <a:p>
            <a:pPr lvl="2">
              <a:lnSpc>
                <a:spcPct val="100000"/>
              </a:lnSpc>
            </a:pPr>
            <a:r>
              <a:rPr lang="en-US" sz="1400" dirty="0"/>
              <a:t>A lot of documents and agreed, </a:t>
            </a:r>
            <a:r>
              <a:rPr lang="en-US" sz="1400" dirty="0" smtClean="0"/>
              <a:t>good </a:t>
            </a:r>
            <a:r>
              <a:rPr lang="en-US" sz="1400" dirty="0"/>
              <a:t>coordination </a:t>
            </a:r>
            <a:r>
              <a:rPr lang="en-US" sz="1400" dirty="0" smtClean="0"/>
              <a:t>btw Companies</a:t>
            </a:r>
          </a:p>
          <a:p>
            <a:pPr lvl="2">
              <a:lnSpc>
                <a:spcPct val="100000"/>
              </a:lnSpc>
            </a:pPr>
            <a:r>
              <a:rPr lang="en-US" sz="1400" dirty="0" err="1" smtClean="0"/>
              <a:t>Webconfs</a:t>
            </a:r>
            <a:r>
              <a:rPr lang="en-US" sz="1400" dirty="0" smtClean="0"/>
              <a:t> (GoToMeeting) went </a:t>
            </a:r>
            <a:r>
              <a:rPr lang="en-US" sz="1400" dirty="0" smtClean="0"/>
              <a:t>well</a:t>
            </a:r>
            <a:endParaRPr lang="en-US" sz="1400" dirty="0" smtClean="0"/>
          </a:p>
          <a:p>
            <a:pPr lvl="1">
              <a:lnSpc>
                <a:spcPct val="100000"/>
              </a:lnSpc>
            </a:pPr>
            <a:r>
              <a:rPr lang="fr-FR" sz="2000" dirty="0" err="1" smtClean="0"/>
              <a:t>Experience</a:t>
            </a:r>
            <a:r>
              <a:rPr lang="fr-FR" sz="2000" dirty="0" smtClean="0"/>
              <a:t> </a:t>
            </a:r>
            <a:r>
              <a:rPr lang="fr-FR" sz="2000" dirty="0" err="1" smtClean="0"/>
              <a:t>from</a:t>
            </a:r>
            <a:r>
              <a:rPr lang="fr-FR" sz="2000" dirty="0" smtClean="0"/>
              <a:t> </a:t>
            </a:r>
            <a:r>
              <a:rPr lang="fr-FR" sz="2000" dirty="0" err="1" smtClean="0"/>
              <a:t>previous</a:t>
            </a:r>
            <a:r>
              <a:rPr lang="fr-FR" sz="2000" dirty="0" smtClean="0"/>
              <a:t> e-meetings (CT1/CT4) </a:t>
            </a:r>
            <a:r>
              <a:rPr lang="fr-FR" sz="2000" dirty="0" err="1" smtClean="0"/>
              <a:t>helped</a:t>
            </a:r>
            <a:r>
              <a:rPr lang="fr-FR" sz="2000" dirty="0" smtClean="0"/>
              <a:t> in the </a:t>
            </a:r>
            <a:r>
              <a:rPr lang="fr-FR" sz="2000" dirty="0" err="1" smtClean="0"/>
              <a:t>organization</a:t>
            </a:r>
            <a:r>
              <a:rPr lang="fr-FR" sz="2000" dirty="0" smtClean="0"/>
              <a:t> of the CT WG e-meeting in </a:t>
            </a:r>
            <a:r>
              <a:rPr lang="fr-FR" sz="2000" dirty="0" err="1" smtClean="0"/>
              <a:t>February</a:t>
            </a:r>
            <a:r>
              <a:rPr lang="fr-FR" sz="2000" dirty="0" smtClean="0"/>
              <a:t>, </a:t>
            </a:r>
          </a:p>
          <a:p>
            <a:pPr lvl="2">
              <a:lnSpc>
                <a:spcPct val="100000"/>
              </a:lnSpc>
            </a:pPr>
            <a:r>
              <a:rPr lang="fr-FR" sz="1600" dirty="0" smtClean="0"/>
              <a:t>adoption of </a:t>
            </a:r>
            <a:r>
              <a:rPr lang="fr-FR" sz="1600" dirty="0" err="1" smtClean="0"/>
              <a:t>common</a:t>
            </a:r>
            <a:r>
              <a:rPr lang="fr-FR" sz="1600" dirty="0" smtClean="0"/>
              <a:t> guidance and best </a:t>
            </a:r>
            <a:r>
              <a:rPr lang="fr-FR" sz="1600" dirty="0" err="1" smtClean="0"/>
              <a:t>current</a:t>
            </a:r>
            <a:r>
              <a:rPr lang="fr-FR" sz="1600" dirty="0" smtClean="0"/>
              <a:t> practices (e-mail, </a:t>
            </a:r>
            <a:r>
              <a:rPr lang="fr-FR" sz="1600" dirty="0" err="1" smtClean="0"/>
              <a:t>webconf</a:t>
            </a:r>
            <a:r>
              <a:rPr lang="fr-FR" sz="1600" dirty="0" smtClean="0"/>
              <a:t> </a:t>
            </a:r>
            <a:r>
              <a:rPr lang="fr-FR" sz="1600" dirty="0" err="1" smtClean="0"/>
              <a:t>when</a:t>
            </a:r>
            <a:r>
              <a:rPr lang="fr-FR" sz="1600" dirty="0" smtClean="0"/>
              <a:t> </a:t>
            </a:r>
            <a:r>
              <a:rPr lang="fr-FR" sz="1600" dirty="0" err="1" smtClean="0"/>
              <a:t>required</a:t>
            </a:r>
            <a:r>
              <a:rPr lang="fr-FR" sz="1600" dirty="0" smtClean="0"/>
              <a:t>, etc</a:t>
            </a:r>
            <a:r>
              <a:rPr lang="fr-FR" sz="1600" dirty="0" smtClean="0"/>
              <a:t>.)</a:t>
            </a:r>
            <a:endParaRPr lang="fr-FR" sz="1600" dirty="0" smtClean="0"/>
          </a:p>
          <a:p>
            <a:pPr lvl="1">
              <a:lnSpc>
                <a:spcPct val="100000"/>
              </a:lnSpc>
            </a:pPr>
            <a:r>
              <a:rPr lang="fr-FR" sz="2000" dirty="0" smtClean="0"/>
              <a:t>CT </a:t>
            </a:r>
            <a:r>
              <a:rPr lang="fr-FR" sz="2000" dirty="0" err="1" smtClean="0"/>
              <a:t>delegates</a:t>
            </a:r>
            <a:r>
              <a:rPr lang="fr-FR" sz="2000" dirty="0" smtClean="0"/>
              <a:t> are </a:t>
            </a:r>
            <a:r>
              <a:rPr lang="fr-FR" sz="2000" dirty="0" err="1" smtClean="0"/>
              <a:t>trained</a:t>
            </a:r>
            <a:r>
              <a:rPr lang="fr-FR" sz="2000" dirty="0" smtClean="0"/>
              <a:t> to </a:t>
            </a:r>
            <a:r>
              <a:rPr lang="fr-FR" sz="2000" dirty="0" err="1" smtClean="0"/>
              <a:t>coordinate</a:t>
            </a:r>
            <a:r>
              <a:rPr lang="fr-FR" sz="2000" dirty="0" smtClean="0"/>
              <a:t> the </a:t>
            </a:r>
            <a:r>
              <a:rPr lang="fr-FR" sz="2000" dirty="0" err="1" smtClean="0"/>
              <a:t>work</a:t>
            </a:r>
            <a:r>
              <a:rPr lang="fr-FR" sz="2000" dirty="0" smtClean="0"/>
              <a:t> </a:t>
            </a:r>
            <a:r>
              <a:rPr lang="fr-FR" sz="2000" dirty="0" err="1" smtClean="0"/>
              <a:t>before</a:t>
            </a:r>
            <a:r>
              <a:rPr lang="fr-FR" sz="2000" dirty="0" smtClean="0"/>
              <a:t> the meeting, </a:t>
            </a:r>
            <a:r>
              <a:rPr lang="fr-FR" sz="2000" dirty="0" err="1" smtClean="0"/>
              <a:t>easing</a:t>
            </a:r>
            <a:r>
              <a:rPr lang="fr-FR" sz="2000" dirty="0" smtClean="0"/>
              <a:t> the handling of documents </a:t>
            </a:r>
            <a:r>
              <a:rPr lang="fr-FR" sz="2000" dirty="0" err="1" smtClean="0"/>
              <a:t>during</a:t>
            </a:r>
            <a:r>
              <a:rPr lang="fr-FR" sz="2000" dirty="0" smtClean="0"/>
              <a:t> the meeting</a:t>
            </a:r>
          </a:p>
        </p:txBody>
      </p:sp>
      <p:sp>
        <p:nvSpPr>
          <p:cNvPr id="4" name="AutoShape 2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6504317" y="1841545"/>
            <a:ext cx="483926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FR" sz="2000" dirty="0" smtClean="0"/>
              <a:t>Bad</a:t>
            </a:r>
          </a:p>
          <a:p>
            <a:pPr lvl="1">
              <a:lnSpc>
                <a:spcPct val="100000"/>
              </a:lnSpc>
            </a:pPr>
            <a:r>
              <a:rPr lang="fr-FR" sz="2000" dirty="0" smtClean="0"/>
              <a:t>E-meeting </a:t>
            </a:r>
            <a:r>
              <a:rPr lang="fr-FR" sz="2000" dirty="0" err="1" smtClean="0"/>
              <a:t>less</a:t>
            </a:r>
            <a:r>
              <a:rPr lang="fr-FR" sz="2000" dirty="0" smtClean="0"/>
              <a:t> efficient </a:t>
            </a:r>
            <a:r>
              <a:rPr lang="fr-FR" sz="2000" dirty="0" err="1" smtClean="0"/>
              <a:t>than</a:t>
            </a:r>
            <a:r>
              <a:rPr lang="fr-FR" sz="2000" dirty="0" smtClean="0"/>
              <a:t> F2F </a:t>
            </a:r>
            <a:r>
              <a:rPr lang="fr-FR" sz="2000" dirty="0" smtClean="0"/>
              <a:t>meetings</a:t>
            </a:r>
          </a:p>
          <a:p>
            <a:pPr lvl="1">
              <a:lnSpc>
                <a:spcPct val="100000"/>
              </a:lnSpc>
            </a:pPr>
            <a:r>
              <a:rPr lang="fr-FR" sz="2000" dirty="0" smtClean="0"/>
              <a:t>E-meetings </a:t>
            </a:r>
            <a:r>
              <a:rPr lang="fr-FR" sz="2000" dirty="0" smtClean="0"/>
              <a:t>longer </a:t>
            </a:r>
            <a:r>
              <a:rPr lang="fr-FR" sz="2000" dirty="0" err="1" smtClean="0"/>
              <a:t>than</a:t>
            </a:r>
            <a:r>
              <a:rPr lang="fr-FR" sz="2000" dirty="0" smtClean="0"/>
              <a:t> F2F meetings (~10-15 </a:t>
            </a:r>
            <a:r>
              <a:rPr lang="fr-FR" sz="2000" dirty="0" err="1" smtClean="0"/>
              <a:t>days</a:t>
            </a:r>
            <a:r>
              <a:rPr lang="fr-FR" sz="2000" dirty="0" smtClean="0"/>
              <a:t>)</a:t>
            </a:r>
            <a:endParaRPr lang="fr-FR" sz="1600" dirty="0" smtClean="0"/>
          </a:p>
          <a:p>
            <a:pPr lvl="1">
              <a:lnSpc>
                <a:spcPct val="100000"/>
              </a:lnSpc>
            </a:pPr>
            <a:r>
              <a:rPr lang="fr-FR" sz="2000" dirty="0" err="1" smtClean="0"/>
              <a:t>Need</a:t>
            </a:r>
            <a:r>
              <a:rPr lang="fr-FR" sz="2000" dirty="0" smtClean="0"/>
              <a:t> for extra offline calls for </a:t>
            </a:r>
            <a:r>
              <a:rPr lang="fr-FR" sz="2000" dirty="0" err="1" smtClean="0"/>
              <a:t>contentious</a:t>
            </a:r>
            <a:r>
              <a:rPr lang="fr-FR" sz="2000" dirty="0" smtClean="0"/>
              <a:t> topics</a:t>
            </a:r>
            <a:endParaRPr lang="fr-FR" sz="2000" dirty="0" smtClean="0"/>
          </a:p>
          <a:p>
            <a:pPr lvl="1">
              <a:lnSpc>
                <a:spcPct val="100000"/>
              </a:lnSpc>
            </a:pPr>
            <a:r>
              <a:rPr lang="fr-FR" sz="2000" dirty="0" err="1" smtClean="0"/>
              <a:t>Huge</a:t>
            </a:r>
            <a:r>
              <a:rPr lang="fr-FR" sz="2000" dirty="0" smtClean="0"/>
              <a:t> </a:t>
            </a:r>
            <a:r>
              <a:rPr lang="fr-FR" sz="2000" dirty="0" smtClean="0"/>
              <a:t>pressure on the CT </a:t>
            </a:r>
            <a:r>
              <a:rPr lang="fr-FR" sz="2000" dirty="0" err="1" smtClean="0"/>
              <a:t>Delegates</a:t>
            </a:r>
            <a:endParaRPr lang="fr-FR" sz="2000" dirty="0" smtClean="0"/>
          </a:p>
          <a:p>
            <a:pPr lvl="2">
              <a:lnSpc>
                <a:spcPct val="100000"/>
              </a:lnSpc>
            </a:pPr>
            <a:r>
              <a:rPr lang="fr-FR" sz="1400" dirty="0" smtClean="0"/>
              <a:t>1 </a:t>
            </a:r>
            <a:r>
              <a:rPr lang="en-US" sz="1400" dirty="0" smtClean="0"/>
              <a:t>full month/meeting of continuous work, </a:t>
            </a:r>
          </a:p>
          <a:p>
            <a:pPr lvl="2">
              <a:lnSpc>
                <a:spcPct val="100000"/>
              </a:lnSpc>
            </a:pPr>
            <a:r>
              <a:rPr lang="en-US" sz="1400" dirty="0" smtClean="0"/>
              <a:t>which means </a:t>
            </a:r>
            <a:r>
              <a:rPr lang="en-US" sz="1400" dirty="0" smtClean="0"/>
              <a:t>almost no </a:t>
            </a:r>
            <a:r>
              <a:rPr lang="en-US" sz="1400" dirty="0" smtClean="0"/>
              <a:t>break for CT delegates </a:t>
            </a:r>
          </a:p>
          <a:p>
            <a:pPr lvl="1">
              <a:lnSpc>
                <a:spcPct val="100000"/>
              </a:lnSpc>
            </a:pPr>
            <a:r>
              <a:rPr lang="en-US" sz="2000" dirty="0" smtClean="0"/>
              <a:t>Time zones make difficult to organize </a:t>
            </a:r>
            <a:r>
              <a:rPr lang="en-US" sz="2000" dirty="0" smtClean="0"/>
              <a:t>a </a:t>
            </a:r>
            <a:r>
              <a:rPr lang="en-US" sz="2000" dirty="0" smtClean="0"/>
              <a:t>2-3h </a:t>
            </a:r>
            <a:r>
              <a:rPr lang="en-US" sz="2000" dirty="0" err="1" smtClean="0"/>
              <a:t>webconfs</a:t>
            </a:r>
            <a:r>
              <a:rPr lang="en-US" sz="2000" dirty="0" smtClean="0"/>
              <a:t>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064810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Migration for ETSI Forge to 3GPP Forge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Informative </a:t>
            </a:r>
            <a:r>
              <a:rPr lang="en-US" dirty="0"/>
              <a:t>copies of the </a:t>
            </a:r>
            <a:r>
              <a:rPr lang="en-US" dirty="0" err="1"/>
              <a:t>OpenAPI</a:t>
            </a:r>
            <a:r>
              <a:rPr lang="en-US" dirty="0"/>
              <a:t> YAML files of the different APIs produced by 3GPP are </a:t>
            </a:r>
            <a:r>
              <a:rPr lang="en-US" dirty="0" smtClean="0"/>
              <a:t>migrated</a:t>
            </a:r>
          </a:p>
          <a:p>
            <a:pPr lvl="1"/>
            <a:r>
              <a:rPr lang="en-US" dirty="0" smtClean="0"/>
              <a:t>from </a:t>
            </a:r>
            <a:r>
              <a:rPr lang="en-US" dirty="0"/>
              <a:t>ETSI </a:t>
            </a:r>
            <a:r>
              <a:rPr lang="en-US" dirty="0" smtClean="0"/>
              <a:t>Forge</a:t>
            </a:r>
            <a:r>
              <a:rPr lang="en-GB" dirty="0" err="1"/>
              <a:t>GitLab</a:t>
            </a:r>
            <a:r>
              <a:rPr lang="en-GB" dirty="0"/>
              <a:t> repository 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3GPP </a:t>
            </a:r>
            <a:r>
              <a:rPr lang="en-US" dirty="0" smtClean="0"/>
              <a:t>Forge </a:t>
            </a:r>
            <a:r>
              <a:rPr lang="en-GB" dirty="0" err="1" smtClean="0"/>
              <a:t>GitLab</a:t>
            </a:r>
            <a:r>
              <a:rPr lang="en-GB" dirty="0" smtClean="0"/>
              <a:t> repository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Update of the TS 29.501 "</a:t>
            </a:r>
            <a:r>
              <a:rPr lang="en-GB" dirty="0" smtClean="0"/>
              <a:t>Principles and Guidelines for Services Definition</a:t>
            </a:r>
            <a:r>
              <a:rPr lang="en-US" dirty="0" smtClean="0"/>
              <a:t>" and TS template 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URI of repository </a:t>
            </a:r>
            <a:r>
              <a:rPr lang="en-US" dirty="0" smtClean="0"/>
              <a:t>is </a:t>
            </a:r>
            <a:r>
              <a:rPr lang="en-US" dirty="0"/>
              <a:t>changed to:</a:t>
            </a:r>
          </a:p>
          <a:p>
            <a:pPr lvl="2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forge.3gpp.org/rep/all/5G_APIs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998794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mtClean="0"/>
              <a:t>IETF Collaboration</a:t>
            </a:r>
            <a:endParaRPr lang="en-US" alt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0850" indent="-450850"/>
            <a:r>
              <a:rPr lang="fr-FR" altLang="en-US" sz="2400" dirty="0" smtClean="0"/>
              <a:t>3GPP coordination </a:t>
            </a:r>
            <a:r>
              <a:rPr lang="fr-FR" altLang="en-US" sz="2400" dirty="0" err="1" smtClean="0"/>
              <a:t>ensured</a:t>
            </a:r>
            <a:r>
              <a:rPr lang="fr-FR" altLang="en-US" sz="2400" dirty="0" smtClean="0"/>
              <a:t> by the CT chair</a:t>
            </a:r>
          </a:p>
          <a:p>
            <a:pPr marL="450850" indent="-450850"/>
            <a:r>
              <a:rPr lang="fr-FR" altLang="en-US" sz="2400" dirty="0" smtClean="0"/>
              <a:t>1 </a:t>
            </a:r>
            <a:r>
              <a:rPr lang="fr-FR" altLang="en-US" sz="2400" dirty="0" smtClean="0"/>
              <a:t>IETF meeting </a:t>
            </a:r>
            <a:r>
              <a:rPr lang="fr-FR" altLang="en-US" sz="2400" dirty="0" err="1" smtClean="0"/>
              <a:t>since</a:t>
            </a:r>
            <a:r>
              <a:rPr lang="fr-FR" altLang="en-US" sz="2400" dirty="0" smtClean="0"/>
              <a:t> last PCG </a:t>
            </a:r>
            <a:r>
              <a:rPr lang="fr-FR" altLang="en-US" sz="2400" dirty="0" smtClean="0"/>
              <a:t>(July-Virtual</a:t>
            </a:r>
            <a:r>
              <a:rPr lang="fr-FR" altLang="en-US" sz="2400" dirty="0" smtClean="0"/>
              <a:t>)</a:t>
            </a:r>
          </a:p>
          <a:p>
            <a:r>
              <a:rPr lang="en-US" sz="2400" dirty="0"/>
              <a:t>Thanks to IESG, IANA has allocated the port 37472 to W1 interface</a:t>
            </a:r>
          </a:p>
          <a:p>
            <a:pPr lvl="1"/>
            <a:r>
              <a:rPr lang="en-US" sz="2000" dirty="0"/>
              <a:t>3GPP is tasked to work on alternative solutions to avoid the need for port assignment for (private) 3GPP interfaces</a:t>
            </a:r>
          </a:p>
          <a:p>
            <a:pPr lvl="1"/>
            <a:r>
              <a:rPr lang="en-US" sz="2000" dirty="0"/>
              <a:t>A study has been initiated in CT4 (WID approved at CT#89-e)</a:t>
            </a:r>
          </a:p>
          <a:p>
            <a:pPr marL="450850" indent="-450850"/>
            <a:r>
              <a:rPr lang="fr-FR" altLang="en-US" sz="2400" dirty="0" err="1" smtClean="0"/>
              <a:t>Dependencies</a:t>
            </a:r>
            <a:r>
              <a:rPr lang="fr-FR" altLang="en-US" sz="2400" dirty="0" smtClean="0"/>
              <a:t> </a:t>
            </a:r>
            <a:r>
              <a:rPr lang="fr-FR" altLang="en-US" sz="2400" dirty="0" smtClean="0"/>
              <a:t>go </a:t>
            </a:r>
            <a:r>
              <a:rPr lang="fr-FR" altLang="en-US" sz="2400" dirty="0" err="1" smtClean="0"/>
              <a:t>forward</a:t>
            </a:r>
            <a:r>
              <a:rPr lang="fr-FR" altLang="en-US" sz="2400" dirty="0" smtClean="0"/>
              <a:t> as </a:t>
            </a:r>
            <a:r>
              <a:rPr lang="fr-FR" altLang="en-US" sz="2400" dirty="0" err="1" smtClean="0"/>
              <a:t>usual</a:t>
            </a:r>
            <a:endParaRPr lang="fr-FR" altLang="en-US" sz="2400" dirty="0" smtClean="0"/>
          </a:p>
          <a:p>
            <a:pPr lvl="1"/>
            <a:r>
              <a:rPr lang="fr-FR" altLang="en-US" sz="2000" dirty="0" smtClean="0"/>
              <a:t>1 </a:t>
            </a:r>
            <a:r>
              <a:rPr lang="fr-FR" altLang="en-US" sz="2000" dirty="0" smtClean="0"/>
              <a:t>new </a:t>
            </a:r>
            <a:r>
              <a:rPr lang="fr-FR" altLang="en-US" sz="2000" dirty="0" err="1" smtClean="0"/>
              <a:t>RFCs</a:t>
            </a:r>
            <a:r>
              <a:rPr lang="fr-FR" altLang="en-US" sz="2000" dirty="0" smtClean="0"/>
              <a:t> </a:t>
            </a:r>
            <a:r>
              <a:rPr lang="fr-FR" altLang="en-US" sz="2000" dirty="0" err="1" smtClean="0"/>
              <a:t>published</a:t>
            </a:r>
            <a:r>
              <a:rPr lang="fr-FR" altLang="en-US" sz="2000" dirty="0" smtClean="0"/>
              <a:t>, 1 new </a:t>
            </a:r>
            <a:r>
              <a:rPr lang="fr-FR" altLang="en-US" sz="2000" dirty="0" err="1" smtClean="0"/>
              <a:t>dependency</a:t>
            </a:r>
            <a:endParaRPr lang="fr-FR" altLang="en-US" sz="2000" dirty="0" smtClean="0"/>
          </a:p>
          <a:p>
            <a:pPr lvl="1"/>
            <a:r>
              <a:rPr lang="fr-FR" altLang="en-US" sz="2000" dirty="0" err="1" smtClean="0"/>
              <a:t>Ongoing</a:t>
            </a:r>
            <a:r>
              <a:rPr lang="fr-FR" altLang="en-US" sz="2000" dirty="0" smtClean="0"/>
              <a:t> 3GPP action to </a:t>
            </a:r>
            <a:r>
              <a:rPr lang="fr-FR" altLang="en-US" sz="2000" dirty="0" err="1" smtClean="0"/>
              <a:t>tackle</a:t>
            </a:r>
            <a:r>
              <a:rPr lang="fr-FR" altLang="en-US" sz="2000" dirty="0" smtClean="0"/>
              <a:t> the </a:t>
            </a:r>
            <a:r>
              <a:rPr lang="fr-FR" altLang="en-US" sz="2000" dirty="0" err="1" smtClean="0"/>
              <a:t>remaining</a:t>
            </a:r>
            <a:r>
              <a:rPr lang="fr-FR" altLang="en-US" sz="2000" dirty="0" smtClean="0"/>
              <a:t>  </a:t>
            </a:r>
            <a:r>
              <a:rPr lang="fr-FR" altLang="en-US" sz="2000" dirty="0" err="1" smtClean="0"/>
              <a:t>expired</a:t>
            </a:r>
            <a:r>
              <a:rPr lang="fr-FR" altLang="en-US" sz="2000" dirty="0" smtClean="0"/>
              <a:t> </a:t>
            </a:r>
            <a:r>
              <a:rPr lang="fr-FR" altLang="en-US" sz="2000" dirty="0" err="1" smtClean="0"/>
              <a:t>drafts</a:t>
            </a:r>
            <a:endParaRPr lang="fr-FR" altLang="en-US" sz="2000" dirty="0" smtClean="0"/>
          </a:p>
          <a:p>
            <a:r>
              <a:rPr lang="fr-FR" altLang="en-US" sz="2400" dirty="0" smtClean="0"/>
              <a:t>3GPP </a:t>
            </a:r>
            <a:r>
              <a:rPr lang="fr-FR" altLang="en-US" sz="2400" dirty="0" err="1" smtClean="0"/>
              <a:t>Work</a:t>
            </a:r>
            <a:r>
              <a:rPr lang="fr-FR" altLang="en-US" sz="2400" dirty="0" smtClean="0"/>
              <a:t> plan </a:t>
            </a:r>
            <a:r>
              <a:rPr lang="fr-FR" altLang="en-US" sz="2400" dirty="0" err="1" smtClean="0"/>
              <a:t>kept</a:t>
            </a:r>
            <a:r>
              <a:rPr lang="fr-FR" altLang="en-US" sz="2400" dirty="0" smtClean="0"/>
              <a:t> up-to-date</a:t>
            </a:r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2093927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mtClean="0"/>
              <a:t>ITU Matters</a:t>
            </a:r>
            <a:endParaRPr lang="en-US" altLang="en-US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dirty="0" smtClean="0"/>
              <a:t> none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272326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ToR Update</a:t>
            </a:r>
            <a:endParaRPr lang="en-US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General </a:t>
            </a:r>
            <a:r>
              <a:rPr lang="fr-FR" dirty="0" err="1" smtClean="0"/>
              <a:t>ToR</a:t>
            </a:r>
            <a:r>
              <a:rPr lang="fr-FR" dirty="0" smtClean="0"/>
              <a:t> update </a:t>
            </a:r>
            <a:r>
              <a:rPr lang="fr-FR" dirty="0" err="1" smtClean="0"/>
              <a:t>process</a:t>
            </a:r>
            <a:r>
              <a:rPr lang="fr-FR" dirty="0" smtClean="0"/>
              <a:t> </a:t>
            </a:r>
            <a:r>
              <a:rPr lang="fr-FR" dirty="0" err="1" smtClean="0"/>
              <a:t>agreed</a:t>
            </a:r>
            <a:r>
              <a:rPr lang="fr-FR" dirty="0" smtClean="0"/>
              <a:t> by 3GPP, </a:t>
            </a:r>
            <a:r>
              <a:rPr lang="fr-FR" dirty="0" err="1" smtClean="0"/>
              <a:t>starting</a:t>
            </a:r>
            <a:r>
              <a:rPr lang="fr-FR" dirty="0" smtClean="0"/>
              <a:t> by CT/SA</a:t>
            </a:r>
          </a:p>
          <a:p>
            <a:r>
              <a:rPr lang="fr-FR" dirty="0" err="1" smtClean="0"/>
              <a:t>Aim</a:t>
            </a:r>
            <a:r>
              <a:rPr lang="fr-FR" dirty="0" smtClean="0"/>
              <a:t>: Update of the </a:t>
            </a:r>
            <a:r>
              <a:rPr lang="fr-FR" dirty="0" err="1" smtClean="0"/>
              <a:t>Terms</a:t>
            </a:r>
            <a:r>
              <a:rPr lang="fr-FR" dirty="0" smtClean="0"/>
              <a:t> of </a:t>
            </a:r>
            <a:r>
              <a:rPr lang="fr-FR" dirty="0" err="1" smtClean="0"/>
              <a:t>reference</a:t>
            </a:r>
            <a:r>
              <a:rPr lang="fr-FR" dirty="0" smtClean="0"/>
              <a:t> and gain </a:t>
            </a:r>
            <a:r>
              <a:rPr lang="fr-FR" dirty="0" err="1" smtClean="0"/>
              <a:t>better</a:t>
            </a:r>
            <a:r>
              <a:rPr lang="fr-FR" dirty="0" smtClean="0"/>
              <a:t> </a:t>
            </a:r>
            <a:r>
              <a:rPr lang="fr-FR" dirty="0" err="1" smtClean="0"/>
              <a:t>visibility</a:t>
            </a:r>
            <a:r>
              <a:rPr lang="fr-FR" dirty="0" smtClean="0"/>
              <a:t> </a:t>
            </a:r>
          </a:p>
          <a:p>
            <a:r>
              <a:rPr lang="fr-FR" dirty="0" smtClean="0"/>
              <a:t>CT/SA#86: </a:t>
            </a:r>
            <a:r>
              <a:rPr lang="fr-FR" dirty="0" err="1" smtClean="0"/>
              <a:t>Submission</a:t>
            </a:r>
            <a:r>
              <a:rPr lang="fr-FR" dirty="0" smtClean="0"/>
              <a:t> of the </a:t>
            </a:r>
            <a:r>
              <a:rPr lang="fr-FR" dirty="0" err="1" smtClean="0"/>
              <a:t>Draft</a:t>
            </a:r>
            <a:r>
              <a:rPr lang="fr-FR" dirty="0" smtClean="0"/>
              <a:t> of TR </a:t>
            </a:r>
            <a:r>
              <a:rPr lang="fr-FR" dirty="0" err="1" smtClean="0"/>
              <a:t>template</a:t>
            </a:r>
            <a:endParaRPr lang="fr-FR" dirty="0" smtClean="0"/>
          </a:p>
          <a:p>
            <a:r>
              <a:rPr lang="fr-FR" dirty="0" smtClean="0"/>
              <a:t>Activity put on </a:t>
            </a:r>
            <a:r>
              <a:rPr lang="fr-FR" dirty="0" err="1" smtClean="0"/>
              <a:t>hold</a:t>
            </a:r>
            <a:r>
              <a:rPr lang="fr-FR" dirty="0" smtClean="0"/>
              <a:t>, as the </a:t>
            </a:r>
            <a:r>
              <a:rPr lang="fr-FR" dirty="0" err="1" smtClean="0"/>
              <a:t>priority</a:t>
            </a:r>
            <a:r>
              <a:rPr lang="fr-FR" dirty="0" smtClean="0"/>
              <a:t> </a:t>
            </a:r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given</a:t>
            </a:r>
            <a:r>
              <a:rPr lang="fr-FR" dirty="0" smtClean="0"/>
              <a:t> to</a:t>
            </a:r>
          </a:p>
          <a:p>
            <a:pPr lvl="1"/>
            <a:r>
              <a:rPr lang="fr-FR" dirty="0" err="1" smtClean="0"/>
              <a:t>completion</a:t>
            </a:r>
            <a:r>
              <a:rPr lang="fr-FR" dirty="0" smtClean="0"/>
              <a:t> of Rel-16</a:t>
            </a:r>
          </a:p>
          <a:p>
            <a:pPr lvl="1"/>
            <a:r>
              <a:rPr lang="fr-FR" dirty="0" smtClean="0"/>
              <a:t>Management of the e-meetings in Q1 2020</a:t>
            </a:r>
          </a:p>
          <a:p>
            <a:r>
              <a:rPr lang="fr-FR" dirty="0" smtClean="0"/>
              <a:t>Will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resumed</a:t>
            </a:r>
            <a:r>
              <a:rPr lang="fr-FR" dirty="0" smtClean="0"/>
              <a:t> </a:t>
            </a:r>
            <a:r>
              <a:rPr lang="fr-FR" dirty="0" err="1" smtClean="0"/>
              <a:t>after</a:t>
            </a:r>
            <a:r>
              <a:rPr lang="fr-FR" dirty="0" smtClean="0"/>
              <a:t> </a:t>
            </a:r>
            <a:r>
              <a:rPr lang="fr-FR" dirty="0" smtClean="0"/>
              <a:t>CT#89</a:t>
            </a:r>
          </a:p>
          <a:p>
            <a:r>
              <a:rPr lang="fr-FR" dirty="0" smtClean="0"/>
              <a:t>Target: CT/SA#90</a:t>
            </a: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7550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For PCG Decision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96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mtClean="0"/>
              <a:t>For PCG Decision</a:t>
            </a:r>
            <a:endParaRPr lang="en-US" altLang="en-US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0850" indent="-450850"/>
            <a:r>
              <a:rPr lang="fr-FR" altLang="en-US" dirty="0" smtClean="0"/>
              <a:t> None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72955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Acknowledgements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Thanks to CT vice chairs, CT WG chairs/vice chairs and rapporteurs for excellent coordination and work before and during the last two plenaries</a:t>
            </a:r>
          </a:p>
          <a:p>
            <a:r>
              <a:rPr lang="en-US" dirty="0" smtClean="0"/>
              <a:t>Thanks to the hosts of the CT WGs meetings and the CT Plenary meeting for providing very good services that guaranteed smooth progress of the meetings.</a:t>
            </a:r>
          </a:p>
          <a:p>
            <a:r>
              <a:rPr lang="en-US" dirty="0" smtClean="0"/>
              <a:t>Thanks for the excellent support of MCC for the handling of the electronic meetings</a:t>
            </a:r>
          </a:p>
          <a:p>
            <a:r>
              <a:rPr lang="en-US" dirty="0" smtClean="0"/>
              <a:t>Thanks to the delegates in CT WGs and CT for achieving all deadlines as promised and delivering an enormous amount of CRs and input papers, especially in this COVID-19 outbreak crisis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66883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4678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</a:t>
            </a:r>
            <a:r>
              <a:rPr lang="fr-FR" altLang="en-US" sz="1800"/>
              <a:t>ohannes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johannes.achter@t-mobile.at</a:t>
            </a: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7D58B1D-87B3-4FB0-8B57-914AF91AEF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5607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Annex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</a:t>
            </a:r>
            <a:r>
              <a:rPr lang="en-US" altLang="fr-FR" dirty="0" smtClean="0"/>
              <a:t>1/4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03424"/>
              </p:ext>
            </p:extLst>
          </p:nvPr>
        </p:nvGraphicFramePr>
        <p:xfrm>
          <a:off x="224631" y="1920897"/>
          <a:ext cx="11742738" cy="267648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CP-201075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Service Based Interface Protocol Improvements Release 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CP-201162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Multi-device and multi-identity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CP-201163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Stage-3 5GS NAS protocol development 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CP-201165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Stage-3 SAE Protocol Development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2471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</a:t>
            </a:r>
            <a:r>
              <a:rPr lang="en-US" altLang="fr-FR" dirty="0" smtClean="0"/>
              <a:t>2/4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DFCBC042-D0BD-4089-80D3-E86F7CCBAB9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CP-201167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IMS Stage-3 IETF Protocol Alignment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CP-201177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Enhancements to Mission Critical 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CP-201207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Stage 3 of Multimedia Priority Service (MPS)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CP-201208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PFD management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CP-201357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BEst Practice of PFCP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CP-201358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Enhanced IMS to 5GC Integration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484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72929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</a:t>
            </a:r>
            <a:r>
              <a:rPr lang="en-US" altLang="fr-FR" dirty="0" smtClean="0"/>
              <a:t>3/4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DFCBC042-D0BD-4089-80D3-E86F7CCBAB9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CP-202190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Stop updating TR 24.980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CP-202195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Enhanced Mission Critical Push-to-talk architecture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CP-202241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Enhanced Mission Critical Communication Interworking with Land Mobile Radio Systems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CP-202242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CP-202243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Port Number Allocation Alternatives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CP-202244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5GC architecture for satellite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484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53537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</a:t>
            </a:r>
            <a:r>
              <a:rPr lang="en-US" altLang="fr-FR" dirty="0" smtClean="0"/>
              <a:t>4/4</a:t>
            </a:r>
            <a:endParaRPr lang="en-US" alt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DFCBC042-D0BD-4089-80D3-E86F7CCBAB9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4631" y="1920897"/>
          <a:ext cx="11742738" cy="2114046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CP-202251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PAP/CHAP protocols usage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CP-202254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Authentication and key management for applications based on 3GPP credential in 5G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CP-202256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WID on Enhancements to Mobile Communication System for Railways Phase 2 (eMONASTERY2)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12677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</a:t>
            </a:r>
            <a:r>
              <a:rPr lang="en-US" altLang="fr-FR" dirty="0" smtClean="0"/>
              <a:t>1</a:t>
            </a:r>
            <a:endParaRPr lang="en-US" alt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/>
          </p:nvPr>
        </p:nvGraphicFramePr>
        <p:xfrm>
          <a:off x="224631" y="1920897"/>
          <a:ext cx="11742738" cy="155160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CP-202186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for the 5G Control Plane Steering of Roaming for UE in CONNECTED mode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CP-202193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Protocol enhancements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886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230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</a:t>
            </a:r>
            <a:r>
              <a:rPr lang="en-US" altLang="fr-FR" dirty="0" smtClean="0"/>
              <a:t>Specification numbers 1/2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3GPP TR </a:t>
            </a:r>
            <a:r>
              <a:rPr lang="fr-FR" dirty="0" smtClean="0"/>
              <a:t>29.820:</a:t>
            </a:r>
          </a:p>
          <a:p>
            <a:pPr lvl="1"/>
            <a:r>
              <a:rPr lang="fr-FR" dirty="0" err="1" smtClean="0"/>
              <a:t>Study</a:t>
            </a:r>
            <a:r>
              <a:rPr lang="fr-FR" dirty="0" smtClean="0"/>
              <a:t> </a:t>
            </a:r>
            <a:r>
              <a:rPr lang="fr-FR" dirty="0"/>
              <a:t>on </a:t>
            </a:r>
            <a:r>
              <a:rPr lang="fr-FR" dirty="0" err="1"/>
              <a:t>BEst</a:t>
            </a:r>
            <a:r>
              <a:rPr lang="fr-FR" dirty="0"/>
              <a:t> Practice of PFCP</a:t>
            </a:r>
          </a:p>
          <a:p>
            <a:r>
              <a:rPr lang="fr-FR" dirty="0"/>
              <a:t> 3GPP TR </a:t>
            </a:r>
            <a:r>
              <a:rPr lang="fr-FR" dirty="0" smtClean="0"/>
              <a:t>23.700-10</a:t>
            </a:r>
          </a:p>
          <a:p>
            <a:pPr lvl="1"/>
            <a:r>
              <a:rPr lang="fr-FR" dirty="0" err="1" smtClean="0"/>
              <a:t>Study</a:t>
            </a:r>
            <a:r>
              <a:rPr lang="fr-FR" dirty="0" smtClean="0"/>
              <a:t> </a:t>
            </a:r>
            <a:r>
              <a:rPr lang="fr-FR" dirty="0"/>
              <a:t>on </a:t>
            </a:r>
            <a:r>
              <a:rPr lang="fr-FR" dirty="0" err="1"/>
              <a:t>enhanced</a:t>
            </a:r>
            <a:r>
              <a:rPr lang="fr-FR" dirty="0"/>
              <a:t> IP </a:t>
            </a:r>
            <a:r>
              <a:rPr lang="fr-FR" dirty="0" err="1"/>
              <a:t>Multimedia</a:t>
            </a:r>
            <a:r>
              <a:rPr lang="fr-FR" dirty="0"/>
              <a:t> </a:t>
            </a:r>
            <a:r>
              <a:rPr lang="fr-FR" dirty="0" err="1"/>
              <a:t>Subsystem</a:t>
            </a:r>
            <a:r>
              <a:rPr lang="fr-FR" dirty="0"/>
              <a:t> (IMS) to 5GC </a:t>
            </a:r>
            <a:r>
              <a:rPr lang="fr-FR" dirty="0" err="1"/>
              <a:t>integration</a:t>
            </a:r>
            <a:r>
              <a:rPr lang="fr-FR" dirty="0"/>
              <a:t> Phase 2; CT WG1 aspects</a:t>
            </a:r>
          </a:p>
          <a:p>
            <a:r>
              <a:rPr lang="fr-FR" dirty="0"/>
              <a:t>3GPP TR </a:t>
            </a:r>
            <a:r>
              <a:rPr lang="fr-FR" dirty="0" smtClean="0"/>
              <a:t>23.700-11</a:t>
            </a:r>
          </a:p>
          <a:p>
            <a:pPr lvl="1"/>
            <a:r>
              <a:rPr lang="fr-FR" dirty="0" smtClean="0"/>
              <a:t>on </a:t>
            </a:r>
            <a:r>
              <a:rPr lang="fr-FR" dirty="0" err="1"/>
              <a:t>Study</a:t>
            </a:r>
            <a:r>
              <a:rPr lang="fr-FR" dirty="0"/>
              <a:t> on </a:t>
            </a:r>
            <a:r>
              <a:rPr lang="fr-FR" dirty="0" err="1"/>
              <a:t>enhanced</a:t>
            </a:r>
            <a:r>
              <a:rPr lang="fr-FR" dirty="0"/>
              <a:t> IP </a:t>
            </a:r>
            <a:r>
              <a:rPr lang="fr-FR" dirty="0" err="1"/>
              <a:t>Multimedia</a:t>
            </a:r>
            <a:r>
              <a:rPr lang="fr-FR" dirty="0"/>
              <a:t> </a:t>
            </a:r>
            <a:r>
              <a:rPr lang="fr-FR" dirty="0" err="1"/>
              <a:t>Subsystem</a:t>
            </a:r>
            <a:r>
              <a:rPr lang="fr-FR" dirty="0"/>
              <a:t> (IMS) to 5GC </a:t>
            </a:r>
            <a:r>
              <a:rPr lang="fr-FR" dirty="0" err="1"/>
              <a:t>integration</a:t>
            </a:r>
            <a:r>
              <a:rPr lang="fr-FR" dirty="0"/>
              <a:t> Phase 2; CT WG3 aspects</a:t>
            </a:r>
          </a:p>
          <a:p>
            <a:r>
              <a:rPr lang="fr-FR" dirty="0"/>
              <a:t>3GPP TR </a:t>
            </a:r>
            <a:r>
              <a:rPr lang="fr-FR" dirty="0" smtClean="0"/>
              <a:t>23.700-12</a:t>
            </a:r>
          </a:p>
          <a:p>
            <a:pPr lvl="1"/>
            <a:r>
              <a:rPr lang="fr-FR" dirty="0" err="1" smtClean="0"/>
              <a:t>Study</a:t>
            </a:r>
            <a:r>
              <a:rPr lang="fr-FR" dirty="0" smtClean="0"/>
              <a:t> </a:t>
            </a:r>
            <a:r>
              <a:rPr lang="fr-FR" dirty="0"/>
              <a:t>on </a:t>
            </a:r>
            <a:r>
              <a:rPr lang="fr-FR" dirty="0" err="1"/>
              <a:t>enhanced</a:t>
            </a:r>
            <a:r>
              <a:rPr lang="fr-FR" dirty="0"/>
              <a:t> IP </a:t>
            </a:r>
            <a:r>
              <a:rPr lang="fr-FR" dirty="0" err="1"/>
              <a:t>Multimedia</a:t>
            </a:r>
            <a:r>
              <a:rPr lang="fr-FR" dirty="0"/>
              <a:t> </a:t>
            </a:r>
            <a:r>
              <a:rPr lang="fr-FR" dirty="0" err="1"/>
              <a:t>Subsystem</a:t>
            </a:r>
            <a:r>
              <a:rPr lang="fr-FR" dirty="0"/>
              <a:t> (IMS) to 5GC </a:t>
            </a:r>
            <a:r>
              <a:rPr lang="fr-FR" dirty="0" err="1"/>
              <a:t>integration</a:t>
            </a:r>
            <a:r>
              <a:rPr lang="fr-FR" dirty="0"/>
              <a:t> Phase 2; CT WG4 aspects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73867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New Specification numbers 2/2</a:t>
            </a:r>
            <a:endParaRPr lang="en-US" alt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3GPP TR </a:t>
            </a:r>
            <a:r>
              <a:rPr lang="fr-FR" dirty="0" smtClean="0"/>
              <a:t>29.829: </a:t>
            </a:r>
          </a:p>
          <a:p>
            <a:pPr lvl="1"/>
            <a:r>
              <a:rPr lang="fr-FR" dirty="0" err="1" smtClean="0"/>
              <a:t>Study</a:t>
            </a:r>
            <a:r>
              <a:rPr lang="fr-FR" dirty="0" smtClean="0"/>
              <a:t> </a:t>
            </a:r>
            <a:r>
              <a:rPr lang="fr-FR" dirty="0"/>
              <a:t>on Service-</a:t>
            </a:r>
            <a:r>
              <a:rPr lang="fr-FR" dirty="0" err="1"/>
              <a:t>based</a:t>
            </a:r>
            <a:r>
              <a:rPr lang="fr-FR" dirty="0"/>
              <a:t> support for SMS in 5GC</a:t>
            </a:r>
          </a:p>
          <a:p>
            <a:r>
              <a:rPr lang="fr-FR" dirty="0"/>
              <a:t> 3GPP TR </a:t>
            </a:r>
            <a:r>
              <a:rPr lang="fr-FR" dirty="0" smtClean="0"/>
              <a:t>29.835:</a:t>
            </a:r>
          </a:p>
          <a:p>
            <a:pPr lvl="1"/>
            <a:r>
              <a:rPr lang="fr-FR" dirty="0" err="1" smtClean="0"/>
              <a:t>Study</a:t>
            </a:r>
            <a:r>
              <a:rPr lang="fr-FR" dirty="0" smtClean="0"/>
              <a:t> </a:t>
            </a:r>
            <a:r>
              <a:rPr lang="fr-FR" dirty="0"/>
              <a:t>on Port Allocation Alternatives for New 3GPP Interfaces</a:t>
            </a:r>
          </a:p>
          <a:p>
            <a:r>
              <a:rPr lang="fr-FR" dirty="0"/>
              <a:t>3GPP TR </a:t>
            </a:r>
            <a:r>
              <a:rPr lang="fr-FR" dirty="0" smtClean="0"/>
              <a:t>29.941:</a:t>
            </a:r>
          </a:p>
          <a:p>
            <a:pPr lvl="1"/>
            <a:r>
              <a:rPr lang="fr-FR" dirty="0" smtClean="0"/>
              <a:t>Guidelines </a:t>
            </a:r>
            <a:r>
              <a:rPr lang="fr-FR" dirty="0"/>
              <a:t>on Port Allocation for New 3GPP Interfaces</a:t>
            </a:r>
          </a:p>
          <a:p>
            <a:r>
              <a:rPr lang="fr-FR" dirty="0"/>
              <a:t>3GPP TS </a:t>
            </a:r>
            <a:r>
              <a:rPr lang="fr-FR" dirty="0" smtClean="0"/>
              <a:t>29.535:</a:t>
            </a:r>
          </a:p>
          <a:p>
            <a:pPr lvl="1"/>
            <a:r>
              <a:rPr lang="fr-FR" dirty="0" smtClean="0"/>
              <a:t>AKMA (</a:t>
            </a:r>
            <a:r>
              <a:rPr lang="fr-FR" dirty="0" err="1"/>
              <a:t>Authentication</a:t>
            </a:r>
            <a:r>
              <a:rPr lang="fr-FR" dirty="0"/>
              <a:t> and key management for applications </a:t>
            </a:r>
            <a:r>
              <a:rPr lang="fr-FR" dirty="0" smtClean="0"/>
              <a:t>) Anchor </a:t>
            </a:r>
            <a:r>
              <a:rPr lang="fr-FR" dirty="0"/>
              <a:t>Services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229445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For information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4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Since</a:t>
            </a:r>
            <a:r>
              <a:rPr lang="fr-FR" dirty="0" smtClean="0"/>
              <a:t> the last PCG meeting…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Past</a:t>
            </a:r>
            <a:r>
              <a:rPr lang="fr-FR" dirty="0" smtClean="0"/>
              <a:t> meeting:</a:t>
            </a:r>
          </a:p>
          <a:p>
            <a:pPr lvl="1"/>
            <a:r>
              <a:rPr lang="fr-FR" dirty="0" smtClean="0"/>
              <a:t>TSG-CT#88-e:</a:t>
            </a:r>
            <a:r>
              <a:rPr lang="fr-FR" dirty="0" smtClean="0"/>
              <a:t>	</a:t>
            </a:r>
            <a:r>
              <a:rPr lang="fr-FR" dirty="0" smtClean="0"/>
              <a:t>2020 </a:t>
            </a:r>
            <a:r>
              <a:rPr lang="fr-FR" dirty="0"/>
              <a:t>Jun </a:t>
            </a:r>
            <a:r>
              <a:rPr lang="fr-FR" dirty="0" smtClean="0"/>
              <a:t>9-11, </a:t>
            </a:r>
            <a:r>
              <a:rPr lang="fr-FR" dirty="0"/>
              <a:t>e-meeting </a:t>
            </a:r>
            <a:endParaRPr lang="fr-FR" dirty="0" smtClean="0"/>
          </a:p>
          <a:p>
            <a:pPr lvl="1"/>
            <a:r>
              <a:rPr lang="fr-FR" dirty="0" smtClean="0"/>
              <a:t>TSG-CT#87-e</a:t>
            </a:r>
            <a:r>
              <a:rPr lang="fr-FR" dirty="0" smtClean="0"/>
              <a:t>: 	2020 </a:t>
            </a:r>
            <a:r>
              <a:rPr lang="fr-FR" dirty="0" smtClean="0"/>
              <a:t>Sep 14-16</a:t>
            </a:r>
            <a:endParaRPr lang="fr-FR" dirty="0" smtClean="0"/>
          </a:p>
          <a:p>
            <a:pPr lvl="1"/>
            <a:endParaRPr lang="fr-FR" dirty="0" smtClean="0"/>
          </a:p>
          <a:p>
            <a:r>
              <a:rPr lang="fr-FR" dirty="0" err="1" smtClean="0"/>
              <a:t>Upcoming</a:t>
            </a:r>
            <a:r>
              <a:rPr lang="fr-FR" dirty="0" smtClean="0"/>
              <a:t> meetings:</a:t>
            </a:r>
            <a:endParaRPr lang="fr-FR" dirty="0"/>
          </a:p>
          <a:p>
            <a:pPr lvl="1"/>
            <a:r>
              <a:rPr lang="fr-FR" dirty="0" smtClean="0"/>
              <a:t>TSG-CT#90-e</a:t>
            </a:r>
            <a:r>
              <a:rPr lang="fr-FR" dirty="0" smtClean="0"/>
              <a:t>: 	2020 </a:t>
            </a:r>
            <a:r>
              <a:rPr lang="fr-FR" dirty="0" err="1" smtClean="0"/>
              <a:t>Dec</a:t>
            </a:r>
            <a:r>
              <a:rPr lang="fr-FR" dirty="0" smtClean="0"/>
              <a:t> 7-9, </a:t>
            </a:r>
            <a:r>
              <a:rPr lang="fr-FR" dirty="0"/>
              <a:t>e-meeting</a:t>
            </a:r>
          </a:p>
          <a:p>
            <a:pPr lvl="1"/>
            <a:r>
              <a:rPr lang="fr-FR" dirty="0" smtClean="0"/>
              <a:t>TSG-CT#91-e: </a:t>
            </a:r>
            <a:r>
              <a:rPr lang="fr-FR" dirty="0" smtClean="0"/>
              <a:t>	</a:t>
            </a:r>
            <a:r>
              <a:rPr lang="fr-FR" dirty="0" smtClean="0"/>
              <a:t>2021 Mar 22-24</a:t>
            </a:r>
            <a:r>
              <a:rPr lang="fr-FR" dirty="0" smtClean="0"/>
              <a:t>, </a:t>
            </a:r>
            <a:r>
              <a:rPr lang="fr-FR" dirty="0"/>
              <a:t>e-meeting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58644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CT#88-e </a:t>
            </a:r>
            <a:r>
              <a:rPr lang="en-US" dirty="0" smtClean="0"/>
              <a:t>Stats		</a:t>
            </a:r>
            <a:r>
              <a:rPr lang="en-US" dirty="0"/>
              <a:t>	</a:t>
            </a:r>
            <a:r>
              <a:rPr lang="en-US" dirty="0" smtClean="0"/>
              <a:t>CT#89-e </a:t>
            </a:r>
            <a:r>
              <a:rPr lang="en-US" dirty="0" smtClean="0"/>
              <a:t>Stats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361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1782 Cat B/C/D/F 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12 + 6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5</a:t>
            </a:r>
            <a:endParaRPr lang="en-US" altLang="fr-FR" dirty="0"/>
          </a:p>
          <a:p>
            <a:r>
              <a:rPr lang="en-US" sz="2400" dirty="0"/>
              <a:t>Attendances:</a:t>
            </a:r>
          </a:p>
          <a:p>
            <a:pPr lvl="1"/>
            <a:r>
              <a:rPr lang="en-US" sz="2000" dirty="0"/>
              <a:t>181 registered</a:t>
            </a:r>
          </a:p>
          <a:p>
            <a:pPr lvl="2"/>
            <a:r>
              <a:rPr lang="en-US" sz="1600" dirty="0"/>
              <a:t>71 during 1st Conf. call</a:t>
            </a:r>
          </a:p>
          <a:p>
            <a:pPr lvl="2"/>
            <a:r>
              <a:rPr lang="en-US" sz="1600" dirty="0"/>
              <a:t>50 during 2nd Conf. call</a:t>
            </a:r>
          </a:p>
          <a:p>
            <a:endParaRPr lang="en-US" altLang="fr-FR" sz="24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258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 smtClean="0"/>
              <a:t>787 </a:t>
            </a:r>
            <a:r>
              <a:rPr lang="en-US" sz="2000" dirty="0"/>
              <a:t>Cat B/C/D/F</a:t>
            </a:r>
          </a:p>
          <a:p>
            <a:r>
              <a:rPr lang="en-US" sz="2400" dirty="0"/>
              <a:t>Approved </a:t>
            </a:r>
            <a:r>
              <a:rPr lang="en-US" sz="2400" dirty="0" smtClean="0"/>
              <a:t>New/Revised </a:t>
            </a:r>
            <a:r>
              <a:rPr lang="en-US" sz="2400" dirty="0"/>
              <a:t>SID/WID</a:t>
            </a:r>
          </a:p>
          <a:p>
            <a:pPr lvl="1"/>
            <a:r>
              <a:rPr lang="en-US" sz="2000" dirty="0" smtClean="0"/>
              <a:t>9 + 2</a:t>
            </a:r>
            <a:endParaRPr lang="en-US" sz="2000" dirty="0"/>
          </a:p>
          <a:p>
            <a:r>
              <a:rPr lang="en-US" sz="2400" dirty="0" smtClean="0"/>
              <a:t>Approved </a:t>
            </a:r>
            <a:r>
              <a:rPr lang="en-US" sz="2400" dirty="0"/>
              <a:t>TS/TR</a:t>
            </a:r>
          </a:p>
          <a:p>
            <a:pPr lvl="1"/>
            <a:r>
              <a:rPr lang="en-US" sz="2000" dirty="0"/>
              <a:t>0</a:t>
            </a:r>
          </a:p>
          <a:p>
            <a:r>
              <a:rPr lang="en-US" sz="2400" dirty="0" smtClean="0"/>
              <a:t>Attendances </a:t>
            </a:r>
            <a:endParaRPr lang="en-US" altLang="fr-FR" sz="2400" dirty="0"/>
          </a:p>
          <a:p>
            <a:pPr lvl="1"/>
            <a:r>
              <a:rPr lang="en-US" altLang="fr-FR" sz="2000" dirty="0"/>
              <a:t>242 registered</a:t>
            </a:r>
          </a:p>
          <a:p>
            <a:pPr lvl="2"/>
            <a:r>
              <a:rPr lang="en-US" sz="1800" dirty="0"/>
              <a:t>95 during 1</a:t>
            </a:r>
            <a:r>
              <a:rPr lang="en-US" sz="1800" baseline="30000" dirty="0"/>
              <a:t>st</a:t>
            </a:r>
            <a:r>
              <a:rPr lang="en-US" sz="1800" dirty="0"/>
              <a:t> Conf. call</a:t>
            </a:r>
          </a:p>
          <a:p>
            <a:pPr lvl="2"/>
            <a:r>
              <a:rPr lang="en-US" sz="1800" dirty="0"/>
              <a:t>73 during 2</a:t>
            </a:r>
            <a:r>
              <a:rPr lang="en-US" sz="1800" baseline="30000" dirty="0"/>
              <a:t>nd</a:t>
            </a:r>
            <a:r>
              <a:rPr lang="en-US" sz="1800" dirty="0"/>
              <a:t> Conf. call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850926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Pre</a:t>
            </a:r>
            <a:r>
              <a:rPr lang="fr-FR" dirty="0" smtClean="0"/>
              <a:t>-Release 15 </a:t>
            </a:r>
            <a:r>
              <a:rPr lang="fr-FR" dirty="0" err="1" smtClean="0"/>
              <a:t>Status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Fairly</a:t>
            </a:r>
            <a:r>
              <a:rPr lang="fr-FR" dirty="0" smtClean="0"/>
              <a:t> </a:t>
            </a:r>
            <a:r>
              <a:rPr lang="fr-FR" dirty="0" err="1" smtClean="0"/>
              <a:t>low</a:t>
            </a:r>
            <a:r>
              <a:rPr lang="fr-FR" dirty="0" smtClean="0"/>
              <a:t> </a:t>
            </a:r>
            <a:r>
              <a:rPr lang="fr-FR" dirty="0" err="1" smtClean="0"/>
              <a:t>number</a:t>
            </a:r>
            <a:r>
              <a:rPr lang="fr-FR" dirty="0" smtClean="0"/>
              <a:t> of </a:t>
            </a:r>
            <a:r>
              <a:rPr lang="fr-FR" dirty="0" err="1" smtClean="0"/>
              <a:t>CRs</a:t>
            </a:r>
            <a:endParaRPr lang="fr-FR" dirty="0" smtClean="0"/>
          </a:p>
          <a:p>
            <a:pPr lvl="1"/>
            <a:r>
              <a:rPr lang="en-US" dirty="0" smtClean="0"/>
              <a:t>10 </a:t>
            </a:r>
            <a:r>
              <a:rPr lang="en-US" dirty="0" smtClean="0"/>
              <a:t>(Cat F) CRs for Rel-14</a:t>
            </a:r>
          </a:p>
          <a:p>
            <a:pPr lvl="1"/>
            <a:r>
              <a:rPr lang="en-US" dirty="0" smtClean="0"/>
              <a:t>11 </a:t>
            </a:r>
            <a:r>
              <a:rPr lang="en-US" dirty="0" smtClean="0"/>
              <a:t>for Rel-13 </a:t>
            </a:r>
          </a:p>
          <a:p>
            <a:pPr lvl="1"/>
            <a:r>
              <a:rPr lang="en-US" dirty="0" smtClean="0"/>
              <a:t>1 </a:t>
            </a:r>
            <a:r>
              <a:rPr lang="en-US" dirty="0" smtClean="0"/>
              <a:t>for </a:t>
            </a:r>
            <a:r>
              <a:rPr lang="en-US" dirty="0" smtClean="0"/>
              <a:t>Rel-12 (IETF reference update)</a:t>
            </a:r>
            <a:endParaRPr lang="en-US" dirty="0" smtClean="0"/>
          </a:p>
          <a:p>
            <a:pPr lvl="1"/>
            <a:r>
              <a:rPr lang="en-US" dirty="0" smtClean="0"/>
              <a:t>0 </a:t>
            </a:r>
            <a:r>
              <a:rPr lang="en-US" dirty="0" smtClean="0"/>
              <a:t>for </a:t>
            </a:r>
            <a:r>
              <a:rPr lang="en-US" dirty="0" smtClean="0"/>
              <a:t>Rel-11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7898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Release 15 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19576" y="1825625"/>
            <a:ext cx="5604164" cy="4351338"/>
          </a:xfrm>
        </p:spPr>
        <p:txBody>
          <a:bodyPr/>
          <a:lstStyle/>
          <a:p>
            <a:r>
              <a:rPr lang="en-US" sz="2400" dirty="0" smtClean="0"/>
              <a:t>Number of CRs (Category F) is significantly </a:t>
            </a:r>
            <a:r>
              <a:rPr lang="en-US" sz="2400" dirty="0" smtClean="0"/>
              <a:t>low</a:t>
            </a:r>
          </a:p>
          <a:p>
            <a:pPr lvl="1"/>
            <a:r>
              <a:rPr lang="en-US" sz="2000" dirty="0" smtClean="0"/>
              <a:t>More Rel-15 </a:t>
            </a:r>
            <a:r>
              <a:rPr lang="en-US" sz="2000" dirty="0"/>
              <a:t>CRs (Category F) </a:t>
            </a:r>
            <a:r>
              <a:rPr lang="en-US" sz="2000" dirty="0" smtClean="0"/>
              <a:t>at CT#88</a:t>
            </a:r>
          </a:p>
          <a:p>
            <a:pPr lvl="1"/>
            <a:r>
              <a:rPr lang="en-US" sz="2000" dirty="0" smtClean="0"/>
              <a:t>1H 2020 </a:t>
            </a:r>
            <a:r>
              <a:rPr lang="en-US" sz="2000" dirty="0"/>
              <a:t>were dedicated to Rel-16 completion and Rel-15 CRs were deprioritized. The increased number is mainly due to CRs that have been either postponed or delayed.</a:t>
            </a:r>
          </a:p>
          <a:p>
            <a:r>
              <a:rPr lang="en-US" sz="2400" dirty="0" smtClean="0"/>
              <a:t>Strict </a:t>
            </a:r>
            <a:r>
              <a:rPr lang="en-US" sz="2400" dirty="0" smtClean="0"/>
              <a:t>enforcement of the FASMO criteria for cat F CRs</a:t>
            </a:r>
          </a:p>
          <a:p>
            <a:r>
              <a:rPr lang="en-US" sz="2400" dirty="0" smtClean="0"/>
              <a:t>All </a:t>
            </a:r>
            <a:r>
              <a:rPr lang="en-US" sz="2400" dirty="0" smtClean="0"/>
              <a:t>Rel-15 related Work Items 100% completed since CT#82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0863979"/>
              </p:ext>
            </p:extLst>
          </p:nvPr>
        </p:nvGraphicFramePr>
        <p:xfrm>
          <a:off x="6096000" y="1825625"/>
          <a:ext cx="5388528" cy="3341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61758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Release 16 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0117" y="1825625"/>
            <a:ext cx="6018663" cy="4351338"/>
          </a:xfrm>
        </p:spPr>
        <p:txBody>
          <a:bodyPr/>
          <a:lstStyle/>
          <a:p>
            <a:r>
              <a:rPr lang="en-US" sz="2400" dirty="0" smtClean="0"/>
              <a:t>Rel-16 CRs (Category B/C/F) are more than in last plenary</a:t>
            </a:r>
          </a:p>
          <a:p>
            <a:pPr lvl="1"/>
            <a:r>
              <a:rPr lang="en-US" sz="2000" dirty="0" smtClean="0"/>
              <a:t>1519 </a:t>
            </a:r>
            <a:r>
              <a:rPr lang="en-US" sz="2000" dirty="0" smtClean="0"/>
              <a:t>(+ </a:t>
            </a:r>
            <a:r>
              <a:rPr lang="en-US" sz="2000" dirty="0" smtClean="0"/>
              <a:t>99%) </a:t>
            </a:r>
            <a:r>
              <a:rPr lang="en-US" sz="2000" dirty="0" smtClean="0"/>
              <a:t>at </a:t>
            </a:r>
            <a:r>
              <a:rPr lang="en-US" sz="2000" dirty="0" smtClean="0"/>
              <a:t>CT#88 </a:t>
            </a:r>
            <a:r>
              <a:rPr lang="en-US" sz="2000" dirty="0" smtClean="0">
                <a:sym typeface="Wingdings" panose="05000000000000000000" pitchFamily="2" charset="2"/>
              </a:rPr>
              <a:t> Freeze</a:t>
            </a:r>
            <a:endParaRPr lang="en-US" sz="2000" dirty="0" smtClean="0"/>
          </a:p>
          <a:p>
            <a:pPr lvl="1"/>
            <a:r>
              <a:rPr lang="en-US" sz="2000" dirty="0" smtClean="0"/>
              <a:t>but </a:t>
            </a:r>
            <a:r>
              <a:rPr lang="en-US" sz="2000" dirty="0" smtClean="0"/>
              <a:t>544 </a:t>
            </a:r>
            <a:r>
              <a:rPr lang="en-US" sz="2000" dirty="0" smtClean="0"/>
              <a:t>(- </a:t>
            </a:r>
            <a:r>
              <a:rPr lang="en-US" sz="2000" dirty="0" smtClean="0"/>
              <a:t>64%) </a:t>
            </a:r>
            <a:r>
              <a:rPr lang="en-US" sz="2000" dirty="0" smtClean="0"/>
              <a:t>at </a:t>
            </a:r>
            <a:r>
              <a:rPr lang="en-US" sz="2000" dirty="0" smtClean="0"/>
              <a:t>CT#89</a:t>
            </a:r>
            <a:endParaRPr lang="en-US" sz="2000" dirty="0" smtClean="0"/>
          </a:p>
          <a:p>
            <a:endParaRPr lang="en-US" sz="2400" dirty="0" smtClean="0"/>
          </a:p>
          <a:p>
            <a:r>
              <a:rPr lang="en-US" sz="2400" dirty="0" smtClean="0"/>
              <a:t>Freeze of Rel-16 </a:t>
            </a:r>
            <a:r>
              <a:rPr lang="en-US" sz="2400" dirty="0"/>
              <a:t>Stage </a:t>
            </a:r>
            <a:r>
              <a:rPr lang="en-US" sz="2400" dirty="0" smtClean="0"/>
              <a:t>3 &amp; </a:t>
            </a:r>
            <a:r>
              <a:rPr lang="en-US" sz="2400" dirty="0" err="1" smtClean="0"/>
              <a:t>OpenAPI</a:t>
            </a:r>
            <a:r>
              <a:rPr lang="en-US" sz="2400" dirty="0" smtClean="0"/>
              <a:t> specs</a:t>
            </a:r>
            <a:endParaRPr lang="en-US" sz="2400" dirty="0"/>
          </a:p>
          <a:p>
            <a:pPr lvl="1"/>
            <a:r>
              <a:rPr lang="en-US" sz="2000" dirty="0"/>
              <a:t>Most of Rel-16 Work Items completed at </a:t>
            </a:r>
            <a:r>
              <a:rPr lang="en-US" sz="2000" dirty="0" smtClean="0"/>
              <a:t>CT#88</a:t>
            </a:r>
          </a:p>
          <a:p>
            <a:pPr lvl="1"/>
            <a:r>
              <a:rPr lang="en-US" sz="2000" dirty="0" smtClean="0"/>
              <a:t>Two WI exception completed at CT#89</a:t>
            </a:r>
          </a:p>
          <a:p>
            <a:pPr lvl="1"/>
            <a:r>
              <a:rPr lang="en-US" sz="2000" dirty="0" smtClean="0"/>
              <a:t>1 WI postponed to Rel-17</a:t>
            </a:r>
            <a:endParaRPr lang="en-US" sz="2000" dirty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/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3518655"/>
              </p:ext>
            </p:extLst>
          </p:nvPr>
        </p:nvGraphicFramePr>
        <p:xfrm>
          <a:off x="6096000" y="1825625"/>
          <a:ext cx="5422084" cy="3409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90020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E-meetings in 1H 2021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44200" cy="4351338"/>
          </a:xfrm>
        </p:spPr>
        <p:txBody>
          <a:bodyPr/>
          <a:lstStyle/>
          <a:p>
            <a:r>
              <a:rPr lang="fr-FR" dirty="0" err="1"/>
              <a:t>Based</a:t>
            </a:r>
            <a:r>
              <a:rPr lang="fr-FR" dirty="0"/>
              <a:t> on the </a:t>
            </a:r>
            <a:r>
              <a:rPr lang="fr-FR" dirty="0" err="1"/>
              <a:t>current</a:t>
            </a:r>
            <a:r>
              <a:rPr lang="fr-FR" dirty="0"/>
              <a:t> situation, </a:t>
            </a:r>
            <a:r>
              <a:rPr lang="fr-FR" dirty="0" smtClean="0"/>
              <a:t>CT assumes </a:t>
            </a:r>
            <a:r>
              <a:rPr lang="fr-FR" dirty="0" err="1"/>
              <a:t>that</a:t>
            </a:r>
            <a:r>
              <a:rPr lang="fr-FR" dirty="0"/>
              <a:t> meetings in 1H/2021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 smtClean="0"/>
              <a:t>still</a:t>
            </a:r>
            <a:r>
              <a:rPr lang="fr-FR" dirty="0" smtClean="0"/>
              <a:t> in </a:t>
            </a:r>
            <a:r>
              <a:rPr lang="fr-FR" dirty="0" err="1"/>
              <a:t>electronic</a:t>
            </a:r>
            <a:r>
              <a:rPr lang="fr-FR" dirty="0"/>
              <a:t> format</a:t>
            </a:r>
          </a:p>
          <a:p>
            <a:r>
              <a:rPr lang="fr-FR" dirty="0"/>
              <a:t>TSG </a:t>
            </a:r>
            <a:r>
              <a:rPr lang="fr-FR" dirty="0" err="1"/>
              <a:t>plenary</a:t>
            </a:r>
            <a:r>
              <a:rPr lang="fr-FR" dirty="0"/>
              <a:t> dates are </a:t>
            </a:r>
            <a:r>
              <a:rPr lang="fr-FR" dirty="0" err="1"/>
              <a:t>confirmed</a:t>
            </a:r>
            <a:r>
              <a:rPr lang="fr-FR" dirty="0"/>
              <a:t> and </a:t>
            </a:r>
            <a:r>
              <a:rPr lang="fr-FR" dirty="0" err="1"/>
              <a:t>will</a:t>
            </a:r>
            <a:r>
              <a:rPr lang="fr-FR" dirty="0"/>
              <a:t> not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changed</a:t>
            </a:r>
            <a:endParaRPr lang="fr-FR" dirty="0"/>
          </a:p>
          <a:p>
            <a:r>
              <a:rPr lang="fr-FR" dirty="0"/>
              <a:t>WG meetings </a:t>
            </a:r>
            <a:r>
              <a:rPr lang="fr-FR" dirty="0" err="1"/>
              <a:t>scheduled</a:t>
            </a:r>
            <a:r>
              <a:rPr lang="fr-FR" dirty="0"/>
              <a:t> </a:t>
            </a:r>
            <a:r>
              <a:rPr lang="fr-FR" dirty="0" err="1"/>
              <a:t>taking</a:t>
            </a:r>
            <a:r>
              <a:rPr lang="fr-FR" dirty="0"/>
              <a:t> </a:t>
            </a:r>
            <a:r>
              <a:rPr lang="fr-FR" dirty="0" err="1"/>
              <a:t>into</a:t>
            </a:r>
            <a:r>
              <a:rPr lang="fr-FR" dirty="0"/>
              <a:t> </a:t>
            </a:r>
            <a:r>
              <a:rPr lang="fr-FR" dirty="0" err="1"/>
              <a:t>account</a:t>
            </a:r>
            <a:r>
              <a:rPr lang="fr-FR" dirty="0"/>
              <a:t> the </a:t>
            </a:r>
            <a:r>
              <a:rPr lang="fr-FR" dirty="0" err="1"/>
              <a:t>plenary</a:t>
            </a:r>
            <a:r>
              <a:rPr lang="fr-FR" dirty="0"/>
              <a:t> dates</a:t>
            </a:r>
          </a:p>
          <a:p>
            <a:r>
              <a:rPr lang="fr-FR" dirty="0"/>
              <a:t>If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appears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 F2F meetings for one group or all the </a:t>
            </a:r>
            <a:r>
              <a:rPr lang="fr-FR" dirty="0" err="1"/>
              <a:t>WGs</a:t>
            </a:r>
            <a:r>
              <a:rPr lang="fr-FR" dirty="0"/>
              <a:t> </a:t>
            </a:r>
            <a:r>
              <a:rPr lang="fr-FR" dirty="0" err="1"/>
              <a:t>can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safely</a:t>
            </a:r>
            <a:r>
              <a:rPr lang="fr-FR" dirty="0"/>
              <a:t> </a:t>
            </a:r>
            <a:r>
              <a:rPr lang="fr-FR" dirty="0" err="1"/>
              <a:t>resumed</a:t>
            </a:r>
            <a:r>
              <a:rPr lang="fr-FR" dirty="0"/>
              <a:t> in the </a:t>
            </a:r>
            <a:r>
              <a:rPr lang="fr-FR" dirty="0" err="1"/>
              <a:t>upcoming</a:t>
            </a:r>
            <a:r>
              <a:rPr lang="fr-FR" dirty="0"/>
              <a:t> </a:t>
            </a:r>
            <a:r>
              <a:rPr lang="fr-FR" dirty="0" err="1"/>
              <a:t>months</a:t>
            </a:r>
            <a:r>
              <a:rPr lang="fr-FR" dirty="0"/>
              <a:t>, e-meetings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converted</a:t>
            </a:r>
            <a:r>
              <a:rPr lang="fr-FR" dirty="0"/>
              <a:t> to F2F meetings </a:t>
            </a:r>
            <a:r>
              <a:rPr lang="fr-FR" dirty="0" err="1"/>
              <a:t>when</a:t>
            </a:r>
            <a:r>
              <a:rPr lang="fr-FR" dirty="0"/>
              <a:t> </a:t>
            </a:r>
            <a:r>
              <a:rPr lang="fr-FR" dirty="0" err="1"/>
              <a:t>feasible</a:t>
            </a:r>
            <a:r>
              <a:rPr lang="fr-F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6264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18595</TotalTime>
  <Words>1361</Words>
  <Application>Microsoft Office PowerPoint</Application>
  <PresentationFormat>Grand écran</PresentationFormat>
  <Paragraphs>270</Paragraphs>
  <Slides>28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5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3GPP TSG CT Management Report</vt:lpstr>
      <vt:lpstr>TSG CT Officials</vt:lpstr>
      <vt:lpstr>For information to PCG</vt:lpstr>
      <vt:lpstr>Since the last PCG meeting…</vt:lpstr>
      <vt:lpstr>CT#88-e Stats   CT#89-e Stats</vt:lpstr>
      <vt:lpstr>Pre-Release 15 Status</vt:lpstr>
      <vt:lpstr>Release 15 Status</vt:lpstr>
      <vt:lpstr>Release 16 Status</vt:lpstr>
      <vt:lpstr>E-meetings in 1H 2021</vt:lpstr>
      <vt:lpstr>Rel-17 Status</vt:lpstr>
      <vt:lpstr>Feedback of e-meeting experience </vt:lpstr>
      <vt:lpstr>Migration for ETSI Forge to 3GPP Forge</vt:lpstr>
      <vt:lpstr>IETF Collaboration</vt:lpstr>
      <vt:lpstr>ITU Matters</vt:lpstr>
      <vt:lpstr>ToR Update</vt:lpstr>
      <vt:lpstr>For PCG Decision</vt:lpstr>
      <vt:lpstr>For PCG Decision</vt:lpstr>
      <vt:lpstr>Acknowledgements</vt:lpstr>
      <vt:lpstr>Thank You!</vt:lpstr>
      <vt:lpstr>Annex</vt:lpstr>
      <vt:lpstr>New approved  Study/Work Items 1/4</vt:lpstr>
      <vt:lpstr>New approved  Study/Work Items 2/4</vt:lpstr>
      <vt:lpstr>New approved  Study/Work Items 3/4</vt:lpstr>
      <vt:lpstr>New approved  Study/Work Items 4/4</vt:lpstr>
      <vt:lpstr>Revised approved  Study/Work Items 1</vt:lpstr>
      <vt:lpstr>New Specification numbers</vt:lpstr>
      <vt:lpstr>New Specification numbers 1/2</vt:lpstr>
      <vt:lpstr>New Specification numbers 2/2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MORAND Lionel TGI/OLN</cp:lastModifiedBy>
  <cp:revision>698</cp:revision>
  <dcterms:created xsi:type="dcterms:W3CDTF">2010-02-05T13:52:04Z</dcterms:created>
  <dcterms:modified xsi:type="dcterms:W3CDTF">2020-09-26T07:37:34Z</dcterms:modified>
  <cp:contentStatus>Template 2017</cp:contentStatus>
</cp:coreProperties>
</file>