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5"/>
  </p:notesMasterIdLst>
  <p:handoutMasterIdLst>
    <p:handoutMasterId r:id="rId6"/>
  </p:handoutMasterIdLst>
  <p:sldIdLst>
    <p:sldId id="341" r:id="rId2"/>
    <p:sldId id="386" r:id="rId3"/>
    <p:sldId id="387" r:id="rId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8" d="100"/>
          <a:sy n="108" d="100"/>
        </p:scale>
        <p:origin x="564"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7EB14B-E8F1-49CA-B84F-1CC162466BC0}"/>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18CCCB51-75EF-49F6-9773-A5790458A8CB}"/>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1A34D97F-8870-4D99-BE60-9780BFED7CBB}"/>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A2E379-1961-4895-85C7-1F6E8F36E8A1}"/>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67670B2E-1CD9-4696-8C72-961B8F02429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D61EE09-BC5E-420A-8566-1001D71924C7}"/>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7CD1B41D-BB55-4836-AD2D-5265B2E31B1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2B281487-856D-40B8-96DC-74FB7DEE79AB}"/>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3D77972-5124-4009-82A8-9CD7E5B28B32}"/>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FA72439-F094-4C75-A685-592B0E644188}"/>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3B8ADD8A-04C3-4005-8B91-A8EBA21A446E}"/>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4C82004C-E2B2-464F-AF0A-339B49B495E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9796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094312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8B0857-26DA-47EA-BDFF-89AFC7B8A5EB}"/>
              </a:ext>
            </a:extLst>
          </p:cNvPr>
          <p:cNvSpPr txBox="1">
            <a:spLocks noChangeArrowheads="1"/>
          </p:cNvSpPr>
          <p:nvPr userDrawn="1"/>
        </p:nvSpPr>
        <p:spPr bwMode="auto">
          <a:xfrm>
            <a:off x="0" y="152400"/>
            <a:ext cx="7026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t>PCG #43                          Washington DC, USA          October 2019</a:t>
            </a:r>
          </a:p>
        </p:txBody>
      </p:sp>
      <p:sp>
        <p:nvSpPr>
          <p:cNvPr id="4" name="TextBox 3">
            <a:extLst>
              <a:ext uri="{FF2B5EF4-FFF2-40B4-BE49-F238E27FC236}">
                <a16:creationId xmlns:a16="http://schemas.microsoft.com/office/drawing/2014/main" id="{C696F912-AC45-4F09-B080-65AB9E68FC1B}"/>
              </a:ext>
            </a:extLst>
          </p:cNvPr>
          <p:cNvSpPr txBox="1">
            <a:spLocks noChangeArrowheads="1"/>
          </p:cNvSpPr>
          <p:nvPr userDrawn="1"/>
        </p:nvSpPr>
        <p:spPr bwMode="auto">
          <a:xfrm>
            <a:off x="8277225" y="0"/>
            <a:ext cx="1404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r>
              <a:rPr lang="en-GB" altLang="en-US" sz="1400" dirty="0"/>
              <a:t>PCG43_14</a:t>
            </a: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76910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C3F38B4F-131F-4EA0-BBF1-B9A5FA9D9B7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BB998A6-3616-477F-9642-CEBD397B1DC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FEE9D515-8FC4-43AC-B320-B02BB570FBF5}"/>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AC6D4170-A804-49D1-A446-0D026D813FCE}"/>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D5581FBE-7D45-49BB-9FAE-4D0BA50A6531}"/>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a:extLst>
              <a:ext uri="{FF2B5EF4-FFF2-40B4-BE49-F238E27FC236}">
                <a16:creationId xmlns:a16="http://schemas.microsoft.com/office/drawing/2014/main" id="{38715FE7-683C-4BDF-B251-4E7CB250832E}"/>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5DFEDF-1BB7-4359-8AB4-A3862791440E}"/>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C9BC57A4-BBC5-42EF-83F3-84A5FFA62657}"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59" r:id="rId1"/>
    <p:sldLayoutId id="2147485160" r:id="rId2"/>
    <p:sldLayoutId id="214748516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9234809-97A1-4EBC-9A7A-8A9616F75D3A}"/>
              </a:ext>
            </a:extLst>
          </p:cNvPr>
          <p:cNvSpPr>
            <a:spLocks noGrp="1"/>
          </p:cNvSpPr>
          <p:nvPr>
            <p:ph type="title"/>
          </p:nvPr>
        </p:nvSpPr>
        <p:spPr>
          <a:xfrm>
            <a:off x="1270000" y="2002631"/>
            <a:ext cx="9387840" cy="2852737"/>
          </a:xfrm>
        </p:spPr>
        <p:txBody>
          <a:bodyPr/>
          <a:lstStyle/>
          <a:p>
            <a:pPr algn="ctr" eaLnBrk="1" hangingPunct="1"/>
            <a:r>
              <a:rPr lang="en-GB" altLang="en-US" b="1" dirty="0"/>
              <a:t>Proposed Working Procedures Change</a:t>
            </a:r>
            <a:br>
              <a:rPr lang="en-GB" altLang="en-US" b="1" dirty="0"/>
            </a:br>
            <a:r>
              <a:rPr lang="en-GB" altLang="en-US" sz="3600" b="1" dirty="0"/>
              <a:t>Removing Quorum for Working Agreements</a:t>
            </a:r>
            <a:br>
              <a:rPr lang="en-GB" altLang="en-US" sz="3600" b="1" dirty="0"/>
            </a:br>
            <a:endParaRPr lang="en-GB" altLang="en-US" b="1" dirty="0"/>
          </a:p>
        </p:txBody>
      </p:sp>
      <p:sp>
        <p:nvSpPr>
          <p:cNvPr id="5123" name="Text Placeholder 2">
            <a:extLst>
              <a:ext uri="{FF2B5EF4-FFF2-40B4-BE49-F238E27FC236}">
                <a16:creationId xmlns:a16="http://schemas.microsoft.com/office/drawing/2014/main" id="{CC088AD1-396B-49C4-B584-08599876C98F}"/>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Stephen Hayes</a:t>
            </a:r>
          </a:p>
          <a:p>
            <a:pPr marL="0" indent="0" eaLnBrk="1" hangingPunct="1">
              <a:buFontTx/>
              <a:buNone/>
            </a:pPr>
            <a:r>
              <a:rPr lang="en-GB" altLang="en-US" dirty="0"/>
              <a:t>WP Convenor</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p:txBody>
          <a:bodyPr/>
          <a:lstStyle/>
          <a:p>
            <a:r>
              <a:rPr lang="en-GB" altLang="en-US" dirty="0"/>
              <a:t>Problem to be solved</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p:txBody>
          <a:bodyPr/>
          <a:lstStyle/>
          <a:p>
            <a:r>
              <a:rPr lang="en-US" altLang="en-US" sz="2700" dirty="0"/>
              <a:t>Currently the Working Procedures require quorum for voting on working agreements.  But it is unclear what happens if quorum is not reached: Does the working agreement fail, should it be </a:t>
            </a:r>
            <a:r>
              <a:rPr lang="en-US" altLang="en-US" sz="2700" dirty="0" err="1"/>
              <a:t>revoted</a:t>
            </a:r>
            <a:r>
              <a:rPr lang="en-US" altLang="en-US" sz="2700" dirty="0"/>
              <a:t>?</a:t>
            </a:r>
          </a:p>
          <a:p>
            <a:r>
              <a:rPr lang="en-US" altLang="en-US" sz="2700" dirty="0"/>
              <a:t>Working agreements often are the result of a few passionate companies in a WG.  Often, the majority of companies don’t care.  If the working agreement vote occurs in the plenary, then it is an even smaller percentage of companies that care.  Danger that quorum could not be reached.</a:t>
            </a:r>
          </a:p>
          <a:p>
            <a:r>
              <a:rPr lang="en-US" altLang="en-US" sz="2700" dirty="0"/>
              <a:t>Proposed solution: Remove the quorum requirement for working agreements</a:t>
            </a:r>
          </a:p>
          <a:p>
            <a:r>
              <a:rPr lang="en-US" altLang="en-US" sz="2700" dirty="0"/>
              <a:t>Additional fix: Clarify how working agreements appear on the agenda</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746760" y="395605"/>
            <a:ext cx="10515600" cy="1325563"/>
          </a:xfrm>
        </p:spPr>
        <p:txBody>
          <a:bodyPr/>
          <a:lstStyle/>
          <a:p>
            <a:r>
              <a:rPr lang="en-GB" altLang="en-US" dirty="0"/>
              <a:t>Proposed change to working procedures</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1917065"/>
            <a:ext cx="10515600" cy="4351338"/>
          </a:xfrm>
        </p:spPr>
        <p:txBody>
          <a:bodyPr/>
          <a:lstStyle/>
          <a:p>
            <a:pPr marL="0" indent="0">
              <a:buNone/>
            </a:pPr>
            <a:r>
              <a:rPr lang="en-US" sz="2700" b="1" dirty="0"/>
              <a:t>Annex G:     Working agreements</a:t>
            </a:r>
          </a:p>
          <a:p>
            <a:pPr marL="0" indent="0">
              <a:buNone/>
            </a:pPr>
            <a:r>
              <a:rPr lang="en-US" sz="2700" dirty="0"/>
              <a:t>…(previous clauses describing the working agreement process)…</a:t>
            </a:r>
          </a:p>
          <a:p>
            <a:pPr marL="0" indent="0">
              <a:buNone/>
            </a:pPr>
            <a:r>
              <a:rPr lang="en-US" sz="2700" dirty="0"/>
              <a:t>- If a challenge is received, then a formal vote on the working agreement will occur at the designated meeting.  </a:t>
            </a:r>
            <a:r>
              <a:rPr lang="en-US" sz="2700" strike="sngStrike" dirty="0">
                <a:solidFill>
                  <a:srgbClr val="FF0000"/>
                </a:solidFill>
              </a:rPr>
              <a:t>Voting on working agreements is a standing part of meeting agendas.</a:t>
            </a:r>
            <a:r>
              <a:rPr lang="en-US" sz="2700" dirty="0">
                <a:solidFill>
                  <a:srgbClr val="FF0000"/>
                </a:solidFill>
              </a:rPr>
              <a:t> If the draft agenda for the designated meeting has already been issued, then it will be updated to include the potential for voting on the working agreement. </a:t>
            </a:r>
            <a:r>
              <a:rPr lang="en-US" sz="2700" dirty="0"/>
              <a:t> Voting is as described in articles 25</a:t>
            </a:r>
            <a:r>
              <a:rPr lang="en-US" sz="2700" dirty="0">
                <a:solidFill>
                  <a:srgbClr val="FF0000"/>
                </a:solidFill>
              </a:rPr>
              <a:t>,</a:t>
            </a:r>
            <a:r>
              <a:rPr lang="en-US" sz="2700" strike="sngStrike" dirty="0">
                <a:solidFill>
                  <a:srgbClr val="FF0000"/>
                </a:solidFill>
              </a:rPr>
              <a:t>&amp;</a:t>
            </a:r>
            <a:r>
              <a:rPr lang="en-US" sz="2700" dirty="0"/>
              <a:t> 26</a:t>
            </a:r>
            <a:r>
              <a:rPr lang="en-US" sz="2700" dirty="0">
                <a:solidFill>
                  <a:srgbClr val="FF0000"/>
                </a:solidFill>
              </a:rPr>
              <a:t>, and 32 </a:t>
            </a:r>
            <a:r>
              <a:rPr lang="en-US" sz="2700" dirty="0"/>
              <a:t>of the working procedures </a:t>
            </a:r>
            <a:r>
              <a:rPr lang="en-US" sz="2700" dirty="0">
                <a:solidFill>
                  <a:srgbClr val="FF0000"/>
                </a:solidFill>
              </a:rPr>
              <a:t>with the exception that the requirement for quorum is waived</a:t>
            </a:r>
            <a:r>
              <a:rPr lang="en-US" sz="2700" dirty="0"/>
              <a:t>.</a:t>
            </a:r>
          </a:p>
          <a:p>
            <a:pPr marL="0" indent="0">
              <a:buNone/>
            </a:pPr>
            <a:r>
              <a:rPr lang="en-US" sz="2700" dirty="0"/>
              <a:t>…(following clauses describing the working agreement process)…</a:t>
            </a:r>
          </a:p>
        </p:txBody>
      </p:sp>
    </p:spTree>
    <p:extLst>
      <p:ext uri="{BB962C8B-B14F-4D97-AF65-F5344CB8AC3E}">
        <p14:creationId xmlns:p14="http://schemas.microsoft.com/office/powerpoint/2010/main" val="37232179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8029</TotalTime>
  <Words>130</Words>
  <Application>Microsoft Office PowerPoint</Application>
  <PresentationFormat>Widescreen</PresentationFormat>
  <Paragraphs>13</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Proposed Working Procedures Change Removing Quorum for Working Agreements </vt:lpstr>
      <vt:lpstr>Problem to be solved</vt:lpstr>
      <vt:lpstr>Proposed change to working procedures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Stephen Hayes</dc:creator>
  <dc:description>© 3GPP 2018</dc:description>
  <cp:lastModifiedBy>Adrian Scrase</cp:lastModifiedBy>
  <cp:revision>676</cp:revision>
  <dcterms:created xsi:type="dcterms:W3CDTF">2010-02-05T13:52:04Z</dcterms:created>
  <dcterms:modified xsi:type="dcterms:W3CDTF">2019-09-17T16:49:00Z</dcterms:modified>
  <cp:contentStatus>Template 2017</cp:contentStatus>
</cp:coreProperties>
</file>