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1"/>
  </p:notesMasterIdLst>
  <p:handoutMasterIdLst>
    <p:handoutMasterId r:id="rId22"/>
  </p:handoutMasterIdLst>
  <p:sldIdLst>
    <p:sldId id="362" r:id="rId2"/>
    <p:sldId id="378" r:id="rId3"/>
    <p:sldId id="379" r:id="rId4"/>
    <p:sldId id="377" r:id="rId5"/>
    <p:sldId id="363" r:id="rId6"/>
    <p:sldId id="365" r:id="rId7"/>
    <p:sldId id="366" r:id="rId8"/>
    <p:sldId id="372" r:id="rId9"/>
    <p:sldId id="373" r:id="rId10"/>
    <p:sldId id="367" r:id="rId11"/>
    <p:sldId id="368" r:id="rId12"/>
    <p:sldId id="374" r:id="rId13"/>
    <p:sldId id="369" r:id="rId14"/>
    <p:sldId id="375" r:id="rId15"/>
    <p:sldId id="376" r:id="rId16"/>
    <p:sldId id="370" r:id="rId17"/>
    <p:sldId id="371" r:id="rId18"/>
    <p:sldId id="364" r:id="rId19"/>
    <p:sldId id="380" r:id="rId2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8FAFC"/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16" autoAdjust="0"/>
    <p:restoredTop sz="94679" autoAdjust="0"/>
  </p:normalViewPr>
  <p:slideViewPr>
    <p:cSldViewPr snapToGrid="0">
      <p:cViewPr>
        <p:scale>
          <a:sx n="100" d="100"/>
          <a:sy n="100" d="100"/>
        </p:scale>
        <p:origin x="-101" y="2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DD4D1BA4-21DB-475C-9C62-A7089F1D69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D3D413DA-8365-4518-A521-FB1D3C17C8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C5230B2-FCA4-47DF-9EEB-F1A758954A1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0587063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sp>
        <p:nvSpPr>
          <p:cNvPr id="10" name="Rectangle 11">
            <a:extLst>
              <a:ext uri="{FF2B5EF4-FFF2-40B4-BE49-F238E27FC236}">
                <a16:creationId xmlns="" xmlns:a16="http://schemas.microsoft.com/office/drawing/2014/main" id="{487E43C1-7FD7-4237-B7B7-FF2895546F9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875088" y="6370638"/>
            <a:ext cx="39354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200" b="1" dirty="0" smtClean="0">
                <a:latin typeface="Calibri" panose="020F0502020204030204" pitchFamily="34" charset="0"/>
              </a:rPr>
              <a:t>3GPP PCG 42</a:t>
            </a:r>
            <a:endParaRPr lang="en-GB" altLang="en-US" sz="1200" b="1" dirty="0">
              <a:latin typeface="Calibri" panose="020F0502020204030204" pitchFamily="34" charset="0"/>
            </a:endParaRPr>
          </a:p>
        </p:txBody>
      </p:sp>
      <p:sp>
        <p:nvSpPr>
          <p:cNvPr id="11" name="Rectangle 12">
            <a:extLst>
              <a:ext uri="{FF2B5EF4-FFF2-40B4-BE49-F238E27FC236}">
                <a16:creationId xmlns=""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269157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 smtClean="0">
                <a:ln w="0"/>
                <a:latin typeface="Calibri" panose="020F0502020204030204" pitchFamily="34" charset="0"/>
              </a:rPr>
              <a:t>March </a:t>
            </a:r>
            <a:r>
              <a:rPr lang="en-GB" altLang="en-US" sz="1200" b="1" dirty="0" smtClean="0">
                <a:ln w="0"/>
                <a:latin typeface="Calibri" panose="020F0502020204030204" pitchFamily="34" charset="0"/>
              </a:rPr>
              <a:t>28, </a:t>
            </a:r>
            <a:r>
              <a:rPr lang="en-GB" altLang="en-US" sz="1200" b="1" dirty="0" smtClean="0">
                <a:ln w="0"/>
                <a:latin typeface="Calibri" panose="020F0502020204030204" pitchFamily="34" charset="0"/>
              </a:rPr>
              <a:t>2019 – </a:t>
            </a:r>
            <a:r>
              <a:rPr lang="en-GB" altLang="en-US" sz="1200" b="1" dirty="0" err="1" smtClean="0">
                <a:ln w="0"/>
                <a:latin typeface="Calibri" panose="020F0502020204030204" pitchFamily="34" charset="0"/>
              </a:rPr>
              <a:t>Versoix</a:t>
            </a:r>
            <a:r>
              <a:rPr lang="en-GB" altLang="en-US" sz="1200" b="1" dirty="0" smtClean="0">
                <a:ln w="0"/>
                <a:latin typeface="Calibri" panose="020F0502020204030204" pitchFamily="34" charset="0"/>
              </a:rPr>
              <a:t>, Switzerland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887413" y="2324558"/>
            <a:ext cx="9523527" cy="2160798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TSG SA Report to </a:t>
            </a:r>
            <a:r>
              <a:rPr lang="en-GB" altLang="en-US" dirty="0" smtClean="0"/>
              <a:t>PCG 42</a:t>
            </a:r>
            <a:endParaRPr lang="en-GB" altLang="en-US" dirty="0" smtClean="0"/>
          </a:p>
        </p:txBody>
      </p:sp>
      <p:sp>
        <p:nvSpPr>
          <p:cNvPr id="4099" name="Text Placeholder 2">
            <a:extLst>
              <a:ext uri="{FF2B5EF4-FFF2-40B4-BE49-F238E27FC236}">
                <a16:creationId xmlns=""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47888" y="4589463"/>
            <a:ext cx="7886700" cy="15001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 smtClean="0"/>
              <a:t>Erik Guttman</a:t>
            </a:r>
            <a:br>
              <a:rPr lang="en-GB" altLang="en-US" dirty="0" smtClean="0"/>
            </a:br>
            <a:r>
              <a:rPr lang="en-GB" altLang="en-US" dirty="0" smtClean="0"/>
              <a:t>3GPP </a:t>
            </a:r>
            <a:r>
              <a:rPr lang="en-GB" altLang="en-US" dirty="0" smtClean="0"/>
              <a:t>TSG SA </a:t>
            </a:r>
            <a:r>
              <a:rPr lang="en-GB" altLang="en-US" dirty="0" smtClean="0"/>
              <a:t>Chairman (until TSG SA 83)</a:t>
            </a:r>
            <a:endParaRPr lang="en-GB" alt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dirty="0" smtClean="0"/>
              <a:t>Samsung Electronics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SA3 status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The SA3 Report is late due to a WG meeting ending last week…</a:t>
            </a:r>
          </a:p>
          <a:p>
            <a:r>
              <a:rPr lang="en-US" dirty="0" smtClean="0"/>
              <a:t> </a:t>
            </a:r>
            <a:r>
              <a:rPr lang="en-US" dirty="0"/>
              <a:t>Info / Requests for RAN</a:t>
            </a:r>
          </a:p>
          <a:p>
            <a:pPr lvl="1"/>
            <a:r>
              <a:rPr lang="en-US" dirty="0" smtClean="0"/>
              <a:t>In LS s3i190043, SA3 LI requests that </a:t>
            </a:r>
            <a:r>
              <a:rPr lang="en-US" b="1" dirty="0" smtClean="0">
                <a:solidFill>
                  <a:srgbClr val="FF0000"/>
                </a:solidFill>
              </a:rPr>
              <a:t>RAN </a:t>
            </a:r>
            <a:r>
              <a:rPr lang="en-GB" b="1" dirty="0">
                <a:solidFill>
                  <a:srgbClr val="FF0000"/>
                </a:solidFill>
              </a:rPr>
              <a:t>prioritise a study to ensure that the secondary cell reporting to the core network is supported</a:t>
            </a:r>
            <a:r>
              <a:rPr lang="en-GB" dirty="0" smtClean="0"/>
              <a:t>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49404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SA4 status (1/2)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79727" cy="4351338"/>
          </a:xfrm>
        </p:spPr>
        <p:txBody>
          <a:bodyPr/>
          <a:lstStyle/>
          <a:p>
            <a:r>
              <a:rPr lang="en-US" sz="2000" dirty="0"/>
              <a:t> </a:t>
            </a:r>
            <a:r>
              <a:rPr lang="en-US" sz="1800" dirty="0" smtClean="0"/>
              <a:t>New</a:t>
            </a:r>
            <a:endParaRPr lang="en-US" sz="2000" dirty="0" smtClean="0"/>
          </a:p>
          <a:p>
            <a:pPr lvl="1"/>
            <a:r>
              <a:rPr lang="en-US" sz="1400" dirty="0" smtClean="0">
                <a:solidFill>
                  <a:srgbClr val="C00000"/>
                </a:solidFill>
              </a:rPr>
              <a:t>ATIAS – </a:t>
            </a:r>
            <a:r>
              <a:rPr lang="en-US" sz="1400" dirty="0">
                <a:solidFill>
                  <a:srgbClr val="C00000"/>
                </a:solidFill>
              </a:rPr>
              <a:t>Terminal Audio quality performance and Test methods for Immersive Audio </a:t>
            </a:r>
            <a:r>
              <a:rPr lang="en-US" sz="1400" dirty="0" smtClean="0">
                <a:solidFill>
                  <a:srgbClr val="C00000"/>
                </a:solidFill>
              </a:rPr>
              <a:t>Services (0%)</a:t>
            </a:r>
          </a:p>
          <a:p>
            <a:pPr lvl="1"/>
            <a:r>
              <a:rPr lang="en-US" sz="1400" dirty="0" err="1" smtClean="0">
                <a:solidFill>
                  <a:srgbClr val="C00000"/>
                </a:solidFill>
              </a:rPr>
              <a:t>FS_HaNTE</a:t>
            </a:r>
            <a:r>
              <a:rPr lang="en-US" sz="1400" dirty="0" smtClean="0">
                <a:solidFill>
                  <a:srgbClr val="C00000"/>
                </a:solidFill>
              </a:rPr>
              <a:t> </a:t>
            </a:r>
            <a:r>
              <a:rPr lang="en-US" sz="1400" dirty="0">
                <a:solidFill>
                  <a:srgbClr val="C00000"/>
                </a:solidFill>
              </a:rPr>
              <a:t>– Study on UEs Supporting Handset Mode with Non-Traditional Earpieces </a:t>
            </a:r>
            <a:r>
              <a:rPr lang="en-US" sz="1400" dirty="0" smtClean="0">
                <a:solidFill>
                  <a:srgbClr val="C00000"/>
                </a:solidFill>
              </a:rPr>
              <a:t> (0%)</a:t>
            </a:r>
            <a:endParaRPr lang="en-US" sz="1600" dirty="0">
              <a:solidFill>
                <a:srgbClr val="C00000"/>
              </a:solidFill>
            </a:endParaRPr>
          </a:p>
          <a:p>
            <a:r>
              <a:rPr lang="en-US" sz="2000" dirty="0"/>
              <a:t> </a:t>
            </a:r>
            <a:r>
              <a:rPr lang="en-US" sz="1800" dirty="0" smtClean="0"/>
              <a:t>Ongoing</a:t>
            </a:r>
            <a:endParaRPr lang="en-US" sz="2000" dirty="0" smtClean="0"/>
          </a:p>
          <a:p>
            <a:pPr lvl="1"/>
            <a:r>
              <a:rPr lang="en-US" sz="1400" dirty="0" err="1" smtClean="0"/>
              <a:t>FS_QoE_VR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US" altLang="en-US" sz="1400" dirty="0" err="1"/>
              <a:t>QoE</a:t>
            </a:r>
            <a:r>
              <a:rPr lang="en-US" altLang="en-US" sz="1400" dirty="0"/>
              <a:t> metrics for VR</a:t>
            </a:r>
            <a:r>
              <a:rPr lang="en-US" sz="1400" dirty="0" smtClean="0"/>
              <a:t> (45</a:t>
            </a:r>
            <a:r>
              <a:rPr lang="en-US" sz="1400" dirty="0" smtClean="0">
                <a:sym typeface="Wingdings 3"/>
              </a:rPr>
              <a:t>55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 smtClean="0"/>
              <a:t>FS_mV2X </a:t>
            </a:r>
            <a:r>
              <a:rPr lang="en-US" sz="1400" dirty="0"/>
              <a:t>– </a:t>
            </a:r>
            <a:r>
              <a:rPr lang="en-US" altLang="en-US" sz="1400" dirty="0"/>
              <a:t>V2X Media Handling and Interaction</a:t>
            </a:r>
            <a:r>
              <a:rPr lang="en-US" sz="1400" dirty="0" smtClean="0"/>
              <a:t> </a:t>
            </a:r>
            <a:r>
              <a:rPr lang="en-US" sz="1400" dirty="0"/>
              <a:t>(60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70%) </a:t>
            </a:r>
          </a:p>
          <a:p>
            <a:pPr lvl="1"/>
            <a:r>
              <a:rPr lang="en-US" sz="1400" dirty="0" err="1" smtClean="0"/>
              <a:t>FS_TyTraC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US" altLang="en-US" sz="1400" dirty="0"/>
              <a:t>Typical Traffic Characteristics of Media Services</a:t>
            </a:r>
            <a:r>
              <a:rPr lang="en-US" sz="1400" dirty="0" smtClean="0"/>
              <a:t> (30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45%) </a:t>
            </a:r>
            <a:endParaRPr lang="en-US" sz="1400" dirty="0"/>
          </a:p>
          <a:p>
            <a:pPr lvl="1"/>
            <a:r>
              <a:rPr lang="en-US" sz="1400" dirty="0" smtClean="0"/>
              <a:t>FS_XR5G </a:t>
            </a:r>
            <a:r>
              <a:rPr lang="en-US" sz="1400" dirty="0"/>
              <a:t>– </a:t>
            </a:r>
            <a:r>
              <a:rPr lang="en-US" altLang="en-US" sz="1400" dirty="0"/>
              <a:t>Study Item on </a:t>
            </a:r>
            <a:r>
              <a:rPr lang="en-US" altLang="en-US" sz="1400" dirty="0" err="1"/>
              <a:t>eXtended</a:t>
            </a:r>
            <a:r>
              <a:rPr lang="en-US" altLang="en-US" sz="1400" dirty="0"/>
              <a:t> Reality (XR) in </a:t>
            </a:r>
            <a:r>
              <a:rPr lang="en-US" altLang="en-US" sz="1400" dirty="0" smtClean="0"/>
              <a:t>5G </a:t>
            </a:r>
            <a:r>
              <a:rPr lang="en-US" sz="1400" dirty="0" smtClean="0"/>
              <a:t>(25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35%) </a:t>
            </a:r>
            <a:endParaRPr lang="en-US" sz="1400" dirty="0"/>
          </a:p>
          <a:p>
            <a:pPr lvl="1"/>
            <a:r>
              <a:rPr lang="en-US" sz="1400" dirty="0" err="1" smtClean="0"/>
              <a:t>FS_ANTeM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US" sz="1400" dirty="0" smtClean="0"/>
              <a:t>Study on </a:t>
            </a:r>
            <a:r>
              <a:rPr lang="en-US" altLang="en-US" sz="1400" dirty="0"/>
              <a:t>ambient noise test methodology for evaluation of acoustic UE </a:t>
            </a:r>
            <a:r>
              <a:rPr lang="en-US" altLang="en-US" sz="1400" dirty="0" smtClean="0"/>
              <a:t>performance </a:t>
            </a:r>
            <a:r>
              <a:rPr lang="en-US" sz="1400" dirty="0" smtClean="0"/>
              <a:t>(0</a:t>
            </a:r>
            <a:r>
              <a:rPr lang="en-US" sz="1400" dirty="0" smtClean="0">
                <a:sym typeface="Wingdings 3"/>
              </a:rPr>
              <a:t>1</a:t>
            </a:r>
            <a:r>
              <a:rPr lang="en-US" sz="1400" dirty="0" smtClean="0"/>
              <a:t>0</a:t>
            </a:r>
            <a:r>
              <a:rPr lang="en-US" sz="1400" dirty="0"/>
              <a:t>%) </a:t>
            </a:r>
            <a:endParaRPr lang="en-US" sz="1400" dirty="0" smtClean="0"/>
          </a:p>
          <a:p>
            <a:pPr lvl="1"/>
            <a:r>
              <a:rPr lang="en-US" sz="1400" dirty="0" err="1" smtClean="0"/>
              <a:t>SerInter</a:t>
            </a:r>
            <a:r>
              <a:rPr lang="en-US" sz="1400" dirty="0" smtClean="0"/>
              <a:t> </a:t>
            </a:r>
            <a:r>
              <a:rPr lang="en-US" sz="1400" dirty="0"/>
              <a:t>– Service </a:t>
            </a:r>
            <a:r>
              <a:rPr lang="en-US" sz="1400" dirty="0" smtClean="0"/>
              <a:t>Interactivity (60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70</a:t>
            </a:r>
            <a:r>
              <a:rPr lang="en-US" sz="1400" dirty="0"/>
              <a:t>%) </a:t>
            </a:r>
            <a:endParaRPr lang="en-US" sz="1400" dirty="0" smtClean="0"/>
          </a:p>
          <a:p>
            <a:pPr lvl="1"/>
            <a:r>
              <a:rPr lang="en-US" altLang="en-US" sz="1400" b="1" dirty="0" err="1" smtClean="0"/>
              <a:t>Alt_FX_EVS</a:t>
            </a:r>
            <a:r>
              <a:rPr lang="en-US" altLang="en-US" sz="1400" b="1" dirty="0" smtClean="0"/>
              <a:t> </a:t>
            </a:r>
            <a:r>
              <a:rPr lang="en-US" sz="1400" b="1" dirty="0" smtClean="0"/>
              <a:t>– </a:t>
            </a:r>
            <a:r>
              <a:rPr lang="en-US" altLang="en-US" sz="1400" b="1" dirty="0"/>
              <a:t>Alternative EVS implementation using updated fixed-point basic </a:t>
            </a:r>
            <a:r>
              <a:rPr lang="en-US" altLang="en-US" sz="1400" b="1" dirty="0" smtClean="0"/>
              <a:t>operators </a:t>
            </a:r>
            <a:r>
              <a:rPr lang="en-US" sz="1400" b="1" dirty="0" smtClean="0"/>
              <a:t>(90</a:t>
            </a:r>
            <a:r>
              <a:rPr lang="en-US" sz="1400" b="1" dirty="0" smtClean="0">
                <a:sym typeface="Wingdings 3"/>
              </a:rPr>
              <a:t></a:t>
            </a:r>
            <a:r>
              <a:rPr lang="en-US" sz="1400" b="1" dirty="0" smtClean="0"/>
              <a:t>100</a:t>
            </a:r>
            <a:r>
              <a:rPr lang="en-US" sz="1400" b="1" dirty="0"/>
              <a:t>%) </a:t>
            </a:r>
          </a:p>
          <a:p>
            <a:pPr lvl="1"/>
            <a:r>
              <a:rPr lang="en-US" altLang="en-US" sz="1400" dirty="0"/>
              <a:t>E_FLUS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US" altLang="en-US" sz="1400" dirty="0"/>
              <a:t>Enhancements to Framework for Live Uplink </a:t>
            </a:r>
            <a:r>
              <a:rPr lang="en-US" altLang="en-US" sz="1400" dirty="0" smtClean="0"/>
              <a:t>Streaming </a:t>
            </a:r>
            <a:r>
              <a:rPr lang="en-US" sz="1400" dirty="0" smtClean="0"/>
              <a:t>(40</a:t>
            </a:r>
            <a:r>
              <a:rPr lang="en-US" sz="1400" dirty="0" smtClean="0">
                <a:sym typeface="Wingdings 3"/>
              </a:rPr>
              <a:t>4</a:t>
            </a:r>
            <a:r>
              <a:rPr lang="en-US" sz="1400" dirty="0" smtClean="0"/>
              <a:t>5%) </a:t>
            </a:r>
            <a:endParaRPr lang="en-US" sz="1400" dirty="0"/>
          </a:p>
          <a:p>
            <a:pPr lvl="1"/>
            <a:r>
              <a:rPr lang="en-US" altLang="en-US" sz="1400" dirty="0"/>
              <a:t>E2E_DELAY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US" altLang="en-US" sz="1400" dirty="0"/>
              <a:t>Media Handling Aspects of RAN Delay Budget Reporting in </a:t>
            </a:r>
            <a:r>
              <a:rPr lang="en-US" altLang="en-US" sz="1400" dirty="0" smtClean="0"/>
              <a:t>MTSI </a:t>
            </a:r>
            <a:r>
              <a:rPr lang="en-US" sz="1400" dirty="0" smtClean="0"/>
              <a:t>(75</a:t>
            </a:r>
            <a:r>
              <a:rPr lang="en-US" sz="1400" dirty="0" smtClean="0">
                <a:sym typeface="Wingdings 3"/>
              </a:rPr>
              <a:t>8</a:t>
            </a:r>
            <a:r>
              <a:rPr lang="en-US" sz="1400" dirty="0" smtClean="0"/>
              <a:t>5%) </a:t>
            </a:r>
            <a:endParaRPr lang="en-US" sz="1400" dirty="0"/>
          </a:p>
          <a:p>
            <a:pPr lvl="1"/>
            <a:r>
              <a:rPr lang="en-US" altLang="en-US" sz="1400" dirty="0" smtClean="0"/>
              <a:t>5G_MEDIA_MTSI_ext </a:t>
            </a:r>
            <a:r>
              <a:rPr lang="en-US" sz="1400" dirty="0" smtClean="0"/>
              <a:t>– </a:t>
            </a:r>
            <a:r>
              <a:rPr lang="en-US" altLang="en-US" sz="1400" dirty="0"/>
              <a:t>Media Handling Extensions for 5G Conversational </a:t>
            </a:r>
            <a:r>
              <a:rPr lang="en-US" altLang="en-US" sz="1400" dirty="0" smtClean="0"/>
              <a:t>Services </a:t>
            </a:r>
            <a:r>
              <a:rPr lang="en-US" sz="1400" dirty="0" smtClean="0"/>
              <a:t>(35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50</a:t>
            </a:r>
            <a:r>
              <a:rPr lang="en-US" sz="1400" dirty="0"/>
              <a:t>%) </a:t>
            </a:r>
          </a:p>
          <a:p>
            <a:pPr lvl="1"/>
            <a:r>
              <a:rPr lang="en-US" altLang="en-US" sz="1400" dirty="0" smtClean="0"/>
              <a:t>CHEM </a:t>
            </a:r>
            <a:r>
              <a:rPr lang="en-US" sz="1400" dirty="0" smtClean="0"/>
              <a:t>– </a:t>
            </a:r>
            <a:r>
              <a:rPr lang="en-US" altLang="en-US" sz="1400" dirty="0"/>
              <a:t>Coverage and Handoff Enhancements for </a:t>
            </a:r>
            <a:r>
              <a:rPr lang="en-US" altLang="en-US" sz="1400" dirty="0" smtClean="0"/>
              <a:t>Multimedia </a:t>
            </a:r>
            <a:r>
              <a:rPr lang="en-US" sz="1400" dirty="0" smtClean="0"/>
              <a:t>(70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80</a:t>
            </a:r>
            <a:r>
              <a:rPr lang="en-US" sz="1400" dirty="0"/>
              <a:t>%) 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2578877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SA4 status (2/2)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Ongoing</a:t>
            </a:r>
            <a:endParaRPr lang="en-US" altLang="en-US" sz="1800" dirty="0" smtClean="0"/>
          </a:p>
          <a:p>
            <a:pPr lvl="1"/>
            <a:r>
              <a:rPr lang="en-US" altLang="en-US" sz="1400" dirty="0" smtClean="0"/>
              <a:t>MC_XMB </a:t>
            </a:r>
            <a:r>
              <a:rPr lang="en-US" sz="1400" dirty="0"/>
              <a:t>– </a:t>
            </a:r>
            <a:r>
              <a:rPr lang="en-US" altLang="en-US" sz="1400" dirty="0" err="1"/>
              <a:t>MCData</a:t>
            </a:r>
            <a:r>
              <a:rPr lang="en-US" altLang="en-US" sz="1400" dirty="0"/>
              <a:t> File Distribution support over </a:t>
            </a:r>
            <a:r>
              <a:rPr lang="en-US" altLang="en-US" sz="1400" dirty="0" err="1"/>
              <a:t>xMB</a:t>
            </a:r>
            <a:r>
              <a:rPr lang="en-US" altLang="en-US" sz="1400" dirty="0"/>
              <a:t> </a:t>
            </a:r>
            <a:r>
              <a:rPr lang="en-US" sz="1400" dirty="0"/>
              <a:t>(80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90%) </a:t>
            </a:r>
          </a:p>
          <a:p>
            <a:pPr lvl="1"/>
            <a:r>
              <a:rPr lang="en-US" altLang="en-US" sz="1400" dirty="0"/>
              <a:t>5GMSA </a:t>
            </a:r>
            <a:r>
              <a:rPr lang="en-US" sz="1400" dirty="0"/>
              <a:t>– </a:t>
            </a:r>
            <a:r>
              <a:rPr lang="en-US" altLang="en-US" sz="1400" dirty="0"/>
              <a:t>5G Media streaming architecture </a:t>
            </a:r>
            <a:r>
              <a:rPr lang="en-US" sz="1400" dirty="0"/>
              <a:t>(0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50%) </a:t>
            </a:r>
          </a:p>
          <a:p>
            <a:pPr lvl="1"/>
            <a:r>
              <a:rPr lang="en-US" altLang="en-US" sz="1400" dirty="0"/>
              <a:t>EVS_FCNBE </a:t>
            </a:r>
            <a:r>
              <a:rPr lang="en-US" sz="1400" dirty="0"/>
              <a:t>– </a:t>
            </a:r>
            <a:r>
              <a:rPr lang="en-US" altLang="en-US" sz="1400" dirty="0"/>
              <a:t>EVS Floating-point Conformance for Non Bit-Exact </a:t>
            </a:r>
            <a:r>
              <a:rPr lang="en-US" sz="1400" dirty="0"/>
              <a:t>(0</a:t>
            </a:r>
            <a:r>
              <a:rPr lang="en-US" sz="1400" dirty="0">
                <a:sym typeface="Wingdings 3"/>
              </a:rPr>
              <a:t>2</a:t>
            </a:r>
            <a:r>
              <a:rPr lang="en-US" sz="1400" dirty="0"/>
              <a:t>5%) </a:t>
            </a:r>
          </a:p>
          <a:p>
            <a:pPr lvl="1"/>
            <a:r>
              <a:rPr lang="en-US" sz="1400" dirty="0" err="1"/>
              <a:t>IVAS_Codec</a:t>
            </a:r>
            <a:r>
              <a:rPr lang="en-US" sz="1400" dirty="0"/>
              <a:t> – EVS Codec Extension for Immersive Voice and Audio Services (20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25%) </a:t>
            </a:r>
          </a:p>
          <a:p>
            <a:pPr lvl="1"/>
            <a:r>
              <a:rPr lang="en-US" sz="1400" dirty="0"/>
              <a:t>ITT4RT – Support for Immersive Teleconferencing and </a:t>
            </a:r>
            <a:r>
              <a:rPr lang="en-US" sz="1400" dirty="0" err="1"/>
              <a:t>Telepresence</a:t>
            </a:r>
            <a:r>
              <a:rPr lang="en-US" sz="1400" dirty="0"/>
              <a:t> for Remote Terminals (0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5%) </a:t>
            </a:r>
          </a:p>
          <a:p>
            <a:r>
              <a:rPr lang="en-US" sz="1800" dirty="0"/>
              <a:t>Info / Requests for RAN</a:t>
            </a:r>
          </a:p>
          <a:p>
            <a:pPr lvl="1"/>
            <a:r>
              <a:rPr lang="en-US" sz="1400" dirty="0"/>
              <a:t>None</a:t>
            </a:r>
            <a:endParaRPr lang="en-GB" sz="18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951741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SA5 status (1/3)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</a:t>
            </a:r>
            <a:r>
              <a:rPr lang="en-US" sz="1800" dirty="0" smtClean="0"/>
              <a:t>New</a:t>
            </a:r>
          </a:p>
          <a:p>
            <a:pPr marL="685800" lvl="2">
              <a:buBlip>
                <a:blip r:embed="rId2"/>
              </a:buBlip>
            </a:pPr>
            <a:r>
              <a:rPr lang="en-US" sz="1400" dirty="0">
                <a:solidFill>
                  <a:srgbClr val="C00000"/>
                </a:solidFill>
              </a:rPr>
              <a:t>TM_SBMA – Trace Management in the context of Services Based Management Architecture</a:t>
            </a:r>
            <a:r>
              <a:rPr lang="sv-SE" sz="140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sz="1400" dirty="0" smtClean="0">
                <a:solidFill>
                  <a:srgbClr val="C00000"/>
                </a:solidFill>
              </a:rPr>
              <a:t>(</a:t>
            </a:r>
            <a:r>
              <a:rPr lang="en-US" sz="1400" dirty="0" smtClean="0">
                <a:solidFill>
                  <a:srgbClr val="C00000"/>
                </a:solidFill>
                <a:sym typeface="Wingdings 3"/>
              </a:rPr>
              <a:t>0</a:t>
            </a:r>
            <a:r>
              <a:rPr lang="en-US" sz="1400" dirty="0" smtClean="0">
                <a:solidFill>
                  <a:srgbClr val="C00000"/>
                </a:solidFill>
              </a:rPr>
              <a:t>%)</a:t>
            </a:r>
          </a:p>
          <a:p>
            <a:pPr marL="685800" lvl="2">
              <a:buBlip>
                <a:blip r:embed="rId2"/>
              </a:buBlip>
            </a:pPr>
            <a:r>
              <a:rPr lang="en-US" sz="1400" dirty="0" smtClean="0">
                <a:solidFill>
                  <a:srgbClr val="C00000"/>
                </a:solidFill>
              </a:rPr>
              <a:t>FS_PROTIMP – </a:t>
            </a:r>
            <a:r>
              <a:rPr lang="en-GB" sz="1400" dirty="0">
                <a:solidFill>
                  <a:srgbClr val="C00000"/>
                </a:solidFill>
              </a:rPr>
              <a:t>Study on protocol enhancement for real time </a:t>
            </a:r>
            <a:r>
              <a:rPr lang="en-GB" sz="1400" dirty="0" smtClean="0">
                <a:solidFill>
                  <a:srgbClr val="C00000"/>
                </a:solidFill>
              </a:rPr>
              <a:t>communication</a:t>
            </a:r>
            <a:r>
              <a:rPr lang="en-US" sz="1400" dirty="0">
                <a:solidFill>
                  <a:srgbClr val="C00000"/>
                </a:solidFill>
              </a:rPr>
              <a:t> (</a:t>
            </a:r>
            <a:r>
              <a:rPr lang="en-US" sz="1400" dirty="0">
                <a:solidFill>
                  <a:srgbClr val="C00000"/>
                </a:solidFill>
                <a:sym typeface="Wingdings 3"/>
              </a:rPr>
              <a:t>0</a:t>
            </a:r>
            <a:r>
              <a:rPr lang="en-US" sz="1400" dirty="0">
                <a:solidFill>
                  <a:srgbClr val="C00000"/>
                </a:solidFill>
              </a:rPr>
              <a:t>%)</a:t>
            </a:r>
            <a:endParaRPr lang="en-US" sz="1400" dirty="0" smtClean="0">
              <a:solidFill>
                <a:srgbClr val="C00000"/>
              </a:solidFill>
            </a:endParaRPr>
          </a:p>
          <a:p>
            <a:pPr marL="685800" lvl="2">
              <a:buBlip>
                <a:blip r:embed="rId2"/>
              </a:buBlip>
            </a:pPr>
            <a:r>
              <a:rPr lang="en-US" sz="1400" dirty="0" smtClean="0">
                <a:solidFill>
                  <a:srgbClr val="C00000"/>
                </a:solidFill>
              </a:rPr>
              <a:t>FS_OAM_RTT –  S</a:t>
            </a:r>
            <a:r>
              <a:rPr lang="en-GB" sz="1400" dirty="0" err="1">
                <a:solidFill>
                  <a:srgbClr val="C00000"/>
                </a:solidFill>
              </a:rPr>
              <a:t>tudy</a:t>
            </a:r>
            <a:r>
              <a:rPr lang="en-GB" sz="1400" dirty="0">
                <a:solidFill>
                  <a:srgbClr val="C00000"/>
                </a:solidFill>
              </a:rPr>
              <a:t> on non-file-based trace reporting(0%)</a:t>
            </a:r>
            <a:endParaRPr lang="en-US" sz="1800" dirty="0">
              <a:solidFill>
                <a:srgbClr val="C00000"/>
              </a:solidFill>
            </a:endParaRPr>
          </a:p>
          <a:p>
            <a:r>
              <a:rPr lang="en-US" sz="2000" dirty="0"/>
              <a:t> </a:t>
            </a:r>
            <a:r>
              <a:rPr lang="en-US" sz="2000" dirty="0" smtClean="0"/>
              <a:t>Ongoing Charging</a:t>
            </a:r>
          </a:p>
          <a:p>
            <a:pPr lvl="1"/>
            <a:r>
              <a:rPr lang="en-GB" sz="1400" dirty="0">
                <a:cs typeface="Arial" panose="020B0604020202020204" pitchFamily="34" charset="0"/>
              </a:rPr>
              <a:t>VBCLTE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GB" altLang="en-US" sz="1400" dirty="0"/>
              <a:t>Volume Based Charging Aspects for </a:t>
            </a:r>
            <a:r>
              <a:rPr lang="en-GB" altLang="en-US" sz="1400" dirty="0" err="1"/>
              <a:t>VoLTE</a:t>
            </a:r>
            <a:r>
              <a:rPr lang="en-US" sz="1400" dirty="0" smtClean="0"/>
              <a:t> (0</a:t>
            </a:r>
            <a:r>
              <a:rPr lang="en-US" sz="1400" dirty="0" smtClean="0">
                <a:sym typeface="Wingdings 3"/>
              </a:rPr>
              <a:t>50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GB" sz="1400" dirty="0">
                <a:cs typeface="Arial" panose="020B0604020202020204" pitchFamily="34" charset="0"/>
              </a:rPr>
              <a:t>OFSBI_CH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GB" altLang="en-US" sz="1400" dirty="0" err="1"/>
              <a:t>Nchf</a:t>
            </a:r>
            <a:r>
              <a:rPr lang="en-GB" altLang="en-US" sz="1400" dirty="0"/>
              <a:t> Online and Offline Charging Services</a:t>
            </a:r>
            <a:r>
              <a:rPr lang="en-US" sz="1400" dirty="0" smtClean="0"/>
              <a:t> (</a:t>
            </a:r>
            <a:r>
              <a:rPr lang="en-US" sz="1400" dirty="0"/>
              <a:t>0</a:t>
            </a:r>
            <a:r>
              <a:rPr lang="en-US" sz="1400" dirty="0" smtClean="0">
                <a:sym typeface="Wingdings 3"/>
              </a:rPr>
              <a:t>40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 smtClean="0"/>
              <a:t>5GIEPC_CH – </a:t>
            </a:r>
            <a:r>
              <a:rPr lang="en-GB" altLang="en-US" sz="1400" dirty="0"/>
              <a:t>Charging Enhancement of 5GC interworking with EPC</a:t>
            </a:r>
            <a:r>
              <a:rPr lang="en-US" sz="1400" dirty="0" smtClean="0"/>
              <a:t> (0</a:t>
            </a:r>
            <a:r>
              <a:rPr lang="en-US" sz="1400" dirty="0" smtClean="0">
                <a:sym typeface="Wingdings 3"/>
              </a:rPr>
              <a:t>30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 smtClean="0"/>
              <a:t>5GS_Ph1_NEFCH </a:t>
            </a:r>
            <a:r>
              <a:rPr lang="en-US" sz="1400" dirty="0"/>
              <a:t>– </a:t>
            </a:r>
            <a:r>
              <a:rPr lang="en-GB" altLang="en-US" sz="1400" dirty="0"/>
              <a:t>Network Exposure Charging in 5G System Architecture</a:t>
            </a:r>
            <a:r>
              <a:rPr lang="en-US" sz="1400" dirty="0" smtClean="0"/>
              <a:t> (0</a:t>
            </a:r>
            <a:r>
              <a:rPr lang="en-US" sz="1400" dirty="0" smtClean="0">
                <a:sym typeface="Wingdings 3"/>
              </a:rPr>
              <a:t>20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/>
              <a:t>5GS_Ph1_AMFCH </a:t>
            </a:r>
            <a:r>
              <a:rPr lang="en-US" sz="1400" dirty="0" smtClean="0"/>
              <a:t>– </a:t>
            </a:r>
            <a:r>
              <a:rPr lang="en-GB" sz="1400" dirty="0"/>
              <a:t>Charging AMF in 5G System Architecture Phase 1</a:t>
            </a:r>
            <a:r>
              <a:rPr lang="en-US" sz="1400" dirty="0" smtClean="0"/>
              <a:t> (0</a:t>
            </a:r>
            <a:r>
              <a:rPr lang="en-US" sz="1400" dirty="0" smtClean="0">
                <a:sym typeface="Wingdings 3"/>
              </a:rPr>
              <a:t>20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/>
              <a:t>FS_NETSLICE_CH – </a:t>
            </a:r>
            <a:r>
              <a:rPr lang="en-GB" altLang="en-US" sz="1400" dirty="0"/>
              <a:t>Study on Charging Aspects of Network Slicing</a:t>
            </a:r>
            <a:r>
              <a:rPr lang="en-US" sz="1400" dirty="0" smtClean="0"/>
              <a:t> (0</a:t>
            </a:r>
            <a:r>
              <a:rPr lang="en-US" sz="1400" dirty="0" smtClean="0">
                <a:sym typeface="Wingdings 3"/>
              </a:rPr>
              <a:t>30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 err="1"/>
              <a:t>FS_QoE_VR</a:t>
            </a:r>
            <a:r>
              <a:rPr lang="en-US" sz="1400" dirty="0"/>
              <a:t> – </a:t>
            </a:r>
            <a:r>
              <a:rPr lang="en-US" altLang="en-US" sz="1400" dirty="0" err="1"/>
              <a:t>QoE</a:t>
            </a:r>
            <a:r>
              <a:rPr lang="en-US" altLang="en-US" sz="1400" dirty="0"/>
              <a:t> metrics for VR</a:t>
            </a:r>
            <a:r>
              <a:rPr lang="en-US" sz="1400" dirty="0"/>
              <a:t> (45</a:t>
            </a:r>
            <a:r>
              <a:rPr lang="en-US" sz="1400" dirty="0">
                <a:sym typeface="Wingdings 3"/>
              </a:rPr>
              <a:t>55</a:t>
            </a:r>
            <a:r>
              <a:rPr lang="en-US" sz="1400" dirty="0"/>
              <a:t>%) </a:t>
            </a:r>
          </a:p>
          <a:p>
            <a:pPr lvl="1"/>
            <a:r>
              <a:rPr lang="en-US" sz="1400" dirty="0" err="1"/>
              <a:t>FS_QoE_VR</a:t>
            </a:r>
            <a:r>
              <a:rPr lang="en-US" sz="1400" dirty="0"/>
              <a:t> – </a:t>
            </a:r>
            <a:r>
              <a:rPr lang="en-US" altLang="en-US" sz="1400" dirty="0" err="1"/>
              <a:t>QoE</a:t>
            </a:r>
            <a:r>
              <a:rPr lang="en-US" altLang="en-US" sz="1400" dirty="0"/>
              <a:t> metrics for VR</a:t>
            </a:r>
            <a:r>
              <a:rPr lang="en-US" sz="1400" dirty="0"/>
              <a:t> (45</a:t>
            </a:r>
            <a:r>
              <a:rPr lang="en-US" sz="1400" dirty="0">
                <a:sym typeface="Wingdings 3"/>
              </a:rPr>
              <a:t>55</a:t>
            </a:r>
            <a:r>
              <a:rPr lang="en-US" sz="1400" dirty="0"/>
              <a:t>%)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550509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SA5 status (2/3)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 Ongoing OAM</a:t>
            </a:r>
          </a:p>
          <a:p>
            <a:pPr lvl="1"/>
            <a:r>
              <a:rPr lang="en-GB" sz="1400" dirty="0" smtClean="0">
                <a:cs typeface="Arial" panose="020B0604020202020204" pitchFamily="34" charset="0"/>
              </a:rPr>
              <a:t>QOED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GB" altLang="en-US" sz="1400" dirty="0"/>
              <a:t>Volume Based Charging Aspects for </a:t>
            </a:r>
            <a:r>
              <a:rPr lang="en-GB" altLang="en-US" sz="1400" dirty="0" err="1"/>
              <a:t>VoLTE</a:t>
            </a:r>
            <a:r>
              <a:rPr lang="en-US" sz="1400" dirty="0" smtClean="0"/>
              <a:t> (0</a:t>
            </a:r>
            <a:r>
              <a:rPr lang="en-US" sz="1400" dirty="0" smtClean="0">
                <a:sym typeface="Wingdings 3"/>
              </a:rPr>
              <a:t>50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GB" sz="1400" dirty="0" smtClean="0">
                <a:cs typeface="Arial" panose="020B0604020202020204" pitchFamily="34" charset="0"/>
              </a:rPr>
              <a:t>EE_5G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GB" altLang="en-US" sz="1400" dirty="0" err="1"/>
              <a:t>Nchf</a:t>
            </a:r>
            <a:r>
              <a:rPr lang="en-GB" altLang="en-US" sz="1400" dirty="0"/>
              <a:t> Online and Offline Charging Services</a:t>
            </a:r>
            <a:r>
              <a:rPr lang="en-US" sz="1400" dirty="0" smtClean="0"/>
              <a:t> (</a:t>
            </a:r>
            <a:r>
              <a:rPr lang="en-US" sz="1400" dirty="0"/>
              <a:t>0</a:t>
            </a:r>
            <a:r>
              <a:rPr lang="en-US" sz="1400" dirty="0" smtClean="0">
                <a:sym typeface="Wingdings 3"/>
              </a:rPr>
              <a:t>40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 smtClean="0"/>
              <a:t>OAM_LTE_WLAN – </a:t>
            </a:r>
            <a:r>
              <a:rPr lang="en-GB" altLang="en-US" sz="1400" dirty="0"/>
              <a:t>Charging Enhancement of 5GC interworking with EPC</a:t>
            </a:r>
            <a:r>
              <a:rPr lang="en-US" sz="1400" dirty="0" smtClean="0"/>
              <a:t> (0</a:t>
            </a:r>
            <a:r>
              <a:rPr lang="en-US" sz="1400" dirty="0" smtClean="0">
                <a:sym typeface="Wingdings 3"/>
              </a:rPr>
              <a:t>30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 smtClean="0"/>
              <a:t>NETPOL </a:t>
            </a:r>
            <a:r>
              <a:rPr lang="en-US" sz="1400" dirty="0"/>
              <a:t>– </a:t>
            </a:r>
            <a:r>
              <a:rPr lang="en-GB" altLang="en-US" sz="1400" dirty="0"/>
              <a:t>Network Exposure Charging in 5G System Architecture</a:t>
            </a:r>
            <a:r>
              <a:rPr lang="en-US" sz="1400" dirty="0" smtClean="0"/>
              <a:t> (0</a:t>
            </a:r>
            <a:r>
              <a:rPr lang="en-US" sz="1400" dirty="0" smtClean="0">
                <a:sym typeface="Wingdings 3"/>
              </a:rPr>
              <a:t>20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 smtClean="0"/>
              <a:t>METHOGY – </a:t>
            </a:r>
            <a:r>
              <a:rPr lang="en-GB" sz="1400" dirty="0"/>
              <a:t>Charging AMF in 5G System Architecture Phase 1</a:t>
            </a:r>
            <a:r>
              <a:rPr lang="en-US" sz="1400" dirty="0" smtClean="0"/>
              <a:t> (0</a:t>
            </a:r>
            <a:r>
              <a:rPr lang="en-US" sz="1400" dirty="0" smtClean="0">
                <a:sym typeface="Wingdings 3"/>
              </a:rPr>
              <a:t>20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 smtClean="0"/>
              <a:t>IDMS_MN </a:t>
            </a:r>
            <a:r>
              <a:rPr lang="en-US" sz="1400" dirty="0"/>
              <a:t>– </a:t>
            </a:r>
            <a:r>
              <a:rPr lang="en-GB" altLang="en-US" sz="1400" dirty="0"/>
              <a:t>Study on Charging Aspects of Network Slicing</a:t>
            </a:r>
            <a:r>
              <a:rPr lang="en-US" sz="1400" dirty="0" smtClean="0"/>
              <a:t> (0</a:t>
            </a:r>
            <a:r>
              <a:rPr lang="en-US" sz="1400" dirty="0" smtClean="0">
                <a:sym typeface="Wingdings 3"/>
              </a:rPr>
              <a:t>30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 smtClean="0"/>
              <a:t>5G_SLICE_ePA </a:t>
            </a:r>
            <a:r>
              <a:rPr lang="en-US" sz="1400" dirty="0"/>
              <a:t>– </a:t>
            </a:r>
            <a:r>
              <a:rPr lang="en-US" altLang="en-US" sz="1400" dirty="0" err="1"/>
              <a:t>QoE</a:t>
            </a:r>
            <a:r>
              <a:rPr lang="en-US" altLang="en-US" sz="1400" dirty="0"/>
              <a:t> metrics for VR</a:t>
            </a:r>
            <a:r>
              <a:rPr lang="en-US" sz="1400" dirty="0"/>
              <a:t> (45</a:t>
            </a:r>
            <a:r>
              <a:rPr lang="en-US" sz="1400" dirty="0">
                <a:sym typeface="Wingdings 3"/>
              </a:rPr>
              <a:t>55</a:t>
            </a:r>
            <a:r>
              <a:rPr lang="en-US" sz="1400" dirty="0"/>
              <a:t>%) </a:t>
            </a:r>
          </a:p>
          <a:p>
            <a:pPr lvl="1"/>
            <a:r>
              <a:rPr lang="en-US" sz="1400" dirty="0" smtClean="0"/>
              <a:t>5GDMS </a:t>
            </a:r>
            <a:r>
              <a:rPr lang="en-US" sz="1400" dirty="0"/>
              <a:t>– </a:t>
            </a:r>
            <a:r>
              <a:rPr lang="en-US" altLang="en-US" sz="1400" dirty="0" err="1"/>
              <a:t>QoE</a:t>
            </a:r>
            <a:r>
              <a:rPr lang="en-US" altLang="en-US" sz="1400" dirty="0"/>
              <a:t> metrics for VR</a:t>
            </a:r>
            <a:r>
              <a:rPr lang="en-US" sz="1400" dirty="0"/>
              <a:t> (45</a:t>
            </a:r>
            <a:r>
              <a:rPr lang="en-US" sz="1400" dirty="0">
                <a:sym typeface="Wingdings 3"/>
              </a:rPr>
              <a:t>55</a:t>
            </a:r>
            <a:r>
              <a:rPr lang="en-US" sz="1400" dirty="0"/>
              <a:t>%) </a:t>
            </a:r>
            <a:endParaRPr lang="en-US" sz="1400" dirty="0" smtClean="0"/>
          </a:p>
          <a:p>
            <a:pPr lvl="1"/>
            <a:r>
              <a:rPr lang="en-US" sz="1400" b="1" dirty="0" smtClean="0"/>
              <a:t>FS_ONAPDCAE – </a:t>
            </a:r>
            <a:r>
              <a:rPr lang="en-GB" sz="1400" b="1" dirty="0"/>
              <a:t>Study on integration of ONAP DCAE and 3GPP management architecture</a:t>
            </a:r>
            <a:r>
              <a:rPr lang="en-US" sz="1400" b="1" dirty="0" smtClean="0"/>
              <a:t> (80</a:t>
            </a:r>
            <a:r>
              <a:rPr lang="en-US" sz="1400" b="1" dirty="0" smtClean="0">
                <a:sym typeface="Wingdings 3"/>
              </a:rPr>
              <a:t>100</a:t>
            </a:r>
            <a:r>
              <a:rPr lang="en-US" sz="1400" b="1" dirty="0" smtClean="0"/>
              <a:t>%)</a:t>
            </a:r>
          </a:p>
          <a:p>
            <a:pPr lvl="1"/>
            <a:r>
              <a:rPr lang="en-US" sz="1400" b="1" dirty="0" smtClean="0"/>
              <a:t>FS_ONAPCINT – S</a:t>
            </a:r>
            <a:r>
              <a:rPr lang="en-GB" sz="1400" b="1" dirty="0" err="1"/>
              <a:t>tudy</a:t>
            </a:r>
            <a:r>
              <a:rPr lang="en-GB" sz="1400" b="1" dirty="0"/>
              <a:t> on integration of ONAP and 3GPP configuration management services for 5G networks</a:t>
            </a:r>
            <a:r>
              <a:rPr lang="en-US" sz="1400" b="1" dirty="0" smtClean="0"/>
              <a:t> (60</a:t>
            </a:r>
            <a:r>
              <a:rPr lang="en-US" sz="1400" b="1" dirty="0" smtClean="0">
                <a:sym typeface="Wingdings 3"/>
              </a:rPr>
              <a:t>100</a:t>
            </a:r>
            <a:r>
              <a:rPr lang="en-US" sz="1400" b="1" dirty="0" smtClean="0"/>
              <a:t>%)</a:t>
            </a:r>
          </a:p>
          <a:p>
            <a:pPr lvl="1"/>
            <a:r>
              <a:rPr lang="en-US" sz="1400" dirty="0" smtClean="0"/>
              <a:t>FS_MAN_EC – </a:t>
            </a:r>
            <a:r>
              <a:rPr lang="en-GB" sz="1400" dirty="0"/>
              <a:t>Study on management aspects of edge computing</a:t>
            </a:r>
            <a:r>
              <a:rPr lang="en-US" sz="1400" dirty="0" smtClean="0"/>
              <a:t> (20</a:t>
            </a:r>
            <a:r>
              <a:rPr lang="en-US" sz="1400" dirty="0" smtClean="0">
                <a:sym typeface="Wingdings 3"/>
              </a:rPr>
              <a:t>50</a:t>
            </a:r>
            <a:r>
              <a:rPr lang="en-US" sz="1400" dirty="0" smtClean="0"/>
              <a:t>%)</a:t>
            </a:r>
            <a:endParaRPr lang="en-US" sz="1400" dirty="0"/>
          </a:p>
          <a:p>
            <a:pPr lvl="1"/>
            <a:r>
              <a:rPr lang="en-US" sz="1400" dirty="0" smtClean="0"/>
              <a:t>FS_TENANCYC – </a:t>
            </a:r>
            <a:r>
              <a:rPr lang="en-GB" sz="1400" dirty="0"/>
              <a:t>Study on tenancy concept in 5G network and network slicing management</a:t>
            </a:r>
            <a:r>
              <a:rPr lang="en-US" sz="1400" dirty="0" smtClean="0"/>
              <a:t> (20</a:t>
            </a:r>
            <a:r>
              <a:rPr lang="en-US" sz="1400" dirty="0" smtClean="0">
                <a:sym typeface="Wingdings 3"/>
              </a:rPr>
              <a:t>26</a:t>
            </a:r>
            <a:r>
              <a:rPr lang="en-US" sz="1400" dirty="0" smtClean="0"/>
              <a:t>%)</a:t>
            </a:r>
            <a:endParaRPr lang="en-US" sz="1400" dirty="0"/>
          </a:p>
          <a:p>
            <a:pPr lvl="1"/>
            <a:r>
              <a:rPr lang="en-US" sz="1400" dirty="0"/>
              <a:t>FS_CSMAN – </a:t>
            </a:r>
            <a:r>
              <a:rPr lang="en-GB" sz="1400" dirty="0"/>
              <a:t>Study on management aspects of communication services</a:t>
            </a:r>
            <a:r>
              <a:rPr lang="en-US" sz="1400" dirty="0" smtClean="0"/>
              <a:t> </a:t>
            </a:r>
            <a:r>
              <a:rPr lang="en-US" sz="1400" dirty="0"/>
              <a:t>(</a:t>
            </a:r>
            <a:r>
              <a:rPr lang="en-US" sz="1400" dirty="0" smtClean="0"/>
              <a:t>40</a:t>
            </a:r>
            <a:r>
              <a:rPr lang="en-US" sz="1400" dirty="0" smtClean="0">
                <a:sym typeface="Wingdings 3"/>
              </a:rPr>
              <a:t>70</a:t>
            </a:r>
            <a:r>
              <a:rPr lang="en-US" sz="1400" dirty="0" smtClean="0"/>
              <a:t>%)</a:t>
            </a:r>
            <a:endParaRPr lang="en-US" sz="1400" dirty="0"/>
          </a:p>
          <a:p>
            <a:pPr lvl="1"/>
            <a:r>
              <a:rPr lang="en-US" sz="1400" dirty="0"/>
              <a:t>FS_SON_5G – </a:t>
            </a:r>
            <a:r>
              <a:rPr lang="en-US" sz="1400" dirty="0" smtClean="0"/>
              <a:t>Study on Self-Organizing Networks (SON) for 5G (10</a:t>
            </a:r>
            <a:r>
              <a:rPr lang="en-US" sz="1400" dirty="0" smtClean="0">
                <a:sym typeface="Wingdings 3"/>
              </a:rPr>
              <a:t>40</a:t>
            </a:r>
            <a:r>
              <a:rPr lang="en-US" sz="1400" dirty="0" smtClean="0"/>
              <a:t>%)</a:t>
            </a:r>
            <a:endParaRPr lang="en-US" sz="1400" dirty="0"/>
          </a:p>
          <a:p>
            <a:pPr lvl="1"/>
            <a:endParaRPr lang="en-US" sz="1400" dirty="0" smtClean="0"/>
          </a:p>
          <a:p>
            <a:pPr lvl="1"/>
            <a:endParaRPr lang="en-US" sz="14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144498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SA5 status (3/3)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Info / Requests for RAN</a:t>
            </a:r>
          </a:p>
          <a:p>
            <a:pPr lvl="1"/>
            <a:r>
              <a:rPr lang="en-US" sz="1800" dirty="0"/>
              <a:t>None</a:t>
            </a:r>
            <a:endParaRPr lang="en-GB" sz="18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7216623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SA6 status (1/2)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 </a:t>
            </a:r>
            <a:r>
              <a:rPr lang="en-US" sz="1800" dirty="0" smtClean="0"/>
              <a:t>New</a:t>
            </a:r>
            <a:endParaRPr lang="en-US" sz="1600" dirty="0" smtClean="0"/>
          </a:p>
          <a:p>
            <a:pPr lvl="1"/>
            <a:r>
              <a:rPr lang="en-US" sz="1400" dirty="0" smtClean="0">
                <a:solidFill>
                  <a:srgbClr val="C00000"/>
                </a:solidFill>
              </a:rPr>
              <a:t>MONASTERY2_ARCH – </a:t>
            </a:r>
            <a:r>
              <a:rPr lang="en-GB" sz="1400" dirty="0">
                <a:solidFill>
                  <a:srgbClr val="C00000"/>
                </a:solidFill>
              </a:rPr>
              <a:t>Application Architecture for the Mobile Communication System for Railways (MONASTERY) Phase 2 </a:t>
            </a:r>
            <a:r>
              <a:rPr lang="en-GB" sz="1400" dirty="0" smtClean="0">
                <a:solidFill>
                  <a:srgbClr val="C00000"/>
                </a:solidFill>
              </a:rPr>
              <a:t>(</a:t>
            </a:r>
            <a:r>
              <a:rPr lang="en-US" sz="1400" dirty="0" smtClean="0">
                <a:solidFill>
                  <a:srgbClr val="C00000"/>
                </a:solidFill>
              </a:rPr>
              <a:t>0%)</a:t>
            </a:r>
          </a:p>
          <a:p>
            <a:pPr lvl="1"/>
            <a:r>
              <a:rPr lang="en-US" sz="1400" dirty="0" smtClean="0">
                <a:solidFill>
                  <a:srgbClr val="C00000"/>
                </a:solidFill>
              </a:rPr>
              <a:t>FS_EDGEAPP – </a:t>
            </a:r>
            <a:r>
              <a:rPr lang="en-GB" sz="1400" dirty="0">
                <a:solidFill>
                  <a:srgbClr val="C00000"/>
                </a:solidFill>
              </a:rPr>
              <a:t>Study on Application Architecture for enabling Edge Applications </a:t>
            </a:r>
            <a:r>
              <a:rPr lang="en-GB" sz="1400" dirty="0" smtClean="0">
                <a:solidFill>
                  <a:srgbClr val="C00000"/>
                </a:solidFill>
              </a:rPr>
              <a:t>(</a:t>
            </a:r>
            <a:r>
              <a:rPr lang="en-US" sz="1400" dirty="0" smtClean="0">
                <a:solidFill>
                  <a:srgbClr val="C00000"/>
                </a:solidFill>
              </a:rPr>
              <a:t>0%)</a:t>
            </a:r>
          </a:p>
          <a:p>
            <a:r>
              <a:rPr lang="en-US" sz="1800" dirty="0"/>
              <a:t> </a:t>
            </a:r>
            <a:r>
              <a:rPr lang="en-US" sz="1800" dirty="0" smtClean="0"/>
              <a:t>Ongoing</a:t>
            </a:r>
          </a:p>
          <a:p>
            <a:pPr lvl="1"/>
            <a:r>
              <a:rPr lang="en-US" sz="1400" b="1" dirty="0" smtClean="0"/>
              <a:t>FS_FRMCS2 – </a:t>
            </a:r>
            <a:r>
              <a:rPr lang="en-GB" sz="1400" b="1" dirty="0"/>
              <a:t>Study on Application Architecture for the Future Railway Mobile Communication System (FRMCS) Phase 2</a:t>
            </a:r>
            <a:r>
              <a:rPr lang="en-US" sz="1400" b="1" dirty="0" smtClean="0"/>
              <a:t> </a:t>
            </a:r>
            <a:r>
              <a:rPr lang="en-GB" sz="1400" b="1" dirty="0" smtClean="0"/>
              <a:t>(65</a:t>
            </a:r>
            <a:r>
              <a:rPr lang="en-US" sz="1400" b="1" dirty="0" smtClean="0">
                <a:sym typeface="Wingdings 3"/>
              </a:rPr>
              <a:t></a:t>
            </a:r>
            <a:r>
              <a:rPr lang="en-US" sz="1400" b="1" dirty="0" smtClean="0"/>
              <a:t>100%)</a:t>
            </a:r>
          </a:p>
          <a:p>
            <a:pPr lvl="1"/>
            <a:r>
              <a:rPr lang="en-US" sz="1400" dirty="0" smtClean="0"/>
              <a:t>FS_MCSAA – </a:t>
            </a:r>
            <a:r>
              <a:rPr lang="fr-FR" altLang="en-US" sz="1400" dirty="0" err="1"/>
              <a:t>Study</a:t>
            </a:r>
            <a:r>
              <a:rPr lang="fr-FR" altLang="en-US" sz="1400" dirty="0"/>
              <a:t> on </a:t>
            </a:r>
            <a:r>
              <a:rPr lang="en-GB" altLang="en-US" sz="1400" dirty="0"/>
              <a:t>MC Service Access </a:t>
            </a:r>
            <a:r>
              <a:rPr lang="en-GB" altLang="en-US" sz="1400" dirty="0" smtClean="0"/>
              <a:t>Aspects </a:t>
            </a:r>
            <a:r>
              <a:rPr lang="en-GB" sz="1400" dirty="0" smtClean="0"/>
              <a:t>(70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75</a:t>
            </a:r>
            <a:r>
              <a:rPr lang="en-US" sz="1400" dirty="0"/>
              <a:t>%)</a:t>
            </a:r>
            <a:endParaRPr lang="en-US" sz="1400" dirty="0" smtClean="0"/>
          </a:p>
          <a:p>
            <a:pPr lvl="1"/>
            <a:r>
              <a:rPr lang="en-US" sz="1400" dirty="0" smtClean="0"/>
              <a:t>FS_MCOver5GS – </a:t>
            </a:r>
            <a:r>
              <a:rPr lang="en-US" sz="1400" dirty="0"/>
              <a:t>Study on Mission Critical Services support over 5G </a:t>
            </a:r>
            <a:r>
              <a:rPr lang="en-US" sz="1400" dirty="0" smtClean="0"/>
              <a:t>System </a:t>
            </a:r>
            <a:r>
              <a:rPr lang="en-GB" sz="1400" dirty="0" smtClean="0"/>
              <a:t>(35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35</a:t>
            </a:r>
            <a:r>
              <a:rPr lang="en-US" sz="1400" dirty="0"/>
              <a:t>%)</a:t>
            </a:r>
            <a:endParaRPr lang="en-US" sz="1400" dirty="0" smtClean="0"/>
          </a:p>
          <a:p>
            <a:pPr lvl="1"/>
            <a:r>
              <a:rPr lang="en-US" sz="1400" dirty="0" smtClean="0"/>
              <a:t>FS_ MCLOG – </a:t>
            </a:r>
            <a:r>
              <a:rPr lang="en-US" sz="1400" dirty="0"/>
              <a:t>Study into Discreet Listening and Logging for Mission Critical </a:t>
            </a:r>
            <a:r>
              <a:rPr lang="en-US" sz="1400" dirty="0" smtClean="0"/>
              <a:t>Services </a:t>
            </a:r>
            <a:r>
              <a:rPr lang="en-GB" sz="1400" dirty="0" smtClean="0"/>
              <a:t>(50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75</a:t>
            </a:r>
            <a:r>
              <a:rPr lang="en-US" sz="1400" dirty="0"/>
              <a:t>%)</a:t>
            </a:r>
            <a:endParaRPr lang="en-US" sz="1400" dirty="0" smtClean="0"/>
          </a:p>
          <a:p>
            <a:pPr lvl="1"/>
            <a:r>
              <a:rPr lang="en-US" sz="1400" dirty="0" err="1" smtClean="0"/>
              <a:t>FS_enhMCLoc</a:t>
            </a:r>
            <a:r>
              <a:rPr lang="en-US" sz="1400" dirty="0" smtClean="0"/>
              <a:t> – </a:t>
            </a:r>
            <a:r>
              <a:rPr lang="en-US" sz="1400" dirty="0"/>
              <a:t>Study on location enhancements for mission critical </a:t>
            </a:r>
            <a:r>
              <a:rPr lang="en-US" sz="1400" dirty="0" smtClean="0"/>
              <a:t>services </a:t>
            </a:r>
            <a:r>
              <a:rPr lang="en-GB" sz="1400" dirty="0" smtClean="0"/>
              <a:t>(50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85%)</a:t>
            </a:r>
            <a:endParaRPr lang="en-US" sz="1400" dirty="0" smtClean="0"/>
          </a:p>
          <a:p>
            <a:pPr lvl="1"/>
            <a:r>
              <a:rPr lang="en-US" sz="1400" dirty="0" smtClean="0"/>
              <a:t>FS_FFAPP – </a:t>
            </a:r>
            <a:r>
              <a:rPr lang="en-US" sz="1400" dirty="0"/>
              <a:t>Study on application layer support for Factories of the Future in 5G </a:t>
            </a:r>
            <a:r>
              <a:rPr lang="en-US" sz="1400" dirty="0" smtClean="0"/>
              <a:t>network </a:t>
            </a:r>
            <a:r>
              <a:rPr lang="en-GB" sz="1400" dirty="0" smtClean="0"/>
              <a:t>(0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5</a:t>
            </a:r>
            <a:r>
              <a:rPr lang="en-US" sz="1400" dirty="0"/>
              <a:t>%)</a:t>
            </a:r>
            <a:endParaRPr lang="en-US" sz="1400" dirty="0" smtClean="0"/>
          </a:p>
          <a:p>
            <a:pPr lvl="1"/>
            <a:r>
              <a:rPr lang="en-US" sz="1400" dirty="0" smtClean="0"/>
              <a:t>FS_UASAPP – </a:t>
            </a:r>
            <a:r>
              <a:rPr lang="en-US" sz="1400" dirty="0"/>
              <a:t>Study on application layer support for Unmanned Aerial System (UAS</a:t>
            </a:r>
            <a:r>
              <a:rPr lang="en-US" sz="1400" dirty="0" smtClean="0"/>
              <a:t>) </a:t>
            </a:r>
            <a:r>
              <a:rPr lang="en-GB" sz="1400" dirty="0" smtClean="0"/>
              <a:t>(0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0%)</a:t>
            </a:r>
          </a:p>
        </p:txBody>
      </p:sp>
    </p:spTree>
    <p:extLst>
      <p:ext uri="{BB962C8B-B14F-4D97-AF65-F5344CB8AC3E}">
        <p14:creationId xmlns:p14="http://schemas.microsoft.com/office/powerpoint/2010/main" val="786193285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SA6 status (2/2)</a:t>
            </a:r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Ongoing</a:t>
            </a:r>
          </a:p>
          <a:p>
            <a:pPr lvl="1"/>
            <a:r>
              <a:rPr lang="en-US" sz="1400" dirty="0" err="1" smtClean="0"/>
              <a:t>eCAPIF</a:t>
            </a:r>
            <a:r>
              <a:rPr lang="en-US" sz="1400" dirty="0" smtClean="0"/>
              <a:t> – </a:t>
            </a:r>
            <a:r>
              <a:rPr lang="en-GB" sz="1400" dirty="0" smtClean="0"/>
              <a:t>Enhancements </a:t>
            </a:r>
            <a:r>
              <a:rPr lang="en-GB" sz="1400" dirty="0"/>
              <a:t>for Common API Framework for 3GPP Northbound APIs </a:t>
            </a:r>
            <a:r>
              <a:rPr lang="en-GB" sz="1400" dirty="0" smtClean="0"/>
              <a:t>(45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80%)</a:t>
            </a:r>
          </a:p>
          <a:p>
            <a:pPr lvl="1"/>
            <a:r>
              <a:rPr lang="en-US" sz="1400" dirty="0" smtClean="0"/>
              <a:t>enh2MCPPT – </a:t>
            </a:r>
            <a:r>
              <a:rPr lang="en-GB" sz="1400" dirty="0" smtClean="0"/>
              <a:t>Enhanced </a:t>
            </a:r>
            <a:r>
              <a:rPr lang="en-GB" sz="1400" dirty="0"/>
              <a:t>Mission Critical Push-to-talk architecture phase 2 </a:t>
            </a:r>
            <a:r>
              <a:rPr lang="en-GB" sz="1400" dirty="0" smtClean="0"/>
              <a:t>(35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60%)</a:t>
            </a:r>
          </a:p>
          <a:p>
            <a:pPr lvl="1"/>
            <a:r>
              <a:rPr lang="en-US" sz="1400" dirty="0" smtClean="0"/>
              <a:t>eMCData2 – </a:t>
            </a:r>
            <a:r>
              <a:rPr lang="en-GB" sz="1400" dirty="0"/>
              <a:t>Enhancements to Functional architecture and information flows for Mission Critical Data </a:t>
            </a:r>
            <a:r>
              <a:rPr lang="en-GB" sz="1400" dirty="0" smtClean="0"/>
              <a:t>(40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75</a:t>
            </a:r>
            <a:r>
              <a:rPr lang="en-US" sz="1400" dirty="0"/>
              <a:t>%)</a:t>
            </a:r>
            <a:endParaRPr lang="en-US" sz="1400" dirty="0" smtClean="0"/>
          </a:p>
          <a:p>
            <a:pPr lvl="1"/>
            <a:r>
              <a:rPr lang="en-US" sz="1400" dirty="0" err="1" smtClean="0"/>
              <a:t>eMCSMI</a:t>
            </a:r>
            <a:r>
              <a:rPr lang="en-US" sz="1400" dirty="0" smtClean="0"/>
              <a:t> – </a:t>
            </a:r>
            <a:r>
              <a:rPr lang="en-GB" sz="1400" dirty="0"/>
              <a:t>Enhanced mission critical system migration and </a:t>
            </a:r>
            <a:r>
              <a:rPr lang="en-GB" sz="1400" dirty="0" smtClean="0"/>
              <a:t>interconnection(10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50%)</a:t>
            </a:r>
            <a:endParaRPr lang="en-US" sz="1400" dirty="0"/>
          </a:p>
          <a:p>
            <a:pPr lvl="1"/>
            <a:r>
              <a:rPr lang="en-US" sz="1400" dirty="0" err="1" smtClean="0"/>
              <a:t>eMCCI</a:t>
            </a:r>
            <a:r>
              <a:rPr lang="en-US" sz="1400" dirty="0" smtClean="0"/>
              <a:t> – </a:t>
            </a:r>
            <a:r>
              <a:rPr lang="en-GB" sz="1400" dirty="0"/>
              <a:t>Enhanced Mission Critical Communication Interworking with LMR </a:t>
            </a:r>
            <a:r>
              <a:rPr lang="en-GB" sz="1400" dirty="0" smtClean="0"/>
              <a:t>Systems(15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40%)</a:t>
            </a:r>
          </a:p>
          <a:p>
            <a:pPr lvl="1"/>
            <a:r>
              <a:rPr lang="en-US" sz="1400" dirty="0" smtClean="0"/>
              <a:t>MBMSAPI_MCS – </a:t>
            </a:r>
            <a:r>
              <a:rPr lang="en-GB" sz="1400" dirty="0"/>
              <a:t>MBMS APIs for Mission Critical </a:t>
            </a:r>
            <a:r>
              <a:rPr lang="en-GB" sz="1400" dirty="0" smtClean="0"/>
              <a:t>Services(65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90%)</a:t>
            </a:r>
            <a:endParaRPr lang="en-US" sz="1400" dirty="0"/>
          </a:p>
          <a:p>
            <a:pPr lvl="1"/>
            <a:r>
              <a:rPr lang="en-US" sz="1400" dirty="0" smtClean="0"/>
              <a:t>V2XAPP – </a:t>
            </a:r>
            <a:r>
              <a:rPr lang="en-US" sz="1400" dirty="0"/>
              <a:t>Application Layer support for V2X </a:t>
            </a:r>
            <a:r>
              <a:rPr lang="en-US" sz="1400" dirty="0" smtClean="0"/>
              <a:t>Services</a:t>
            </a:r>
            <a:r>
              <a:rPr lang="en-GB" sz="1400" dirty="0" smtClean="0"/>
              <a:t>(25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65</a:t>
            </a:r>
            <a:r>
              <a:rPr lang="en-US" sz="1400" dirty="0"/>
              <a:t>%)</a:t>
            </a:r>
          </a:p>
          <a:p>
            <a:pPr lvl="1"/>
            <a:r>
              <a:rPr lang="en-US" sz="1400" dirty="0" smtClean="0"/>
              <a:t>SEAL – </a:t>
            </a:r>
            <a:r>
              <a:rPr lang="en-GB" sz="1400" dirty="0" smtClean="0"/>
              <a:t>Service Enabler Architecture Layer for Verticals (0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60%)</a:t>
            </a:r>
            <a:endParaRPr lang="en-US" sz="1800" dirty="0" smtClean="0"/>
          </a:p>
          <a:p>
            <a:r>
              <a:rPr lang="en-US" sz="1800" dirty="0" smtClean="0"/>
              <a:t> Info / Requests for RAN</a:t>
            </a:r>
          </a:p>
          <a:p>
            <a:pPr lvl="1"/>
            <a:r>
              <a:rPr lang="en-US" sz="1600" dirty="0" smtClean="0"/>
              <a:t>S6-190280: </a:t>
            </a:r>
            <a:r>
              <a:rPr lang="en-US" sz="1600" b="1" dirty="0" smtClean="0">
                <a:solidFill>
                  <a:srgbClr val="FF0000"/>
                </a:solidFill>
              </a:rPr>
              <a:t>SA6 asks </a:t>
            </a:r>
            <a:r>
              <a:rPr lang="en-US" sz="1600" b="1" dirty="0">
                <a:solidFill>
                  <a:srgbClr val="FF0000"/>
                </a:solidFill>
              </a:rPr>
              <a:t>both SA and RAN </a:t>
            </a:r>
            <a:r>
              <a:rPr lang="en-US" sz="1600" b="1" dirty="0" smtClean="0">
                <a:solidFill>
                  <a:srgbClr val="FF0000"/>
                </a:solidFill>
              </a:rPr>
              <a:t>to advise on availability </a:t>
            </a:r>
            <a:r>
              <a:rPr lang="en-US" sz="1600" b="1" dirty="0">
                <a:solidFill>
                  <a:srgbClr val="FF0000"/>
                </a:solidFill>
              </a:rPr>
              <a:t>D2D in 5GS, this is essential for ongoing study in SA6 </a:t>
            </a:r>
            <a:r>
              <a:rPr lang="en-US" sz="1600" b="1" dirty="0" smtClean="0">
                <a:solidFill>
                  <a:srgbClr val="FF0000"/>
                </a:solidFill>
              </a:rPr>
              <a:t>FS_MCOver5GS</a:t>
            </a:r>
            <a:endParaRPr lang="en-GB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309581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 for SA-RAN Coordination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1001376" cy="4351338"/>
          </a:xfrm>
        </p:spPr>
        <p:txBody>
          <a:bodyPr/>
          <a:lstStyle/>
          <a:p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Joint SA-RAN determination of the Rel-17 schedule.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Identification of overall schedule impact of a ‘gradual’ stage 3 freeze.</a:t>
            </a:r>
          </a:p>
          <a:p>
            <a:pPr lvl="1"/>
            <a:r>
              <a:rPr lang="en-US" sz="2000" dirty="0" smtClean="0"/>
              <a:t>Note that the time between Stage 2 freeze and Stage 3 RAN2 / RAN3 freeze increases from 2 to 3 quarters. This increases the risk of late input by RAN2 / RAN3 to SA2.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LSs on topics identified for RAN-SA coordination have been sent, asking </a:t>
            </a:r>
            <a:r>
              <a:rPr lang="en-US" sz="2400" dirty="0" smtClean="0">
                <a:solidFill>
                  <a:srgbClr val="FF0000"/>
                </a:solidFill>
              </a:rPr>
              <a:t>feedback</a:t>
            </a:r>
            <a:r>
              <a:rPr lang="en-US" sz="2400" dirty="0"/>
              <a:t> </a:t>
            </a:r>
            <a:r>
              <a:rPr lang="en-US" sz="2400" dirty="0" smtClean="0"/>
              <a:t>(this is not a complete list):</a:t>
            </a:r>
          </a:p>
          <a:p>
            <a:pPr lvl="1"/>
            <a:r>
              <a:rPr lang="en-GB" sz="2000" dirty="0" smtClean="0"/>
              <a:t>S2-1902904</a:t>
            </a:r>
            <a:r>
              <a:rPr lang="en-GB" sz="2000" dirty="0"/>
              <a:t>: LS on </a:t>
            </a:r>
            <a:r>
              <a:rPr lang="en-GB" sz="2000" dirty="0" err="1"/>
              <a:t>QoS</a:t>
            </a:r>
            <a:r>
              <a:rPr lang="en-GB" sz="2000" dirty="0"/>
              <a:t> Support for eV2X over </a:t>
            </a:r>
            <a:r>
              <a:rPr lang="en-GB" sz="2000" dirty="0" err="1"/>
              <a:t>Uu</a:t>
            </a:r>
            <a:r>
              <a:rPr lang="en-GB" sz="2000" dirty="0"/>
              <a:t> interface (To: </a:t>
            </a:r>
            <a:r>
              <a:rPr lang="en-GB" sz="2000" dirty="0">
                <a:solidFill>
                  <a:srgbClr val="FF0000"/>
                </a:solidFill>
              </a:rPr>
              <a:t>RAN2, </a:t>
            </a:r>
            <a:r>
              <a:rPr lang="en-GB" sz="2000" dirty="0" smtClean="0">
                <a:solidFill>
                  <a:srgbClr val="FF0000"/>
                </a:solidFill>
              </a:rPr>
              <a:t>RAN3</a:t>
            </a:r>
            <a:r>
              <a:rPr lang="en-GB" sz="2000" dirty="0" smtClean="0"/>
              <a:t>) </a:t>
            </a:r>
          </a:p>
          <a:p>
            <a:pPr lvl="1"/>
            <a:r>
              <a:rPr lang="en-US" sz="2000" dirty="0" smtClean="0"/>
              <a:t>S2-1902908: </a:t>
            </a:r>
            <a:r>
              <a:rPr lang="en-GB" sz="2000" dirty="0"/>
              <a:t>LS on EPS Additional RRM Policy Index </a:t>
            </a:r>
            <a:r>
              <a:rPr lang="en-GB" sz="2000" dirty="0" smtClean="0"/>
              <a:t> (To: </a:t>
            </a:r>
            <a:r>
              <a:rPr lang="en-GB" sz="2000" dirty="0" smtClean="0">
                <a:solidFill>
                  <a:srgbClr val="FF0000"/>
                </a:solidFill>
              </a:rPr>
              <a:t>RAN, RAN2, RAN3</a:t>
            </a:r>
            <a:r>
              <a:rPr lang="en-GB" sz="2000" dirty="0" smtClean="0"/>
              <a:t>, CT, CT4)</a:t>
            </a:r>
          </a:p>
          <a:p>
            <a:pPr lvl="1"/>
            <a:r>
              <a:rPr lang="en-US" sz="2000" dirty="0" smtClean="0"/>
              <a:t>S2-1902903: </a:t>
            </a:r>
            <a:r>
              <a:rPr lang="en-GB" sz="2000" dirty="0"/>
              <a:t>LS on Completion of FS_RACS </a:t>
            </a:r>
            <a:r>
              <a:rPr lang="en-GB" sz="2000" dirty="0" smtClean="0"/>
              <a:t>study (To: RAN, </a:t>
            </a:r>
            <a:r>
              <a:rPr lang="en-GB" sz="2000" dirty="0" smtClean="0">
                <a:solidFill>
                  <a:srgbClr val="FF0000"/>
                </a:solidFill>
              </a:rPr>
              <a:t>RAN2, RAN3</a:t>
            </a:r>
            <a:r>
              <a:rPr lang="en-GB" sz="2000" dirty="0" smtClean="0"/>
              <a:t>, CT1, CT4)</a:t>
            </a:r>
          </a:p>
          <a:p>
            <a:pPr lvl="1"/>
            <a:r>
              <a:rPr lang="en-US" sz="2000" b="1" dirty="0" smtClean="0">
                <a:solidFill>
                  <a:srgbClr val="FF0000"/>
                </a:solidFill>
              </a:rPr>
              <a:t>Action for RAN / WGs: Please prioritize responses to LSs where SA WGs ask advice in order to assure timely completely of the related features.</a:t>
            </a:r>
            <a:endParaRPr lang="en-GB" sz="2000" b="1" dirty="0" smtClean="0">
              <a:solidFill>
                <a:srgbClr val="FF0000"/>
              </a:solidFill>
            </a:endParaRPr>
          </a:p>
          <a:p>
            <a:pPr lvl="1"/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234711356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0" y="1869123"/>
            <a:ext cx="9144000" cy="2387600"/>
          </a:xfrm>
        </p:spPr>
        <p:txBody>
          <a:bodyPr/>
          <a:lstStyle/>
          <a:p>
            <a:r>
              <a:rPr lang="en-US" dirty="0" smtClean="0"/>
              <a:t>Thank you for your attention.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412972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TSG SA Dates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Meetings since PCG 41</a:t>
            </a:r>
          </a:p>
          <a:p>
            <a:pPr lvl="1"/>
            <a:r>
              <a:rPr lang="en-US" dirty="0" smtClean="0"/>
              <a:t>TSG SA 82 – Sorrento, Italy, 12-14.03.19</a:t>
            </a:r>
          </a:p>
          <a:p>
            <a:pPr lvl="1"/>
            <a:r>
              <a:rPr lang="en-US" dirty="0" smtClean="0"/>
              <a:t>TSG SA 83 – Shenzhen, China, 20-22.03.19</a:t>
            </a:r>
          </a:p>
          <a:p>
            <a:r>
              <a:rPr lang="en-US" dirty="0"/>
              <a:t> </a:t>
            </a:r>
            <a:r>
              <a:rPr lang="en-US" dirty="0" smtClean="0"/>
              <a:t>Meetings before PCG 43</a:t>
            </a:r>
          </a:p>
          <a:p>
            <a:pPr lvl="1"/>
            <a:r>
              <a:rPr lang="en-US" dirty="0" smtClean="0"/>
              <a:t>TSG SA 84 – Newport Beach, US, 5-7.06.19</a:t>
            </a:r>
          </a:p>
          <a:p>
            <a:pPr lvl="1"/>
            <a:r>
              <a:rPr lang="en-US" dirty="0" smtClean="0"/>
              <a:t>TSG SA 85 – Newport Beach, US, 18-20.09.19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10315575" y="6356350"/>
            <a:ext cx="1876425" cy="365125"/>
          </a:xfrm>
          <a:prstGeom prst="rect">
            <a:avLst/>
          </a:prstGeom>
        </p:spPr>
        <p:txBody>
          <a:bodyPr/>
          <a:lstStyle/>
          <a:p>
            <a:fld id="{FC5230B2-FCA4-47DF-9EEB-F1A758954A16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7185588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22" name="Straight Connector 27"/>
          <p:cNvCxnSpPr>
            <a:cxnSpLocks noChangeShapeType="1"/>
          </p:cNvCxnSpPr>
          <p:nvPr/>
        </p:nvCxnSpPr>
        <p:spPr bwMode="auto">
          <a:xfrm>
            <a:off x="5916084" y="3165687"/>
            <a:ext cx="6349" cy="40851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651933" y="230717"/>
            <a:ext cx="9103784" cy="1143000"/>
          </a:xfrm>
        </p:spPr>
        <p:txBody>
          <a:bodyPr/>
          <a:lstStyle/>
          <a:p>
            <a:pPr algn="l" eaLnBrk="1" hangingPunct="1"/>
            <a:r>
              <a:rPr lang="en-US" altLang="de-DE" smtClean="0"/>
              <a:t>SA leadership renewal</a:t>
            </a:r>
          </a:p>
        </p:txBody>
      </p:sp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4292601" y="1612053"/>
            <a:ext cx="3655484" cy="160020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de-DE" sz="1600" b="1" u="sng" dirty="0">
                <a:latin typeface="Times New Roman" pitchFamily="18" charset="0"/>
              </a:rPr>
              <a:t>TSG-SA</a:t>
            </a:r>
            <a:r>
              <a:rPr lang="en-US" altLang="de-DE" sz="1600" dirty="0">
                <a:latin typeface="Times New Roman" pitchFamily="18" charset="0"/>
              </a:rPr>
              <a:t>: Services &amp; System Aspects</a:t>
            </a:r>
          </a:p>
          <a:p>
            <a:pPr eaLnBrk="1" hangingPunct="1"/>
            <a:r>
              <a:rPr lang="en-US" altLang="de-DE" sz="1600" dirty="0">
                <a:solidFill>
                  <a:srgbClr val="FF0000"/>
                </a:solidFill>
                <a:latin typeface="Times New Roman" pitchFamily="18" charset="0"/>
              </a:rPr>
              <a:t>Chair: </a:t>
            </a:r>
            <a:r>
              <a:rPr lang="en-US" altLang="de-DE" sz="1600" dirty="0" smtClean="0">
                <a:solidFill>
                  <a:srgbClr val="FF0000"/>
                </a:solidFill>
                <a:latin typeface="Times New Roman" pitchFamily="18" charset="0"/>
              </a:rPr>
              <a:t>Georg Mayer (CCSA)</a:t>
            </a:r>
            <a:endParaRPr lang="en-US" altLang="de-DE" sz="1600" dirty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/>
            <a:r>
              <a:rPr lang="en-US" altLang="de-DE" sz="1600" dirty="0">
                <a:latin typeface="Times New Roman" pitchFamily="18" charset="0"/>
              </a:rPr>
              <a:t>VC: Greg Schumacher (ATIS)</a:t>
            </a:r>
          </a:p>
          <a:p>
            <a:pPr eaLnBrk="1" hangingPunct="1"/>
            <a:r>
              <a:rPr lang="en-US" altLang="de-DE" sz="1600" dirty="0">
                <a:latin typeface="Times New Roman" pitchFamily="18" charset="0"/>
              </a:rPr>
              <a:t>VC: Yusuke Nakano (ARIB) </a:t>
            </a:r>
          </a:p>
          <a:p>
            <a:pPr eaLnBrk="1" hangingPunct="1"/>
            <a:r>
              <a:rPr lang="en-US" altLang="de-DE" sz="1600" dirty="0">
                <a:latin typeface="Times New Roman" pitchFamily="18" charset="0"/>
              </a:rPr>
              <a:t>VC: LaeYoung Kim (TTA) </a:t>
            </a:r>
          </a:p>
          <a:p>
            <a:pPr eaLnBrk="1" hangingPunct="1"/>
            <a:r>
              <a:rPr lang="en-US" altLang="de-DE" sz="1600" dirty="0">
                <a:latin typeface="Times New Roman" pitchFamily="18" charset="0"/>
              </a:rPr>
              <a:t>MCC: Maurice Pope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13784" y="3510704"/>
            <a:ext cx="3674533" cy="1200149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defRPr/>
            </a:pPr>
            <a:r>
              <a:rPr lang="en-US" sz="1400" b="1" u="sng" dirty="0">
                <a:latin typeface="Times New Roman" pitchFamily="18" charset="0"/>
              </a:rPr>
              <a:t>SA1:</a:t>
            </a:r>
            <a:r>
              <a:rPr lang="en-US" sz="1400" dirty="0">
                <a:latin typeface="Times New Roman" pitchFamily="18" charset="0"/>
              </a:rPr>
              <a:t> Services</a:t>
            </a:r>
          </a:p>
          <a:p>
            <a:pPr eaLnBrk="1" hangingPunct="1">
              <a:defRPr/>
            </a:pPr>
            <a:r>
              <a:rPr lang="en-US" sz="1400" dirty="0">
                <a:latin typeface="Times New Roman" pitchFamily="18" charset="0"/>
              </a:rPr>
              <a:t>Chair: Toon Norp (ETSI)  </a:t>
            </a:r>
          </a:p>
          <a:p>
            <a:pPr eaLnBrk="1" hangingPunct="1">
              <a:defRPr/>
            </a:pPr>
            <a:r>
              <a:rPr lang="en-US" sz="1400" dirty="0">
                <a:latin typeface="Times New Roman" pitchFamily="18" charset="0"/>
              </a:rPr>
              <a:t>VC: Ki-Dong Lee (TTA)</a:t>
            </a:r>
          </a:p>
          <a:p>
            <a:pPr eaLnBrk="1" hangingPunct="1">
              <a:defRPr/>
            </a:pPr>
            <a:r>
              <a:rPr lang="en-US" sz="1400" dirty="0">
                <a:latin typeface="Times New Roman" pitchFamily="18" charset="0"/>
              </a:rPr>
              <a:t>VC: Mark Young (ATIS)</a:t>
            </a:r>
          </a:p>
          <a:p>
            <a:pPr eaLnBrk="1" hangingPunct="1">
              <a:defRPr/>
            </a:pPr>
            <a:r>
              <a:rPr lang="en-US" sz="1400" dirty="0">
                <a:latin typeface="Times New Roman" pitchFamily="18" charset="0"/>
              </a:rPr>
              <a:t>MCC: Alain Sultan</a:t>
            </a:r>
          </a:p>
        </p:txBody>
      </p:sp>
      <p:sp>
        <p:nvSpPr>
          <p:cNvPr id="5126" name="Text Box 5"/>
          <p:cNvSpPr txBox="1">
            <a:spLocks noChangeArrowheads="1"/>
          </p:cNvSpPr>
          <p:nvPr/>
        </p:nvSpPr>
        <p:spPr bwMode="auto">
          <a:xfrm>
            <a:off x="201084" y="5496138"/>
            <a:ext cx="3674533" cy="892548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b="1" u="sng">
                <a:latin typeface="Times New Roman" pitchFamily="18" charset="0"/>
              </a:rPr>
              <a:t>SA2: </a:t>
            </a:r>
            <a:r>
              <a:rPr lang="en-US" altLang="en-US">
                <a:latin typeface="Times New Roman" pitchFamily="18" charset="0"/>
              </a:rPr>
              <a:t>Architecture</a:t>
            </a:r>
          </a:p>
          <a:p>
            <a:pPr eaLnBrk="1" hangingPunct="1"/>
            <a:r>
              <a:rPr lang="en-US" altLang="en-US">
                <a:latin typeface="Times New Roman" pitchFamily="18" charset="0"/>
              </a:rPr>
              <a:t>Chair: Frank Mademann (CCSA)</a:t>
            </a:r>
          </a:p>
          <a:p>
            <a:pPr eaLnBrk="1" hangingPunct="1"/>
            <a:r>
              <a:rPr lang="en-US" altLang="en-US">
                <a:latin typeface="Times New Roman" pitchFamily="18" charset="0"/>
              </a:rPr>
              <a:t>VC: Krisztian Kiss (ETSI)</a:t>
            </a:r>
          </a:p>
          <a:p>
            <a:pPr eaLnBrk="1" hangingPunct="1"/>
            <a:r>
              <a:rPr lang="en-US" altLang="en-US">
                <a:latin typeface="Times New Roman" pitchFamily="18" charset="0"/>
              </a:rPr>
              <a:t>VC: Puneet Jain (ATIS)</a:t>
            </a:r>
            <a:endParaRPr lang="en-US" altLang="en-US" i="1">
              <a:latin typeface="Times New Roman" pitchFamily="18" charset="0"/>
            </a:endParaRPr>
          </a:p>
          <a:p>
            <a:pPr eaLnBrk="1" hangingPunct="1"/>
            <a:r>
              <a:rPr lang="en-US" altLang="en-US">
                <a:latin typeface="Times New Roman" pitchFamily="18" charset="0"/>
              </a:rPr>
              <a:t>MCC: Maurice Pope</a:t>
            </a:r>
          </a:p>
        </p:txBody>
      </p:sp>
      <p:sp>
        <p:nvSpPr>
          <p:cNvPr id="5127" name="Text Box 6"/>
          <p:cNvSpPr txBox="1">
            <a:spLocks noChangeArrowheads="1"/>
          </p:cNvSpPr>
          <p:nvPr/>
        </p:nvSpPr>
        <p:spPr bwMode="auto">
          <a:xfrm>
            <a:off x="4237567" y="3502238"/>
            <a:ext cx="3674533" cy="1200325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 u="sng" dirty="0">
                <a:latin typeface="Times New Roman" pitchFamily="18" charset="0"/>
              </a:rPr>
              <a:t>SA3</a:t>
            </a:r>
            <a:r>
              <a:rPr lang="en-US" dirty="0">
                <a:latin typeface="Times New Roman" pitchFamily="18" charset="0"/>
              </a:rPr>
              <a:t>: Security</a:t>
            </a:r>
          </a:p>
          <a:p>
            <a:pPr eaLnBrk="1" hangingPunct="1"/>
            <a:r>
              <a:rPr lang="en-US" dirty="0">
                <a:solidFill>
                  <a:srgbClr val="FF0000"/>
                </a:solidFill>
                <a:latin typeface="Times New Roman" pitchFamily="18" charset="0"/>
              </a:rPr>
              <a:t>Chair: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</a:rPr>
              <a:t>Anand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</a:rPr>
              <a:t> Prasad (TTC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</a:rPr>
              <a:t>) =&gt;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</a:rPr>
              <a:t>stepped down</a:t>
            </a:r>
            <a:endParaRPr lang="en-US" b="1" dirty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/>
            <a:r>
              <a:rPr lang="en-US" dirty="0">
                <a:latin typeface="Times New Roman" pitchFamily="18" charset="0"/>
              </a:rPr>
              <a:t>VC: Alf Zugenmaier (ARIB)</a:t>
            </a:r>
          </a:p>
          <a:p>
            <a:pPr eaLnBrk="1" hangingPunct="1"/>
            <a:r>
              <a:rPr lang="en-US" dirty="0">
                <a:latin typeface="Times New Roman" pitchFamily="18" charset="0"/>
              </a:rPr>
              <a:t>VC: Adrian Escott (ATIS)</a:t>
            </a:r>
          </a:p>
          <a:p>
            <a:pPr eaLnBrk="1" hangingPunct="1"/>
            <a:r>
              <a:rPr lang="en-US" dirty="0">
                <a:latin typeface="Times New Roman" pitchFamily="18" charset="0"/>
              </a:rPr>
              <a:t>SA3 MCC: </a:t>
            </a:r>
            <a:r>
              <a:rPr lang="en-US" dirty="0" err="1">
                <a:latin typeface="Times New Roman" pitchFamily="18" charset="0"/>
              </a:rPr>
              <a:t>Mirko</a:t>
            </a:r>
            <a:r>
              <a:rPr lang="en-US" dirty="0">
                <a:latin typeface="Times New Roman" pitchFamily="18" charset="0"/>
              </a:rPr>
              <a:t> Cano </a:t>
            </a:r>
            <a:r>
              <a:rPr lang="en-US" dirty="0" err="1">
                <a:latin typeface="Times New Roman" pitchFamily="18" charset="0"/>
              </a:rPr>
              <a:t>Soveri</a:t>
            </a:r>
            <a:endParaRPr lang="en-US" dirty="0">
              <a:latin typeface="Times New Roman" pitchFamily="18" charset="0"/>
            </a:endParaRPr>
          </a:p>
          <a:p>
            <a:pPr eaLnBrk="1" hangingPunct="1"/>
            <a:r>
              <a:rPr lang="en-US" dirty="0">
                <a:latin typeface="Times New Roman" pitchFamily="18" charset="0"/>
              </a:rPr>
              <a:t>LI Chair: Alex </a:t>
            </a:r>
            <a:r>
              <a:rPr lang="en-US" dirty="0" err="1">
                <a:latin typeface="Times New Roman" pitchFamily="18" charset="0"/>
              </a:rPr>
              <a:t>Leadbeater</a:t>
            </a:r>
            <a:r>
              <a:rPr lang="en-US" dirty="0">
                <a:latin typeface="Times New Roman" pitchFamily="18" charset="0"/>
              </a:rPr>
              <a:t> (ETSI)</a:t>
            </a:r>
          </a:p>
          <a:p>
            <a:pPr eaLnBrk="1" hangingPunct="1"/>
            <a:r>
              <a:rPr lang="en-US" dirty="0">
                <a:latin typeface="Times New Roman" pitchFamily="18" charset="0"/>
              </a:rPr>
              <a:t>SA3 LI MCC: Carmine Rizzo</a:t>
            </a:r>
          </a:p>
        </p:txBody>
      </p:sp>
      <p:sp>
        <p:nvSpPr>
          <p:cNvPr id="5128" name="Text Box 7"/>
          <p:cNvSpPr txBox="1">
            <a:spLocks noChangeArrowheads="1"/>
          </p:cNvSpPr>
          <p:nvPr/>
        </p:nvSpPr>
        <p:spPr bwMode="auto">
          <a:xfrm>
            <a:off x="4273551" y="5496138"/>
            <a:ext cx="3674533" cy="892548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 u="sng">
                <a:latin typeface="Times New Roman" pitchFamily="18" charset="0"/>
              </a:rPr>
              <a:t>SA4: </a:t>
            </a:r>
            <a:r>
              <a:rPr lang="en-US">
                <a:latin typeface="Times New Roman" pitchFamily="18" charset="0"/>
              </a:rPr>
              <a:t>Codecs</a:t>
            </a:r>
          </a:p>
          <a:p>
            <a:pPr eaLnBrk="1" hangingPunct="1"/>
            <a:r>
              <a:rPr lang="en-US">
                <a:latin typeface="Times New Roman" pitchFamily="18" charset="0"/>
              </a:rPr>
              <a:t>Chair: Frédéric Gabin (ETSI) </a:t>
            </a:r>
          </a:p>
          <a:p>
            <a:pPr eaLnBrk="1" hangingPunct="1"/>
            <a:r>
              <a:rPr lang="en-US">
                <a:latin typeface="Times New Roman" pitchFamily="18" charset="0"/>
              </a:rPr>
              <a:t>VC: Gilles Teniou (ETSI) </a:t>
            </a:r>
          </a:p>
          <a:p>
            <a:pPr eaLnBrk="1" hangingPunct="1"/>
            <a:r>
              <a:rPr lang="en-US">
                <a:latin typeface="Times New Roman" pitchFamily="18" charset="0"/>
              </a:rPr>
              <a:t>VC: Nikolai Leung (ATIS)</a:t>
            </a:r>
          </a:p>
          <a:p>
            <a:pPr eaLnBrk="1" hangingPunct="1"/>
            <a:r>
              <a:rPr lang="en-US">
                <a:latin typeface="Times New Roman" pitchFamily="18" charset="0"/>
              </a:rPr>
              <a:t>MCC: Paolino Usai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8199967" y="3502238"/>
            <a:ext cx="3674533" cy="1200149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defRPr/>
            </a:pPr>
            <a:r>
              <a:rPr lang="en-US" sz="1400" b="1" u="sng" dirty="0" err="1">
                <a:latin typeface="Times New Roman" pitchFamily="18" charset="0"/>
              </a:rPr>
              <a:t>SA5</a:t>
            </a:r>
            <a:r>
              <a:rPr lang="en-US" sz="1400" dirty="0">
                <a:latin typeface="Times New Roman" pitchFamily="18" charset="0"/>
              </a:rPr>
              <a:t>: </a:t>
            </a:r>
            <a:r>
              <a:rPr lang="en-US" sz="1400" dirty="0" err="1">
                <a:latin typeface="Times New Roman" pitchFamily="18" charset="0"/>
              </a:rPr>
              <a:t>O&amp;M</a:t>
            </a:r>
            <a:r>
              <a:rPr lang="en-US" sz="1400" dirty="0">
                <a:latin typeface="Times New Roman" pitchFamily="18" charset="0"/>
              </a:rPr>
              <a:t> and Charging</a:t>
            </a:r>
          </a:p>
          <a:p>
            <a:pPr eaLnBrk="1" hangingPunct="1">
              <a:defRPr/>
            </a:pPr>
            <a:r>
              <a:rPr lang="en-US" sz="1400" dirty="0">
                <a:latin typeface="Times New Roman" pitchFamily="18" charset="0"/>
              </a:rPr>
              <a:t>Chair: Thomas </a:t>
            </a:r>
            <a:r>
              <a:rPr lang="en-US" sz="1400" dirty="0" err="1">
                <a:latin typeface="Times New Roman" pitchFamily="18" charset="0"/>
              </a:rPr>
              <a:t>Tovinger</a:t>
            </a:r>
            <a:r>
              <a:rPr lang="en-US" sz="1400" dirty="0">
                <a:latin typeface="Times New Roman" pitchFamily="18" charset="0"/>
              </a:rPr>
              <a:t> (</a:t>
            </a:r>
            <a:r>
              <a:rPr lang="en-US" sz="1400" dirty="0" err="1">
                <a:latin typeface="Times New Roman" pitchFamily="18" charset="0"/>
              </a:rPr>
              <a:t>ETSI</a:t>
            </a:r>
            <a:r>
              <a:rPr lang="en-US" sz="1400" b="1" dirty="0">
                <a:latin typeface="Times New Roman" pitchFamily="18" charset="0"/>
              </a:rPr>
              <a:t>)</a:t>
            </a:r>
          </a:p>
          <a:p>
            <a:pPr eaLnBrk="1" hangingPunct="1">
              <a:defRPr/>
            </a:pPr>
            <a:r>
              <a:rPr lang="en-US" sz="1400" dirty="0">
                <a:latin typeface="Times New Roman" pitchFamily="18" charset="0"/>
              </a:rPr>
              <a:t>VC: Jean-Michel Cornily (</a:t>
            </a:r>
            <a:r>
              <a:rPr lang="en-US" sz="1400" dirty="0" err="1">
                <a:latin typeface="Times New Roman" pitchFamily="18" charset="0"/>
              </a:rPr>
              <a:t>ETSI</a:t>
            </a:r>
            <a:r>
              <a:rPr lang="en-US" sz="1400" dirty="0">
                <a:latin typeface="Times New Roman" pitchFamily="18" charset="0"/>
              </a:rPr>
              <a:t>)</a:t>
            </a:r>
          </a:p>
          <a:p>
            <a:pPr eaLnBrk="1" hangingPunct="1">
              <a:defRPr/>
            </a:pPr>
            <a:r>
              <a:rPr lang="en-US" sz="1400" dirty="0">
                <a:latin typeface="Times New Roman" pitchFamily="18" charset="0"/>
              </a:rPr>
              <a:t>VC: Christian </a:t>
            </a:r>
            <a:r>
              <a:rPr lang="en-US" sz="1400" dirty="0" err="1">
                <a:latin typeface="Times New Roman" pitchFamily="18" charset="0"/>
              </a:rPr>
              <a:t>Toche</a:t>
            </a:r>
            <a:r>
              <a:rPr lang="en-US" sz="1400" dirty="0">
                <a:latin typeface="Times New Roman" pitchFamily="18" charset="0"/>
              </a:rPr>
              <a:t> (</a:t>
            </a:r>
            <a:r>
              <a:rPr lang="en-US" sz="1400" dirty="0" err="1">
                <a:latin typeface="Times New Roman" pitchFamily="18" charset="0"/>
              </a:rPr>
              <a:t>CCSA</a:t>
            </a:r>
            <a:r>
              <a:rPr lang="en-US" sz="1400" dirty="0">
                <a:latin typeface="Times New Roman" pitchFamily="18" charset="0"/>
              </a:rPr>
              <a:t>)</a:t>
            </a:r>
          </a:p>
          <a:p>
            <a:pPr eaLnBrk="1" hangingPunct="1">
              <a:defRPr/>
            </a:pPr>
            <a:r>
              <a:rPr lang="en-US" sz="1400" dirty="0">
                <a:latin typeface="Times New Roman" pitchFamily="18" charset="0"/>
              </a:rPr>
              <a:t>MCC: </a:t>
            </a:r>
            <a:r>
              <a:rPr lang="en-US" sz="1400" dirty="0" err="1">
                <a:latin typeface="Times New Roman" pitchFamily="18" charset="0"/>
              </a:rPr>
              <a:t>Mirko</a:t>
            </a:r>
            <a:r>
              <a:rPr lang="en-US" sz="1400" dirty="0">
                <a:latin typeface="Times New Roman" pitchFamily="18" charset="0"/>
              </a:rPr>
              <a:t> Cano </a:t>
            </a:r>
            <a:r>
              <a:rPr lang="en-US" sz="1400" dirty="0" err="1">
                <a:latin typeface="Times New Roman" pitchFamily="18" charset="0"/>
              </a:rPr>
              <a:t>Soveri</a:t>
            </a:r>
            <a:r>
              <a:rPr lang="en-US" sz="1400" dirty="0">
                <a:latin typeface="Times New Roman" pitchFamily="18" charset="0"/>
              </a:rPr>
              <a:t> </a:t>
            </a:r>
          </a:p>
        </p:txBody>
      </p:sp>
      <p:cxnSp>
        <p:nvCxnSpPr>
          <p:cNvPr id="5130" name="Elbow Connector 44"/>
          <p:cNvCxnSpPr>
            <a:cxnSpLocks noChangeShapeType="1"/>
            <a:endCxn id="9" idx="0"/>
          </p:cNvCxnSpPr>
          <p:nvPr/>
        </p:nvCxnSpPr>
        <p:spPr bwMode="auto">
          <a:xfrm>
            <a:off x="5916084" y="3332904"/>
            <a:ext cx="4121149" cy="169333"/>
          </a:xfrm>
          <a:prstGeom prst="bentConnector2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32" name="Text Box 7"/>
          <p:cNvSpPr txBox="1">
            <a:spLocks noChangeArrowheads="1"/>
          </p:cNvSpPr>
          <p:nvPr/>
        </p:nvSpPr>
        <p:spPr bwMode="auto">
          <a:xfrm>
            <a:off x="8263467" y="5500371"/>
            <a:ext cx="3674533" cy="892548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b="1" u="sng" dirty="0">
                <a:latin typeface="Times New Roman" pitchFamily="18" charset="0"/>
              </a:rPr>
              <a:t>SA6:</a:t>
            </a:r>
            <a:r>
              <a:rPr lang="en-US" altLang="en-US" dirty="0">
                <a:latin typeface="Times New Roman" pitchFamily="18" charset="0"/>
              </a:rPr>
              <a:t> Mission Critical Applications</a:t>
            </a:r>
          </a:p>
          <a:p>
            <a:pPr eaLnBrk="1" hangingPunct="1"/>
            <a:r>
              <a:rPr lang="en-US" altLang="en-US" dirty="0">
                <a:latin typeface="Times New Roman" pitchFamily="18" charset="0"/>
              </a:rPr>
              <a:t>Chair: Suresh Chitturi (Samsung) </a:t>
            </a:r>
          </a:p>
          <a:p>
            <a:pPr eaLnBrk="1" hangingPunct="1"/>
            <a:r>
              <a:rPr lang="en-US" altLang="en-US" b="1" dirty="0">
                <a:solidFill>
                  <a:srgbClr val="FF0000"/>
                </a:solidFill>
                <a:latin typeface="Times New Roman" pitchFamily="18" charset="0"/>
              </a:rPr>
              <a:t>VC: </a:t>
            </a:r>
            <a:r>
              <a:rPr lang="en-US" altLang="en-US" b="1" dirty="0" err="1" smtClean="0">
                <a:solidFill>
                  <a:srgbClr val="FF0000"/>
                </a:solidFill>
                <a:latin typeface="Times New Roman" pitchFamily="18" charset="0"/>
              </a:rPr>
              <a:t>Jukka</a:t>
            </a:r>
            <a:r>
              <a:rPr lang="en-US" altLang="en-US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b="1" dirty="0" err="1" smtClean="0">
                <a:solidFill>
                  <a:srgbClr val="FF0000"/>
                </a:solidFill>
                <a:latin typeface="Times New Roman" pitchFamily="18" charset="0"/>
              </a:rPr>
              <a:t>Vialen</a:t>
            </a:r>
            <a:r>
              <a:rPr lang="en-US" altLang="en-US" b="1" dirty="0" smtClean="0">
                <a:solidFill>
                  <a:srgbClr val="FF0000"/>
                </a:solidFill>
                <a:latin typeface="Times New Roman" pitchFamily="18" charset="0"/>
              </a:rPr>
              <a:t> (ETSI)</a:t>
            </a:r>
          </a:p>
          <a:p>
            <a:pPr eaLnBrk="1" hangingPunct="1"/>
            <a:r>
              <a:rPr lang="en-US" altLang="en-US" dirty="0" smtClean="0">
                <a:latin typeface="Times New Roman" pitchFamily="18" charset="0"/>
              </a:rPr>
              <a:t>VC</a:t>
            </a:r>
            <a:r>
              <a:rPr lang="en-US" altLang="en-US" dirty="0">
                <a:latin typeface="Times New Roman" pitchFamily="18" charset="0"/>
              </a:rPr>
              <a:t>: Alan </a:t>
            </a:r>
            <a:r>
              <a:rPr lang="en-US" altLang="en-US" dirty="0" err="1">
                <a:latin typeface="Times New Roman" pitchFamily="18" charset="0"/>
              </a:rPr>
              <a:t>Soloway</a:t>
            </a:r>
            <a:r>
              <a:rPr lang="en-US" altLang="en-US" dirty="0">
                <a:latin typeface="Times New Roman" pitchFamily="18" charset="0"/>
              </a:rPr>
              <a:t> (ATIS)</a:t>
            </a:r>
          </a:p>
          <a:p>
            <a:pPr eaLnBrk="1" hangingPunct="1"/>
            <a:r>
              <a:rPr lang="en-US" altLang="en-US" dirty="0">
                <a:latin typeface="Times New Roman" pitchFamily="18" charset="0"/>
              </a:rPr>
              <a:t>MCC: </a:t>
            </a:r>
            <a:r>
              <a:rPr lang="en-US" altLang="en-US" dirty="0" err="1">
                <a:latin typeface="Times New Roman" pitchFamily="18" charset="0"/>
              </a:rPr>
              <a:t>Bernt</a:t>
            </a:r>
            <a:r>
              <a:rPr lang="en-US" altLang="en-US" dirty="0">
                <a:latin typeface="Times New Roman" pitchFamily="18" charset="0"/>
              </a:rPr>
              <a:t> </a:t>
            </a:r>
            <a:r>
              <a:rPr lang="en-US" altLang="en-US" dirty="0" err="1">
                <a:latin typeface="Times New Roman" pitchFamily="18" charset="0"/>
              </a:rPr>
              <a:t>Mattsson</a:t>
            </a:r>
            <a:endParaRPr lang="en-US" altLang="en-US" dirty="0">
              <a:latin typeface="Times New Roman" pitchFamily="18" charset="0"/>
            </a:endParaRPr>
          </a:p>
        </p:txBody>
      </p:sp>
      <p:cxnSp>
        <p:nvCxnSpPr>
          <p:cNvPr id="5133" name="Elbow Connector 23"/>
          <p:cNvCxnSpPr>
            <a:cxnSpLocks noChangeShapeType="1"/>
          </p:cNvCxnSpPr>
          <p:nvPr/>
        </p:nvCxnSpPr>
        <p:spPr bwMode="auto">
          <a:xfrm rot="10800000" flipV="1">
            <a:off x="1930401" y="3332904"/>
            <a:ext cx="3985684" cy="169333"/>
          </a:xfrm>
          <a:prstGeom prst="bentConnector3">
            <a:avLst>
              <a:gd name="adj1" fmla="val 10053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4" name="Straight Connector 29"/>
          <p:cNvCxnSpPr>
            <a:cxnSpLocks noChangeShapeType="1"/>
          </p:cNvCxnSpPr>
          <p:nvPr/>
        </p:nvCxnSpPr>
        <p:spPr bwMode="auto">
          <a:xfrm>
            <a:off x="4099984" y="3343487"/>
            <a:ext cx="0" cy="196426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5" name="Straight Connector 36"/>
          <p:cNvCxnSpPr>
            <a:cxnSpLocks noChangeShapeType="1"/>
          </p:cNvCxnSpPr>
          <p:nvPr/>
        </p:nvCxnSpPr>
        <p:spPr bwMode="auto">
          <a:xfrm>
            <a:off x="2042584" y="5309871"/>
            <a:ext cx="205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6" name="Straight Connector 38"/>
          <p:cNvCxnSpPr>
            <a:cxnSpLocks noChangeShapeType="1"/>
            <a:stCxn id="5126" idx="0"/>
          </p:cNvCxnSpPr>
          <p:nvPr/>
        </p:nvCxnSpPr>
        <p:spPr bwMode="auto">
          <a:xfrm flipV="1">
            <a:off x="2038351" y="5307753"/>
            <a:ext cx="4234" cy="18838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7" name="Straight Connector 47"/>
          <p:cNvCxnSpPr>
            <a:cxnSpLocks noChangeShapeType="1"/>
          </p:cNvCxnSpPr>
          <p:nvPr/>
        </p:nvCxnSpPr>
        <p:spPr bwMode="auto">
          <a:xfrm>
            <a:off x="4110567" y="5309871"/>
            <a:ext cx="589068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8" name="Straight Connector 49"/>
          <p:cNvCxnSpPr>
            <a:cxnSpLocks noChangeShapeType="1"/>
          </p:cNvCxnSpPr>
          <p:nvPr/>
        </p:nvCxnSpPr>
        <p:spPr bwMode="auto">
          <a:xfrm>
            <a:off x="5985933" y="5311987"/>
            <a:ext cx="0" cy="18838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9" name="Straight Connector 50"/>
          <p:cNvCxnSpPr>
            <a:cxnSpLocks noChangeShapeType="1"/>
          </p:cNvCxnSpPr>
          <p:nvPr/>
        </p:nvCxnSpPr>
        <p:spPr bwMode="auto">
          <a:xfrm>
            <a:off x="10003367" y="5307754"/>
            <a:ext cx="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7113035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Decisions / Actions at SA #82 and #83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Release 16 schedule</a:t>
            </a:r>
          </a:p>
          <a:p>
            <a:pPr lvl="1"/>
            <a:r>
              <a:rPr lang="en-US" dirty="0" smtClean="0"/>
              <a:t>Release 16 schedule implications arising due to moving RAN2 &amp; RAN3 +1 quarter have been agreed. Stage 3 freeze is 03.20. ASN.1 Freeze is 06.20.</a:t>
            </a:r>
          </a:p>
          <a:p>
            <a:r>
              <a:rPr lang="en-US" dirty="0" smtClean="0"/>
              <a:t> Release 17 schedule</a:t>
            </a:r>
          </a:p>
          <a:p>
            <a:pPr lvl="1"/>
            <a:r>
              <a:rPr lang="en-US" dirty="0" smtClean="0"/>
              <a:t>SA#82 established the Rel-17 stage 1 freeze and reconfirmed Dec 2019 joint SA and RAN determination of focus area for Release 17.</a:t>
            </a:r>
          </a:p>
          <a:p>
            <a:pPr lvl="1"/>
            <a:r>
              <a:rPr lang="en-US" dirty="0" smtClean="0"/>
              <a:t>SA#83 set the stage 2, 3 and ASN.1 freeze.</a:t>
            </a:r>
          </a:p>
          <a:p>
            <a:pPr lvl="1"/>
            <a:r>
              <a:rPr lang="en-US" dirty="0" smtClean="0"/>
              <a:t>These dates will be reviewed in Jun and Sep, so as to be firm in Dec.</a:t>
            </a:r>
          </a:p>
          <a:p>
            <a:r>
              <a:rPr lang="en-US" dirty="0" smtClean="0"/>
              <a:t>RAN-SA coordination</a:t>
            </a:r>
          </a:p>
          <a:p>
            <a:pPr lvl="1"/>
            <a:r>
              <a:rPr lang="en-US" dirty="0" smtClean="0"/>
              <a:t>RAN &amp; SA jointly determined the Release 17 schedule and possibility for reconfirmation.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003129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7940629" y="2856244"/>
            <a:ext cx="555671" cy="222738"/>
          </a:xfrm>
          <a:prstGeom prst="roundRect">
            <a:avLst/>
          </a:prstGeom>
          <a:solidFill>
            <a:srgbClr val="C8FAFC"/>
          </a:solidFill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9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 Status overview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838200" y="4109292"/>
            <a:ext cx="10982899" cy="1927949"/>
          </a:xfrm>
        </p:spPr>
        <p:txBody>
          <a:bodyPr/>
          <a:lstStyle/>
          <a:p>
            <a:r>
              <a:rPr lang="en-US" sz="2400" dirty="0" smtClean="0"/>
              <a:t> Rel-15 is frozen except for SA3 LI, which comes for approval to SA 83.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Rel-16 Normative work and remaining studies to conclude for stage 2. Rel-16 activity progresses well across SA2-SA6. Modified stage 3 freeze will be considered and the overall schedule harmonized at TSG 83.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Rel-17 studies progressing in SA1 and some for approval in SA2. Further planning for Rel-17 will occur at TSG 83.</a:t>
            </a:r>
            <a:endParaRPr lang="en-GB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10315575" y="6356350"/>
            <a:ext cx="1876425" cy="365125"/>
          </a:xfrm>
          <a:prstGeom prst="rect">
            <a:avLst/>
          </a:prstGeom>
        </p:spPr>
        <p:txBody>
          <a:bodyPr/>
          <a:lstStyle/>
          <a:p>
            <a:fld id="{FC5230B2-FCA4-47DF-9EEB-F1A758954A16}" type="slidenum">
              <a:rPr lang="en-GB" altLang="en-US" smtClean="0"/>
              <a:pPr/>
              <a:t>5</a:t>
            </a:fld>
            <a:endParaRPr lang="en-GB" alt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485" y="1821279"/>
            <a:ext cx="10058400" cy="221646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625862" y="3434862"/>
            <a:ext cx="3048000" cy="111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ounded Rectangle 2"/>
          <p:cNvSpPr/>
          <p:nvPr/>
        </p:nvSpPr>
        <p:spPr>
          <a:xfrm>
            <a:off x="6866798" y="2848624"/>
            <a:ext cx="555671" cy="222738"/>
          </a:xfrm>
          <a:prstGeom prst="roundRect">
            <a:avLst/>
          </a:prstGeom>
          <a:solidFill>
            <a:srgbClr val="C8FAFC"/>
          </a:solidFill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RAN1</a:t>
            </a:r>
            <a:endParaRPr lang="en-GB" sz="9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0081849" y="3188677"/>
            <a:ext cx="650631" cy="22273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Stage 3</a:t>
            </a:r>
            <a:endParaRPr lang="en-GB" sz="9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0732473" y="3188677"/>
            <a:ext cx="650631" cy="22273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ASN.1</a:t>
            </a:r>
            <a:endParaRPr lang="en-GB" sz="9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824054" y="1841111"/>
            <a:ext cx="4732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09.21</a:t>
            </a:r>
            <a:endParaRPr lang="en-GB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0718526" y="1981787"/>
            <a:ext cx="67839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Arial Black" pitchFamily="34" charset="0"/>
              </a:rPr>
              <a:t>TSG#93</a:t>
            </a:r>
            <a:endParaRPr lang="en-GB" b="1" dirty="0"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829916" y="1846973"/>
            <a:ext cx="4732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09.21</a:t>
            </a:r>
            <a:endParaRPr lang="en-GB" b="1" dirty="0"/>
          </a:p>
        </p:txBody>
      </p:sp>
      <p:sp>
        <p:nvSpPr>
          <p:cNvPr id="15" name="Rounded Rectangle 14"/>
          <p:cNvSpPr/>
          <p:nvPr/>
        </p:nvSpPr>
        <p:spPr>
          <a:xfrm>
            <a:off x="7422469" y="2848624"/>
            <a:ext cx="555671" cy="222738"/>
          </a:xfrm>
          <a:prstGeom prst="roundRect">
            <a:avLst/>
          </a:prstGeom>
          <a:solidFill>
            <a:srgbClr val="C8FAFC"/>
          </a:solidFill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9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400090" y="2848624"/>
            <a:ext cx="59503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/>
              <a:t>Stage </a:t>
            </a:r>
            <a:r>
              <a:rPr lang="en-US" sz="900" b="1" dirty="0" smtClean="0"/>
              <a:t>3</a:t>
            </a:r>
            <a:endParaRPr lang="en-GB" sz="900" dirty="0"/>
          </a:p>
        </p:txBody>
      </p:sp>
      <p:sp>
        <p:nvSpPr>
          <p:cNvPr id="16" name="Rectangle 15"/>
          <p:cNvSpPr/>
          <p:nvPr/>
        </p:nvSpPr>
        <p:spPr>
          <a:xfrm>
            <a:off x="7972265" y="2853872"/>
            <a:ext cx="52450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 smtClean="0"/>
              <a:t>ASN.1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35726526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SA1 status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 </a:t>
            </a:r>
            <a:r>
              <a:rPr lang="en-US" sz="1800" dirty="0" smtClean="0"/>
              <a:t>New</a:t>
            </a:r>
            <a:endParaRPr lang="en-US" sz="1600" dirty="0" smtClean="0"/>
          </a:p>
          <a:p>
            <a:pPr lvl="1"/>
            <a:r>
              <a:rPr lang="en-US" sz="1400" b="1" dirty="0" smtClean="0"/>
              <a:t>VMOD_DISPLAY – Verification-modified Calling Name Display (0</a:t>
            </a:r>
            <a:r>
              <a:rPr lang="en-US" sz="1400" b="1" dirty="0" smtClean="0">
                <a:sym typeface="Wingdings 3"/>
              </a:rPr>
              <a:t></a:t>
            </a:r>
            <a:r>
              <a:rPr lang="en-US" sz="1400" b="1" dirty="0" smtClean="0"/>
              <a:t>100%)</a:t>
            </a:r>
          </a:p>
          <a:p>
            <a:pPr lvl="1"/>
            <a:r>
              <a:rPr lang="en-US" sz="1400" dirty="0" smtClean="0">
                <a:solidFill>
                  <a:srgbClr val="C00000"/>
                </a:solidFill>
              </a:rPr>
              <a:t>FS_MINT – </a:t>
            </a:r>
            <a:r>
              <a:rPr lang="en-GB" sz="1400" dirty="0" smtClean="0">
                <a:solidFill>
                  <a:srgbClr val="C00000"/>
                </a:solidFill>
              </a:rPr>
              <a:t>Study on Support for Minimization of service interruption (</a:t>
            </a:r>
            <a:r>
              <a:rPr lang="en-US" sz="1400" dirty="0" smtClean="0">
                <a:solidFill>
                  <a:srgbClr val="C00000"/>
                </a:solidFill>
              </a:rPr>
              <a:t>0%)</a:t>
            </a:r>
          </a:p>
          <a:p>
            <a:pPr lvl="1"/>
            <a:r>
              <a:rPr lang="en-US" sz="1400" dirty="0" smtClean="0">
                <a:solidFill>
                  <a:srgbClr val="C00000"/>
                </a:solidFill>
              </a:rPr>
              <a:t>FS_MUSIM –  </a:t>
            </a:r>
            <a:r>
              <a:rPr lang="en-GB" sz="1400" dirty="0">
                <a:solidFill>
                  <a:srgbClr val="C00000"/>
                </a:solidFill>
              </a:rPr>
              <a:t>Study on Support for Multi-USIM </a:t>
            </a:r>
            <a:r>
              <a:rPr lang="en-GB" sz="1400" dirty="0" smtClean="0">
                <a:solidFill>
                  <a:srgbClr val="C00000"/>
                </a:solidFill>
              </a:rPr>
              <a:t>Devices</a:t>
            </a:r>
            <a:r>
              <a:rPr lang="en-US" sz="1400" dirty="0">
                <a:solidFill>
                  <a:srgbClr val="C00000"/>
                </a:solidFill>
              </a:rPr>
              <a:t> (0</a:t>
            </a:r>
            <a:r>
              <a:rPr lang="en-US" sz="1400" dirty="0" smtClean="0">
                <a:solidFill>
                  <a:srgbClr val="C00000"/>
                </a:solidFill>
                <a:sym typeface="Wingdings 3"/>
              </a:rPr>
              <a:t></a:t>
            </a:r>
            <a:r>
              <a:rPr lang="en-US" sz="1400" dirty="0" smtClean="0">
                <a:solidFill>
                  <a:srgbClr val="C00000"/>
                </a:solidFill>
              </a:rPr>
              <a:t>5%)</a:t>
            </a:r>
          </a:p>
          <a:p>
            <a:pPr lvl="1"/>
            <a:r>
              <a:rPr lang="en-US" sz="1400" dirty="0" err="1" smtClean="0">
                <a:solidFill>
                  <a:srgbClr val="C00000"/>
                </a:solidFill>
              </a:rPr>
              <a:t>FS_eCAV</a:t>
            </a:r>
            <a:r>
              <a:rPr lang="en-US" sz="1400" dirty="0" smtClean="0">
                <a:solidFill>
                  <a:srgbClr val="C00000"/>
                </a:solidFill>
              </a:rPr>
              <a:t> –  </a:t>
            </a:r>
            <a:r>
              <a:rPr lang="en-GB" sz="1400" dirty="0">
                <a:solidFill>
                  <a:srgbClr val="C00000"/>
                </a:solidFill>
              </a:rPr>
              <a:t>Study on enhancements for cyber-physical control applications in vertical </a:t>
            </a:r>
            <a:r>
              <a:rPr lang="en-GB" sz="1400" dirty="0" smtClean="0">
                <a:solidFill>
                  <a:srgbClr val="C00000"/>
                </a:solidFill>
              </a:rPr>
              <a:t>domains</a:t>
            </a:r>
            <a:r>
              <a:rPr lang="en-US" sz="1400" dirty="0">
                <a:solidFill>
                  <a:srgbClr val="C00000"/>
                </a:solidFill>
              </a:rPr>
              <a:t> (0</a:t>
            </a:r>
            <a:r>
              <a:rPr lang="en-US" sz="1400" dirty="0" smtClean="0">
                <a:solidFill>
                  <a:srgbClr val="C00000"/>
                </a:solidFill>
                <a:sym typeface="Wingdings 3"/>
              </a:rPr>
              <a:t></a:t>
            </a:r>
            <a:r>
              <a:rPr lang="en-US" sz="1400" dirty="0" smtClean="0">
                <a:solidFill>
                  <a:srgbClr val="C00000"/>
                </a:solidFill>
              </a:rPr>
              <a:t>5%)</a:t>
            </a:r>
          </a:p>
          <a:p>
            <a:r>
              <a:rPr lang="en-US" sz="1800" dirty="0" smtClean="0"/>
              <a:t>Ongoing</a:t>
            </a:r>
            <a:endParaRPr lang="en-US" sz="2000" dirty="0" smtClean="0"/>
          </a:p>
          <a:p>
            <a:pPr lvl="1"/>
            <a:r>
              <a:rPr lang="en-US" sz="1400" dirty="0"/>
              <a:t>FS_NCIS </a:t>
            </a:r>
            <a:r>
              <a:rPr lang="en-US" sz="1400" dirty="0" smtClean="0"/>
              <a:t>– </a:t>
            </a:r>
            <a:r>
              <a:rPr lang="en-GB" sz="1400" dirty="0" smtClean="0"/>
              <a:t>Study </a:t>
            </a:r>
            <a:r>
              <a:rPr lang="en-GB" sz="1400" dirty="0"/>
              <a:t>on Network Controlled Interactive Service in 5GS (50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85%)</a:t>
            </a:r>
            <a:endParaRPr lang="en-GB" sz="1400" dirty="0"/>
          </a:p>
          <a:p>
            <a:pPr lvl="1"/>
            <a:r>
              <a:rPr lang="en-US" sz="1400" dirty="0" smtClean="0"/>
              <a:t>FS_AVPROD –  </a:t>
            </a:r>
            <a:r>
              <a:rPr lang="en-GB" sz="1400" dirty="0"/>
              <a:t>Feasibility Study on Audio-Visual Service </a:t>
            </a:r>
            <a:r>
              <a:rPr lang="en-GB" sz="1400" dirty="0" smtClean="0"/>
              <a:t>Production </a:t>
            </a:r>
            <a:r>
              <a:rPr lang="en-US" sz="1400" dirty="0" smtClean="0"/>
              <a:t>(50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80%)</a:t>
            </a:r>
          </a:p>
          <a:p>
            <a:pPr lvl="1"/>
            <a:r>
              <a:rPr lang="en-US" sz="1400" dirty="0" smtClean="0"/>
              <a:t>FS_MPS2 – </a:t>
            </a:r>
            <a:r>
              <a:rPr lang="en-GB" sz="1400" dirty="0"/>
              <a:t>Feasibility Study on Multimedia Priority Service (MPS) Phase </a:t>
            </a:r>
            <a:r>
              <a:rPr lang="en-GB" sz="1400" dirty="0" smtClean="0"/>
              <a:t>2 </a:t>
            </a:r>
            <a:r>
              <a:rPr lang="en-US" sz="1400" dirty="0" smtClean="0"/>
              <a:t>(65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80%)</a:t>
            </a:r>
          </a:p>
          <a:p>
            <a:pPr lvl="1"/>
            <a:r>
              <a:rPr lang="en-US" sz="1400" dirty="0" smtClean="0"/>
              <a:t>FS_CMED – </a:t>
            </a:r>
            <a:r>
              <a:rPr lang="en-GB" sz="1400" dirty="0"/>
              <a:t>Feasibility Study on Communication Services for Critical Medical </a:t>
            </a:r>
            <a:r>
              <a:rPr lang="en-GB" sz="1400" dirty="0" smtClean="0"/>
              <a:t>Applications </a:t>
            </a:r>
            <a:r>
              <a:rPr lang="en-US" sz="1400" dirty="0" smtClean="0"/>
              <a:t>(15</a:t>
            </a:r>
            <a:r>
              <a:rPr lang="en-US" sz="1400" dirty="0" smtClean="0">
                <a:sym typeface="Wingdings 3"/>
              </a:rPr>
              <a:t>6</a:t>
            </a:r>
            <a:r>
              <a:rPr lang="en-US" sz="1400" dirty="0" smtClean="0"/>
              <a:t>5</a:t>
            </a:r>
            <a:r>
              <a:rPr lang="en-US" sz="1400" dirty="0"/>
              <a:t>%)</a:t>
            </a:r>
            <a:endParaRPr lang="en-US" sz="1400" dirty="0" smtClean="0"/>
          </a:p>
          <a:p>
            <a:pPr lvl="1"/>
            <a:r>
              <a:rPr lang="en-US" sz="1400" dirty="0" smtClean="0"/>
              <a:t>FS_5G_ATRAC – </a:t>
            </a:r>
            <a:r>
              <a:rPr lang="en-GB" sz="1400" dirty="0"/>
              <a:t>Study on Asset Tracking Use </a:t>
            </a:r>
            <a:r>
              <a:rPr lang="en-GB" sz="1400" dirty="0" smtClean="0"/>
              <a:t>Cases </a:t>
            </a:r>
            <a:r>
              <a:rPr lang="en-US" sz="1400" dirty="0" smtClean="0"/>
              <a:t>(15</a:t>
            </a:r>
            <a:r>
              <a:rPr lang="en-US" sz="1400" dirty="0" smtClean="0">
                <a:sym typeface="Wingdings 3"/>
              </a:rPr>
              <a:t>4</a:t>
            </a:r>
            <a:r>
              <a:rPr lang="en-US" sz="1400" dirty="0" smtClean="0"/>
              <a:t>5</a:t>
            </a:r>
            <a:r>
              <a:rPr lang="en-US" sz="1400" dirty="0"/>
              <a:t>%)</a:t>
            </a:r>
            <a:endParaRPr lang="en-US" sz="1400" dirty="0" smtClean="0"/>
          </a:p>
          <a:p>
            <a:pPr lvl="1"/>
            <a:r>
              <a:rPr lang="en-US" sz="1400" dirty="0" smtClean="0"/>
              <a:t>FS_REFEC – </a:t>
            </a:r>
            <a:r>
              <a:rPr lang="en-GB" sz="1400" dirty="0"/>
              <a:t>Study on enhanced Relays for Energy </a:t>
            </a:r>
            <a:r>
              <a:rPr lang="en-GB" sz="1400" dirty="0" err="1"/>
              <a:t>eFficiency</a:t>
            </a:r>
            <a:r>
              <a:rPr lang="en-GB" sz="1400" dirty="0"/>
              <a:t> and Extensive </a:t>
            </a:r>
            <a:r>
              <a:rPr lang="en-GB" sz="1400" dirty="0" smtClean="0"/>
              <a:t>Coverage </a:t>
            </a:r>
            <a:r>
              <a:rPr lang="en-US" sz="1400" dirty="0" smtClean="0"/>
              <a:t>(20</a:t>
            </a:r>
            <a:r>
              <a:rPr lang="en-US" sz="1400" dirty="0" smtClean="0">
                <a:sym typeface="Wingdings 3"/>
              </a:rPr>
              <a:t>40</a:t>
            </a:r>
            <a:r>
              <a:rPr lang="en-US" sz="1400" dirty="0" smtClean="0"/>
              <a:t>%)</a:t>
            </a:r>
          </a:p>
          <a:p>
            <a:pPr lvl="1"/>
            <a:r>
              <a:rPr lang="en-US" sz="1400" dirty="0" smtClean="0"/>
              <a:t>FS_EAV – </a:t>
            </a:r>
            <a:r>
              <a:rPr lang="en-GB" sz="1400" dirty="0"/>
              <a:t>Study on enhancement for </a:t>
            </a:r>
            <a:r>
              <a:rPr lang="en-GB" sz="1400" dirty="0" smtClean="0"/>
              <a:t>UAVs </a:t>
            </a:r>
            <a:r>
              <a:rPr lang="en-US" sz="1400" dirty="0" smtClean="0"/>
              <a:t>(20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70%)</a:t>
            </a:r>
            <a:endParaRPr lang="en-US" sz="1400" dirty="0"/>
          </a:p>
          <a:p>
            <a:r>
              <a:rPr lang="en-US" sz="1800" dirty="0" smtClean="0"/>
              <a:t>Info </a:t>
            </a:r>
            <a:r>
              <a:rPr lang="en-US" sz="1800" dirty="0"/>
              <a:t>/ Requests for RAN</a:t>
            </a:r>
          </a:p>
          <a:p>
            <a:pPr lvl="1"/>
            <a:r>
              <a:rPr lang="en-US" sz="1400" dirty="0" smtClean="0"/>
              <a:t>None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54407320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SA2 status (1/3)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 </a:t>
            </a:r>
            <a:r>
              <a:rPr lang="en-US" sz="2000" dirty="0" smtClean="0"/>
              <a:t>New</a:t>
            </a:r>
          </a:p>
          <a:p>
            <a:pPr lvl="1"/>
            <a:r>
              <a:rPr lang="en-GB" sz="1400" dirty="0" smtClean="0">
                <a:solidFill>
                  <a:srgbClr val="C00000"/>
                </a:solidFill>
              </a:rPr>
              <a:t>FS_5MBS - Study on Architectural </a:t>
            </a:r>
            <a:r>
              <a:rPr lang="en-GB" sz="1400" dirty="0">
                <a:solidFill>
                  <a:srgbClr val="C00000"/>
                </a:solidFill>
              </a:rPr>
              <a:t>enhancements for 5G multicast-broadcast </a:t>
            </a:r>
            <a:r>
              <a:rPr lang="en-GB" sz="1400" dirty="0" smtClean="0">
                <a:solidFill>
                  <a:srgbClr val="C00000"/>
                </a:solidFill>
              </a:rPr>
              <a:t>services (0%)</a:t>
            </a:r>
          </a:p>
          <a:p>
            <a:pPr lvl="1"/>
            <a:r>
              <a:rPr lang="en-GB" sz="1400" dirty="0" err="1" smtClean="0">
                <a:solidFill>
                  <a:srgbClr val="C00000"/>
                </a:solidFill>
              </a:rPr>
              <a:t>FS_enh_EC</a:t>
            </a:r>
            <a:r>
              <a:rPr lang="en-GB" sz="1400" dirty="0" smtClean="0">
                <a:solidFill>
                  <a:srgbClr val="C00000"/>
                </a:solidFill>
              </a:rPr>
              <a:t> - Study </a:t>
            </a:r>
            <a:r>
              <a:rPr lang="en-GB" sz="1400" dirty="0">
                <a:solidFill>
                  <a:srgbClr val="C00000"/>
                </a:solidFill>
              </a:rPr>
              <a:t>on enhancement of support for Edge Computing in </a:t>
            </a:r>
            <a:r>
              <a:rPr lang="en-GB" sz="1400" dirty="0" smtClean="0">
                <a:solidFill>
                  <a:srgbClr val="C00000"/>
                </a:solidFill>
              </a:rPr>
              <a:t>5GC </a:t>
            </a:r>
            <a:r>
              <a:rPr lang="en-GB" sz="1400" dirty="0">
                <a:solidFill>
                  <a:srgbClr val="C00000"/>
                </a:solidFill>
              </a:rPr>
              <a:t>(0</a:t>
            </a:r>
            <a:r>
              <a:rPr lang="en-GB" sz="1400" dirty="0" smtClean="0">
                <a:solidFill>
                  <a:srgbClr val="C00000"/>
                </a:solidFill>
              </a:rPr>
              <a:t>%)</a:t>
            </a:r>
          </a:p>
          <a:p>
            <a:pPr lvl="1"/>
            <a:r>
              <a:rPr lang="en-US" sz="1400" dirty="0" smtClean="0">
                <a:solidFill>
                  <a:srgbClr val="C00000"/>
                </a:solidFill>
              </a:rPr>
              <a:t>FS_SB_SMS - Study on </a:t>
            </a:r>
            <a:r>
              <a:rPr lang="en-GB" sz="1400" dirty="0">
                <a:solidFill>
                  <a:srgbClr val="C00000"/>
                </a:solidFill>
              </a:rPr>
              <a:t>on Service-based support for SMS in </a:t>
            </a:r>
            <a:r>
              <a:rPr lang="en-GB" sz="1400" dirty="0" smtClean="0">
                <a:solidFill>
                  <a:srgbClr val="C00000"/>
                </a:solidFill>
              </a:rPr>
              <a:t>5GC </a:t>
            </a:r>
            <a:r>
              <a:rPr lang="en-GB" sz="1400" dirty="0">
                <a:solidFill>
                  <a:srgbClr val="C00000"/>
                </a:solidFill>
              </a:rPr>
              <a:t>(0%)</a:t>
            </a:r>
            <a:endParaRPr lang="en-GB" sz="1400" dirty="0" smtClean="0">
              <a:solidFill>
                <a:srgbClr val="C00000"/>
              </a:solidFill>
            </a:endParaRPr>
          </a:p>
          <a:p>
            <a:pPr lvl="1"/>
            <a:r>
              <a:rPr lang="en-GB" sz="1400" dirty="0" smtClean="0">
                <a:solidFill>
                  <a:srgbClr val="C00000"/>
                </a:solidFill>
              </a:rPr>
              <a:t>FS_5G_ProSe - Study </a:t>
            </a:r>
            <a:r>
              <a:rPr lang="en-GB" sz="1400" dirty="0">
                <a:solidFill>
                  <a:srgbClr val="C00000"/>
                </a:solidFill>
              </a:rPr>
              <a:t>on System enhancement for Proximity based Services in </a:t>
            </a:r>
            <a:r>
              <a:rPr lang="en-GB" sz="1400" dirty="0" smtClean="0">
                <a:solidFill>
                  <a:srgbClr val="C00000"/>
                </a:solidFill>
              </a:rPr>
              <a:t>5GS </a:t>
            </a:r>
            <a:r>
              <a:rPr lang="en-GB" sz="1400" dirty="0">
                <a:solidFill>
                  <a:srgbClr val="C00000"/>
                </a:solidFill>
              </a:rPr>
              <a:t>(0%)</a:t>
            </a:r>
            <a:endParaRPr lang="en-GB" sz="1400" dirty="0" smtClean="0">
              <a:solidFill>
                <a:srgbClr val="C00000"/>
              </a:solidFill>
            </a:endParaRPr>
          </a:p>
          <a:p>
            <a:pPr lvl="1"/>
            <a:r>
              <a:rPr lang="en-GB" sz="1400" dirty="0" smtClean="0">
                <a:solidFill>
                  <a:srgbClr val="C00000"/>
                </a:solidFill>
              </a:rPr>
              <a:t>FS_UPCAS - Study </a:t>
            </a:r>
            <a:r>
              <a:rPr lang="en-GB" sz="1400" dirty="0">
                <a:solidFill>
                  <a:srgbClr val="C00000"/>
                </a:solidFill>
              </a:rPr>
              <a:t>on UPF enhancement for control and </a:t>
            </a:r>
            <a:r>
              <a:rPr lang="en-GB" sz="1400" dirty="0" smtClean="0">
                <a:solidFill>
                  <a:srgbClr val="C00000"/>
                </a:solidFill>
              </a:rPr>
              <a:t>SBA </a:t>
            </a:r>
            <a:r>
              <a:rPr lang="en-GB" sz="1400" dirty="0">
                <a:solidFill>
                  <a:srgbClr val="C00000"/>
                </a:solidFill>
              </a:rPr>
              <a:t>(0%)</a:t>
            </a:r>
            <a:endParaRPr lang="en-GB" sz="1400" dirty="0" smtClean="0">
              <a:solidFill>
                <a:srgbClr val="C00000"/>
              </a:solidFill>
            </a:endParaRPr>
          </a:p>
          <a:p>
            <a:pPr lvl="1"/>
            <a:r>
              <a:rPr lang="en-GB" sz="1400" dirty="0" smtClean="0">
                <a:solidFill>
                  <a:srgbClr val="C00000"/>
                </a:solidFill>
              </a:rPr>
              <a:t>UDICOM - User </a:t>
            </a:r>
            <a:r>
              <a:rPr lang="en-GB" sz="1400" dirty="0">
                <a:solidFill>
                  <a:srgbClr val="C00000"/>
                </a:solidFill>
              </a:rPr>
              <a:t>data interworking, Coexistence and Migration (0%)</a:t>
            </a:r>
            <a:endParaRPr lang="en-GB" sz="1400" dirty="0" smtClean="0">
              <a:solidFill>
                <a:srgbClr val="C00000"/>
              </a:solidFill>
            </a:endParaRPr>
          </a:p>
          <a:p>
            <a:pPr lvl="1"/>
            <a:r>
              <a:rPr lang="en-US" sz="1400" dirty="0" smtClean="0">
                <a:solidFill>
                  <a:srgbClr val="C00000"/>
                </a:solidFill>
              </a:rPr>
              <a:t>RACS - </a:t>
            </a:r>
            <a:r>
              <a:rPr lang="en-US" sz="1400" dirty="0" err="1" smtClean="0">
                <a:solidFill>
                  <a:srgbClr val="C00000"/>
                </a:solidFill>
              </a:rPr>
              <a:t>Optimisations</a:t>
            </a:r>
            <a:r>
              <a:rPr lang="en-US" sz="1400" dirty="0" smtClean="0">
                <a:solidFill>
                  <a:srgbClr val="C00000"/>
                </a:solidFill>
              </a:rPr>
              <a:t> </a:t>
            </a:r>
            <a:r>
              <a:rPr lang="en-US" sz="1400" dirty="0">
                <a:solidFill>
                  <a:srgbClr val="C00000"/>
                </a:solidFill>
              </a:rPr>
              <a:t>on UE radio capability </a:t>
            </a:r>
            <a:r>
              <a:rPr lang="en-US" sz="1400" dirty="0" err="1" smtClean="0">
                <a:solidFill>
                  <a:srgbClr val="C00000"/>
                </a:solidFill>
              </a:rPr>
              <a:t>signalling</a:t>
            </a:r>
            <a:r>
              <a:rPr lang="en-US" sz="1400" dirty="0" smtClean="0">
                <a:solidFill>
                  <a:srgbClr val="C00000"/>
                </a:solidFill>
              </a:rPr>
              <a:t> </a:t>
            </a:r>
            <a:r>
              <a:rPr lang="en-GB" sz="1400" dirty="0">
                <a:solidFill>
                  <a:srgbClr val="C00000"/>
                </a:solidFill>
              </a:rPr>
              <a:t>(0%)</a:t>
            </a:r>
            <a:endParaRPr lang="en-US" sz="1400" dirty="0" smtClean="0">
              <a:solidFill>
                <a:srgbClr val="C00000"/>
              </a:solidFill>
            </a:endParaRPr>
          </a:p>
          <a:p>
            <a:pPr lvl="1"/>
            <a:r>
              <a:rPr lang="en-GB" sz="1400" dirty="0" smtClean="0">
                <a:solidFill>
                  <a:srgbClr val="C00000"/>
                </a:solidFill>
              </a:rPr>
              <a:t>eIMS5G_SBA - SBA </a:t>
            </a:r>
            <a:r>
              <a:rPr lang="en-GB" sz="1400" dirty="0">
                <a:solidFill>
                  <a:srgbClr val="C00000"/>
                </a:solidFill>
              </a:rPr>
              <a:t>aspects of enhanced IMS to 5GC </a:t>
            </a:r>
            <a:r>
              <a:rPr lang="en-GB" sz="1400" dirty="0" smtClean="0">
                <a:solidFill>
                  <a:srgbClr val="C00000"/>
                </a:solidFill>
              </a:rPr>
              <a:t>integration </a:t>
            </a:r>
            <a:r>
              <a:rPr lang="en-GB" sz="1400" dirty="0">
                <a:solidFill>
                  <a:srgbClr val="C00000"/>
                </a:solidFill>
              </a:rPr>
              <a:t>(0%)</a:t>
            </a:r>
            <a:endParaRPr lang="en-US" sz="1400" dirty="0">
              <a:solidFill>
                <a:srgbClr val="C00000"/>
              </a:solidFill>
            </a:endParaRPr>
          </a:p>
          <a:p>
            <a:r>
              <a:rPr lang="en-US" sz="2000" dirty="0"/>
              <a:t> </a:t>
            </a:r>
            <a:r>
              <a:rPr lang="en-US" sz="2000" dirty="0" smtClean="0"/>
              <a:t>Ongoing</a:t>
            </a:r>
          </a:p>
          <a:p>
            <a:pPr lvl="1"/>
            <a:r>
              <a:rPr lang="en-US" sz="1400" dirty="0" smtClean="0"/>
              <a:t>PARLOS_SA2 – </a:t>
            </a:r>
            <a:r>
              <a:rPr lang="en-GB" sz="1400" dirty="0"/>
              <a:t>System enhancements for Provision of Access to Restricted Local Operator Services by Unauthenticated </a:t>
            </a:r>
            <a:r>
              <a:rPr lang="en-GB" sz="1400" dirty="0" smtClean="0"/>
              <a:t>UEs </a:t>
            </a:r>
            <a:r>
              <a:rPr lang="en-US" sz="1400" dirty="0" smtClean="0"/>
              <a:t>(0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35</a:t>
            </a:r>
            <a:r>
              <a:rPr lang="en-US" sz="1400" dirty="0" smtClean="0"/>
              <a:t>%)</a:t>
            </a:r>
          </a:p>
          <a:p>
            <a:pPr lvl="1"/>
            <a:r>
              <a:rPr lang="en-US" sz="1400" dirty="0" smtClean="0"/>
              <a:t>5WWC – Wireless and </a:t>
            </a:r>
            <a:r>
              <a:rPr lang="en-US" sz="1400" dirty="0" err="1" smtClean="0"/>
              <a:t>Wireline</a:t>
            </a:r>
            <a:r>
              <a:rPr lang="en-US" sz="1400" dirty="0" smtClean="0"/>
              <a:t> Convergence for the 5G system architecture </a:t>
            </a:r>
            <a:r>
              <a:rPr lang="en-US" sz="1400" dirty="0"/>
              <a:t>(0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50%)</a:t>
            </a:r>
          </a:p>
          <a:p>
            <a:pPr lvl="1"/>
            <a:r>
              <a:rPr lang="en-US" sz="1400" dirty="0" smtClean="0"/>
              <a:t>ATSSS – </a:t>
            </a:r>
            <a:r>
              <a:rPr lang="en-GB" sz="1400" dirty="0"/>
              <a:t>Access Traffic Steering, Switch and Splitting support in the 5G system </a:t>
            </a:r>
            <a:r>
              <a:rPr lang="en-GB" sz="1400" dirty="0" smtClean="0"/>
              <a:t>architecture </a:t>
            </a:r>
            <a:r>
              <a:rPr lang="en-US" sz="1400" dirty="0"/>
              <a:t>(0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45%)</a:t>
            </a:r>
          </a:p>
          <a:p>
            <a:pPr lvl="1"/>
            <a:r>
              <a:rPr lang="en-US" sz="1400" dirty="0" smtClean="0"/>
              <a:t>eV2XARC – </a:t>
            </a:r>
            <a:r>
              <a:rPr lang="en-GB" sz="1400" dirty="0"/>
              <a:t>Architecture enhancements for 3GPP support of advanced V2X </a:t>
            </a:r>
            <a:r>
              <a:rPr lang="en-GB" sz="1400" dirty="0" smtClean="0"/>
              <a:t>services </a:t>
            </a:r>
            <a:r>
              <a:rPr lang="en-US" sz="1400" dirty="0" smtClean="0"/>
              <a:t>(0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30%)</a:t>
            </a:r>
            <a:endParaRPr lang="en-US" sz="1400" dirty="0"/>
          </a:p>
          <a:p>
            <a:pPr lvl="1"/>
            <a:r>
              <a:rPr lang="en-US" sz="1400" dirty="0" err="1" smtClean="0"/>
              <a:t>eNA</a:t>
            </a:r>
            <a:r>
              <a:rPr lang="en-US" sz="1400" dirty="0"/>
              <a:t> – Enablers for Network Automation for 5G (0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50%)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42574715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SA2 status (2/3)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Ongoing</a:t>
            </a:r>
          </a:p>
          <a:p>
            <a:pPr lvl="1"/>
            <a:r>
              <a:rPr lang="en-US" sz="1400" dirty="0"/>
              <a:t>5G_CIoT – </a:t>
            </a:r>
            <a:r>
              <a:rPr lang="en-GB" sz="1400" dirty="0"/>
              <a:t>Cellular </a:t>
            </a:r>
            <a:r>
              <a:rPr lang="en-GB" sz="1400" dirty="0" err="1"/>
              <a:t>IoT</a:t>
            </a:r>
            <a:r>
              <a:rPr lang="en-GB" sz="1400" dirty="0"/>
              <a:t> support and evolution for the 5G System </a:t>
            </a:r>
            <a:r>
              <a:rPr lang="en-US" sz="1400" dirty="0"/>
              <a:t>(0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50%)</a:t>
            </a:r>
          </a:p>
          <a:p>
            <a:pPr lvl="1"/>
            <a:r>
              <a:rPr lang="en-US" sz="1400" dirty="0"/>
              <a:t>ETSUN – </a:t>
            </a:r>
            <a:r>
              <a:rPr lang="en-GB" sz="1400" dirty="0"/>
              <a:t>Enhancing Topology of SMF and UPF in 5G Networks</a:t>
            </a:r>
            <a:r>
              <a:rPr lang="en-US" sz="1400" dirty="0"/>
              <a:t> (0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45%)</a:t>
            </a:r>
          </a:p>
          <a:p>
            <a:pPr lvl="1"/>
            <a:r>
              <a:rPr lang="en-US" sz="1400" dirty="0"/>
              <a:t>5G_eLCS – </a:t>
            </a:r>
            <a:r>
              <a:rPr lang="en-GB" sz="1400" dirty="0"/>
              <a:t>Enhancement to the 5GC </a:t>
            </a:r>
            <a:r>
              <a:rPr lang="en-GB" sz="1400" dirty="0" err="1"/>
              <a:t>LoCation</a:t>
            </a:r>
            <a:r>
              <a:rPr lang="en-GB" sz="1400" dirty="0"/>
              <a:t> Services</a:t>
            </a:r>
            <a:r>
              <a:rPr lang="en-US" sz="1400" dirty="0"/>
              <a:t> (0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45%)</a:t>
            </a:r>
          </a:p>
          <a:p>
            <a:pPr lvl="1"/>
            <a:r>
              <a:rPr lang="en-US" sz="1400" b="1" dirty="0"/>
              <a:t>5G_SRVCC – </a:t>
            </a:r>
            <a:r>
              <a:rPr lang="en-GB" sz="1400" b="1" dirty="0"/>
              <a:t>Single radio voice continuity from 5GS to 3G </a:t>
            </a:r>
            <a:r>
              <a:rPr lang="en-US" sz="1400" b="1" dirty="0"/>
              <a:t>(0</a:t>
            </a:r>
            <a:r>
              <a:rPr lang="en-US" sz="1400" b="1" dirty="0">
                <a:sym typeface="Wingdings 3"/>
              </a:rPr>
              <a:t></a:t>
            </a:r>
            <a:r>
              <a:rPr lang="en-US" sz="1400" b="1" dirty="0"/>
              <a:t>100%)</a:t>
            </a:r>
          </a:p>
          <a:p>
            <a:pPr lvl="1"/>
            <a:r>
              <a:rPr lang="en-US" sz="1400" b="1" dirty="0"/>
              <a:t>FS_RACS – </a:t>
            </a:r>
            <a:r>
              <a:rPr lang="en-GB" sz="1400" b="1" dirty="0"/>
              <a:t>Study on optimisations on UE radio capability signalling </a:t>
            </a:r>
            <a:r>
              <a:rPr lang="en-US" sz="1400" b="1" dirty="0"/>
              <a:t>(70</a:t>
            </a:r>
            <a:r>
              <a:rPr lang="en-US" sz="1400" b="1" dirty="0">
                <a:sym typeface="Wingdings 3"/>
              </a:rPr>
              <a:t></a:t>
            </a:r>
            <a:r>
              <a:rPr lang="en-US" sz="1400" b="1" dirty="0"/>
              <a:t>100%)</a:t>
            </a:r>
          </a:p>
          <a:p>
            <a:pPr lvl="1"/>
            <a:r>
              <a:rPr lang="en-US" sz="1400" dirty="0" err="1" smtClean="0"/>
              <a:t>FS_Vertical_LAN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GB" sz="1400" dirty="0"/>
              <a:t>Study on 5GS Enhanced support of Vertical and LAN Services </a:t>
            </a:r>
            <a:r>
              <a:rPr lang="en-US" sz="1400" dirty="0"/>
              <a:t>(88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92%)</a:t>
            </a:r>
          </a:p>
          <a:p>
            <a:pPr lvl="1"/>
            <a:r>
              <a:rPr lang="en-US" sz="1400" dirty="0" err="1"/>
              <a:t>Vertical_LAN</a:t>
            </a:r>
            <a:r>
              <a:rPr lang="en-US" sz="1400" dirty="0"/>
              <a:t> – </a:t>
            </a:r>
            <a:r>
              <a:rPr lang="en-GB" sz="1400" dirty="0"/>
              <a:t>5GS Enhanced support of Vertical and LAN Services</a:t>
            </a:r>
            <a:r>
              <a:rPr lang="en-US" sz="1400" dirty="0"/>
              <a:t> (0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43%)</a:t>
            </a:r>
          </a:p>
          <a:p>
            <a:pPr lvl="1"/>
            <a:r>
              <a:rPr lang="en-US" sz="1400" dirty="0"/>
              <a:t>FS_5G_URLLC – </a:t>
            </a:r>
            <a:r>
              <a:rPr lang="en-GB" sz="1400" dirty="0"/>
              <a:t>Study on enhancement of URLLC supporting in 5GC </a:t>
            </a:r>
            <a:r>
              <a:rPr lang="en-US" sz="1400" dirty="0"/>
              <a:t>(85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90%)</a:t>
            </a:r>
          </a:p>
          <a:p>
            <a:pPr lvl="1"/>
            <a:r>
              <a:rPr lang="en-US" sz="1400" dirty="0"/>
              <a:t>5G_URLLC – </a:t>
            </a:r>
            <a:r>
              <a:rPr lang="en-GB" sz="1400" dirty="0"/>
              <a:t>Enhancement of URLLC support in the 5G Core network </a:t>
            </a:r>
            <a:r>
              <a:rPr lang="en-US" sz="1400" dirty="0"/>
              <a:t>(0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50%)</a:t>
            </a:r>
          </a:p>
          <a:p>
            <a:pPr lvl="1"/>
            <a:r>
              <a:rPr lang="en-US" sz="1400" dirty="0" err="1"/>
              <a:t>eSBA</a:t>
            </a:r>
            <a:r>
              <a:rPr lang="en-US" sz="1400" dirty="0"/>
              <a:t> –</a:t>
            </a:r>
            <a:r>
              <a:rPr lang="en-GB" sz="1400" dirty="0"/>
              <a:t>Enhancements to the Service-Based 5G System Architecture</a:t>
            </a:r>
            <a:r>
              <a:rPr lang="en-US" sz="1400" dirty="0"/>
              <a:t>  (0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50</a:t>
            </a:r>
            <a:r>
              <a:rPr lang="en-US" sz="1400" dirty="0" smtClean="0"/>
              <a:t>%)</a:t>
            </a:r>
          </a:p>
          <a:p>
            <a:pPr lvl="1"/>
            <a:r>
              <a:rPr lang="en-US" sz="1400" b="1" dirty="0" err="1" smtClean="0"/>
              <a:t>FS_eNS</a:t>
            </a:r>
            <a:r>
              <a:rPr lang="en-US" sz="1400" b="1" dirty="0" smtClean="0"/>
              <a:t> – Study on Enhancement of Network Slicing (85</a:t>
            </a:r>
            <a:r>
              <a:rPr lang="en-US" sz="1400" b="1" dirty="0" smtClean="0">
                <a:sym typeface="Wingdings 3"/>
              </a:rPr>
              <a:t></a:t>
            </a:r>
            <a:r>
              <a:rPr lang="en-US" sz="1400" b="1" dirty="0" smtClean="0"/>
              <a:t>100%)</a:t>
            </a:r>
          </a:p>
          <a:p>
            <a:pPr lvl="1"/>
            <a:r>
              <a:rPr lang="en-US" sz="1400" dirty="0" err="1" smtClean="0"/>
              <a:t>eNS</a:t>
            </a:r>
            <a:r>
              <a:rPr lang="en-US" sz="1400" dirty="0"/>
              <a:t> – Enhancement of Network Slicing (0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60%)</a:t>
            </a:r>
          </a:p>
          <a:p>
            <a:pPr lvl="1"/>
            <a:r>
              <a:rPr lang="en-US" sz="1400" b="1" dirty="0" smtClean="0"/>
              <a:t>FS_UDICOM – Study on User data interworking, Coexistence and Migration (80</a:t>
            </a:r>
            <a:r>
              <a:rPr lang="en-US" sz="1400" b="1" dirty="0" smtClean="0">
                <a:sym typeface="Wingdings 3"/>
              </a:rPr>
              <a:t></a:t>
            </a:r>
            <a:r>
              <a:rPr lang="en-US" sz="1400" b="1" dirty="0" smtClean="0"/>
              <a:t>100%)</a:t>
            </a:r>
          </a:p>
          <a:p>
            <a:pPr lvl="1"/>
            <a:r>
              <a:rPr lang="en-US" sz="1400" dirty="0" smtClean="0"/>
              <a:t>FS_5GSAT_ARCH – </a:t>
            </a:r>
            <a:r>
              <a:rPr lang="en-GB" sz="1400" dirty="0"/>
              <a:t>Study on architecture aspects for using satellite access in </a:t>
            </a:r>
            <a:r>
              <a:rPr lang="en-GB" sz="1400" dirty="0" smtClean="0"/>
              <a:t>5G</a:t>
            </a:r>
            <a:r>
              <a:rPr lang="en-US" sz="1400" dirty="0" smtClean="0"/>
              <a:t>(35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/>
              <a:t>50</a:t>
            </a:r>
            <a:r>
              <a:rPr lang="en-US" sz="1400" dirty="0" smtClean="0"/>
              <a:t>%)</a:t>
            </a:r>
            <a:endParaRPr lang="en-GB" sz="1400" dirty="0" smtClean="0"/>
          </a:p>
          <a:p>
            <a:pPr lvl="1"/>
            <a:r>
              <a:rPr lang="en-US" sz="1400" dirty="0" smtClean="0"/>
              <a:t>FS_eIMS5G -</a:t>
            </a:r>
            <a:r>
              <a:rPr lang="en-GB" sz="1400" dirty="0"/>
              <a:t>Study on Enhanced IMS to 5GC Integration</a:t>
            </a:r>
            <a:r>
              <a:rPr lang="en-US" sz="1400" dirty="0" smtClean="0"/>
              <a:t>  </a:t>
            </a:r>
            <a:r>
              <a:rPr lang="en-GB" sz="1400" dirty="0" smtClean="0"/>
              <a:t>(4</a:t>
            </a:r>
            <a:r>
              <a:rPr lang="en-US" sz="1400" dirty="0" smtClean="0"/>
              <a:t>0</a:t>
            </a:r>
            <a:r>
              <a:rPr lang="en-US" sz="1400" dirty="0" smtClean="0">
                <a:sym typeface="Wingdings 3"/>
              </a:rPr>
              <a:t>7</a:t>
            </a:r>
            <a:r>
              <a:rPr lang="en-GB" sz="1400" dirty="0" smtClean="0"/>
              <a:t>0%)</a:t>
            </a:r>
          </a:p>
        </p:txBody>
      </p:sp>
    </p:spTree>
    <p:extLst>
      <p:ext uri="{BB962C8B-B14F-4D97-AF65-F5344CB8AC3E}">
        <p14:creationId xmlns:p14="http://schemas.microsoft.com/office/powerpoint/2010/main" val="425478430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SA2 status (3/3)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Ongoing (deprioritized)</a:t>
            </a:r>
            <a:endParaRPr lang="en-GB" sz="1400" dirty="0"/>
          </a:p>
          <a:p>
            <a:pPr lvl="1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FS_ENTRADE – </a:t>
            </a: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Study on encrypted traffic detection and verification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(70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 3"/>
              </a:rPr>
              <a:t>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70%)</a:t>
            </a:r>
            <a:endParaRPr lang="en-GB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/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xBDT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– 5GS Transfer of Policies for Background Data Transfer </a:t>
            </a: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(0%)</a:t>
            </a:r>
          </a:p>
          <a:p>
            <a:pPr lvl="1"/>
            <a:r>
              <a:rPr lang="en-US" sz="14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FS_LLC_Mob</a:t>
            </a: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– </a:t>
            </a: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Study on EPC support for Mobility with Low Latency </a:t>
            </a:r>
            <a:r>
              <a:rPr lang="en-GB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Communication </a:t>
            </a: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(75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 3"/>
              </a:rPr>
              <a:t>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75%)</a:t>
            </a:r>
          </a:p>
          <a:p>
            <a:pPr lvl="1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FS_AAI_LTE_NR – Study on Application Awareness Interworking between LTE and NR (30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 3"/>
              </a:rPr>
              <a:t>3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0%)</a:t>
            </a:r>
          </a:p>
          <a:p>
            <a:pPr lvl="1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FS_EPS_UTRACE – </a:t>
            </a: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Study on enhancement of systems using EPS for Ultra Reliability and Availability using commodity equipment (10%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 3"/>
              </a:rPr>
              <a:t> 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70%)</a:t>
            </a:r>
            <a:endParaRPr lang="en-GB" dirty="0"/>
          </a:p>
          <a:p>
            <a:r>
              <a:rPr lang="en-US" sz="1800" dirty="0" smtClean="0"/>
              <a:t>Info </a:t>
            </a:r>
            <a:r>
              <a:rPr lang="en-US" sz="1800" dirty="0"/>
              <a:t>/ Requests for RAN</a:t>
            </a:r>
          </a:p>
          <a:p>
            <a:pPr lvl="1"/>
            <a:r>
              <a:rPr lang="en-US" sz="1600" dirty="0"/>
              <a:t>SA2 sent diverse LSs to RAN and RAN WGs. </a:t>
            </a:r>
            <a:r>
              <a:rPr lang="en-US" sz="1600" b="1" dirty="0">
                <a:solidFill>
                  <a:srgbClr val="FF0000"/>
                </a:solidFill>
              </a:rPr>
              <a:t>Please swiftly respond to these LSs to ensure timely progress.</a:t>
            </a:r>
            <a:endParaRPr lang="en-GB" sz="1600" b="1" dirty="0">
              <a:solidFill>
                <a:srgbClr val="FF0000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93024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12037</TotalTime>
  <Words>2406</Words>
  <Application>Microsoft Office PowerPoint</Application>
  <PresentationFormat>Custom</PresentationFormat>
  <Paragraphs>227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TSG SA Report to PCG 42</vt:lpstr>
      <vt:lpstr>TSG SA Dates</vt:lpstr>
      <vt:lpstr>SA leadership renewal</vt:lpstr>
      <vt:lpstr>Decisions / Actions at SA #82 and #83</vt:lpstr>
      <vt:lpstr>SA Status overview</vt:lpstr>
      <vt:lpstr>SA1 status</vt:lpstr>
      <vt:lpstr>SA2 status (1/3)</vt:lpstr>
      <vt:lpstr>SA2 status (2/3)</vt:lpstr>
      <vt:lpstr>SA2 status (3/3)</vt:lpstr>
      <vt:lpstr>SA3 status</vt:lpstr>
      <vt:lpstr>SA4 status (1/2)</vt:lpstr>
      <vt:lpstr>SA4 status (2/2)</vt:lpstr>
      <vt:lpstr>SA5 status (1/3)</vt:lpstr>
      <vt:lpstr>SA5 status (2/3)</vt:lpstr>
      <vt:lpstr>SA5 status (3/3)</vt:lpstr>
      <vt:lpstr>SA6 status (1/2)</vt:lpstr>
      <vt:lpstr>SA6 status (2/2)</vt:lpstr>
      <vt:lpstr>Topics for SA-RAN Coordination</vt:lpstr>
      <vt:lpstr>Thank you for your attention.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</cp:lastModifiedBy>
  <cp:revision>668</cp:revision>
  <dcterms:created xsi:type="dcterms:W3CDTF">2010-02-05T13:52:04Z</dcterms:created>
  <dcterms:modified xsi:type="dcterms:W3CDTF">2019-03-24T12:55:45Z</dcterms:modified>
  <cp:contentStatus>Template 2017</cp:contentStatus>
</cp:coreProperties>
</file>