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580" r:id="rId2"/>
    <p:sldId id="581" r:id="rId3"/>
    <p:sldId id="584" r:id="rId4"/>
    <p:sldId id="561" r:id="rId5"/>
    <p:sldId id="574" r:id="rId6"/>
    <p:sldId id="552" r:id="rId7"/>
    <p:sldId id="592" r:id="rId8"/>
    <p:sldId id="589" r:id="rId9"/>
    <p:sldId id="575" r:id="rId10"/>
    <p:sldId id="576" r:id="rId11"/>
    <p:sldId id="577" r:id="rId12"/>
    <p:sldId id="578" r:id="rId13"/>
    <p:sldId id="579" r:id="rId14"/>
    <p:sldId id="591" r:id="rId15"/>
    <p:sldId id="594" r:id="rId16"/>
    <p:sldId id="257" r:id="rId17"/>
  </p:sldIdLst>
  <p:sldSz cx="12192000" cy="6858000"/>
  <p:notesSz cx="6742113" cy="9872663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Gill Sans" charset="0"/>
        <a:ea typeface="Heiti SC Light" charset="0"/>
        <a:cs typeface="Heiti SC Light" charset="0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Gill Sans" charset="0"/>
        <a:ea typeface="Heiti SC Light" charset="0"/>
        <a:cs typeface="Heiti SC Light" charset="0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Gill Sans" charset="0"/>
        <a:ea typeface="Heiti SC Light" charset="0"/>
        <a:cs typeface="Heiti SC Light" charset="0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Gill Sans" charset="0"/>
        <a:ea typeface="Heiti SC Light" charset="0"/>
        <a:cs typeface="Heiti SC Light" charset="0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Gill Sans" charset="0"/>
        <a:ea typeface="Heiti SC Light" charset="0"/>
        <a:cs typeface="Heiti SC Light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ill Sans" charset="0"/>
        <a:ea typeface="Heiti SC Light" charset="0"/>
        <a:cs typeface="Heiti SC Light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ill Sans" charset="0"/>
        <a:ea typeface="Heiti SC Light" charset="0"/>
        <a:cs typeface="Heiti SC Light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ill Sans" charset="0"/>
        <a:ea typeface="Heiti SC Light" charset="0"/>
        <a:cs typeface="Heiti SC Light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ill Sans" charset="0"/>
        <a:ea typeface="Heiti SC Light" charset="0"/>
        <a:cs typeface="Heiti SC Light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72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217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18D00"/>
    <a:srgbClr val="7ECCF3"/>
    <a:srgbClr val="1E38A8"/>
    <a:srgbClr val="FFCC00"/>
    <a:srgbClr val="000000"/>
    <a:srgbClr val="99FFCC"/>
    <a:srgbClr val="C53B38"/>
    <a:srgbClr val="F9C27B"/>
    <a:srgbClr val="FFFF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23" autoAdjust="0"/>
    <p:restoredTop sz="87477" autoAdjust="0"/>
  </p:normalViewPr>
  <p:slideViewPr>
    <p:cSldViewPr snapToGrid="0">
      <p:cViewPr varScale="1">
        <p:scale>
          <a:sx n="65" d="100"/>
          <a:sy n="65" d="100"/>
        </p:scale>
        <p:origin x="954" y="60"/>
      </p:cViewPr>
      <p:guideLst>
        <p:guide orient="horz" pos="2172"/>
        <p:guide pos="3840"/>
        <p:guide orient="horz" pos="217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列2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7EA-4129-B9BA-6A011719231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7EA-4129-B9BA-6A0117192317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7EA-4129-B9BA-6A011719231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E24-4583-827F-60FB316F9564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AE24-4583-827F-60FB316F9564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AE24-4583-827F-60FB316F9564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D7EA-4129-B9BA-6A0117192317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D7EA-4129-B9BA-6A0117192317}"/>
              </c:ext>
            </c:extLst>
          </c:dPt>
          <c:dLbls>
            <c:dLbl>
              <c:idx val="1"/>
              <c:layout>
                <c:manualLayout>
                  <c:x val="1.600349003367442E-2"/>
                  <c:y val="0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D7EA-4129-B9BA-6A0117192317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8245099203536772E-2"/>
                  <c:y val="-4.2078078359321612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D7EA-4129-B9BA-6A0117192317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2.6354032182886448E-2"/>
                  <c:y val="0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D7EA-4129-B9BA-6A0117192317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Sheet1!$A$2:$A$9</c:f>
              <c:strCache>
                <c:ptCount val="8"/>
                <c:pt idx="0">
                  <c:v>Water meter</c:v>
                </c:pt>
                <c:pt idx="1">
                  <c:v>Gas meter</c:v>
                </c:pt>
                <c:pt idx="2">
                  <c:v>Parking</c:v>
                </c:pt>
                <c:pt idx="3">
                  <c:v>Lighting</c:v>
                </c:pt>
                <c:pt idx="4">
                  <c:v>Smoke detector</c:v>
                </c:pt>
                <c:pt idx="5">
                  <c:v>Bike share</c:v>
                </c:pt>
                <c:pt idx="6">
                  <c:v>Animal</c:v>
                </c:pt>
                <c:pt idx="7">
                  <c:v>etc.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70000</c:v>
                </c:pt>
                <c:pt idx="1">
                  <c:v>25000</c:v>
                </c:pt>
                <c:pt idx="2">
                  <c:v>3000</c:v>
                </c:pt>
                <c:pt idx="3">
                  <c:v>10000</c:v>
                </c:pt>
                <c:pt idx="4">
                  <c:v>10000</c:v>
                </c:pt>
                <c:pt idx="5">
                  <c:v>1000</c:v>
                </c:pt>
                <c:pt idx="6">
                  <c:v>5500</c:v>
                </c:pt>
                <c:pt idx="7">
                  <c:v>10000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7EA-4129-B9BA-6A01171923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223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微软雅黑" pitchFamily="34" charset="-122"/>
          <a:ea typeface="微软雅黑" pitchFamily="34" charset="-122"/>
        </a:defRPr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FFBA509-D346-43A0-8093-A36B1C312DE2}" type="doc">
      <dgm:prSet loTypeId="urn:microsoft.com/office/officeart/2005/8/layout/matrix3" loCatId="matrix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zh-CN" altLang="en-US"/>
        </a:p>
      </dgm:t>
    </dgm:pt>
    <dgm:pt modelId="{C2333E3C-23B6-4AB2-8674-E6C359C7F624}">
      <dgm:prSet phldrT="[文本]" custT="1"/>
      <dgm:spPr/>
      <dgm:t>
        <a:bodyPr/>
        <a:lstStyle/>
        <a:p>
          <a:r>
            <a: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rPr>
            <a:t>Networking</a:t>
          </a:r>
          <a:endParaRPr lang="zh-CN" altLang="en-US" sz="2800" b="1" dirty="0">
            <a:latin typeface="Times New Roman" panose="02020603050405020304" pitchFamily="18" charset="0"/>
            <a:ea typeface="微软雅黑" panose="020B0503020204020204" pitchFamily="34" charset="-122"/>
            <a:cs typeface="Times New Roman" panose="02020603050405020304" pitchFamily="18" charset="0"/>
          </a:endParaRPr>
        </a:p>
      </dgm:t>
    </dgm:pt>
    <dgm:pt modelId="{741051EA-F608-4FEB-995A-BF1F3E8170BE}" type="parTrans" cxnId="{5AD25803-88B8-41C1-94DC-6AF59CBD38A6}">
      <dgm:prSet/>
      <dgm:spPr/>
      <dgm:t>
        <a:bodyPr/>
        <a:lstStyle/>
        <a:p>
          <a:endParaRPr lang="zh-CN" altLang="en-US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DE23582-1639-475C-A111-B1A177A41257}" type="sibTrans" cxnId="{5AD25803-88B8-41C1-94DC-6AF59CBD38A6}">
      <dgm:prSet/>
      <dgm:spPr/>
      <dgm:t>
        <a:bodyPr/>
        <a:lstStyle/>
        <a:p>
          <a:endParaRPr lang="zh-CN" altLang="en-US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B83D350-8E9F-432F-961E-8E3064B26FD8}">
      <dgm:prSet phldrT="[文本]" custT="1"/>
      <dgm:spPr/>
      <dgm:t>
        <a:bodyPr/>
        <a:lstStyle/>
        <a:p>
          <a:r>
            <a: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NSA</a:t>
          </a:r>
          <a:endParaRPr lang="zh-CN" altLang="en-US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CA1A782-CFFA-49D8-A282-B8A00D9736DD}" type="parTrans" cxnId="{7B306C1B-9282-43B0-BF78-B6FEC3CCC760}">
      <dgm:prSet/>
      <dgm:spPr/>
      <dgm:t>
        <a:bodyPr/>
        <a:lstStyle/>
        <a:p>
          <a:endParaRPr lang="zh-CN" altLang="en-US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FC4C11B-0216-4E6E-BD12-01733F5373F7}" type="sibTrans" cxnId="{7B306C1B-9282-43B0-BF78-B6FEC3CCC760}">
      <dgm:prSet/>
      <dgm:spPr/>
      <dgm:t>
        <a:bodyPr/>
        <a:lstStyle/>
        <a:p>
          <a:endParaRPr lang="zh-CN" altLang="en-US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42DFEBC-6F25-44BB-9BA1-776CBACE8928}">
      <dgm:prSet phldrT="[文本]" custT="1"/>
      <dgm:spPr/>
      <dgm:t>
        <a:bodyPr/>
        <a:lstStyle/>
        <a:p>
          <a:r>
            <a: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rPr>
            <a:t>Scenario</a:t>
          </a:r>
          <a:endParaRPr lang="zh-CN" altLang="en-US" sz="2800" b="1" dirty="0">
            <a:latin typeface="Times New Roman" panose="02020603050405020304" pitchFamily="18" charset="0"/>
            <a:ea typeface="微软雅黑" panose="020B0503020204020204" pitchFamily="34" charset="-122"/>
            <a:cs typeface="Times New Roman" panose="02020603050405020304" pitchFamily="18" charset="0"/>
          </a:endParaRPr>
        </a:p>
      </dgm:t>
    </dgm:pt>
    <dgm:pt modelId="{47129AD8-2CF7-4922-ADC2-FDBD9932CC3C}" type="parTrans" cxnId="{ECF1DA2D-9C56-4F17-996B-07165140F14B}">
      <dgm:prSet/>
      <dgm:spPr/>
      <dgm:t>
        <a:bodyPr/>
        <a:lstStyle/>
        <a:p>
          <a:endParaRPr lang="zh-CN" altLang="en-US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02AFA76-CC5D-444E-A973-DE3956331D55}" type="sibTrans" cxnId="{ECF1DA2D-9C56-4F17-996B-07165140F14B}">
      <dgm:prSet/>
      <dgm:spPr/>
      <dgm:t>
        <a:bodyPr/>
        <a:lstStyle/>
        <a:p>
          <a:endParaRPr lang="zh-CN" altLang="en-US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E2F021F-5839-4B3C-92A0-5D23BF87BD47}">
      <dgm:prSet phldrT="[文本]" custT="1"/>
      <dgm:spPr/>
      <dgm:t>
        <a:bodyPr/>
        <a:lstStyle/>
        <a:p>
          <a:r>
            <a:rPr lang="en-US" altLang="zh-CN" sz="2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eMBB</a:t>
          </a:r>
          <a:endParaRPr lang="zh-CN" altLang="en-US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4EF8082-7243-45B9-91CD-E3F60C31519F}" type="parTrans" cxnId="{3C6FF0BB-C072-4DEB-BE42-48796A0AC9E8}">
      <dgm:prSet/>
      <dgm:spPr/>
      <dgm:t>
        <a:bodyPr/>
        <a:lstStyle/>
        <a:p>
          <a:endParaRPr lang="zh-CN" altLang="en-US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F6E698E-C21F-4789-9B04-2D4F48D2E273}" type="sibTrans" cxnId="{3C6FF0BB-C072-4DEB-BE42-48796A0AC9E8}">
      <dgm:prSet/>
      <dgm:spPr/>
      <dgm:t>
        <a:bodyPr/>
        <a:lstStyle/>
        <a:p>
          <a:endParaRPr lang="zh-CN" altLang="en-US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222DE76-4D52-441A-A87E-0FB4F5FE9044}">
      <dgm:prSet phldrT="[文本]" custT="1"/>
      <dgm:spPr/>
      <dgm:t>
        <a:bodyPr/>
        <a:lstStyle/>
        <a:p>
          <a:r>
            <a: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rPr>
            <a:t>Frequency</a:t>
          </a:r>
          <a:endParaRPr lang="zh-CN" altLang="en-US" sz="2800" b="1" dirty="0">
            <a:latin typeface="Times New Roman" panose="02020603050405020304" pitchFamily="18" charset="0"/>
            <a:ea typeface="微软雅黑" panose="020B0503020204020204" pitchFamily="34" charset="-122"/>
            <a:cs typeface="Times New Roman" panose="02020603050405020304" pitchFamily="18" charset="0"/>
          </a:endParaRPr>
        </a:p>
      </dgm:t>
    </dgm:pt>
    <dgm:pt modelId="{A64E6DA9-9A3B-4F17-B592-8FB92BF5B237}" type="parTrans" cxnId="{4699ED0A-ECB1-4928-B4EA-1809A3CFC786}">
      <dgm:prSet/>
      <dgm:spPr/>
      <dgm:t>
        <a:bodyPr/>
        <a:lstStyle/>
        <a:p>
          <a:endParaRPr lang="zh-CN" altLang="en-US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7978CE7-AF24-45EF-9C5F-4F36B4839EE8}" type="sibTrans" cxnId="{4699ED0A-ECB1-4928-B4EA-1809A3CFC786}">
      <dgm:prSet/>
      <dgm:spPr/>
      <dgm:t>
        <a:bodyPr/>
        <a:lstStyle/>
        <a:p>
          <a:endParaRPr lang="zh-CN" altLang="en-US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97CC988-835F-4CC4-B1FF-4D441D8E693F}">
      <dgm:prSet phldrT="[文本]" custT="1"/>
      <dgm:spPr/>
      <dgm:t>
        <a:bodyPr/>
        <a:lstStyle/>
        <a:p>
          <a:r>
            <a: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3.5 &amp; 4.9 GHz</a:t>
          </a:r>
          <a:endParaRPr lang="zh-CN" altLang="en-US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16F606F-732D-4D8F-899B-A804FAC1E175}" type="parTrans" cxnId="{984A2428-2C6C-44B5-8BCA-C5EF01647479}">
      <dgm:prSet/>
      <dgm:spPr/>
      <dgm:t>
        <a:bodyPr/>
        <a:lstStyle/>
        <a:p>
          <a:endParaRPr lang="zh-CN" altLang="en-US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8E1203F-8086-4CC8-9DDD-FAF1A925ABF3}" type="sibTrans" cxnId="{984A2428-2C6C-44B5-8BCA-C5EF01647479}">
      <dgm:prSet/>
      <dgm:spPr/>
      <dgm:t>
        <a:bodyPr/>
        <a:lstStyle/>
        <a:p>
          <a:endParaRPr lang="zh-CN" altLang="en-US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1CDFF64-0F97-4D1C-B702-807DEF606F2B}">
      <dgm:prSet phldrT="[文本]" custT="1"/>
      <dgm:spPr/>
      <dgm:t>
        <a:bodyPr/>
        <a:lstStyle/>
        <a:p>
          <a:r>
            <a: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rPr>
            <a:t>Service</a:t>
          </a:r>
          <a:endParaRPr lang="zh-CN" altLang="en-US" sz="2800" b="1" dirty="0">
            <a:latin typeface="Times New Roman" panose="02020603050405020304" pitchFamily="18" charset="0"/>
            <a:ea typeface="微软雅黑" panose="020B0503020204020204" pitchFamily="34" charset="-122"/>
            <a:cs typeface="Times New Roman" panose="02020603050405020304" pitchFamily="18" charset="0"/>
          </a:endParaRPr>
        </a:p>
      </dgm:t>
    </dgm:pt>
    <dgm:pt modelId="{2E7ACB77-5673-43E5-AC55-8A84A6DA2F33}" type="parTrans" cxnId="{C27D8993-2E10-4976-B192-9F8169B24902}">
      <dgm:prSet/>
      <dgm:spPr/>
      <dgm:t>
        <a:bodyPr/>
        <a:lstStyle/>
        <a:p>
          <a:endParaRPr lang="zh-CN" altLang="en-US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B465E46-7A91-4209-B2C4-703234CA0D62}" type="sibTrans" cxnId="{C27D8993-2E10-4976-B192-9F8169B24902}">
      <dgm:prSet/>
      <dgm:spPr/>
      <dgm:t>
        <a:bodyPr/>
        <a:lstStyle/>
        <a:p>
          <a:endParaRPr lang="zh-CN" altLang="en-US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24F4DBB-70EA-437E-BA3B-AB85E31605D8}">
      <dgm:prSet phldrT="[文本]" custT="1"/>
      <dgm:spPr/>
      <dgm:t>
        <a:bodyPr/>
        <a:lstStyle/>
        <a:p>
          <a:r>
            <a: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rPr>
            <a:t>Data</a:t>
          </a:r>
          <a:endParaRPr lang="zh-CN" altLang="en-US" sz="2400" dirty="0">
            <a:latin typeface="Times New Roman" panose="02020603050405020304" pitchFamily="18" charset="0"/>
            <a:ea typeface="微软雅黑" panose="020B0503020204020204" pitchFamily="34" charset="-122"/>
            <a:cs typeface="Times New Roman" panose="02020603050405020304" pitchFamily="18" charset="0"/>
          </a:endParaRPr>
        </a:p>
      </dgm:t>
    </dgm:pt>
    <dgm:pt modelId="{CD100EB2-AEE0-47D4-B20E-8F31779D68B7}" type="parTrans" cxnId="{534037AA-3553-4C9B-8950-404A20E0D89B}">
      <dgm:prSet/>
      <dgm:spPr/>
      <dgm:t>
        <a:bodyPr/>
        <a:lstStyle/>
        <a:p>
          <a:endParaRPr lang="zh-CN" altLang="en-US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08E51C0-EC4F-4427-BFAB-4D275A5C47A5}" type="sibTrans" cxnId="{534037AA-3553-4C9B-8950-404A20E0D89B}">
      <dgm:prSet/>
      <dgm:spPr/>
      <dgm:t>
        <a:bodyPr/>
        <a:lstStyle/>
        <a:p>
          <a:endParaRPr lang="zh-CN" altLang="en-US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79BAD8C-324C-4C91-BC76-273B39FB878C}">
      <dgm:prSet phldrT="[文本]" custT="1"/>
      <dgm:spPr/>
      <dgm:t>
        <a:bodyPr/>
        <a:lstStyle/>
        <a:p>
          <a:r>
            <a: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SA</a:t>
          </a:r>
          <a:endParaRPr lang="zh-CN" altLang="en-US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CE94F95-F14B-4575-9B21-6305DDC9D6A6}" type="parTrans" cxnId="{C15E31E8-58F3-466E-9C99-B2730D68C31E}">
      <dgm:prSet/>
      <dgm:spPr/>
      <dgm:t>
        <a:bodyPr/>
        <a:lstStyle/>
        <a:p>
          <a:endParaRPr lang="zh-CN" altLang="en-US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0B18FD7-B6B8-4089-8648-F3506FEBAEF6}" type="sibTrans" cxnId="{C15E31E8-58F3-466E-9C99-B2730D68C31E}">
      <dgm:prSet/>
      <dgm:spPr/>
      <dgm:t>
        <a:bodyPr/>
        <a:lstStyle/>
        <a:p>
          <a:endParaRPr lang="zh-CN" altLang="en-US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D7BE1A5-FA72-4582-9012-0177BED9F7AC}">
      <dgm:prSet phldrT="[文本]" custT="1"/>
      <dgm:spPr/>
      <dgm:t>
        <a:bodyPr/>
        <a:lstStyle/>
        <a:p>
          <a:r>
            <a: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URLLC</a:t>
          </a:r>
          <a:endParaRPr lang="zh-CN" altLang="en-US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7FB26AC-6CB8-4CA1-8213-EA139F20D05F}" type="parTrans" cxnId="{1527AB09-9BB3-46A3-A6AB-51D7D4D341B2}">
      <dgm:prSet/>
      <dgm:spPr/>
      <dgm:t>
        <a:bodyPr/>
        <a:lstStyle/>
        <a:p>
          <a:endParaRPr lang="zh-CN" altLang="en-US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BE184A0-6147-4868-A975-55716A4F956C}" type="sibTrans" cxnId="{1527AB09-9BB3-46A3-A6AB-51D7D4D341B2}">
      <dgm:prSet/>
      <dgm:spPr/>
      <dgm:t>
        <a:bodyPr/>
        <a:lstStyle/>
        <a:p>
          <a:endParaRPr lang="zh-CN" altLang="en-US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DC3F392-2F44-4030-A369-A12FCB16B7FE}">
      <dgm:prSet phldrT="[文本]" custT="1"/>
      <dgm:spPr/>
      <dgm:t>
        <a:bodyPr/>
        <a:lstStyle/>
        <a:p>
          <a:r>
            <a:rPr lang="en-US" altLang="zh-CN" sz="2400" dirty="0" err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rPr>
            <a:t>mmWave</a:t>
          </a:r>
          <a:endParaRPr lang="zh-CN" altLang="en-US" sz="2400" dirty="0">
            <a:latin typeface="Times New Roman" panose="02020603050405020304" pitchFamily="18" charset="0"/>
            <a:ea typeface="微软雅黑" panose="020B0503020204020204" pitchFamily="34" charset="-122"/>
            <a:cs typeface="Times New Roman" panose="02020603050405020304" pitchFamily="18" charset="0"/>
          </a:endParaRPr>
        </a:p>
      </dgm:t>
    </dgm:pt>
    <dgm:pt modelId="{D1FF2473-26CC-4EEC-B87E-53BA55ABCA01}" type="parTrans" cxnId="{5372A3FD-1C4D-452D-B48A-7D2EDD58A95D}">
      <dgm:prSet/>
      <dgm:spPr/>
      <dgm:t>
        <a:bodyPr/>
        <a:lstStyle/>
        <a:p>
          <a:endParaRPr lang="zh-CN" altLang="en-US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A40EE53-9FBC-4199-AAAD-6B225DEAC85D}" type="sibTrans" cxnId="{5372A3FD-1C4D-452D-B48A-7D2EDD58A95D}">
      <dgm:prSet/>
      <dgm:spPr/>
      <dgm:t>
        <a:bodyPr/>
        <a:lstStyle/>
        <a:p>
          <a:endParaRPr lang="zh-CN" altLang="en-US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05E030C-7559-4133-90A4-4251790C1907}">
      <dgm:prSet phldrT="[文本]" custT="1"/>
      <dgm:spPr/>
      <dgm:t>
        <a:bodyPr/>
        <a:lstStyle/>
        <a:p>
          <a:endParaRPr lang="zh-CN" altLang="en-US" sz="2800" dirty="0">
            <a:latin typeface="Times New Roman" panose="02020603050405020304" pitchFamily="18" charset="0"/>
            <a:ea typeface="微软雅黑" panose="020B0503020204020204" pitchFamily="34" charset="-122"/>
            <a:cs typeface="Times New Roman" panose="02020603050405020304" pitchFamily="18" charset="0"/>
          </a:endParaRPr>
        </a:p>
      </dgm:t>
    </dgm:pt>
    <dgm:pt modelId="{C9322112-3415-4CC6-961C-54875A7BC68A}" type="parTrans" cxnId="{BE44A8E0-4E87-42D3-8BBD-DEB38AEFA6EC}">
      <dgm:prSet/>
      <dgm:spPr/>
      <dgm:t>
        <a:bodyPr/>
        <a:lstStyle/>
        <a:p>
          <a:endParaRPr lang="zh-CN" altLang="en-US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F9DA2BD-DDCD-47A1-BB3A-0B02FDF3E430}" type="sibTrans" cxnId="{BE44A8E0-4E87-42D3-8BBD-DEB38AEFA6EC}">
      <dgm:prSet/>
      <dgm:spPr/>
      <dgm:t>
        <a:bodyPr/>
        <a:lstStyle/>
        <a:p>
          <a:endParaRPr lang="zh-CN" altLang="en-US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D76955E-D3B5-4B31-A0B7-3B0EF8C11464}">
      <dgm:prSet phldrT="[文本]" custT="1"/>
      <dgm:spPr/>
      <dgm:t>
        <a:bodyPr/>
        <a:lstStyle/>
        <a:p>
          <a:r>
            <a: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rPr>
            <a:t>Voice</a:t>
          </a:r>
          <a:endParaRPr lang="zh-CN" altLang="en-US" sz="2400" dirty="0">
            <a:latin typeface="Times New Roman" panose="02020603050405020304" pitchFamily="18" charset="0"/>
            <a:ea typeface="微软雅黑" panose="020B0503020204020204" pitchFamily="34" charset="-122"/>
            <a:cs typeface="Times New Roman" panose="02020603050405020304" pitchFamily="18" charset="0"/>
          </a:endParaRPr>
        </a:p>
      </dgm:t>
    </dgm:pt>
    <dgm:pt modelId="{85C22F44-029D-4DE7-940E-544BFBE941BF}" type="parTrans" cxnId="{CE55B892-CDD6-40D3-B5C8-9B74B10C1AD2}">
      <dgm:prSet/>
      <dgm:spPr/>
      <dgm:t>
        <a:bodyPr/>
        <a:lstStyle/>
        <a:p>
          <a:endParaRPr lang="zh-CN" altLang="en-US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443D724-82E1-4778-8AFC-AF55B84BD3B3}" type="sibTrans" cxnId="{CE55B892-CDD6-40D3-B5C8-9B74B10C1AD2}">
      <dgm:prSet/>
      <dgm:spPr/>
      <dgm:t>
        <a:bodyPr/>
        <a:lstStyle/>
        <a:p>
          <a:endParaRPr lang="zh-CN" altLang="en-US" sz="2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739619B-069C-4018-88D2-4ACBBD455374}" type="pres">
      <dgm:prSet presAssocID="{DFFBA509-D346-43A0-8093-A36B1C312DE2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B87FE9E-A312-43E2-98EA-38E39F55EE57}" type="pres">
      <dgm:prSet presAssocID="{DFFBA509-D346-43A0-8093-A36B1C312DE2}" presName="diamond" presStyleLbl="bgShp" presStyleIdx="0" presStyleCnt="1" custScaleX="123903"/>
      <dgm:spPr/>
    </dgm:pt>
    <dgm:pt modelId="{97D49BA9-C897-4B14-9C96-B56CD11D9B7C}" type="pres">
      <dgm:prSet presAssocID="{DFFBA509-D346-43A0-8093-A36B1C312DE2}" presName="quad1" presStyleLbl="node1" presStyleIdx="0" presStyleCnt="4" custScaleX="122867" custScaleY="96538" custLinFactNeighborX="-15034" custLinFactNeighborY="-51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D9EBE86-EA51-4E90-AB88-B0089302B178}" type="pres">
      <dgm:prSet presAssocID="{DFFBA509-D346-43A0-8093-A36B1C312DE2}" presName="quad2" presStyleLbl="node1" presStyleIdx="1" presStyleCnt="4" custScaleX="122867" custScaleY="96538" custLinFactNeighborX="18144" custLinFactNeighborY="-103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59B7438-02C4-47B9-A758-519661F1CCBB}" type="pres">
      <dgm:prSet presAssocID="{DFFBA509-D346-43A0-8093-A36B1C312DE2}" presName="quad3" presStyleLbl="node1" presStyleIdx="2" presStyleCnt="4" custScaleX="122867" custScaleY="96538" custLinFactNeighborX="-14515" custLinFactNeighborY="155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A473D11-12B6-44CC-A085-245824AE36F4}" type="pres">
      <dgm:prSet presAssocID="{DFFBA509-D346-43A0-8093-A36B1C312DE2}" presName="quad4" presStyleLbl="node1" presStyleIdx="3" presStyleCnt="4" custScaleX="122867" custScaleY="96538" custLinFactNeighborX="176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C18FF70-A243-465C-8441-ED601996C1C2}" type="presOf" srcId="{D42DFEBC-6F25-44BB-9BA1-776CBACE8928}" destId="{2D9EBE86-EA51-4E90-AB88-B0089302B178}" srcOrd="0" destOrd="0" presId="urn:microsoft.com/office/officeart/2005/8/layout/matrix3"/>
    <dgm:cxn modelId="{3AC5D1B7-BB00-4742-9D39-15C132A24C4F}" type="presOf" srcId="{71CDFF64-0F97-4D1C-B702-807DEF606F2B}" destId="{0A473D11-12B6-44CC-A085-245824AE36F4}" srcOrd="0" destOrd="0" presId="urn:microsoft.com/office/officeart/2005/8/layout/matrix3"/>
    <dgm:cxn modelId="{7B306C1B-9282-43B0-BF78-B6FEC3CCC760}" srcId="{C2333E3C-23B6-4AB2-8674-E6C359C7F624}" destId="{DB83D350-8E9F-432F-961E-8E3064B26FD8}" srcOrd="0" destOrd="0" parTransId="{0CA1A782-CFFA-49D8-A282-B8A00D9736DD}" sibTransId="{AFC4C11B-0216-4E6E-BD12-01733F5373F7}"/>
    <dgm:cxn modelId="{C319A67F-07FF-4829-8767-6B33CB3F0260}" type="presOf" srcId="{7D7BE1A5-FA72-4582-9012-0177BED9F7AC}" destId="{2D9EBE86-EA51-4E90-AB88-B0089302B178}" srcOrd="0" destOrd="2" presId="urn:microsoft.com/office/officeart/2005/8/layout/matrix3"/>
    <dgm:cxn modelId="{34FCA508-20DF-4B3B-89C6-15EC46F16357}" type="presOf" srcId="{C2333E3C-23B6-4AB2-8674-E6C359C7F624}" destId="{97D49BA9-C897-4B14-9C96-B56CD11D9B7C}" srcOrd="0" destOrd="0" presId="urn:microsoft.com/office/officeart/2005/8/layout/matrix3"/>
    <dgm:cxn modelId="{3C6FF0BB-C072-4DEB-BE42-48796A0AC9E8}" srcId="{D42DFEBC-6F25-44BB-9BA1-776CBACE8928}" destId="{1E2F021F-5839-4B3C-92A0-5D23BF87BD47}" srcOrd="0" destOrd="0" parTransId="{C4EF8082-7243-45B9-91CD-E3F60C31519F}" sibTransId="{AF6E698E-C21F-4789-9B04-2D4F48D2E273}"/>
    <dgm:cxn modelId="{BE44A8E0-4E87-42D3-8BBD-DEB38AEFA6EC}" srcId="{71CDFF64-0F97-4D1C-B702-807DEF606F2B}" destId="{905E030C-7559-4133-90A4-4251790C1907}" srcOrd="2" destOrd="0" parTransId="{C9322112-3415-4CC6-961C-54875A7BC68A}" sibTransId="{6F9DA2BD-DDCD-47A1-BB3A-0B02FDF3E430}"/>
    <dgm:cxn modelId="{ECF1DA2D-9C56-4F17-996B-07165140F14B}" srcId="{DFFBA509-D346-43A0-8093-A36B1C312DE2}" destId="{D42DFEBC-6F25-44BB-9BA1-776CBACE8928}" srcOrd="1" destOrd="0" parTransId="{47129AD8-2CF7-4922-ADC2-FDBD9932CC3C}" sibTransId="{102AFA76-CC5D-444E-A973-DE3956331D55}"/>
    <dgm:cxn modelId="{FB2363C0-5FD8-4250-AB00-C436F8E30D4C}" type="presOf" srcId="{DFFBA509-D346-43A0-8093-A36B1C312DE2}" destId="{E739619B-069C-4018-88D2-4ACBBD455374}" srcOrd="0" destOrd="0" presId="urn:microsoft.com/office/officeart/2005/8/layout/matrix3"/>
    <dgm:cxn modelId="{4699ED0A-ECB1-4928-B4EA-1809A3CFC786}" srcId="{DFFBA509-D346-43A0-8093-A36B1C312DE2}" destId="{A222DE76-4D52-441A-A87E-0FB4F5FE9044}" srcOrd="2" destOrd="0" parTransId="{A64E6DA9-9A3B-4F17-B592-8FB92BF5B237}" sibTransId="{A7978CE7-AF24-45EF-9C5F-4F36B4839EE8}"/>
    <dgm:cxn modelId="{CE55B892-CDD6-40D3-B5C8-9B74B10C1AD2}" srcId="{71CDFF64-0F97-4D1C-B702-807DEF606F2B}" destId="{DD76955E-D3B5-4B31-A0B7-3B0EF8C11464}" srcOrd="1" destOrd="0" parTransId="{85C22F44-029D-4DE7-940E-544BFBE941BF}" sibTransId="{C443D724-82E1-4778-8AFC-AF55B84BD3B3}"/>
    <dgm:cxn modelId="{5372A3FD-1C4D-452D-B48A-7D2EDD58A95D}" srcId="{A222DE76-4D52-441A-A87E-0FB4F5FE9044}" destId="{FDC3F392-2F44-4030-A369-A12FCB16B7FE}" srcOrd="1" destOrd="0" parTransId="{D1FF2473-26CC-4EEC-B87E-53BA55ABCA01}" sibTransId="{DA40EE53-9FBC-4199-AAAD-6B225DEAC85D}"/>
    <dgm:cxn modelId="{1B553E95-19C2-46B3-8550-7DC106FB8E2C}" type="presOf" srcId="{1E2F021F-5839-4B3C-92A0-5D23BF87BD47}" destId="{2D9EBE86-EA51-4E90-AB88-B0089302B178}" srcOrd="0" destOrd="1" presId="urn:microsoft.com/office/officeart/2005/8/layout/matrix3"/>
    <dgm:cxn modelId="{C27D8993-2E10-4976-B192-9F8169B24902}" srcId="{DFFBA509-D346-43A0-8093-A36B1C312DE2}" destId="{71CDFF64-0F97-4D1C-B702-807DEF606F2B}" srcOrd="3" destOrd="0" parTransId="{2E7ACB77-5673-43E5-AC55-8A84A6DA2F33}" sibTransId="{0B465E46-7A91-4209-B2C4-703234CA0D62}"/>
    <dgm:cxn modelId="{C3FD1813-F7AA-4306-A72C-AEA76BBB1CA0}" type="presOf" srcId="{FDC3F392-2F44-4030-A369-A12FCB16B7FE}" destId="{D59B7438-02C4-47B9-A758-519661F1CCBB}" srcOrd="0" destOrd="2" presId="urn:microsoft.com/office/officeart/2005/8/layout/matrix3"/>
    <dgm:cxn modelId="{A79C960B-6782-4108-96EE-3AA4338818C1}" type="presOf" srcId="{079BAD8C-324C-4C91-BC76-273B39FB878C}" destId="{97D49BA9-C897-4B14-9C96-B56CD11D9B7C}" srcOrd="0" destOrd="2" presId="urn:microsoft.com/office/officeart/2005/8/layout/matrix3"/>
    <dgm:cxn modelId="{5AD25803-88B8-41C1-94DC-6AF59CBD38A6}" srcId="{DFFBA509-D346-43A0-8093-A36B1C312DE2}" destId="{C2333E3C-23B6-4AB2-8674-E6C359C7F624}" srcOrd="0" destOrd="0" parTransId="{741051EA-F608-4FEB-995A-BF1F3E8170BE}" sibTransId="{2DE23582-1639-475C-A111-B1A177A41257}"/>
    <dgm:cxn modelId="{68A92486-A5AD-4D2B-A4AF-A01A15984F2A}" type="presOf" srcId="{D24F4DBB-70EA-437E-BA3B-AB85E31605D8}" destId="{0A473D11-12B6-44CC-A085-245824AE36F4}" srcOrd="0" destOrd="1" presId="urn:microsoft.com/office/officeart/2005/8/layout/matrix3"/>
    <dgm:cxn modelId="{3C5E04E9-1D1D-4580-B7F2-6DE9335AB59B}" type="presOf" srcId="{DD76955E-D3B5-4B31-A0B7-3B0EF8C11464}" destId="{0A473D11-12B6-44CC-A085-245824AE36F4}" srcOrd="0" destOrd="2" presId="urn:microsoft.com/office/officeart/2005/8/layout/matrix3"/>
    <dgm:cxn modelId="{984A2428-2C6C-44B5-8BCA-C5EF01647479}" srcId="{A222DE76-4D52-441A-A87E-0FB4F5FE9044}" destId="{B97CC988-835F-4CC4-B1FF-4D441D8E693F}" srcOrd="0" destOrd="0" parTransId="{816F606F-732D-4D8F-899B-A804FAC1E175}" sibTransId="{78E1203F-8086-4CC8-9DDD-FAF1A925ABF3}"/>
    <dgm:cxn modelId="{2D342255-B807-4A99-8998-D6C827C816F2}" type="presOf" srcId="{DB83D350-8E9F-432F-961E-8E3064B26FD8}" destId="{97D49BA9-C897-4B14-9C96-B56CD11D9B7C}" srcOrd="0" destOrd="1" presId="urn:microsoft.com/office/officeart/2005/8/layout/matrix3"/>
    <dgm:cxn modelId="{54C65D12-BD80-4741-B085-06B2C2BD0A9C}" type="presOf" srcId="{905E030C-7559-4133-90A4-4251790C1907}" destId="{0A473D11-12B6-44CC-A085-245824AE36F4}" srcOrd="0" destOrd="3" presId="urn:microsoft.com/office/officeart/2005/8/layout/matrix3"/>
    <dgm:cxn modelId="{534037AA-3553-4C9B-8950-404A20E0D89B}" srcId="{71CDFF64-0F97-4D1C-B702-807DEF606F2B}" destId="{D24F4DBB-70EA-437E-BA3B-AB85E31605D8}" srcOrd="0" destOrd="0" parTransId="{CD100EB2-AEE0-47D4-B20E-8F31779D68B7}" sibTransId="{108E51C0-EC4F-4427-BFAB-4D275A5C47A5}"/>
    <dgm:cxn modelId="{AA0C1492-8C9B-436C-85BA-1D6283191BA2}" type="presOf" srcId="{B97CC988-835F-4CC4-B1FF-4D441D8E693F}" destId="{D59B7438-02C4-47B9-A758-519661F1CCBB}" srcOrd="0" destOrd="1" presId="urn:microsoft.com/office/officeart/2005/8/layout/matrix3"/>
    <dgm:cxn modelId="{2B061DA1-1D48-41EE-A691-F58BCB9BC660}" type="presOf" srcId="{A222DE76-4D52-441A-A87E-0FB4F5FE9044}" destId="{D59B7438-02C4-47B9-A758-519661F1CCBB}" srcOrd="0" destOrd="0" presId="urn:microsoft.com/office/officeart/2005/8/layout/matrix3"/>
    <dgm:cxn modelId="{C15E31E8-58F3-466E-9C99-B2730D68C31E}" srcId="{C2333E3C-23B6-4AB2-8674-E6C359C7F624}" destId="{079BAD8C-324C-4C91-BC76-273B39FB878C}" srcOrd="1" destOrd="0" parTransId="{8CE94F95-F14B-4575-9B21-6305DDC9D6A6}" sibTransId="{90B18FD7-B6B8-4089-8648-F3506FEBAEF6}"/>
    <dgm:cxn modelId="{1527AB09-9BB3-46A3-A6AB-51D7D4D341B2}" srcId="{D42DFEBC-6F25-44BB-9BA1-776CBACE8928}" destId="{7D7BE1A5-FA72-4582-9012-0177BED9F7AC}" srcOrd="1" destOrd="0" parTransId="{07FB26AC-6CB8-4CA1-8213-EA139F20D05F}" sibTransId="{5BE184A0-6147-4868-A975-55716A4F956C}"/>
    <dgm:cxn modelId="{3D85ACC6-0518-4DE2-A58B-A68D480CF109}" type="presParOf" srcId="{E739619B-069C-4018-88D2-4ACBBD455374}" destId="{1B87FE9E-A312-43E2-98EA-38E39F55EE57}" srcOrd="0" destOrd="0" presId="urn:microsoft.com/office/officeart/2005/8/layout/matrix3"/>
    <dgm:cxn modelId="{1B9AB2D4-C5C3-41D8-BC55-919653F2B9D2}" type="presParOf" srcId="{E739619B-069C-4018-88D2-4ACBBD455374}" destId="{97D49BA9-C897-4B14-9C96-B56CD11D9B7C}" srcOrd="1" destOrd="0" presId="urn:microsoft.com/office/officeart/2005/8/layout/matrix3"/>
    <dgm:cxn modelId="{2F30C1AD-3BB5-4734-B67B-D06EAB07BCC7}" type="presParOf" srcId="{E739619B-069C-4018-88D2-4ACBBD455374}" destId="{2D9EBE86-EA51-4E90-AB88-B0089302B178}" srcOrd="2" destOrd="0" presId="urn:microsoft.com/office/officeart/2005/8/layout/matrix3"/>
    <dgm:cxn modelId="{24B91750-0E09-4BC8-A069-3077B5338079}" type="presParOf" srcId="{E739619B-069C-4018-88D2-4ACBBD455374}" destId="{D59B7438-02C4-47B9-A758-519661F1CCBB}" srcOrd="3" destOrd="0" presId="urn:microsoft.com/office/officeart/2005/8/layout/matrix3"/>
    <dgm:cxn modelId="{2EDBFD6F-F2CF-4AFE-ABDF-26BEFAF6C9A8}" type="presParOf" srcId="{E739619B-069C-4018-88D2-4ACBBD455374}" destId="{0A473D11-12B6-44CC-A085-245824AE36F4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0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19525" y="0"/>
            <a:ext cx="29210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0C3636-2D9F-4EFC-9E39-AE05DDC901F1}" type="datetimeFigureOut">
              <a:rPr lang="zh-CN" altLang="en-US" smtClean="0"/>
              <a:t>2018-3-28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377363"/>
            <a:ext cx="29210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19525" y="9377363"/>
            <a:ext cx="29210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1A4964-FFB5-4F99-925A-5FFE2ED68E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3549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21783" cy="494629"/>
          </a:xfrm>
          <a:prstGeom prst="rect">
            <a:avLst/>
          </a:prstGeom>
        </p:spPr>
        <p:txBody>
          <a:bodyPr vert="horz" wrap="square" lIns="94938" tIns="47469" rIns="94938" bIns="47469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18823" y="0"/>
            <a:ext cx="2921783" cy="494629"/>
          </a:xfrm>
          <a:prstGeom prst="rect">
            <a:avLst/>
          </a:prstGeom>
        </p:spPr>
        <p:txBody>
          <a:bodyPr vert="horz" wrap="square" lIns="94938" tIns="47469" rIns="94938" bIns="47469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DB4FCA75-8BBB-47E7-A512-EC7F72D9531A}" type="datetime1">
              <a:rPr lang="zh-CN" altLang="en-US"/>
              <a:pPr>
                <a:defRPr/>
              </a:pPr>
              <a:t>2018-3-28</a:t>
            </a:fld>
            <a:endParaRPr lang="zh-CN" altLang="en-US">
              <a:latin typeface="Gill Sans" charset="0"/>
            </a:endParaRPr>
          </a:p>
        </p:txBody>
      </p:sp>
      <p:sp>
        <p:nvSpPr>
          <p:cNvPr id="2458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407988" y="1233488"/>
            <a:ext cx="5926137" cy="333375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3911" y="4751803"/>
            <a:ext cx="5394293" cy="3886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4938" tIns="47469" rIns="94938" bIns="4746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1" y="9378034"/>
            <a:ext cx="2921783" cy="494629"/>
          </a:xfrm>
          <a:prstGeom prst="rect">
            <a:avLst/>
          </a:prstGeom>
        </p:spPr>
        <p:txBody>
          <a:bodyPr vert="horz" wrap="square" lIns="94938" tIns="47469" rIns="94938" bIns="47469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18823" y="9378034"/>
            <a:ext cx="2921783" cy="494629"/>
          </a:xfrm>
          <a:prstGeom prst="rect">
            <a:avLst/>
          </a:prstGeom>
        </p:spPr>
        <p:txBody>
          <a:bodyPr vert="horz" wrap="square" lIns="94938" tIns="47469" rIns="94938" bIns="4746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fld id="{F845574F-F0DC-4321-8ACD-87DB587E40BA}" type="slidenum">
              <a:rPr lang="zh-CN" altLang="en-US"/>
              <a:pPr/>
              <a:t>‹#›</a:t>
            </a:fld>
            <a:endParaRPr lang="zh-CN" altLang="en-US">
              <a:latin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8007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560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60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1pPr>
            <a:lvl2pPr marL="712118" indent="-273891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2pPr>
            <a:lvl3pPr marL="1095566" indent="-219113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3pPr>
            <a:lvl4pPr marL="1533792" indent="-219113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4pPr>
            <a:lvl5pPr marL="1972018" indent="-219113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5pPr>
            <a:lvl6pPr marL="2410244" indent="-2191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6pPr>
            <a:lvl7pPr marL="2848470" indent="-2191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7pPr>
            <a:lvl8pPr marL="3286697" indent="-2191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8pPr>
            <a:lvl9pPr marL="3724923" indent="-2191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9pPr>
          </a:lstStyle>
          <a:p>
            <a:pPr eaLnBrk="1" hangingPunct="1"/>
            <a:fld id="{CAC17989-69F8-45F9-A242-73821FAF0512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pPr eaLnBrk="1" hangingPunct="1"/>
              <a:t>1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45233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876452">
              <a:defRPr/>
            </a:pPr>
            <a:endParaRPr lang="zh-CN" altLang="en-US" noProof="1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45574F-F0DC-4321-8ACD-87DB587E40BA}" type="slidenum">
              <a:rPr lang="zh-CN" altLang="en-US" smtClean="0"/>
              <a:pPr/>
              <a:t>10</a:t>
            </a:fld>
            <a:endParaRPr lang="zh-CN" altLang="en-US">
              <a:latin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80109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45574F-F0DC-4321-8ACD-87DB587E40BA}" type="slidenum">
              <a:rPr lang="zh-CN" altLang="en-US" smtClean="0"/>
              <a:pPr/>
              <a:t>11</a:t>
            </a:fld>
            <a:endParaRPr lang="zh-CN" altLang="en-US">
              <a:latin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71303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45574F-F0DC-4321-8ACD-87DB587E40BA}" type="slidenum">
              <a:rPr lang="zh-CN" altLang="en-US" smtClean="0"/>
              <a:pPr/>
              <a:t>12</a:t>
            </a:fld>
            <a:endParaRPr lang="zh-CN" altLang="en-US">
              <a:latin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27500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45574F-F0DC-4321-8ACD-87DB587E40BA}" type="slidenum">
              <a:rPr lang="zh-CN" altLang="en-US" smtClean="0"/>
              <a:pPr/>
              <a:t>13</a:t>
            </a:fld>
            <a:endParaRPr lang="zh-CN" altLang="en-US">
              <a:latin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67281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45574F-F0DC-4321-8ACD-87DB587E40BA}" type="slidenum">
              <a:rPr lang="zh-CN" altLang="en-US" smtClean="0"/>
              <a:pPr/>
              <a:t>14</a:t>
            </a:fld>
            <a:endParaRPr lang="zh-CN" altLang="en-US">
              <a:latin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04475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608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dirty="0"/>
          </a:p>
        </p:txBody>
      </p:sp>
      <p:sp>
        <p:nvSpPr>
          <p:cNvPr id="4608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1pPr>
            <a:lvl2pPr marL="712118" indent="-273891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2pPr>
            <a:lvl3pPr marL="1095566" indent="-219113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3pPr>
            <a:lvl4pPr marL="1533792" indent="-219113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4pPr>
            <a:lvl5pPr marL="1972018" indent="-219113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5pPr>
            <a:lvl6pPr marL="2410244" indent="-2191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6pPr>
            <a:lvl7pPr marL="2848470" indent="-2191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7pPr>
            <a:lvl8pPr marL="3286697" indent="-2191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8pPr>
            <a:lvl9pPr marL="3724923" indent="-2191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9pPr>
          </a:lstStyle>
          <a:p>
            <a:pPr eaLnBrk="1" hangingPunct="1"/>
            <a:fld id="{2C367FDB-43AF-4A8A-949E-F27A7FF6440C}" type="slidenum">
              <a:rPr lang="zh-CN" altLang="en-US" smtClean="0">
                <a:ea typeface="宋体" pitchFamily="2" charset="-122"/>
              </a:rPr>
              <a:pPr eaLnBrk="1" hangingPunct="1"/>
              <a:t>15</a:t>
            </a:fld>
            <a:endParaRPr lang="zh-CN" altLang="en-US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79915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4710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en-US" altLang="zh-CN"/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zh-CN" altLang="en-US"/>
          </a:p>
        </p:txBody>
      </p:sp>
      <p:sp>
        <p:nvSpPr>
          <p:cNvPr id="4710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1pPr>
            <a:lvl2pPr marL="712118" indent="-273891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2pPr>
            <a:lvl3pPr marL="1095566" indent="-219113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3pPr>
            <a:lvl4pPr marL="1533792" indent="-219113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4pPr>
            <a:lvl5pPr marL="1972018" indent="-219113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5pPr>
            <a:lvl6pPr marL="2410244" indent="-2191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6pPr>
            <a:lvl7pPr marL="2848470" indent="-2191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7pPr>
            <a:lvl8pPr marL="3286697" indent="-2191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8pPr>
            <a:lvl9pPr marL="3724923" indent="-2191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9pPr>
          </a:lstStyle>
          <a:p>
            <a:pPr eaLnBrk="1" hangingPunct="1"/>
            <a:fld id="{026195E9-400C-423B-8AE4-B9CE06038646}" type="slidenum">
              <a:rPr lang="zh-CN" altLang="en-US">
                <a:ea typeface="宋体" panose="02010600030101010101" pitchFamily="2" charset="-122"/>
              </a:rPr>
              <a:pPr eaLnBrk="1" hangingPunct="1"/>
              <a:t>16</a:t>
            </a:fld>
            <a:endParaRPr lang="zh-CN" altLang="en-US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94545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45574F-F0DC-4321-8ACD-87DB587E40BA}" type="slidenum">
              <a:rPr lang="zh-CN" altLang="en-US" smtClean="0"/>
              <a:pPr/>
              <a:t>2</a:t>
            </a:fld>
            <a:endParaRPr lang="zh-CN" altLang="en-US">
              <a:latin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79283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45574F-F0DC-4321-8ACD-87DB587E40BA}" type="slidenum">
              <a:rPr lang="zh-CN" altLang="en-US" smtClean="0"/>
              <a:pPr/>
              <a:t>3</a:t>
            </a:fld>
            <a:endParaRPr lang="zh-CN" altLang="en-US">
              <a:latin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00249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9699" name="备注占位符 2"/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2970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1pPr>
            <a:lvl2pPr marL="712118" indent="-273891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2pPr>
            <a:lvl3pPr marL="1095566" indent="-219113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3pPr>
            <a:lvl4pPr marL="1533792" indent="-219113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4pPr>
            <a:lvl5pPr marL="1972018" indent="-219113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5pPr>
            <a:lvl6pPr marL="2410244" indent="-2191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6pPr>
            <a:lvl7pPr marL="2848470" indent="-2191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7pPr>
            <a:lvl8pPr marL="3286697" indent="-2191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8pPr>
            <a:lvl9pPr marL="3724923" indent="-2191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9pPr>
          </a:lstStyle>
          <a:p>
            <a:pPr eaLnBrk="1" hangingPunct="1">
              <a:buFontTx/>
              <a:buNone/>
            </a:pPr>
            <a:fld id="{BBB082C7-804A-49CE-9F6E-AC30EB4AD12D}" type="slidenum">
              <a:rPr lang="zh-CN" altLang="en-US" smtClean="0">
                <a:latin typeface="Calibri" pitchFamily="34" charset="0"/>
                <a:ea typeface="宋体" pitchFamily="2" charset="-122"/>
              </a:rPr>
              <a:pPr eaLnBrk="1" hangingPunct="1">
                <a:buFontTx/>
                <a:buNone/>
              </a:pPr>
              <a:t>4</a:t>
            </a:fld>
            <a:endParaRPr lang="zh-CN" altLang="en-US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61016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45574F-F0DC-4321-8ACD-87DB587E40BA}" type="slidenum">
              <a:rPr lang="zh-CN" altLang="en-US" smtClean="0"/>
              <a:pPr/>
              <a:t>5</a:t>
            </a:fld>
            <a:endParaRPr lang="zh-CN" altLang="en-US">
              <a:latin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80941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45574F-F0DC-4321-8ACD-87DB587E40BA}" type="slidenum">
              <a:rPr lang="zh-CN" altLang="en-US" smtClean="0"/>
              <a:pPr/>
              <a:t>6</a:t>
            </a:fld>
            <a:endParaRPr lang="zh-CN" altLang="en-US">
              <a:latin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9310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45574F-F0DC-4321-8ACD-87DB587E40BA}" type="slidenum">
              <a:rPr lang="zh-CN" altLang="en-US" smtClean="0"/>
              <a:pPr/>
              <a:t>7</a:t>
            </a:fld>
            <a:endParaRPr lang="zh-CN" altLang="en-US">
              <a:latin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61918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277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defTabSz="876452" eaLnBrk="1" hangingPunct="1">
              <a:defRPr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1pPr>
            <a:lvl2pPr marL="712118" indent="-273891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2pPr>
            <a:lvl3pPr marL="1095566" indent="-219113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3pPr>
            <a:lvl4pPr marL="1533792" indent="-219113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4pPr>
            <a:lvl5pPr marL="1972018" indent="-219113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5pPr>
            <a:lvl6pPr marL="2410244" indent="-2191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6pPr>
            <a:lvl7pPr marL="2848470" indent="-2191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7pPr>
            <a:lvl8pPr marL="3286697" indent="-2191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8pPr>
            <a:lvl9pPr marL="3724923" indent="-2191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9pPr>
          </a:lstStyle>
          <a:p>
            <a:pPr eaLnBrk="1" hangingPunct="1"/>
            <a:fld id="{ADC1058C-B444-4A02-9C0E-1DF22EB0D9A0}" type="slidenum">
              <a:rPr lang="zh-CN" altLang="en-US">
                <a:ea typeface="宋体" panose="02010600030101010101" pitchFamily="2" charset="-122"/>
              </a:rPr>
              <a:pPr eaLnBrk="1" hangingPunct="1"/>
              <a:t>8</a:t>
            </a:fld>
            <a:endParaRPr lang="zh-CN" altLang="en-US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40045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876452"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45574F-F0DC-4321-8ACD-87DB587E40BA}" type="slidenum">
              <a:rPr lang="zh-CN" altLang="en-US" smtClean="0"/>
              <a:pPr/>
              <a:t>9</a:t>
            </a:fld>
            <a:endParaRPr lang="zh-CN" altLang="en-US">
              <a:latin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31184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2325" y="996950"/>
            <a:ext cx="5378450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5"/>
          <p:cNvPicPr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039"/>
          <a:stretch>
            <a:fillRect/>
          </a:stretch>
        </p:blipFill>
        <p:spPr bwMode="auto">
          <a:xfrm>
            <a:off x="0" y="4991100"/>
            <a:ext cx="12192000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HK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  <a:lvl2pPr marL="228600" indent="0" algn="ctr">
              <a:buNone/>
              <a:defRPr sz="1000"/>
            </a:lvl2pPr>
            <a:lvl3pPr marL="457200" indent="0" algn="ctr">
              <a:buNone/>
              <a:defRPr sz="900"/>
            </a:lvl3pPr>
            <a:lvl4pPr marL="685800" indent="0" algn="ctr">
              <a:buNone/>
              <a:defRPr sz="800"/>
            </a:lvl4pPr>
            <a:lvl5pPr marL="914400" indent="0" algn="ctr">
              <a:buNone/>
              <a:defRPr sz="800"/>
            </a:lvl5pPr>
            <a:lvl6pPr marL="1143000" indent="0" algn="ctr">
              <a:buNone/>
              <a:defRPr sz="800"/>
            </a:lvl6pPr>
            <a:lvl7pPr marL="1371600" indent="0" algn="ctr">
              <a:buNone/>
              <a:defRPr sz="800"/>
            </a:lvl7pPr>
            <a:lvl8pPr marL="1600200" indent="0" algn="ctr">
              <a:buNone/>
              <a:defRPr sz="800"/>
            </a:lvl8pPr>
            <a:lvl9pPr marL="1828800" indent="0" algn="ctr">
              <a:buNone/>
              <a:defRPr sz="800"/>
            </a:lvl9pPr>
          </a:lstStyle>
          <a:p>
            <a:r>
              <a:rPr lang="zh-CN" altLang="en-US" noProof="1"/>
              <a:t>单击此处编辑母版副标题样式</a:t>
            </a:r>
            <a:endParaRPr lang="zh-HK" altLang="en-US" noProof="1"/>
          </a:p>
        </p:txBody>
      </p:sp>
    </p:spTree>
    <p:extLst>
      <p:ext uri="{BB962C8B-B14F-4D97-AF65-F5344CB8AC3E}">
        <p14:creationId xmlns:p14="http://schemas.microsoft.com/office/powerpoint/2010/main" val="123768586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HK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9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zh-HK" altLang="en-US" noProof="1"/>
          </a:p>
        </p:txBody>
      </p:sp>
    </p:spTree>
    <p:extLst>
      <p:ext uri="{BB962C8B-B14F-4D97-AF65-F5344CB8AC3E}">
        <p14:creationId xmlns:p14="http://schemas.microsoft.com/office/powerpoint/2010/main" val="3790779721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HK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8105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zh-HK" altLang="en-US" noProof="1"/>
          </a:p>
        </p:txBody>
      </p:sp>
    </p:spTree>
    <p:extLst>
      <p:ext uri="{BB962C8B-B14F-4D97-AF65-F5344CB8AC3E}">
        <p14:creationId xmlns:p14="http://schemas.microsoft.com/office/powerpoint/2010/main" val="19189862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854074"/>
          </a:xfrm>
          <a:prstGeom prst="rect">
            <a:avLst/>
          </a:prstGeom>
        </p:spPr>
        <p:txBody>
          <a:bodyPr/>
          <a:lstStyle>
            <a:lvl1pPr>
              <a:defRPr sz="48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HK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83657"/>
            <a:ext cx="10515600" cy="4493310"/>
          </a:xfrm>
          <a:prstGeom prst="rect">
            <a:avLst/>
          </a:prstGeom>
        </p:spPr>
        <p:txBody>
          <a:bodyPr/>
          <a:lstStyle>
            <a:lvl1pPr marL="558800" indent="-400050">
              <a:lnSpc>
                <a:spcPct val="120000"/>
              </a:lnSpc>
              <a:spcBef>
                <a:spcPts val="600"/>
              </a:spcBef>
              <a:buSzPct val="100000"/>
              <a:buFont typeface="Arial" panose="020B0604020202020204" pitchFamily="34" charset="0"/>
              <a:buChar char="•"/>
              <a:defRPr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  <a:lvl2pPr marL="781050" indent="-400050">
              <a:lnSpc>
                <a:spcPct val="120000"/>
              </a:lnSpc>
              <a:spcBef>
                <a:spcPts val="600"/>
              </a:spcBef>
              <a:buSzPct val="100000"/>
              <a:buFont typeface="Times New Roman" panose="02020603050405020304" pitchFamily="18" charset="0"/>
              <a:buChar char="−"/>
              <a:defRPr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2pPr>
            <a:lvl3pPr marL="1003300" indent="-400050">
              <a:lnSpc>
                <a:spcPct val="120000"/>
              </a:lnSpc>
              <a:spcBef>
                <a:spcPts val="600"/>
              </a:spcBef>
              <a:buSzPct val="100000"/>
              <a:buFont typeface="Arial" panose="020B0604020202020204" pitchFamily="34" charset="0"/>
              <a:buChar char="•"/>
              <a:defRPr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3pPr>
            <a:lvl4pPr marL="1225550" indent="-400050">
              <a:lnSpc>
                <a:spcPct val="120000"/>
              </a:lnSpc>
              <a:spcBef>
                <a:spcPts val="600"/>
              </a:spcBef>
              <a:buSzPct val="100000"/>
              <a:buFont typeface="Times New Roman" panose="02020603050405020304" pitchFamily="18" charset="0"/>
              <a:buChar char="−"/>
              <a:defRPr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4pPr>
            <a:lvl5pPr marL="1447800" indent="-400050">
              <a:lnSpc>
                <a:spcPct val="120000"/>
              </a:lnSpc>
              <a:spcBef>
                <a:spcPts val="600"/>
              </a:spcBef>
              <a:buSzPct val="100000"/>
              <a:buFont typeface="Arial" panose="020B0604020202020204" pitchFamily="34" charset="0"/>
              <a:buChar char="•"/>
              <a:defRPr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zh-HK" altLang="en-US" noProof="1"/>
          </a:p>
        </p:txBody>
      </p:sp>
    </p:spTree>
    <p:extLst>
      <p:ext uri="{BB962C8B-B14F-4D97-AF65-F5344CB8AC3E}">
        <p14:creationId xmlns:p14="http://schemas.microsoft.com/office/powerpoint/2010/main" val="1541404832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8"/>
          </a:xfrm>
          <a:prstGeom prst="rect">
            <a:avLst/>
          </a:prstGeom>
        </p:spPr>
        <p:txBody>
          <a:bodyPr anchor="b"/>
          <a:lstStyle>
            <a:lvl1pPr>
              <a:defRPr sz="3000"/>
            </a:lvl1pPr>
          </a:lstStyle>
          <a:p>
            <a:r>
              <a:rPr lang="zh-CN" altLang="en-US" noProof="1"/>
              <a:t>单击此处编辑母版标题样式</a:t>
            </a:r>
            <a:endParaRPr lang="zh-HK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228600" indent="0">
              <a:buNone/>
              <a:defRPr sz="1000"/>
            </a:lvl2pPr>
            <a:lvl3pPr marL="457200" indent="0">
              <a:buNone/>
              <a:defRPr sz="900"/>
            </a:lvl3pPr>
            <a:lvl4pPr marL="685800" indent="0">
              <a:buNone/>
              <a:defRPr sz="800"/>
            </a:lvl4pPr>
            <a:lvl5pPr marL="914400" indent="0">
              <a:buNone/>
              <a:defRPr sz="800"/>
            </a:lvl5pPr>
            <a:lvl6pPr marL="1143000" indent="0">
              <a:buNone/>
              <a:defRPr sz="800"/>
            </a:lvl6pPr>
            <a:lvl7pPr marL="1371600" indent="0">
              <a:buNone/>
              <a:defRPr sz="800"/>
            </a:lvl7pPr>
            <a:lvl8pPr marL="1600200" indent="0">
              <a:buNone/>
              <a:defRPr sz="800"/>
            </a:lvl8pPr>
            <a:lvl9pPr marL="1828800" indent="0">
              <a:buNone/>
              <a:defRPr sz="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36247826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HK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1" y="1825629"/>
            <a:ext cx="5219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zh-HK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34101" y="1825629"/>
            <a:ext cx="5219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zh-HK" altLang="en-US" noProof="1"/>
          </a:p>
        </p:txBody>
      </p:sp>
    </p:spTree>
    <p:extLst>
      <p:ext uri="{BB962C8B-B14F-4D97-AF65-F5344CB8AC3E}">
        <p14:creationId xmlns:p14="http://schemas.microsoft.com/office/powerpoint/2010/main" val="1894258232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HK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2"/>
            <a:ext cx="515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7"/>
            <a:ext cx="515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zh-HK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2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200" b="1"/>
            </a:lvl1pPr>
            <a:lvl2pPr marL="228600" indent="0">
              <a:buNone/>
              <a:defRPr sz="1000" b="1"/>
            </a:lvl2pPr>
            <a:lvl3pPr marL="457200" indent="0">
              <a:buNone/>
              <a:defRPr sz="900" b="1"/>
            </a:lvl3pPr>
            <a:lvl4pPr marL="685800" indent="0">
              <a:buNone/>
              <a:defRPr sz="800" b="1"/>
            </a:lvl4pPr>
            <a:lvl5pPr marL="914400" indent="0">
              <a:buNone/>
              <a:defRPr sz="800" b="1"/>
            </a:lvl5pPr>
            <a:lvl6pPr marL="1143000" indent="0">
              <a:buNone/>
              <a:defRPr sz="800" b="1"/>
            </a:lvl6pPr>
            <a:lvl7pPr marL="1371600" indent="0">
              <a:buNone/>
              <a:defRPr sz="800" b="1"/>
            </a:lvl7pPr>
            <a:lvl8pPr marL="1600200" indent="0">
              <a:buNone/>
              <a:defRPr sz="800" b="1"/>
            </a:lvl8pPr>
            <a:lvl9pPr marL="1828800" indent="0">
              <a:buNone/>
              <a:defRPr sz="8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7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zh-HK" altLang="en-US" noProof="1"/>
          </a:p>
        </p:txBody>
      </p:sp>
    </p:spTree>
    <p:extLst>
      <p:ext uri="{BB962C8B-B14F-4D97-AF65-F5344CB8AC3E}">
        <p14:creationId xmlns:p14="http://schemas.microsoft.com/office/powerpoint/2010/main" val="1227146858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HK" altLang="en-US" noProof="1"/>
          </a:p>
        </p:txBody>
      </p:sp>
    </p:spTree>
    <p:extLst>
      <p:ext uri="{BB962C8B-B14F-4D97-AF65-F5344CB8AC3E}">
        <p14:creationId xmlns:p14="http://schemas.microsoft.com/office/powerpoint/2010/main" val="3764932808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0164276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8" cy="1600200"/>
          </a:xfrm>
          <a:prstGeom prst="rect">
            <a:avLst/>
          </a:prstGeom>
        </p:spPr>
        <p:txBody>
          <a:bodyPr anchor="b"/>
          <a:lstStyle>
            <a:lvl1pPr>
              <a:defRPr sz="1600"/>
            </a:lvl1pPr>
          </a:lstStyle>
          <a:p>
            <a:r>
              <a:rPr lang="zh-CN" altLang="en-US" noProof="1"/>
              <a:t>单击此处编辑母版标题样式</a:t>
            </a:r>
            <a:endParaRPr lang="zh-HK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6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zh-HK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/>
            </a:lvl1pPr>
            <a:lvl2pPr marL="228600" indent="0">
              <a:buNone/>
              <a:defRPr sz="700"/>
            </a:lvl2pPr>
            <a:lvl3pPr marL="457200" indent="0">
              <a:buNone/>
              <a:defRPr sz="600"/>
            </a:lvl3pPr>
            <a:lvl4pPr marL="685800" indent="0">
              <a:buNone/>
              <a:defRPr sz="500"/>
            </a:lvl4pPr>
            <a:lvl5pPr marL="914400" indent="0">
              <a:buNone/>
              <a:defRPr sz="500"/>
            </a:lvl5pPr>
            <a:lvl6pPr marL="1143000" indent="0">
              <a:buNone/>
              <a:defRPr sz="500"/>
            </a:lvl6pPr>
            <a:lvl7pPr marL="1371600" indent="0">
              <a:buNone/>
              <a:defRPr sz="500"/>
            </a:lvl7pPr>
            <a:lvl8pPr marL="1600200" indent="0">
              <a:buNone/>
              <a:defRPr sz="500"/>
            </a:lvl8pPr>
            <a:lvl9pPr marL="1828800" indent="0">
              <a:buNone/>
              <a:defRPr sz="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58902330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8" cy="1600200"/>
          </a:xfrm>
          <a:prstGeom prst="rect">
            <a:avLst/>
          </a:prstGeom>
        </p:spPr>
        <p:txBody>
          <a:bodyPr anchor="b"/>
          <a:lstStyle>
            <a:lvl1pPr>
              <a:defRPr sz="1600"/>
            </a:lvl1pPr>
          </a:lstStyle>
          <a:p>
            <a:r>
              <a:rPr lang="zh-CN" altLang="en-US" noProof="1"/>
              <a:t>单击此处编辑母版标题样式</a:t>
            </a:r>
            <a:endParaRPr lang="zh-HK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228600" indent="0">
              <a:buNone/>
              <a:defRPr sz="1400"/>
            </a:lvl2pPr>
            <a:lvl3pPr marL="457200" indent="0">
              <a:buNone/>
              <a:defRPr sz="1200"/>
            </a:lvl3pPr>
            <a:lvl4pPr marL="685800" indent="0">
              <a:buNone/>
              <a:defRPr sz="1000"/>
            </a:lvl4pPr>
            <a:lvl5pPr marL="914400" indent="0">
              <a:buNone/>
              <a:defRPr sz="1000"/>
            </a:lvl5pPr>
            <a:lvl6pPr marL="1143000" indent="0">
              <a:buNone/>
              <a:defRPr sz="1000"/>
            </a:lvl6pPr>
            <a:lvl7pPr marL="1371600" indent="0">
              <a:buNone/>
              <a:defRPr sz="1000"/>
            </a:lvl7pPr>
            <a:lvl8pPr marL="1600200" indent="0">
              <a:buNone/>
              <a:defRPr sz="1000"/>
            </a:lvl8pPr>
            <a:lvl9pPr marL="1828800" indent="0">
              <a:buNone/>
              <a:defRPr sz="1000"/>
            </a:lvl9pPr>
          </a:lstStyle>
          <a:p>
            <a:pPr lvl="0"/>
            <a:endParaRPr lang="zh-HK" altLang="en-US" noProof="0">
              <a:sym typeface="Gill Sans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/>
            </a:lvl1pPr>
            <a:lvl2pPr marL="228600" indent="0">
              <a:buNone/>
              <a:defRPr sz="700"/>
            </a:lvl2pPr>
            <a:lvl3pPr marL="457200" indent="0">
              <a:buNone/>
              <a:defRPr sz="600"/>
            </a:lvl3pPr>
            <a:lvl4pPr marL="685800" indent="0">
              <a:buNone/>
              <a:defRPr sz="500"/>
            </a:lvl4pPr>
            <a:lvl5pPr marL="914400" indent="0">
              <a:buNone/>
              <a:defRPr sz="500"/>
            </a:lvl5pPr>
            <a:lvl6pPr marL="1143000" indent="0">
              <a:buNone/>
              <a:defRPr sz="500"/>
            </a:lvl6pPr>
            <a:lvl7pPr marL="1371600" indent="0">
              <a:buNone/>
              <a:defRPr sz="500"/>
            </a:lvl7pPr>
            <a:lvl8pPr marL="1600200" indent="0">
              <a:buNone/>
              <a:defRPr sz="500"/>
            </a:lvl8pPr>
            <a:lvl9pPr marL="1828800" indent="0">
              <a:buNone/>
              <a:defRPr sz="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3816674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2" tx1="lt1" bg2="dk1" tx2="lt2" accent1="accent1" accent2="accent2" accent3="accent3" accent4="accent4" accent5="accent5" accent6="accent6" hlink="hlink" folHlink="folHlink"/>
  <p:sldLayoutIdLst>
    <p:sldLayoutId id="2147483672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00" kern="12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5pPr>
      <a:lvl6pPr marL="228600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6pPr>
      <a:lvl7pPr marL="457200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7pPr>
      <a:lvl8pPr marL="685800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8pPr>
      <a:lvl9pPr marL="914400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9pPr>
    </p:titleStyle>
    <p:bodyStyle>
      <a:lvl1pPr marL="558800" indent="-400050" algn="l" rtl="0" eaLnBrk="0" fontAlgn="base" hangingPunct="0">
        <a:spcBef>
          <a:spcPts val="2600"/>
        </a:spcBef>
        <a:spcAft>
          <a:spcPct val="0"/>
        </a:spcAft>
        <a:buSzPct val="171000"/>
        <a:buFont typeface="Gill Sans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781050" indent="-400050" algn="l" rtl="0" eaLnBrk="0" fontAlgn="base" hangingPunct="0">
        <a:spcBef>
          <a:spcPts val="2600"/>
        </a:spcBef>
        <a:spcAft>
          <a:spcPct val="0"/>
        </a:spcAft>
        <a:buSzPct val="171000"/>
        <a:buFont typeface="Gill Sans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003300" indent="-400050" algn="l" rtl="0" eaLnBrk="0" fontAlgn="base" hangingPunct="0">
        <a:spcBef>
          <a:spcPts val="2600"/>
        </a:spcBef>
        <a:spcAft>
          <a:spcPct val="0"/>
        </a:spcAft>
        <a:buSzPct val="171000"/>
        <a:buFont typeface="Gill Sans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225550" indent="-400050" algn="l" rtl="0" eaLnBrk="0" fontAlgn="base" hangingPunct="0">
        <a:spcBef>
          <a:spcPts val="2600"/>
        </a:spcBef>
        <a:spcAft>
          <a:spcPct val="0"/>
        </a:spcAft>
        <a:buSzPct val="171000"/>
        <a:buFont typeface="Gill Sans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1447800" indent="-400050" algn="l" rtl="0" eaLnBrk="0" fontAlgn="base" hangingPunct="0">
        <a:spcBef>
          <a:spcPts val="2600"/>
        </a:spcBef>
        <a:spcAft>
          <a:spcPct val="0"/>
        </a:spcAft>
        <a:buSzPct val="171000"/>
        <a:buFont typeface="Gill Sans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2573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7145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9431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HK"/>
      </a:defPPr>
      <a:lvl1pPr marL="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430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371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00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jpg"/><Relationship Id="rId4" Type="http://schemas.openxmlformats.org/officeDocument/2006/relationships/image" Target="../media/image59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13" Type="http://schemas.openxmlformats.org/officeDocument/2006/relationships/image" Target="../media/image71.png"/><Relationship Id="rId18" Type="http://schemas.openxmlformats.org/officeDocument/2006/relationships/image" Target="../media/image76.jpeg"/><Relationship Id="rId3" Type="http://schemas.openxmlformats.org/officeDocument/2006/relationships/image" Target="../media/image61.jpeg"/><Relationship Id="rId21" Type="http://schemas.openxmlformats.org/officeDocument/2006/relationships/image" Target="../media/image79.png"/><Relationship Id="rId7" Type="http://schemas.openxmlformats.org/officeDocument/2006/relationships/image" Target="../media/image65.jpeg"/><Relationship Id="rId12" Type="http://schemas.openxmlformats.org/officeDocument/2006/relationships/image" Target="../media/image70.png"/><Relationship Id="rId17" Type="http://schemas.openxmlformats.org/officeDocument/2006/relationships/image" Target="../media/image75.png"/><Relationship Id="rId25" Type="http://schemas.openxmlformats.org/officeDocument/2006/relationships/image" Target="../media/image83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74.png"/><Relationship Id="rId20" Type="http://schemas.openxmlformats.org/officeDocument/2006/relationships/image" Target="../media/image7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11" Type="http://schemas.openxmlformats.org/officeDocument/2006/relationships/image" Target="../media/image69.png"/><Relationship Id="rId24" Type="http://schemas.openxmlformats.org/officeDocument/2006/relationships/image" Target="../media/image82.jpg"/><Relationship Id="rId5" Type="http://schemas.openxmlformats.org/officeDocument/2006/relationships/image" Target="../media/image63.jpeg"/><Relationship Id="rId15" Type="http://schemas.openxmlformats.org/officeDocument/2006/relationships/image" Target="../media/image73.png"/><Relationship Id="rId23" Type="http://schemas.openxmlformats.org/officeDocument/2006/relationships/image" Target="../media/image81.jpg"/><Relationship Id="rId10" Type="http://schemas.openxmlformats.org/officeDocument/2006/relationships/image" Target="../media/image68.png"/><Relationship Id="rId19" Type="http://schemas.openxmlformats.org/officeDocument/2006/relationships/image" Target="../media/image77.gif"/><Relationship Id="rId4" Type="http://schemas.openxmlformats.org/officeDocument/2006/relationships/image" Target="../media/image62.png"/><Relationship Id="rId9" Type="http://schemas.openxmlformats.org/officeDocument/2006/relationships/image" Target="../media/image67.png"/><Relationship Id="rId14" Type="http://schemas.openxmlformats.org/officeDocument/2006/relationships/image" Target="../media/image72.jpg"/><Relationship Id="rId22" Type="http://schemas.openxmlformats.org/officeDocument/2006/relationships/image" Target="../media/image8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jpeg"/><Relationship Id="rId18" Type="http://schemas.openxmlformats.org/officeDocument/2006/relationships/image" Target="../media/image19.png"/><Relationship Id="rId26" Type="http://schemas.openxmlformats.org/officeDocument/2006/relationships/image" Target="../media/image27.png"/><Relationship Id="rId3" Type="http://schemas.openxmlformats.org/officeDocument/2006/relationships/image" Target="../media/image4.png"/><Relationship Id="rId21" Type="http://schemas.openxmlformats.org/officeDocument/2006/relationships/image" Target="../media/image22.png"/><Relationship Id="rId7" Type="http://schemas.openxmlformats.org/officeDocument/2006/relationships/image" Target="../media/image8.jpe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5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7.jpeg"/><Relationship Id="rId20" Type="http://schemas.openxmlformats.org/officeDocument/2006/relationships/image" Target="../media/image21.jpeg"/><Relationship Id="rId29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24" Type="http://schemas.openxmlformats.org/officeDocument/2006/relationships/image" Target="../media/image25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28" Type="http://schemas.openxmlformats.org/officeDocument/2006/relationships/image" Target="../media/image29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jpeg"/><Relationship Id="rId22" Type="http://schemas.openxmlformats.org/officeDocument/2006/relationships/image" Target="../media/image23.png"/><Relationship Id="rId27" Type="http://schemas.openxmlformats.org/officeDocument/2006/relationships/image" Target="../media/image28.jpeg"/><Relationship Id="rId30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emf"/><Relationship Id="rId13" Type="http://schemas.openxmlformats.org/officeDocument/2006/relationships/image" Target="../media/image42.png"/><Relationship Id="rId3" Type="http://schemas.openxmlformats.org/officeDocument/2006/relationships/image" Target="../media/image32.png"/><Relationship Id="rId7" Type="http://schemas.openxmlformats.org/officeDocument/2006/relationships/image" Target="../media/image36.emf"/><Relationship Id="rId12" Type="http://schemas.openxmlformats.org/officeDocument/2006/relationships/image" Target="../media/image4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png"/><Relationship Id="rId4" Type="http://schemas.openxmlformats.org/officeDocument/2006/relationships/image" Target="../media/image5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 noChangeArrowheads="1"/>
          </p:cNvSpPr>
          <p:nvPr>
            <p:ph type="ctrTitle"/>
          </p:nvPr>
        </p:nvSpPr>
        <p:spPr bwMode="auto">
          <a:xfrm>
            <a:off x="1524000" y="1917700"/>
            <a:ext cx="9144000" cy="1308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altLang="zh-CN" sz="4000" b="1" dirty="0" smtClean="0">
                <a:latin typeface="Times New Roman" panose="02020603050405020304" pitchFamily="18" charset="0"/>
              </a:rPr>
              <a:t>Approaching 5G </a:t>
            </a:r>
            <a:r>
              <a:rPr lang="en-US" altLang="zh-CN" sz="4000" b="1" dirty="0">
                <a:latin typeface="Times New Roman" panose="02020603050405020304" pitchFamily="18" charset="0"/>
              </a:rPr>
              <a:t>in China </a:t>
            </a:r>
            <a:endParaRPr lang="zh-CN" altLang="en-US" sz="4000" b="1" dirty="0">
              <a:latin typeface="Times New Roman" panose="02020603050405020304" pitchFamily="18" charset="0"/>
            </a:endParaRPr>
          </a:p>
        </p:txBody>
      </p:sp>
      <p:sp>
        <p:nvSpPr>
          <p:cNvPr id="2051" name="副标题 2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524000" y="3981450"/>
            <a:ext cx="9144000" cy="8715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</a:pPr>
            <a:endParaRPr lang="en-US" altLang="zh-CN" b="1" dirty="0">
              <a:latin typeface="Times New Roman" panose="02020603050405020304" pitchFamily="18" charset="0"/>
            </a:endParaRPr>
          </a:p>
          <a:p>
            <a:pPr>
              <a:spcBef>
                <a:spcPts val="600"/>
              </a:spcBef>
            </a:pPr>
            <a:r>
              <a:rPr lang="en-US" altLang="zh-CN" b="1" dirty="0" smtClean="0">
                <a:latin typeface="Times New Roman" panose="02020603050405020304" pitchFamily="18" charset="0"/>
              </a:rPr>
              <a:t>CCSA</a:t>
            </a:r>
            <a:endParaRPr lang="en-US" altLang="zh-CN" b="1" dirty="0">
              <a:latin typeface="Times New Roman" panose="02020603050405020304" pitchFamily="18" charset="0"/>
            </a:endParaRPr>
          </a:p>
          <a:p>
            <a:pPr>
              <a:spcBef>
                <a:spcPts val="600"/>
              </a:spcBef>
            </a:pPr>
            <a:r>
              <a:rPr lang="en-US" altLang="zh-CN" b="1" dirty="0" smtClean="0">
                <a:latin typeface="Times New Roman" panose="02020603050405020304" pitchFamily="18" charset="0"/>
              </a:rPr>
              <a:t>  </a:t>
            </a:r>
            <a:endParaRPr lang="en-US" altLang="zh-CN" b="1" dirty="0">
              <a:latin typeface="Times New Roman" panose="02020603050405020304" pitchFamily="18" charset="0"/>
            </a:endParaRPr>
          </a:p>
          <a:p>
            <a:pPr>
              <a:spcBef>
                <a:spcPts val="600"/>
              </a:spcBef>
            </a:pPr>
            <a:r>
              <a:rPr lang="en-US" altLang="zh-CN" b="1" dirty="0" smtClean="0">
                <a:latin typeface="Times New Roman" panose="02020603050405020304" pitchFamily="18" charset="0"/>
              </a:rPr>
              <a:t>April. </a:t>
            </a:r>
            <a:r>
              <a:rPr lang="en-US" altLang="zh-CN" b="1" dirty="0">
                <a:latin typeface="Times New Roman" panose="02020603050405020304" pitchFamily="18" charset="0"/>
              </a:rPr>
              <a:t>2018</a:t>
            </a:r>
          </a:p>
        </p:txBody>
      </p:sp>
    </p:spTree>
    <p:extLst>
      <p:ext uri="{BB962C8B-B14F-4D97-AF65-F5344CB8AC3E}">
        <p14:creationId xmlns:p14="http://schemas.microsoft.com/office/powerpoint/2010/main" val="65181659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b="1" dirty="0">
                <a:latin typeface="Times New Roman" panose="02020603050405020304" pitchFamily="18" charset="0"/>
              </a:rPr>
              <a:t>C-V2X, Cross-industry Innovation Platform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AEB8F17F-766C-4B16-9349-26549B7DFBE3}"/>
              </a:ext>
            </a:extLst>
          </p:cNvPr>
          <p:cNvSpPr/>
          <p:nvPr/>
        </p:nvSpPr>
        <p:spPr>
          <a:xfrm>
            <a:off x="1048569" y="1219201"/>
            <a:ext cx="110403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ct val="150000"/>
              </a:lnSpc>
              <a:spcBef>
                <a:spcPts val="600"/>
              </a:spcBef>
              <a:buSzPct val="100000"/>
            </a:pPr>
            <a:r>
              <a:rPr lang="en-US" altLang="zh-CN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Industry-college-institute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Cooperation</a:t>
            </a:r>
            <a:r>
              <a:rPr lang="zh-CN" altLang="en-US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sz="24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Cross-industry 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Integration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Gill Sans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264575F6-BE60-4FA9-8799-7FA709E18D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4159" y="1865532"/>
            <a:ext cx="9240461" cy="3036848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1248104" y="6420465"/>
            <a:ext cx="9438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Page 10</a:t>
            </a:r>
            <a:endParaRPr lang="zh-CN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右箭头 29">
            <a:extLst>
              <a:ext uri="{FF2B5EF4-FFF2-40B4-BE49-F238E27FC236}">
                <a16:creationId xmlns:a16="http://schemas.microsoft.com/office/drawing/2014/main" xmlns="" id="{6F9FACC3-0A82-420E-946B-6B4137192723}"/>
              </a:ext>
            </a:extLst>
          </p:cNvPr>
          <p:cNvSpPr/>
          <p:nvPr/>
        </p:nvSpPr>
        <p:spPr>
          <a:xfrm>
            <a:off x="838200" y="4902380"/>
            <a:ext cx="10515600" cy="449262"/>
          </a:xfrm>
          <a:prstGeom prst="right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ea typeface="宋体" pitchFamily="2" charset="-122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D777EF6F-5FEB-4724-BBF9-2CC7A49724A6}"/>
              </a:ext>
            </a:extLst>
          </p:cNvPr>
          <p:cNvCxnSpPr>
            <a:cxnSpLocks/>
          </p:cNvCxnSpPr>
          <p:nvPr/>
        </p:nvCxnSpPr>
        <p:spPr>
          <a:xfrm flipV="1">
            <a:off x="6857999" y="5057191"/>
            <a:ext cx="0" cy="16596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88">
            <a:extLst>
              <a:ext uri="{FF2B5EF4-FFF2-40B4-BE49-F238E27FC236}">
                <a16:creationId xmlns:a16="http://schemas.microsoft.com/office/drawing/2014/main" xmlns="" id="{E036AB1A-13C5-4723-A32F-855F494F26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49699" y="4988008"/>
            <a:ext cx="4111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1pPr>
            <a:lvl2pPr marL="742950" indent="-285750" eaLnBrk="0" hangingPunct="0"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2pPr>
            <a:lvl3pPr marL="1143000" indent="-228600" eaLnBrk="0" hangingPunct="0"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3pPr>
            <a:lvl4pPr marL="1600200" indent="-228600" eaLnBrk="0" hangingPunct="0"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4pPr>
            <a:lvl5pPr marL="2057400" indent="-228600" eaLnBrk="0" hangingPunct="0"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9pPr>
          </a:lstStyle>
          <a:p>
            <a:pPr eaLnBrk="1" hangingPunct="1"/>
            <a:r>
              <a:rPr lang="en-GB" altLang="zh-CN" sz="1600" b="1" dirty="0">
                <a:solidFill>
                  <a:schemeClr val="bg1"/>
                </a:solidFill>
                <a:latin typeface="Times New Roman" panose="02020603050405020304" pitchFamily="18" charset="0"/>
                <a:ea typeface="MS Mincho" pitchFamily="49" charset="-128"/>
              </a:rPr>
              <a:t>20</a:t>
            </a:r>
            <a:r>
              <a:rPr lang="en-GB" altLang="ja-JP" sz="1600" b="1" dirty="0">
                <a:solidFill>
                  <a:schemeClr val="bg1"/>
                </a:solidFill>
                <a:latin typeface="Times New Roman" panose="02020603050405020304" pitchFamily="18" charset="0"/>
                <a:ea typeface="MS Mincho" pitchFamily="49" charset="-128"/>
              </a:rPr>
              <a:t>17</a:t>
            </a:r>
            <a:endParaRPr lang="en-GB" altLang="ja-JP" sz="24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Rectangle 289">
            <a:extLst>
              <a:ext uri="{FF2B5EF4-FFF2-40B4-BE49-F238E27FC236}">
                <a16:creationId xmlns:a16="http://schemas.microsoft.com/office/drawing/2014/main" xmlns="" id="{CC165348-A7BD-46A5-BE97-603F3F0E1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97658" y="4986420"/>
            <a:ext cx="41116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1pPr>
            <a:lvl2pPr marL="742950" indent="-285750" eaLnBrk="0" hangingPunct="0"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2pPr>
            <a:lvl3pPr marL="1143000" indent="-228600" eaLnBrk="0" hangingPunct="0"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3pPr>
            <a:lvl4pPr marL="1600200" indent="-228600" eaLnBrk="0" hangingPunct="0"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4pPr>
            <a:lvl5pPr marL="2057400" indent="-228600" eaLnBrk="0" hangingPunct="0"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9pPr>
          </a:lstStyle>
          <a:p>
            <a:pPr eaLnBrk="1" hangingPunct="1"/>
            <a:r>
              <a:rPr lang="en-GB" altLang="zh-CN" sz="1600" b="1" dirty="0">
                <a:solidFill>
                  <a:schemeClr val="bg1"/>
                </a:solidFill>
                <a:latin typeface="Times New Roman" panose="02020603050405020304" pitchFamily="18" charset="0"/>
                <a:ea typeface="MS Mincho" pitchFamily="49" charset="-128"/>
              </a:rPr>
              <a:t>20</a:t>
            </a:r>
            <a:r>
              <a:rPr lang="en-GB" altLang="ja-JP" sz="1600" b="1" dirty="0">
                <a:solidFill>
                  <a:schemeClr val="bg1"/>
                </a:solidFill>
                <a:latin typeface="Times New Roman" panose="02020603050405020304" pitchFamily="18" charset="0"/>
                <a:ea typeface="MS Mincho" pitchFamily="49" charset="-128"/>
              </a:rPr>
              <a:t>18</a:t>
            </a:r>
            <a:endParaRPr lang="en-GB" altLang="ja-JP" sz="24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Rectangle 284">
            <a:extLst>
              <a:ext uri="{FF2B5EF4-FFF2-40B4-BE49-F238E27FC236}">
                <a16:creationId xmlns:a16="http://schemas.microsoft.com/office/drawing/2014/main" xmlns="" id="{97F35912-9D7E-4AB8-AA7C-2FCCAB7EAB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042" y="5351642"/>
            <a:ext cx="3556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1pPr>
            <a:lvl2pPr marL="742950" indent="-285750" eaLnBrk="0" hangingPunct="0"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2pPr>
            <a:lvl3pPr marL="1143000" indent="-228600" eaLnBrk="0" hangingPunct="0"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3pPr>
            <a:lvl4pPr marL="1600200" indent="-228600" eaLnBrk="0" hangingPunct="0"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4pPr>
            <a:lvl5pPr marL="2057400" indent="-228600" eaLnBrk="0" hangingPunct="0"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9pPr>
          </a:lstStyle>
          <a:p>
            <a:pPr eaLnBrk="1" hangingPunct="1"/>
            <a:r>
              <a:rPr lang="en-GB" altLang="zh-CN" sz="1100" b="1" dirty="0">
                <a:latin typeface="Times New Roman" panose="02020603050405020304" pitchFamily="18" charset="0"/>
                <a:ea typeface="MS Mincho" pitchFamily="49" charset="-128"/>
              </a:rPr>
              <a:t>No.</a:t>
            </a:r>
            <a:r>
              <a:rPr lang="en-GB" altLang="ja-JP" sz="1100" b="1" dirty="0">
                <a:latin typeface="Times New Roman" panose="02020603050405020304" pitchFamily="18" charset="0"/>
                <a:ea typeface="MS Mincho" pitchFamily="49" charset="-128"/>
              </a:rPr>
              <a:t>2</a:t>
            </a:r>
          </a:p>
          <a:p>
            <a:pPr eaLnBrk="1" hangingPunct="1"/>
            <a:r>
              <a:rPr lang="en-GB" altLang="ja-JP" sz="1100" b="1" dirty="0">
                <a:latin typeface="Times New Roman" panose="02020603050405020304" pitchFamily="18" charset="0"/>
                <a:ea typeface="MS Mincho" pitchFamily="49" charset="-128"/>
              </a:rPr>
              <a:t>(Jun.)</a:t>
            </a:r>
            <a:endParaRPr lang="en-GB" altLang="ja-JP" sz="1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" name="TextBox 119">
            <a:extLst>
              <a:ext uri="{FF2B5EF4-FFF2-40B4-BE49-F238E27FC236}">
                <a16:creationId xmlns:a16="http://schemas.microsoft.com/office/drawing/2014/main" xmlns="" id="{29D319D3-FF13-4662-9912-711CB37460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965" y="5901600"/>
            <a:ext cx="2084387" cy="646331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9pPr>
          </a:lstStyle>
          <a:p>
            <a:pPr marL="171450" indent="-171450" eaLnBrk="1" hangingPunct="1"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Establishment of C-V2X Working Group </a:t>
            </a:r>
          </a:p>
          <a:p>
            <a:pPr marL="171450" indent="-171450" eaLnBrk="1" hangingPunct="1"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Identified 4 Work Items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连接符 15">
            <a:extLst>
              <a:ext uri="{FF2B5EF4-FFF2-40B4-BE49-F238E27FC236}">
                <a16:creationId xmlns:a16="http://schemas.microsoft.com/office/drawing/2014/main" xmlns="" id="{9AF97546-E931-4D06-9939-7A80079F942E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494159" y="5351642"/>
            <a:ext cx="0" cy="423862"/>
          </a:xfrm>
          <a:prstGeom prst="line">
            <a:avLst/>
          </a:prstGeom>
          <a:noFill/>
          <a:ln w="254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" name="Rectangle 284">
            <a:extLst>
              <a:ext uri="{FF2B5EF4-FFF2-40B4-BE49-F238E27FC236}">
                <a16:creationId xmlns:a16="http://schemas.microsoft.com/office/drawing/2014/main" xmlns="" id="{F8CDA649-507E-4656-84F7-6804683291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2426" y="5351642"/>
            <a:ext cx="3556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1pPr>
            <a:lvl2pPr marL="742950" indent="-285750" eaLnBrk="0" hangingPunct="0"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2pPr>
            <a:lvl3pPr marL="1143000" indent="-228600" eaLnBrk="0" hangingPunct="0"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3pPr>
            <a:lvl4pPr marL="1600200" indent="-228600" eaLnBrk="0" hangingPunct="0"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4pPr>
            <a:lvl5pPr marL="2057400" indent="-228600" eaLnBrk="0" hangingPunct="0"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9pPr>
          </a:lstStyle>
          <a:p>
            <a:pPr eaLnBrk="1" hangingPunct="1"/>
            <a:r>
              <a:rPr lang="en-GB" altLang="zh-CN" sz="1100" b="1" dirty="0">
                <a:latin typeface="Times New Roman" panose="02020603050405020304" pitchFamily="18" charset="0"/>
                <a:ea typeface="MS Mincho" pitchFamily="49" charset="-128"/>
              </a:rPr>
              <a:t>No.7</a:t>
            </a:r>
          </a:p>
          <a:p>
            <a:pPr eaLnBrk="1" hangingPunct="1"/>
            <a:r>
              <a:rPr lang="en-GB" altLang="ja-JP" sz="1100" b="1" dirty="0">
                <a:latin typeface="Times New Roman" panose="02020603050405020304" pitchFamily="18" charset="0"/>
                <a:ea typeface="MS Mincho" pitchFamily="49" charset="-128"/>
              </a:rPr>
              <a:t>(Sep.)</a:t>
            </a:r>
            <a:endParaRPr lang="en-GB" altLang="ja-JP" sz="1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" name="TextBox 119">
            <a:extLst>
              <a:ext uri="{FF2B5EF4-FFF2-40B4-BE49-F238E27FC236}">
                <a16:creationId xmlns:a16="http://schemas.microsoft.com/office/drawing/2014/main" xmlns="" id="{73CD9D9F-E7D3-44AC-9A7C-8B929A10C3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8349" y="5901600"/>
            <a:ext cx="2084387" cy="646331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9pPr>
          </a:lstStyle>
          <a:p>
            <a:pPr marL="171450" indent="-171450" eaLnBrk="1" hangingPunct="1"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 WIs review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eaLnBrk="1" hangingPunct="1"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Release 2 specification for LTE-V2X test</a:t>
            </a:r>
          </a:p>
        </p:txBody>
      </p:sp>
      <p:cxnSp>
        <p:nvCxnSpPr>
          <p:cNvPr id="29" name="直接连接符 15">
            <a:extLst>
              <a:ext uri="{FF2B5EF4-FFF2-40B4-BE49-F238E27FC236}">
                <a16:creationId xmlns:a16="http://schemas.microsoft.com/office/drawing/2014/main" xmlns="" id="{DE9A5306-67FD-4A2D-B2DF-398BF462CEB4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850543" y="5351642"/>
            <a:ext cx="0" cy="423862"/>
          </a:xfrm>
          <a:prstGeom prst="line">
            <a:avLst/>
          </a:prstGeom>
          <a:noFill/>
          <a:ln w="254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" name="Rectangle 284">
            <a:extLst>
              <a:ext uri="{FF2B5EF4-FFF2-40B4-BE49-F238E27FC236}">
                <a16:creationId xmlns:a16="http://schemas.microsoft.com/office/drawing/2014/main" xmlns="" id="{3CCE23E5-B682-460E-828E-B3E09B6C39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49835" y="5351642"/>
            <a:ext cx="3556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1pPr>
            <a:lvl2pPr marL="742950" indent="-285750" eaLnBrk="0" hangingPunct="0"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2pPr>
            <a:lvl3pPr marL="1143000" indent="-228600" eaLnBrk="0" hangingPunct="0"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3pPr>
            <a:lvl4pPr marL="1600200" indent="-228600" eaLnBrk="0" hangingPunct="0"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4pPr>
            <a:lvl5pPr marL="2057400" indent="-228600" eaLnBrk="0" hangingPunct="0"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9pPr>
          </a:lstStyle>
          <a:p>
            <a:pPr eaLnBrk="1" hangingPunct="1"/>
            <a:endParaRPr lang="en-GB" altLang="ja-JP" sz="1100" b="1" dirty="0">
              <a:latin typeface="Times New Roman" panose="02020603050405020304" pitchFamily="18" charset="0"/>
              <a:ea typeface="MS Mincho" pitchFamily="49" charset="-128"/>
            </a:endParaRPr>
          </a:p>
          <a:p>
            <a:pPr eaLnBrk="1" hangingPunct="1"/>
            <a:r>
              <a:rPr lang="en-GB" altLang="ja-JP" sz="1100" b="1" dirty="0">
                <a:latin typeface="Times New Roman" panose="02020603050405020304" pitchFamily="18" charset="0"/>
                <a:ea typeface="MS Mincho" pitchFamily="49" charset="-128"/>
              </a:rPr>
              <a:t>(Jan.)</a:t>
            </a:r>
            <a:endParaRPr lang="en-GB" altLang="ja-JP" sz="1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" name="TextBox 119">
            <a:extLst>
              <a:ext uri="{FF2B5EF4-FFF2-40B4-BE49-F238E27FC236}">
                <a16:creationId xmlns:a16="http://schemas.microsoft.com/office/drawing/2014/main" xmlns="" id="{89ADE685-24BC-4BCE-87C1-C8490664C1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1811" y="5906253"/>
            <a:ext cx="2530533" cy="646331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9pPr>
          </a:lstStyle>
          <a:p>
            <a:pPr marL="171450" indent="-171450" eaLnBrk="1" hangingPunct="1"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C-V2X White paper on service requirement, network and business models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15">
            <a:extLst>
              <a:ext uri="{FF2B5EF4-FFF2-40B4-BE49-F238E27FC236}">
                <a16:creationId xmlns:a16="http://schemas.microsoft.com/office/drawing/2014/main" xmlns="" id="{58D284F5-9884-4047-AB69-C02900ADB1A0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8077952" y="5351642"/>
            <a:ext cx="0" cy="423862"/>
          </a:xfrm>
          <a:prstGeom prst="line">
            <a:avLst/>
          </a:prstGeom>
          <a:noFill/>
          <a:ln w="254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" name="Rectangle 284">
            <a:extLst>
              <a:ext uri="{FF2B5EF4-FFF2-40B4-BE49-F238E27FC236}">
                <a16:creationId xmlns:a16="http://schemas.microsoft.com/office/drawing/2014/main" xmlns="" id="{1C12E07B-24BD-418B-957E-5EFE3FF40D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59481" y="5351642"/>
            <a:ext cx="3556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1pPr>
            <a:lvl2pPr marL="742950" indent="-285750" eaLnBrk="0" hangingPunct="0"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2pPr>
            <a:lvl3pPr marL="1143000" indent="-228600" eaLnBrk="0" hangingPunct="0"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3pPr>
            <a:lvl4pPr marL="1600200" indent="-228600" eaLnBrk="0" hangingPunct="0"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4pPr>
            <a:lvl5pPr marL="2057400" indent="-228600" eaLnBrk="0" hangingPunct="0"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9pPr>
          </a:lstStyle>
          <a:p>
            <a:pPr eaLnBrk="1" hangingPunct="1"/>
            <a:endParaRPr lang="en-GB" altLang="ja-JP" sz="1100" b="1" dirty="0">
              <a:latin typeface="Times New Roman" panose="02020603050405020304" pitchFamily="18" charset="0"/>
              <a:ea typeface="MS Mincho" pitchFamily="49" charset="-128"/>
            </a:endParaRPr>
          </a:p>
          <a:p>
            <a:pPr eaLnBrk="1" hangingPunct="1"/>
            <a:r>
              <a:rPr lang="en-GB" altLang="ja-JP" sz="1100" b="1" dirty="0">
                <a:latin typeface="Times New Roman" panose="02020603050405020304" pitchFamily="18" charset="0"/>
                <a:ea typeface="MS Mincho" pitchFamily="49" charset="-128"/>
              </a:rPr>
              <a:t>(Jun.)</a:t>
            </a:r>
            <a:endParaRPr lang="en-GB" altLang="ja-JP" sz="1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" name="TextBox 119">
            <a:extLst>
              <a:ext uri="{FF2B5EF4-FFF2-40B4-BE49-F238E27FC236}">
                <a16:creationId xmlns:a16="http://schemas.microsoft.com/office/drawing/2014/main" xmlns="" id="{838552C2-5F2D-4428-9623-406014EF0A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45404" y="5901600"/>
            <a:ext cx="2084387" cy="646331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9pPr>
          </a:lstStyle>
          <a:p>
            <a:pPr marL="171450" indent="-171450" eaLnBrk="1" hangingPunct="1"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Report on C-V2X Test and Evaluation </a:t>
            </a:r>
          </a:p>
          <a:p>
            <a:pPr marL="171450" indent="-171450" eaLnBrk="1" hangingPunct="1"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Work Items for 2018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15">
            <a:extLst>
              <a:ext uri="{FF2B5EF4-FFF2-40B4-BE49-F238E27FC236}">
                <a16:creationId xmlns:a16="http://schemas.microsoft.com/office/drawing/2014/main" xmlns="" id="{C8379DA8-15BE-4AB8-8DB1-2793024EC59B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0687598" y="5351642"/>
            <a:ext cx="0" cy="423862"/>
          </a:xfrm>
          <a:prstGeom prst="line">
            <a:avLst/>
          </a:prstGeom>
          <a:noFill/>
          <a:ln w="254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6" name="Rectangle 284">
            <a:extLst>
              <a:ext uri="{FF2B5EF4-FFF2-40B4-BE49-F238E27FC236}">
                <a16:creationId xmlns:a16="http://schemas.microsoft.com/office/drawing/2014/main" xmlns="" id="{E4BF657F-D1ED-4304-9F63-76B9FD6AB3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09118" y="5351642"/>
            <a:ext cx="45187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1pPr>
            <a:lvl2pPr marL="742950" indent="-285750" eaLnBrk="0" hangingPunct="0"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2pPr>
            <a:lvl3pPr marL="1143000" indent="-228600" eaLnBrk="0" hangingPunct="0"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3pPr>
            <a:lvl4pPr marL="1600200" indent="-228600" eaLnBrk="0" hangingPunct="0"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4pPr>
            <a:lvl5pPr marL="2057400" indent="-228600" eaLnBrk="0" hangingPunct="0"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1187450" algn="l"/>
              </a:tabLst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9pPr>
          </a:lstStyle>
          <a:p>
            <a:pPr eaLnBrk="1" hangingPunct="1"/>
            <a:r>
              <a:rPr lang="en-GB" altLang="zh-CN" sz="1100" b="1" dirty="0">
                <a:latin typeface="Times New Roman" panose="02020603050405020304" pitchFamily="18" charset="0"/>
                <a:ea typeface="MS Mincho" pitchFamily="49" charset="-128"/>
              </a:rPr>
              <a:t>No.16</a:t>
            </a:r>
          </a:p>
          <a:p>
            <a:pPr eaLnBrk="1" hangingPunct="1"/>
            <a:r>
              <a:rPr lang="en-GB" altLang="ja-JP" sz="1100" b="1" dirty="0">
                <a:latin typeface="Times New Roman" panose="02020603050405020304" pitchFamily="18" charset="0"/>
                <a:ea typeface="MS Mincho" pitchFamily="49" charset="-128"/>
              </a:rPr>
              <a:t>(Nov.)</a:t>
            </a:r>
            <a:endParaRPr lang="en-GB" altLang="ja-JP" sz="1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" name="TextBox 119">
            <a:extLst>
              <a:ext uri="{FF2B5EF4-FFF2-40B4-BE49-F238E27FC236}">
                <a16:creationId xmlns:a16="http://schemas.microsoft.com/office/drawing/2014/main" xmlns="" id="{306D4E07-D987-4A52-81B7-C8EE91E251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2506" y="5901600"/>
            <a:ext cx="1446245" cy="646331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9pPr>
          </a:lstStyle>
          <a:p>
            <a:pPr marL="171450" indent="-171450" eaLnBrk="1" hangingPunct="1"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MoU between IMT-2020 and 5GAA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8" name="直接连接符 15">
            <a:extLst>
              <a:ext uri="{FF2B5EF4-FFF2-40B4-BE49-F238E27FC236}">
                <a16:creationId xmlns:a16="http://schemas.microsoft.com/office/drawing/2014/main" xmlns="" id="{DE5FB708-701F-48B3-B74E-C730E57F2091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5823905" y="5351642"/>
            <a:ext cx="0" cy="423862"/>
          </a:xfrm>
          <a:prstGeom prst="line">
            <a:avLst/>
          </a:prstGeom>
          <a:noFill/>
          <a:ln w="254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42325900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b="1" dirty="0">
                <a:latin typeface="Times New Roman" panose="02020603050405020304" pitchFamily="18" charset="0"/>
              </a:rPr>
              <a:t>C-V2X Demonstrations and Pilot Areas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51338" y="3298279"/>
            <a:ext cx="11605936" cy="3100456"/>
            <a:chOff x="-46179" y="2892865"/>
            <a:chExt cx="9117358" cy="2318114"/>
          </a:xfrm>
        </p:grpSpPr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00F21F7F-81F8-429C-9390-0872C1C7CE71}"/>
                </a:ext>
              </a:extLst>
            </p:cNvPr>
            <p:cNvCxnSpPr>
              <a:cxnSpLocks/>
            </p:cNvCxnSpPr>
            <p:nvPr/>
          </p:nvCxnSpPr>
          <p:spPr>
            <a:xfrm>
              <a:off x="72818" y="2929561"/>
              <a:ext cx="8998361" cy="20019"/>
            </a:xfrm>
            <a:prstGeom prst="line">
              <a:avLst/>
            </a:prstGeom>
            <a:ln w="2540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" name="图片 4">
              <a:extLst>
                <a:ext uri="{FF2B5EF4-FFF2-40B4-BE49-F238E27FC236}">
                  <a16:creationId xmlns="" xmlns:a16="http://schemas.microsoft.com/office/drawing/2014/main" id="{4368856D-1A05-4564-B56E-C50E2214495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85371" y="3180337"/>
              <a:ext cx="2159162" cy="1429069"/>
            </a:xfrm>
            <a:prstGeom prst="rect">
              <a:avLst/>
            </a:prstGeom>
          </p:spPr>
        </p:pic>
        <p:pic>
          <p:nvPicPr>
            <p:cNvPr id="6" name="图片 5" descr="A City.jpg">
              <a:extLst>
                <a:ext uri="{FF2B5EF4-FFF2-40B4-BE49-F238E27FC236}">
                  <a16:creationId xmlns="" xmlns:a16="http://schemas.microsoft.com/office/drawing/2014/main" id="{F813FE09-5419-4A10-8689-521E9EAD51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832309" y="3182418"/>
              <a:ext cx="2135091" cy="1471414"/>
            </a:xfrm>
            <a:prstGeom prst="rect">
              <a:avLst/>
            </a:prstGeom>
          </p:spPr>
        </p:pic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0EB3A1D6-38AB-4A36-9882-56179AAA4621}"/>
                </a:ext>
              </a:extLst>
            </p:cNvPr>
            <p:cNvSpPr/>
            <p:nvPr/>
          </p:nvSpPr>
          <p:spPr>
            <a:xfrm>
              <a:off x="881445" y="3099935"/>
              <a:ext cx="2742869" cy="3451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“5+2” C-V2X Pilot Areas</a:t>
              </a:r>
              <a:endPara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3F6D7B63-BCAF-4153-918C-DC1645DAF89E}"/>
                </a:ext>
              </a:extLst>
            </p:cNvPr>
            <p:cNvSpPr/>
            <p:nvPr/>
          </p:nvSpPr>
          <p:spPr>
            <a:xfrm>
              <a:off x="4675513" y="4763131"/>
              <a:ext cx="4291887" cy="2991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kern="0" dirty="0">
                  <a:latin typeface="Times New Roman" panose="02020603050405020304" pitchFamily="18" charset="0"/>
                  <a:ea typeface="微软雅黑" pitchFamily="34" charset="-122"/>
                  <a:cs typeface="Times New Roman" panose="02020603050405020304" pitchFamily="18" charset="0"/>
                </a:rPr>
                <a:t>LTE-V2X Infrastructure and Application Scenarios</a:t>
              </a:r>
              <a:endPara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FC8DE50F-2C14-4A79-B4DF-B1288103D808}"/>
                </a:ext>
              </a:extLst>
            </p:cNvPr>
            <p:cNvSpPr/>
            <p:nvPr/>
          </p:nvSpPr>
          <p:spPr>
            <a:xfrm>
              <a:off x="-46179" y="3761255"/>
              <a:ext cx="4543774" cy="14497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en-US" altLang="zh-CN" sz="20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MIIT </a:t>
              </a:r>
              <a:r>
                <a:rPr lang="en-US" altLang="zh-CN" sz="20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supported </a:t>
              </a:r>
              <a:r>
                <a:rPr lang="en-US" altLang="zh-CN" sz="2000" b="1" dirty="0">
                  <a:solidFill>
                    <a:srgbClr val="FFFF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Shanghai, Zhejiang, Beijing-Hebei, Jilin, Chongqing, Hubei, Jiangsu </a:t>
              </a:r>
              <a:r>
                <a:rPr lang="en-US" altLang="zh-CN" sz="20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to set up C-V2X pilot areas, </a:t>
              </a:r>
              <a:r>
                <a:rPr lang="en-US" altLang="zh-CN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to promote cross-industry demonstrations and </a:t>
              </a:r>
              <a:r>
                <a:rPr lang="en-US" altLang="zh-CN" sz="2000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test</a:t>
              </a:r>
              <a:r>
                <a:rPr lang="en-US" altLang="zh-CN" sz="20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.</a:t>
              </a:r>
              <a:endPara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06BBBFE2-934B-46FB-BB3D-DD600409EEB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571999" y="2892865"/>
              <a:ext cx="1" cy="36696"/>
            </a:xfrm>
            <a:prstGeom prst="line">
              <a:avLst/>
            </a:prstGeom>
            <a:ln w="2540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矩形 55">
            <a:extLst>
              <a:ext uri="{FF2B5EF4-FFF2-40B4-BE49-F238E27FC236}">
                <a16:creationId xmlns="" xmlns:a16="http://schemas.microsoft.com/office/drawing/2014/main" id="{8FDBFD0E-47A0-4515-9C32-2956682F8D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236" y="1420299"/>
            <a:ext cx="6853084" cy="1421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9pPr>
          </a:lstStyle>
          <a:p>
            <a:pPr marL="0" indent="0" algn="ctr" eaLnBrk="1" hangingPunct="1">
              <a:lnSpc>
                <a:spcPct val="120000"/>
              </a:lnSpc>
              <a:spcBef>
                <a:spcPts val="600"/>
              </a:spcBef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MIIT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established the national cross-industry cooperation mechanism for C-V2X development, coordinated with MPC, MOT, NDRC, etc.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4ADB2DD3-3263-4B9D-8246-E756208250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476" y="1256922"/>
            <a:ext cx="3605354" cy="1766897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1248104" y="6420465"/>
            <a:ext cx="9438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Page 11</a:t>
            </a:r>
            <a:endParaRPr lang="zh-CN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18808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607566" cy="854074"/>
          </a:xfrm>
        </p:spPr>
        <p:txBody>
          <a:bodyPr/>
          <a:lstStyle/>
          <a:p>
            <a:r>
              <a:rPr lang="en-US" altLang="zh-CN" sz="3600" b="1" dirty="0">
                <a:latin typeface="Times New Roman" panose="02020603050405020304" pitchFamily="18" charset="0"/>
              </a:rPr>
              <a:t>NB-</a:t>
            </a:r>
            <a:r>
              <a:rPr lang="en-US" altLang="zh-CN" sz="3600" b="1" dirty="0" err="1">
                <a:latin typeface="Times New Roman" panose="02020603050405020304" pitchFamily="18" charset="0"/>
              </a:rPr>
              <a:t>IoT</a:t>
            </a:r>
            <a:r>
              <a:rPr lang="zh-CN" altLang="en-US" sz="3600" b="1" dirty="0">
                <a:latin typeface="Times New Roman" panose="02020603050405020304" pitchFamily="18" charset="0"/>
              </a:rPr>
              <a:t> </a:t>
            </a:r>
            <a:r>
              <a:rPr lang="en-US" altLang="zh-CN" sz="3600" b="1" dirty="0">
                <a:latin typeface="Times New Roman" panose="02020603050405020304" pitchFamily="18" charset="0"/>
              </a:rPr>
              <a:t>initiates small scale commercial deployments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48BE21FD-0D4F-4779-BE27-8595BC59A388}"/>
              </a:ext>
            </a:extLst>
          </p:cNvPr>
          <p:cNvGrpSpPr/>
          <p:nvPr/>
        </p:nvGrpSpPr>
        <p:grpSpPr>
          <a:xfrm>
            <a:off x="7583889" y="1939326"/>
            <a:ext cx="4152365" cy="3692230"/>
            <a:chOff x="3095444" y="1098630"/>
            <a:chExt cx="2953112" cy="2946240"/>
          </a:xfrm>
        </p:grpSpPr>
        <p:grpSp>
          <p:nvGrpSpPr>
            <p:cNvPr id="37" name="组合 36">
              <a:extLst>
                <a:ext uri="{FF2B5EF4-FFF2-40B4-BE49-F238E27FC236}">
                  <a16:creationId xmlns="" xmlns:a16="http://schemas.microsoft.com/office/drawing/2014/main" id="{C01D454B-D36A-4F2C-83A5-5FF465D3B240}"/>
                </a:ext>
              </a:extLst>
            </p:cNvPr>
            <p:cNvGrpSpPr/>
            <p:nvPr/>
          </p:nvGrpSpPr>
          <p:grpSpPr>
            <a:xfrm>
              <a:off x="3095444" y="1098630"/>
              <a:ext cx="2953112" cy="2946240"/>
              <a:chOff x="826801" y="1563639"/>
              <a:chExt cx="2953112" cy="2946240"/>
            </a:xfrm>
          </p:grpSpPr>
          <p:sp>
            <p:nvSpPr>
              <p:cNvPr id="63" name="椭圆 62">
                <a:extLst>
                  <a:ext uri="{FF2B5EF4-FFF2-40B4-BE49-F238E27FC236}">
                    <a16:creationId xmlns="" xmlns:a16="http://schemas.microsoft.com/office/drawing/2014/main" id="{B6EE8202-C14E-41F5-A3F8-95FBE52AA1E1}"/>
                  </a:ext>
                </a:extLst>
              </p:cNvPr>
              <p:cNvSpPr/>
              <p:nvPr/>
            </p:nvSpPr>
            <p:spPr>
              <a:xfrm>
                <a:off x="826803" y="1563639"/>
                <a:ext cx="2953110" cy="2946240"/>
              </a:xfrm>
              <a:prstGeom prst="ellipse">
                <a:avLst/>
              </a:prstGeom>
              <a:solidFill>
                <a:srgbClr val="1F497D">
                  <a:lumMod val="20000"/>
                  <a:lumOff val="80000"/>
                </a:srgbClr>
              </a:solidFill>
              <a:ln w="25400" cap="flat" cmpd="sng" algn="ctr">
                <a:solidFill>
                  <a:srgbClr val="1F497D">
                    <a:lumMod val="20000"/>
                    <a:lumOff val="8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="" xmlns:a16="http://schemas.microsoft.com/office/drawing/2014/main" id="{3B2BCAFD-F3F1-4573-ABC9-E18162C70C6E}"/>
                  </a:ext>
                </a:extLst>
              </p:cNvPr>
              <p:cNvSpPr/>
              <p:nvPr/>
            </p:nvSpPr>
            <p:spPr>
              <a:xfrm>
                <a:off x="826802" y="1923678"/>
                <a:ext cx="2377046" cy="2304256"/>
              </a:xfrm>
              <a:prstGeom prst="ellipse">
                <a:avLst/>
              </a:prstGeom>
              <a:solidFill>
                <a:srgbClr val="1F497D">
                  <a:lumMod val="60000"/>
                  <a:lumOff val="40000"/>
                </a:srgbClr>
              </a:solidFill>
              <a:ln w="25400" cap="flat" cmpd="sng" algn="ctr">
                <a:solidFill>
                  <a:srgbClr val="1F497D">
                    <a:lumMod val="60000"/>
                    <a:lumOff val="4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="" xmlns:a16="http://schemas.microsoft.com/office/drawing/2014/main" id="{7D2CFBEE-A783-4C0B-B9F9-8FE3A4FC917A}"/>
                  </a:ext>
                </a:extLst>
              </p:cNvPr>
              <p:cNvSpPr/>
              <p:nvPr/>
            </p:nvSpPr>
            <p:spPr>
              <a:xfrm>
                <a:off x="826801" y="2202709"/>
                <a:ext cx="1800200" cy="1746194"/>
              </a:xfrm>
              <a:prstGeom prst="ellipse">
                <a:avLst/>
              </a:prstGeom>
              <a:solidFill>
                <a:srgbClr val="4F81BD">
                  <a:lumMod val="60000"/>
                  <a:lumOff val="40000"/>
                </a:srgbClr>
              </a:solidFill>
              <a:ln w="25400" cap="flat" cmpd="sng" algn="ctr">
                <a:solidFill>
                  <a:srgbClr val="4F81BD">
                    <a:lumMod val="60000"/>
                    <a:lumOff val="4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="" xmlns:a16="http://schemas.microsoft.com/office/drawing/2014/main" id="{E3409B42-BDD7-4843-9100-5FE79E598AB0}"/>
                  </a:ext>
                </a:extLst>
              </p:cNvPr>
              <p:cNvSpPr/>
              <p:nvPr/>
            </p:nvSpPr>
            <p:spPr>
              <a:xfrm>
                <a:off x="827584" y="2643758"/>
                <a:ext cx="864096" cy="864096"/>
              </a:xfrm>
              <a:prstGeom prst="ellipse">
                <a:avLst/>
              </a:prstGeom>
              <a:solidFill>
                <a:srgbClr val="4F81BD">
                  <a:lumMod val="20000"/>
                  <a:lumOff val="80000"/>
                </a:srgbClr>
              </a:solidFill>
              <a:ln w="25400" cap="flat" cmpd="sng" algn="ctr">
                <a:solidFill>
                  <a:srgbClr val="4F81BD">
                    <a:lumMod val="20000"/>
                    <a:lumOff val="8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芯片</a:t>
                </a:r>
              </a:p>
            </p:txBody>
          </p:sp>
        </p:grpSp>
        <p:pic>
          <p:nvPicPr>
            <p:cNvPr id="38" name="图片 37">
              <a:extLst>
                <a:ext uri="{FF2B5EF4-FFF2-40B4-BE49-F238E27FC236}">
                  <a16:creationId xmlns="" xmlns:a16="http://schemas.microsoft.com/office/drawing/2014/main" id="{D0A4F118-61A8-4816-97BF-428192D30D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53325" y="2643851"/>
              <a:ext cx="399929" cy="151929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="" xmlns:a16="http://schemas.microsoft.com/office/drawing/2014/main" id="{189AAF46-5DD9-4FE9-8F48-BA608782730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52867" y="2212891"/>
              <a:ext cx="350816" cy="151929"/>
            </a:xfrm>
            <a:prstGeom prst="rect">
              <a:avLst/>
            </a:prstGeom>
          </p:spPr>
        </p:pic>
        <p:sp>
          <p:nvSpPr>
            <p:cNvPr id="40" name="矩形 39">
              <a:extLst>
                <a:ext uri="{FF2B5EF4-FFF2-40B4-BE49-F238E27FC236}">
                  <a16:creationId xmlns="" xmlns:a16="http://schemas.microsoft.com/office/drawing/2014/main" id="{66BDFBAD-0C87-4F7A-9253-1A4947317F6F}"/>
                </a:ext>
              </a:extLst>
            </p:cNvPr>
            <p:cNvSpPr/>
            <p:nvPr/>
          </p:nvSpPr>
          <p:spPr>
            <a:xfrm>
              <a:off x="3186918" y="2398962"/>
              <a:ext cx="269350" cy="233309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1A8A2FEC-F018-46C2-B72D-24F41E0B89C9}"/>
                </a:ext>
              </a:extLst>
            </p:cNvPr>
            <p:cNvSpPr/>
            <p:nvPr/>
          </p:nvSpPr>
          <p:spPr>
            <a:xfrm>
              <a:off x="3561859" y="2393918"/>
              <a:ext cx="283648" cy="139828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="" xmlns:a16="http://schemas.microsoft.com/office/drawing/2014/main" id="{3EB2ACDE-149E-43E0-AD5A-12E2BEC83B2B}"/>
                </a:ext>
              </a:extLst>
            </p:cNvPr>
            <p:cNvSpPr/>
            <p:nvPr/>
          </p:nvSpPr>
          <p:spPr>
            <a:xfrm>
              <a:off x="3595878" y="2579989"/>
              <a:ext cx="350816" cy="139828"/>
            </a:xfrm>
            <a:prstGeom prst="rect">
              <a:avLst/>
            </a:prstGeom>
            <a:blipFill>
              <a:blip r:embed="rId7"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="" xmlns:a16="http://schemas.microsoft.com/office/drawing/2014/main" id="{B51109E2-0CD8-460D-A282-70C2C8521D17}"/>
                </a:ext>
              </a:extLst>
            </p:cNvPr>
            <p:cNvSpPr/>
            <p:nvPr/>
          </p:nvSpPr>
          <p:spPr>
            <a:xfrm>
              <a:off x="3296815" y="2831246"/>
              <a:ext cx="393736" cy="139828"/>
            </a:xfrm>
            <a:prstGeom prst="rect">
              <a:avLst/>
            </a:prstGeom>
            <a:blipFill>
              <a:blip r:embed="rId8"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pic>
          <p:nvPicPr>
            <p:cNvPr id="44" name="图片 43">
              <a:extLst>
                <a:ext uri="{FF2B5EF4-FFF2-40B4-BE49-F238E27FC236}">
                  <a16:creationId xmlns="" xmlns:a16="http://schemas.microsoft.com/office/drawing/2014/main" id="{F23A5CCB-AF68-406D-B958-1BFE5EB9E5A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53254" y="2753550"/>
              <a:ext cx="344605" cy="73410"/>
            </a:xfrm>
            <a:prstGeom prst="rect">
              <a:avLst/>
            </a:prstGeom>
          </p:spPr>
        </p:pic>
        <p:pic>
          <p:nvPicPr>
            <p:cNvPr id="45" name="图片 44">
              <a:extLst>
                <a:ext uri="{FF2B5EF4-FFF2-40B4-BE49-F238E27FC236}">
                  <a16:creationId xmlns="" xmlns:a16="http://schemas.microsoft.com/office/drawing/2014/main" id="{F777D287-049C-4C68-8D8C-C8BF53DCF89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31158" y="1875067"/>
              <a:ext cx="928771" cy="93531"/>
            </a:xfrm>
            <a:prstGeom prst="rect">
              <a:avLst/>
            </a:prstGeom>
          </p:spPr>
        </p:pic>
        <p:pic>
          <p:nvPicPr>
            <p:cNvPr id="46" name="图片 45">
              <a:extLst>
                <a:ext uri="{FF2B5EF4-FFF2-40B4-BE49-F238E27FC236}">
                  <a16:creationId xmlns="" xmlns:a16="http://schemas.microsoft.com/office/drawing/2014/main" id="{172CA1D7-89FF-4A07-8607-17174B3C8A4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29859" y="2559698"/>
              <a:ext cx="615356" cy="178348"/>
            </a:xfrm>
            <a:prstGeom prst="rect">
              <a:avLst/>
            </a:prstGeom>
          </p:spPr>
        </p:pic>
        <p:pic>
          <p:nvPicPr>
            <p:cNvPr id="47" name="图片 46">
              <a:extLst>
                <a:ext uri="{FF2B5EF4-FFF2-40B4-BE49-F238E27FC236}">
                  <a16:creationId xmlns="" xmlns:a16="http://schemas.microsoft.com/office/drawing/2014/main" id="{03AEEE30-9F77-4578-9A8A-BBB874ABB4B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9482" y="2012010"/>
              <a:ext cx="548671" cy="192207"/>
            </a:xfrm>
            <a:prstGeom prst="rect">
              <a:avLst/>
            </a:prstGeom>
          </p:spPr>
        </p:pic>
        <p:pic>
          <p:nvPicPr>
            <p:cNvPr id="48" name="图片 47">
              <a:extLst>
                <a:ext uri="{FF2B5EF4-FFF2-40B4-BE49-F238E27FC236}">
                  <a16:creationId xmlns="" xmlns:a16="http://schemas.microsoft.com/office/drawing/2014/main" id="{5A25303F-7002-4994-AC21-78F50F25E9F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43644" y="2288855"/>
              <a:ext cx="734990" cy="181625"/>
            </a:xfrm>
            <a:prstGeom prst="rect">
              <a:avLst/>
            </a:prstGeom>
          </p:spPr>
        </p:pic>
        <p:pic>
          <p:nvPicPr>
            <p:cNvPr id="49" name="图片 48">
              <a:extLst>
                <a:ext uri="{FF2B5EF4-FFF2-40B4-BE49-F238E27FC236}">
                  <a16:creationId xmlns="" xmlns:a16="http://schemas.microsoft.com/office/drawing/2014/main" id="{CD4DAEE1-4FCC-43B3-9E1C-F72531E410D3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76556" y="2826959"/>
              <a:ext cx="761541" cy="194676"/>
            </a:xfrm>
            <a:prstGeom prst="rect">
              <a:avLst/>
            </a:prstGeom>
          </p:spPr>
        </p:pic>
        <p:pic>
          <p:nvPicPr>
            <p:cNvPr id="50" name="图片 49">
              <a:extLst>
                <a:ext uri="{FF2B5EF4-FFF2-40B4-BE49-F238E27FC236}">
                  <a16:creationId xmlns="" xmlns:a16="http://schemas.microsoft.com/office/drawing/2014/main" id="{D000CB4F-B37E-4BBA-8735-C45EB403E1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5264" b="13883"/>
            <a:stretch/>
          </p:blipFill>
          <p:spPr>
            <a:xfrm>
              <a:off x="3970042" y="3033736"/>
              <a:ext cx="734990" cy="180800"/>
            </a:xfrm>
            <a:prstGeom prst="rect">
              <a:avLst/>
            </a:prstGeom>
          </p:spPr>
        </p:pic>
        <p:pic>
          <p:nvPicPr>
            <p:cNvPr id="51" name="图片 50">
              <a:extLst>
                <a:ext uri="{FF2B5EF4-FFF2-40B4-BE49-F238E27FC236}">
                  <a16:creationId xmlns="" xmlns:a16="http://schemas.microsoft.com/office/drawing/2014/main" id="{66E9E8D3-FC1F-4B61-A83D-4C3E8D2603C6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3411110" y="3122423"/>
              <a:ext cx="434397" cy="181625"/>
            </a:xfrm>
            <a:prstGeom prst="rect">
              <a:avLst/>
            </a:prstGeom>
          </p:spPr>
        </p:pic>
        <p:pic>
          <p:nvPicPr>
            <p:cNvPr id="52" name="图片 51">
              <a:extLst>
                <a:ext uri="{FF2B5EF4-FFF2-40B4-BE49-F238E27FC236}">
                  <a16:creationId xmlns="" xmlns:a16="http://schemas.microsoft.com/office/drawing/2014/main" id="{5849953F-34DA-4117-B114-B7A2341BEB6D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07144" y="3289949"/>
              <a:ext cx="652785" cy="100267"/>
            </a:xfrm>
            <a:prstGeom prst="rect">
              <a:avLst/>
            </a:prstGeom>
          </p:spPr>
        </p:pic>
        <p:sp>
          <p:nvSpPr>
            <p:cNvPr id="53" name="矩形 52">
              <a:extLst>
                <a:ext uri="{FF2B5EF4-FFF2-40B4-BE49-F238E27FC236}">
                  <a16:creationId xmlns="" xmlns:a16="http://schemas.microsoft.com/office/drawing/2014/main" id="{7F718C80-F2F0-4B36-A399-0BE096FBA663}"/>
                </a:ext>
              </a:extLst>
            </p:cNvPr>
            <p:cNvSpPr/>
            <p:nvPr/>
          </p:nvSpPr>
          <p:spPr>
            <a:xfrm>
              <a:off x="4232082" y="1526765"/>
              <a:ext cx="370711" cy="245268"/>
            </a:xfrm>
            <a:prstGeom prst="rect">
              <a:avLst/>
            </a:prstGeom>
            <a:blipFill>
              <a:blip r:embed="rId18"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pic>
          <p:nvPicPr>
            <p:cNvPr id="54" name="图片 53">
              <a:extLst>
                <a:ext uri="{FF2B5EF4-FFF2-40B4-BE49-F238E27FC236}">
                  <a16:creationId xmlns="" xmlns:a16="http://schemas.microsoft.com/office/drawing/2014/main" id="{A1FDE92A-0C2C-475C-8E00-2EEB042CE20B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95556" y="2435221"/>
              <a:ext cx="576936" cy="242011"/>
            </a:xfrm>
            <a:prstGeom prst="rect">
              <a:avLst/>
            </a:prstGeom>
          </p:spPr>
        </p:pic>
        <p:pic>
          <p:nvPicPr>
            <p:cNvPr id="55" name="图片 54">
              <a:extLst>
                <a:ext uri="{FF2B5EF4-FFF2-40B4-BE49-F238E27FC236}">
                  <a16:creationId xmlns="" xmlns:a16="http://schemas.microsoft.com/office/drawing/2014/main" id="{69A45B85-EA16-4057-ADCD-97E92FDC9650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3408" y="2928420"/>
              <a:ext cx="709896" cy="381246"/>
            </a:xfrm>
            <a:prstGeom prst="rect">
              <a:avLst/>
            </a:prstGeom>
          </p:spPr>
        </p:pic>
        <p:pic>
          <p:nvPicPr>
            <p:cNvPr id="56" name="图片 55">
              <a:extLst>
                <a:ext uri="{FF2B5EF4-FFF2-40B4-BE49-F238E27FC236}">
                  <a16:creationId xmlns="" xmlns:a16="http://schemas.microsoft.com/office/drawing/2014/main" id="{4F895911-8D1F-49D6-A141-8BFF5B508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04329" y="3424862"/>
              <a:ext cx="1026218" cy="295426"/>
            </a:xfrm>
            <a:prstGeom prst="rect">
              <a:avLst/>
            </a:prstGeom>
          </p:spPr>
        </p:pic>
        <p:pic>
          <p:nvPicPr>
            <p:cNvPr id="57" name="图片 56">
              <a:extLst>
                <a:ext uri="{FF2B5EF4-FFF2-40B4-BE49-F238E27FC236}">
                  <a16:creationId xmlns="" xmlns:a16="http://schemas.microsoft.com/office/drawing/2014/main" id="{91BB16CD-843F-4CB7-BC89-3333D2C3C3FF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>
              <a:off x="4669957" y="1868706"/>
              <a:ext cx="576936" cy="212771"/>
            </a:xfrm>
            <a:prstGeom prst="rect">
              <a:avLst/>
            </a:prstGeom>
          </p:spPr>
        </p:pic>
        <p:pic>
          <p:nvPicPr>
            <p:cNvPr id="58" name="图片 57">
              <a:extLst>
                <a:ext uri="{FF2B5EF4-FFF2-40B4-BE49-F238E27FC236}">
                  <a16:creationId xmlns="" xmlns:a16="http://schemas.microsoft.com/office/drawing/2014/main" id="{2C7F1816-A92A-480C-B00B-680C363E8D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86911" y="1794402"/>
              <a:ext cx="475826" cy="353728"/>
            </a:xfrm>
            <a:prstGeom prst="rect">
              <a:avLst/>
            </a:prstGeom>
          </p:spPr>
        </p:pic>
        <p:sp>
          <p:nvSpPr>
            <p:cNvPr id="59" name="矩形 58">
              <a:extLst>
                <a:ext uri="{FF2B5EF4-FFF2-40B4-BE49-F238E27FC236}">
                  <a16:creationId xmlns="" xmlns:a16="http://schemas.microsoft.com/office/drawing/2014/main" id="{6A81DD77-ED79-4BA9-8D25-8C1592A9CB4B}"/>
                </a:ext>
              </a:extLst>
            </p:cNvPr>
            <p:cNvSpPr/>
            <p:nvPr/>
          </p:nvSpPr>
          <p:spPr>
            <a:xfrm>
              <a:off x="5549373" y="2560924"/>
              <a:ext cx="455399" cy="229331"/>
            </a:xfrm>
            <a:prstGeom prst="rect">
              <a:avLst/>
            </a:prstGeom>
            <a:blipFill>
              <a:blip r:embed="rId18"/>
              <a:stretch>
                <a:fillRect/>
              </a:stretch>
            </a:blip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pic>
          <p:nvPicPr>
            <p:cNvPr id="60" name="图片 59">
              <a:extLst>
                <a:ext uri="{FF2B5EF4-FFF2-40B4-BE49-F238E27FC236}">
                  <a16:creationId xmlns="" xmlns:a16="http://schemas.microsoft.com/office/drawing/2014/main" id="{4C1E08F1-22B0-4803-8F38-1DFE76C7E4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3313" y="1262006"/>
              <a:ext cx="548968" cy="252956"/>
            </a:xfrm>
            <a:prstGeom prst="rect">
              <a:avLst/>
            </a:prstGeom>
          </p:spPr>
        </p:pic>
        <p:pic>
          <p:nvPicPr>
            <p:cNvPr id="61" name="图片 60">
              <a:extLst>
                <a:ext uri="{FF2B5EF4-FFF2-40B4-BE49-F238E27FC236}">
                  <a16:creationId xmlns="" xmlns:a16="http://schemas.microsoft.com/office/drawing/2014/main" id="{B4FAEE8C-193E-4B1B-9C4D-84409B4F02CF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/>
            <a:stretch>
              <a:fillRect/>
            </a:stretch>
          </p:blipFill>
          <p:spPr>
            <a:xfrm>
              <a:off x="4857258" y="3591437"/>
              <a:ext cx="741696" cy="156535"/>
            </a:xfrm>
            <a:prstGeom prst="rect">
              <a:avLst/>
            </a:prstGeom>
          </p:spPr>
        </p:pic>
        <p:pic>
          <p:nvPicPr>
            <p:cNvPr id="62" name="图片 61">
              <a:extLst>
                <a:ext uri="{FF2B5EF4-FFF2-40B4-BE49-F238E27FC236}">
                  <a16:creationId xmlns="" xmlns:a16="http://schemas.microsoft.com/office/drawing/2014/main" id="{48EC0C75-5539-44E3-B3F9-FDCCB6D2B803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67830" y="3005230"/>
              <a:ext cx="713156" cy="284719"/>
            </a:xfrm>
            <a:prstGeom prst="rect">
              <a:avLst/>
            </a:prstGeom>
          </p:spPr>
        </p:pic>
      </p:grpSp>
      <p:sp>
        <p:nvSpPr>
          <p:cNvPr id="68" name="圆角矩形 67"/>
          <p:cNvSpPr/>
          <p:nvPr/>
        </p:nvSpPr>
        <p:spPr>
          <a:xfrm>
            <a:off x="171042" y="1447239"/>
            <a:ext cx="7093357" cy="4697054"/>
          </a:xfrm>
          <a:prstGeom prst="roundRect">
            <a:avLst>
              <a:gd name="adj" fmla="val 372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2000" b="1" dirty="0">
                <a:solidFill>
                  <a:srgbClr val="FFFF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Network: </a:t>
            </a:r>
            <a:r>
              <a:rPr lang="en-US" altLang="zh-CN" sz="2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Three operators upgraded/built more than 300,000 NB-</a:t>
            </a:r>
            <a:r>
              <a:rPr lang="en-US" altLang="zh-CN" sz="2000" dirty="0" err="1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IoT</a:t>
            </a:r>
            <a:r>
              <a:rPr lang="en-US" altLang="zh-CN" sz="2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BSs to provide full coverage service.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2000" b="1" dirty="0">
                <a:solidFill>
                  <a:srgbClr val="FFFF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Commercial chipset: </a:t>
            </a:r>
            <a:r>
              <a:rPr lang="en-US" altLang="zh-CN" sz="2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Huawei, Qualcomm, ZTE, MTK etc.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2000" b="1" dirty="0">
                <a:solidFill>
                  <a:srgbClr val="FFFF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Module: </a:t>
            </a:r>
            <a:r>
              <a:rPr lang="en-US" altLang="zh-CN" sz="2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Small &amp; Medium enterprises, price from $30 falls below $6.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2000" b="1" dirty="0">
                <a:solidFill>
                  <a:srgbClr val="FFFF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Platform: </a:t>
            </a:r>
            <a:r>
              <a:rPr lang="en-US" altLang="zh-CN" sz="2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Operators and Huawei dedicate to providing platforms, towards the development of NB-</a:t>
            </a:r>
            <a:r>
              <a:rPr lang="en-US" altLang="zh-CN" sz="2000" dirty="0" err="1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IoT</a:t>
            </a:r>
            <a:r>
              <a:rPr lang="en-US" altLang="zh-CN" sz="2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ecosystem.</a:t>
            </a:r>
            <a:endParaRPr lang="zh-CN" altLang="en-US" sz="2000" dirty="0"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11248104" y="6420465"/>
            <a:ext cx="9438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Page 12</a:t>
            </a:r>
            <a:endParaRPr lang="zh-CN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47448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b="1" dirty="0">
                <a:latin typeface="Times New Roman" panose="02020603050405020304" pitchFamily="18" charset="0"/>
              </a:rPr>
              <a:t>NB-</a:t>
            </a:r>
            <a:r>
              <a:rPr lang="en-US" altLang="zh-CN" sz="3600" b="1" dirty="0" err="1">
                <a:latin typeface="Times New Roman" panose="02020603050405020304" pitchFamily="18" charset="0"/>
              </a:rPr>
              <a:t>IoT</a:t>
            </a:r>
            <a:r>
              <a:rPr lang="zh-CN" altLang="en-US" sz="3600" b="1" dirty="0">
                <a:latin typeface="Times New Roman" panose="02020603050405020304" pitchFamily="18" charset="0"/>
              </a:rPr>
              <a:t> </a:t>
            </a:r>
            <a:r>
              <a:rPr lang="en-US" altLang="zh-CN" sz="3600" b="1" dirty="0">
                <a:latin typeface="Times New Roman" panose="02020603050405020304" pitchFamily="18" charset="0"/>
              </a:rPr>
              <a:t>applications focusing on Smart City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359923" y="1219201"/>
            <a:ext cx="11595371" cy="1286970"/>
          </a:xfrm>
          <a:prstGeom prst="roundRect">
            <a:avLst>
              <a:gd name="adj" fmla="val 741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“Local governments dominant, Platforms + Applications” initialized NB-</a:t>
            </a:r>
            <a:r>
              <a:rPr lang="en-US" altLang="zh-CN" sz="2000" dirty="0" err="1">
                <a:solidFill>
                  <a:schemeClr val="tx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IoT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commercial use.</a:t>
            </a:r>
          </a:p>
          <a:p>
            <a:pPr algn="ctr">
              <a:lnSpc>
                <a:spcPct val="150000"/>
              </a:lnSpc>
              <a:defRPr/>
            </a:pP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To date, around million connections online. An application with million connections may appear in 2018.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359923" y="2638887"/>
            <a:ext cx="6387717" cy="3560313"/>
          </a:xfrm>
          <a:prstGeom prst="roundRect">
            <a:avLst>
              <a:gd name="adj" fmla="val 468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60+ NB-</a:t>
            </a:r>
            <a:r>
              <a:rPr lang="en-US" altLang="zh-CN" sz="2000" dirty="0" err="1">
                <a:solidFill>
                  <a:schemeClr val="tx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IoT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applications covering numerous areas, e.g. city management, industry upgrading, individual consumption.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Year 2018 is critical to build industrial ecosystem and explore business models.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000" b="1" dirty="0">
                <a:solidFill>
                  <a:srgbClr val="FFFF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Typical application: 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Metering, parking, lighting</a:t>
            </a:r>
          </a:p>
        </p:txBody>
      </p:sp>
      <p:graphicFrame>
        <p:nvGraphicFramePr>
          <p:cNvPr id="21" name="图表 20"/>
          <p:cNvGraphicFramePr/>
          <p:nvPr>
            <p:extLst>
              <p:ext uri="{D42A27DB-BD31-4B8C-83A1-F6EECF244321}">
                <p14:modId xmlns:p14="http://schemas.microsoft.com/office/powerpoint/2010/main" val="2631106760"/>
              </p:ext>
            </p:extLst>
          </p:nvPr>
        </p:nvGraphicFramePr>
        <p:xfrm>
          <a:off x="5316864" y="2327485"/>
          <a:ext cx="7266052" cy="41831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1248104" y="6420465"/>
            <a:ext cx="9438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Page 13</a:t>
            </a:r>
            <a:endParaRPr lang="zh-CN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50647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b="1" dirty="0" err="1">
                <a:latin typeface="Times New Roman" panose="02020603050405020304" pitchFamily="18" charset="0"/>
              </a:rPr>
              <a:t>Yingtan</a:t>
            </a:r>
            <a:r>
              <a:rPr lang="en-US" altLang="zh-CN" sz="3600" b="1" dirty="0">
                <a:latin typeface="Times New Roman" panose="02020603050405020304" pitchFamily="18" charset="0"/>
              </a:rPr>
              <a:t>, leading NB-</a:t>
            </a:r>
            <a:r>
              <a:rPr lang="en-US" altLang="zh-CN" sz="3600" b="1" dirty="0" err="1">
                <a:latin typeface="Times New Roman" panose="02020603050405020304" pitchFamily="18" charset="0"/>
              </a:rPr>
              <a:t>IoT</a:t>
            </a:r>
            <a:r>
              <a:rPr lang="en-US" altLang="zh-CN" sz="3600" b="1" dirty="0">
                <a:latin typeface="Times New Roman" panose="02020603050405020304" pitchFamily="18" charset="0"/>
              </a:rPr>
              <a:t> innovation &amp; application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825" y="1702749"/>
            <a:ext cx="2397735" cy="1232149"/>
          </a:xfrm>
          <a:prstGeom prst="rect">
            <a:avLst/>
          </a:prstGeom>
        </p:spPr>
      </p:pic>
      <p:sp>
        <p:nvSpPr>
          <p:cNvPr id="7" name="矩形 28"/>
          <p:cNvSpPr>
            <a:spLocks noChangeArrowheads="1"/>
          </p:cNvSpPr>
          <p:nvPr/>
        </p:nvSpPr>
        <p:spPr bwMode="auto">
          <a:xfrm>
            <a:off x="1518482" y="3274398"/>
            <a:ext cx="268386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6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Framework Agreement for strategic cooperation with CTC, ZTE, Inspur and SGCC</a:t>
            </a:r>
            <a:endParaRPr lang="zh-CN" altLang="en-US" sz="16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矩形 32"/>
          <p:cNvSpPr>
            <a:spLocks noChangeArrowheads="1"/>
          </p:cNvSpPr>
          <p:nvPr/>
        </p:nvSpPr>
        <p:spPr bwMode="auto">
          <a:xfrm>
            <a:off x="233310" y="5408261"/>
            <a:ext cx="221145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6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Framework Agreement for strategic cooperation with CMCC and Huawei</a:t>
            </a:r>
            <a:endParaRPr lang="zh-CN" altLang="en-US" sz="16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11" name="直接箭头连接符 30"/>
          <p:cNvCxnSpPr>
            <a:cxnSpLocks noChangeShapeType="1"/>
          </p:cNvCxnSpPr>
          <p:nvPr/>
        </p:nvCxnSpPr>
        <p:spPr bwMode="auto">
          <a:xfrm>
            <a:off x="5819599" y="4253766"/>
            <a:ext cx="0" cy="512812"/>
          </a:xfrm>
          <a:prstGeom prst="straightConnector1">
            <a:avLst/>
          </a:prstGeom>
          <a:ln>
            <a:headEnd type="oval" w="med" len="med"/>
            <a:tailEnd/>
          </a:ln>
          <a:ex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3" name="矩形 30"/>
          <p:cNvSpPr>
            <a:spLocks noChangeArrowheads="1"/>
          </p:cNvSpPr>
          <p:nvPr/>
        </p:nvSpPr>
        <p:spPr bwMode="auto">
          <a:xfrm>
            <a:off x="3871515" y="4227588"/>
            <a:ext cx="864622" cy="515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742950" indent="-285750" eaLnBrk="0" hangingPunct="0"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2pPr>
            <a:lvl3pPr marL="1143000" indent="-228600" eaLnBrk="0" hangingPunct="0"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3pPr>
            <a:lvl4pPr marL="1600200" indent="-228600" eaLnBrk="0" hangingPunct="0"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4pPr>
            <a:lvl5pPr marL="2057400" indent="-228600" eaLnBrk="0" hangingPunct="0"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9pPr>
          </a:lstStyle>
          <a:p>
            <a:pPr algn="ctr" eaLnBrk="1" fontAlgn="auto" hangingPunct="1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altLang="zh-CN" sz="1400" kern="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  <a:p>
            <a:pPr algn="ctr" eaLnBrk="1" fontAlgn="auto" hangingPunct="1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1400" b="1" kern="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April 12</a:t>
            </a:r>
            <a:endParaRPr lang="zh-CN" altLang="en-US" sz="1400" b="1" kern="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  <a:p>
            <a:pPr algn="ctr" eaLnBrk="1" fontAlgn="auto" hangingPunct="1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400" kern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35"/>
          <p:cNvSpPr>
            <a:spLocks noChangeArrowheads="1"/>
          </p:cNvSpPr>
          <p:nvPr/>
        </p:nvSpPr>
        <p:spPr bwMode="auto">
          <a:xfrm>
            <a:off x="6240923" y="5463737"/>
            <a:ext cx="22900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en-US" altLang="zh-CN" sz="16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Yingtan</a:t>
            </a:r>
            <a:r>
              <a:rPr lang="en-US" altLang="zh-CN" sz="16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Cup” China Maker Innovation &amp; Entrepreneurship Contest</a:t>
            </a:r>
          </a:p>
        </p:txBody>
      </p:sp>
      <p:cxnSp>
        <p:nvCxnSpPr>
          <p:cNvPr id="15" name="直接箭头连接符 30"/>
          <p:cNvCxnSpPr>
            <a:cxnSpLocks noChangeShapeType="1"/>
          </p:cNvCxnSpPr>
          <p:nvPr/>
        </p:nvCxnSpPr>
        <p:spPr bwMode="auto">
          <a:xfrm flipV="1">
            <a:off x="1259292" y="4751698"/>
            <a:ext cx="0" cy="562896"/>
          </a:xfrm>
          <a:prstGeom prst="straightConnector1">
            <a:avLst/>
          </a:prstGeom>
          <a:ln>
            <a:headEnd type="oval" w="med" len="med"/>
            <a:tailEnd/>
          </a:ln>
          <a:ex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6" name="矩形 22"/>
          <p:cNvSpPr>
            <a:spLocks noChangeArrowheads="1"/>
          </p:cNvSpPr>
          <p:nvPr/>
        </p:nvSpPr>
        <p:spPr bwMode="auto">
          <a:xfrm>
            <a:off x="695386" y="4199790"/>
            <a:ext cx="112230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742950" indent="-285750" eaLnBrk="0" hangingPunct="0"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2pPr>
            <a:lvl3pPr marL="1143000" indent="-228600" eaLnBrk="0" hangingPunct="0"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3pPr>
            <a:lvl4pPr marL="1600200" indent="-228600" eaLnBrk="0" hangingPunct="0"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4pPr>
            <a:lvl5pPr marL="2057400" indent="-228600" eaLnBrk="0" hangingPunct="0"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1400" b="1" kern="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2017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1400" b="1" kern="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Jan. 5</a:t>
            </a:r>
            <a:endParaRPr lang="zh-CN" altLang="en-US" sz="1400" b="1" kern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矩形 30"/>
          <p:cNvSpPr>
            <a:spLocks noChangeArrowheads="1"/>
          </p:cNvSpPr>
          <p:nvPr/>
        </p:nvSpPr>
        <p:spPr bwMode="auto">
          <a:xfrm>
            <a:off x="5444749" y="4799735"/>
            <a:ext cx="777777" cy="307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742950" indent="-285750" eaLnBrk="0" hangingPunct="0"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2pPr>
            <a:lvl3pPr marL="1143000" indent="-228600" eaLnBrk="0" hangingPunct="0"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3pPr>
            <a:lvl4pPr marL="1600200" indent="-228600" eaLnBrk="0" hangingPunct="0"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4pPr>
            <a:lvl5pPr marL="2057400" indent="-228600" eaLnBrk="0" hangingPunct="0"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1400" b="1" kern="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June 12</a:t>
            </a:r>
            <a:endParaRPr lang="zh-CN" altLang="en-US" sz="1400" b="1" kern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矩形 32"/>
          <p:cNvSpPr>
            <a:spLocks noChangeArrowheads="1"/>
          </p:cNvSpPr>
          <p:nvPr/>
        </p:nvSpPr>
        <p:spPr bwMode="auto">
          <a:xfrm>
            <a:off x="4303826" y="3274398"/>
            <a:ext cx="29634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6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Opening ceremony of China </a:t>
            </a:r>
            <a:r>
              <a:rPr lang="en-US" altLang="zh-CN" sz="16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Yingtan</a:t>
            </a:r>
            <a:r>
              <a:rPr lang="en-US" altLang="zh-CN" sz="16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6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MIoT</a:t>
            </a:r>
            <a:r>
              <a:rPr lang="en-US" altLang="zh-CN" sz="16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Industry Park and Establishment of </a:t>
            </a:r>
            <a:r>
              <a:rPr lang="en-US" altLang="zh-CN" sz="16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MIoT</a:t>
            </a:r>
            <a:r>
              <a:rPr lang="en-US" altLang="zh-CN" sz="16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Alliance</a:t>
            </a:r>
            <a:endParaRPr lang="zh-CN" altLang="en-US" sz="16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9" name="矩形 30"/>
          <p:cNvSpPr>
            <a:spLocks noChangeArrowheads="1"/>
          </p:cNvSpPr>
          <p:nvPr/>
        </p:nvSpPr>
        <p:spPr bwMode="auto">
          <a:xfrm>
            <a:off x="6973766" y="4337115"/>
            <a:ext cx="79220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742950" indent="-285750" eaLnBrk="0" hangingPunct="0"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2pPr>
            <a:lvl3pPr marL="1143000" indent="-228600" eaLnBrk="0" hangingPunct="0"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3pPr>
            <a:lvl4pPr marL="1600200" indent="-228600" eaLnBrk="0" hangingPunct="0"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4pPr>
            <a:lvl5pPr marL="2057400" indent="-228600" eaLnBrk="0" hangingPunct="0"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1400" b="1" kern="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Sept. 14</a:t>
            </a:r>
            <a:endParaRPr lang="zh-CN" altLang="en-US" sz="1400" b="1" kern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0" name="直接箭头连接符 30"/>
          <p:cNvCxnSpPr>
            <a:cxnSpLocks noChangeShapeType="1"/>
          </p:cNvCxnSpPr>
          <p:nvPr/>
        </p:nvCxnSpPr>
        <p:spPr bwMode="auto">
          <a:xfrm>
            <a:off x="8920917" y="4271119"/>
            <a:ext cx="0" cy="502400"/>
          </a:xfrm>
          <a:prstGeom prst="straightConnector1">
            <a:avLst/>
          </a:prstGeom>
          <a:ln>
            <a:headEnd type="oval" w="med" len="med"/>
            <a:tailEnd/>
          </a:ln>
          <a:ex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1" name="矩形 30"/>
          <p:cNvSpPr>
            <a:spLocks noChangeArrowheads="1"/>
          </p:cNvSpPr>
          <p:nvPr/>
        </p:nvSpPr>
        <p:spPr bwMode="auto">
          <a:xfrm>
            <a:off x="8553698" y="4804339"/>
            <a:ext cx="73289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742950" indent="-285750" eaLnBrk="0" hangingPunct="0"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2pPr>
            <a:lvl3pPr marL="1143000" indent="-228600" eaLnBrk="0" hangingPunct="0"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3pPr>
            <a:lvl4pPr marL="1600200" indent="-228600" eaLnBrk="0" hangingPunct="0"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4pPr>
            <a:lvl5pPr marL="2057400" indent="-228600" eaLnBrk="0" hangingPunct="0"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1400" b="1" kern="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Oct. 12</a:t>
            </a:r>
            <a:endParaRPr lang="zh-CN" altLang="en-US" sz="1400" b="1" kern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矩形 27"/>
          <p:cNvSpPr>
            <a:spLocks noChangeArrowheads="1"/>
          </p:cNvSpPr>
          <p:nvPr/>
        </p:nvSpPr>
        <p:spPr bwMode="auto">
          <a:xfrm>
            <a:off x="2427360" y="4801089"/>
            <a:ext cx="92846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742950" indent="-285750" eaLnBrk="0" hangingPunct="0"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2pPr>
            <a:lvl3pPr marL="1143000" indent="-228600" eaLnBrk="0" hangingPunct="0"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3pPr>
            <a:lvl4pPr marL="1600200" indent="-228600" eaLnBrk="0" hangingPunct="0"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4pPr>
            <a:lvl5pPr marL="2057400" indent="-228600" eaLnBrk="0" hangingPunct="0"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1400" b="1" kern="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March 10</a:t>
            </a:r>
            <a:endParaRPr lang="zh-CN" altLang="en-US" sz="1400" b="1" kern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3" name="直接箭头连接符 30"/>
          <p:cNvCxnSpPr>
            <a:cxnSpLocks noChangeShapeType="1"/>
          </p:cNvCxnSpPr>
          <p:nvPr/>
        </p:nvCxnSpPr>
        <p:spPr bwMode="auto">
          <a:xfrm>
            <a:off x="2860416" y="4242581"/>
            <a:ext cx="0" cy="538449"/>
          </a:xfrm>
          <a:prstGeom prst="straightConnector1">
            <a:avLst/>
          </a:prstGeom>
          <a:ln>
            <a:headEnd type="oval" w="med" len="med"/>
            <a:tailEnd/>
          </a:ln>
          <a:ex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4" name="矩形 28"/>
          <p:cNvSpPr>
            <a:spLocks noChangeArrowheads="1"/>
          </p:cNvSpPr>
          <p:nvPr/>
        </p:nvSpPr>
        <p:spPr bwMode="auto">
          <a:xfrm>
            <a:off x="3239121" y="5463737"/>
            <a:ext cx="223634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6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Framework Agreement for strategic cooperation with CUCC</a:t>
            </a:r>
            <a:endParaRPr lang="zh-CN" altLang="en-US" sz="16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25" name="直接箭头连接符 30"/>
          <p:cNvCxnSpPr>
            <a:cxnSpLocks noChangeShapeType="1"/>
          </p:cNvCxnSpPr>
          <p:nvPr/>
        </p:nvCxnSpPr>
        <p:spPr bwMode="auto">
          <a:xfrm flipV="1">
            <a:off x="4318714" y="4803034"/>
            <a:ext cx="0" cy="527526"/>
          </a:xfrm>
          <a:prstGeom prst="straightConnector1">
            <a:avLst/>
          </a:prstGeom>
          <a:ln>
            <a:headEnd type="oval" w="med" len="med"/>
            <a:tailEnd/>
          </a:ln>
          <a:ex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6" name="直接箭头连接符 30"/>
          <p:cNvCxnSpPr>
            <a:cxnSpLocks noChangeShapeType="1"/>
          </p:cNvCxnSpPr>
          <p:nvPr/>
        </p:nvCxnSpPr>
        <p:spPr bwMode="auto">
          <a:xfrm flipV="1">
            <a:off x="7403229" y="4751436"/>
            <a:ext cx="0" cy="563158"/>
          </a:xfrm>
          <a:prstGeom prst="straightConnector1">
            <a:avLst/>
          </a:prstGeom>
          <a:ln>
            <a:headEnd type="oval" w="med" len="med"/>
            <a:tailEnd/>
          </a:ln>
          <a:ex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7" name="矩形 35"/>
          <p:cNvSpPr>
            <a:spLocks noChangeArrowheads="1"/>
          </p:cNvSpPr>
          <p:nvPr/>
        </p:nvSpPr>
        <p:spPr bwMode="auto">
          <a:xfrm>
            <a:off x="7853153" y="3286417"/>
            <a:ext cx="213398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Yingtan</a:t>
            </a:r>
            <a:r>
              <a:rPr lang="en-US" altLang="zh-CN" sz="16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100,000 commercial water meters online </a:t>
            </a:r>
          </a:p>
        </p:txBody>
      </p:sp>
      <p:cxnSp>
        <p:nvCxnSpPr>
          <p:cNvPr id="28" name="直接箭头连接符 30"/>
          <p:cNvCxnSpPr>
            <a:cxnSpLocks noChangeShapeType="1"/>
          </p:cNvCxnSpPr>
          <p:nvPr/>
        </p:nvCxnSpPr>
        <p:spPr bwMode="auto">
          <a:xfrm flipV="1">
            <a:off x="10429649" y="4815995"/>
            <a:ext cx="0" cy="527526"/>
          </a:xfrm>
          <a:prstGeom prst="straightConnector1">
            <a:avLst/>
          </a:prstGeom>
          <a:ln>
            <a:headEnd type="oval" w="med" len="med"/>
            <a:tailEnd/>
          </a:ln>
          <a:ex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9" name="矩形 30"/>
          <p:cNvSpPr>
            <a:spLocks noChangeArrowheads="1"/>
          </p:cNvSpPr>
          <p:nvPr/>
        </p:nvSpPr>
        <p:spPr bwMode="auto">
          <a:xfrm>
            <a:off x="10144293" y="4232135"/>
            <a:ext cx="5886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  <a:lvl2pPr marL="742950" indent="-285750" eaLnBrk="0" hangingPunct="0"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2pPr>
            <a:lvl3pPr marL="1143000" indent="-228600" eaLnBrk="0" hangingPunct="0"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3pPr>
            <a:lvl4pPr marL="1600200" indent="-228600" eaLnBrk="0" hangingPunct="0"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4pPr>
            <a:lvl5pPr marL="2057400" indent="-228600" eaLnBrk="0" hangingPunct="0"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rgbClr val="080808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1400" b="1" kern="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2018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1400" b="1" kern="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Feb.</a:t>
            </a:r>
            <a:endParaRPr lang="zh-CN" altLang="en-US" sz="1400" b="1" kern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499892" y="5461850"/>
            <a:ext cx="205137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Yingtan</a:t>
            </a:r>
            <a:r>
              <a:rPr lang="en-US" altLang="zh-CN" sz="16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incubated 40+ applications, 100,000+ online connections </a:t>
            </a:r>
            <a:endParaRPr lang="zh-CN" altLang="en-US" sz="16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5" name="直接箭头连接符 26"/>
          <p:cNvCxnSpPr>
            <a:cxnSpLocks noChangeShapeType="1"/>
          </p:cNvCxnSpPr>
          <p:nvPr/>
        </p:nvCxnSpPr>
        <p:spPr bwMode="auto">
          <a:xfrm>
            <a:off x="737419" y="4751747"/>
            <a:ext cx="10765967" cy="10939"/>
          </a:xfrm>
          <a:prstGeom prst="straightConnector1">
            <a:avLst/>
          </a:prstGeom>
          <a:noFill/>
          <a:ln w="63500" algn="ctr">
            <a:solidFill>
              <a:srgbClr val="C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6" name="圆角矩形 35"/>
          <p:cNvSpPr/>
          <p:nvPr/>
        </p:nvSpPr>
        <p:spPr>
          <a:xfrm>
            <a:off x="3177230" y="1640299"/>
            <a:ext cx="8616607" cy="1357050"/>
          </a:xfrm>
          <a:prstGeom prst="roundRect">
            <a:avLst>
              <a:gd name="adj" fmla="val 7419"/>
            </a:avLst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2000" kern="0" dirty="0" err="1">
                <a:solidFill>
                  <a:schemeClr val="tx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Yingtan</a:t>
            </a:r>
            <a:r>
              <a:rPr lang="en-US" altLang="zh-CN" sz="2000" kern="0" dirty="0">
                <a:solidFill>
                  <a:schemeClr val="tx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dedicated to the development of NB-</a:t>
            </a:r>
            <a:r>
              <a:rPr lang="en-US" altLang="zh-CN" sz="2000" kern="0" dirty="0" err="1">
                <a:solidFill>
                  <a:schemeClr val="tx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IoT</a:t>
            </a:r>
            <a:r>
              <a:rPr lang="en-US" altLang="zh-CN" sz="2000" kern="0" dirty="0">
                <a:solidFill>
                  <a:schemeClr val="tx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, with leading public platforms, innovative applications and online connections.</a:t>
            </a:r>
          </a:p>
          <a:p>
            <a:pPr marL="342900" lvl="0" indent="-342900" algn="just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2000" kern="0" dirty="0">
                <a:solidFill>
                  <a:schemeClr val="tx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Contributed to the optimization of 3GPP NB-</a:t>
            </a:r>
            <a:r>
              <a:rPr lang="en-US" altLang="zh-CN" sz="2000" kern="0" dirty="0" err="1">
                <a:solidFill>
                  <a:schemeClr val="tx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IoT</a:t>
            </a:r>
            <a:r>
              <a:rPr lang="en-US" altLang="zh-CN" sz="2000" kern="0" dirty="0">
                <a:solidFill>
                  <a:schemeClr val="tx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specifications, and the  construction of NB-</a:t>
            </a:r>
            <a:r>
              <a:rPr lang="en-US" altLang="zh-CN" sz="2000" kern="0" dirty="0" err="1">
                <a:solidFill>
                  <a:schemeClr val="tx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IoT</a:t>
            </a:r>
            <a:r>
              <a:rPr lang="en-US" altLang="zh-CN" sz="2000" kern="0" dirty="0">
                <a:solidFill>
                  <a:schemeClr val="tx1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standardization system in China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11248104" y="6420465"/>
            <a:ext cx="9438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Page 14</a:t>
            </a:r>
            <a:endParaRPr lang="zh-CN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5503333" y="4572000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5600" b="0" i="0" u="none" strike="noStrike" cap="none" normalizeH="0" baseline="0" smtClean="0">
              <a:ln>
                <a:noFill/>
              </a:ln>
              <a:solidFill>
                <a:srgbClr val="FFFFFF"/>
              </a:solidFill>
              <a:effectLst/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85140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1"/>
          <p:cNvSpPr txBox="1">
            <a:spLocks noChangeArrowheads="1"/>
          </p:cNvSpPr>
          <p:nvPr/>
        </p:nvSpPr>
        <p:spPr bwMode="auto">
          <a:xfrm>
            <a:off x="0" y="365125"/>
            <a:ext cx="121920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9pPr>
          </a:lstStyle>
          <a:p>
            <a:pPr algn="ctr"/>
            <a:r>
              <a:rPr lang="en-US" altLang="zh-CN" sz="3600" b="1">
                <a:latin typeface="微软雅黑" pitchFamily="34" charset="-122"/>
                <a:ea typeface="微软雅黑" pitchFamily="34" charset="-122"/>
                <a:sym typeface="Gill Sans" charset="0"/>
              </a:rPr>
              <a:t>Summary and Outlook</a:t>
            </a:r>
          </a:p>
        </p:txBody>
      </p:sp>
      <p:sp>
        <p:nvSpPr>
          <p:cNvPr id="22531" name="矩形 2"/>
          <p:cNvSpPr>
            <a:spLocks noChangeArrowheads="1"/>
          </p:cNvSpPr>
          <p:nvPr/>
        </p:nvSpPr>
        <p:spPr bwMode="auto">
          <a:xfrm>
            <a:off x="1746250" y="1166813"/>
            <a:ext cx="8861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Building </a:t>
            </a:r>
            <a:r>
              <a:rPr lang="en-US" altLang="zh-CN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Unified </a:t>
            </a:r>
            <a:r>
              <a:rPr lang="en-US" altLang="zh-CN" sz="24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Global 5G </a:t>
            </a:r>
            <a:r>
              <a:rPr lang="en-US" altLang="zh-CN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Standards and Ecosystem</a:t>
            </a:r>
            <a:endParaRPr lang="zh-CN" altLang="en-US" sz="2400" b="1" dirty="0">
              <a:solidFill>
                <a:srgbClr val="FFFF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22532" name="组合 17"/>
          <p:cNvGrpSpPr>
            <a:grpSpLocks/>
          </p:cNvGrpSpPr>
          <p:nvPr/>
        </p:nvGrpSpPr>
        <p:grpSpPr bwMode="auto">
          <a:xfrm>
            <a:off x="1647825" y="1873250"/>
            <a:ext cx="8934450" cy="4100513"/>
            <a:chOff x="1415480" y="1484784"/>
            <a:chExt cx="9577064" cy="4463973"/>
          </a:xfrm>
        </p:grpSpPr>
        <p:grpSp>
          <p:nvGrpSpPr>
            <p:cNvPr id="22533" name="组合 18"/>
            <p:cNvGrpSpPr>
              <a:grpSpLocks/>
            </p:cNvGrpSpPr>
            <p:nvPr/>
          </p:nvGrpSpPr>
          <p:grpSpPr bwMode="auto">
            <a:xfrm>
              <a:off x="1415480" y="1484784"/>
              <a:ext cx="9577064" cy="4463973"/>
              <a:chOff x="921813" y="1488362"/>
              <a:chExt cx="10367319" cy="4463973"/>
            </a:xfrm>
          </p:grpSpPr>
          <p:sp>
            <p:nvSpPr>
              <p:cNvPr id="24" name="直接连接符 23"/>
              <p:cNvSpPr/>
              <p:nvPr/>
            </p:nvSpPr>
            <p:spPr bwMode="auto">
              <a:xfrm>
                <a:off x="921813" y="1486426"/>
                <a:ext cx="10367319" cy="0"/>
              </a:xfrm>
              <a:prstGeom prst="line">
                <a:avLst/>
              </a:prstGeom>
              <a:noFill/>
              <a:ln w="6350" cap="flat" cmpd="sng" algn="ctr">
                <a:gradFill flip="none" rotWithShape="1">
                  <a:gsLst>
                    <a:gs pos="0">
                      <a:srgbClr val="333399">
                        <a:lumMod val="0"/>
                        <a:lumOff val="100000"/>
                      </a:srgbClr>
                    </a:gs>
                    <a:gs pos="35000">
                      <a:srgbClr val="333399">
                        <a:lumMod val="0"/>
                        <a:lumOff val="100000"/>
                      </a:srgbClr>
                    </a:gs>
                    <a:gs pos="100000">
                      <a:srgbClr val="333399">
                        <a:lumMod val="100000"/>
                      </a:srgbClr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prstDash val="solid"/>
                <a:miter lim="800000"/>
              </a:ln>
              <a:effectLst/>
            </p:spPr>
          </p:sp>
          <p:sp>
            <p:nvSpPr>
              <p:cNvPr id="25" name="直接连接符 24"/>
              <p:cNvSpPr/>
              <p:nvPr/>
            </p:nvSpPr>
            <p:spPr bwMode="auto">
              <a:xfrm>
                <a:off x="921813" y="4837776"/>
                <a:ext cx="10367319" cy="0"/>
              </a:xfrm>
              <a:prstGeom prst="line">
                <a:avLst/>
              </a:prstGeom>
              <a:noFill/>
              <a:ln w="6350" cap="flat" cmpd="sng" algn="ctr">
                <a:gradFill flip="none" rotWithShape="1">
                  <a:gsLst>
                    <a:gs pos="0">
                      <a:srgbClr val="333399">
                        <a:lumMod val="0"/>
                        <a:lumOff val="100000"/>
                      </a:srgbClr>
                    </a:gs>
                    <a:gs pos="35000">
                      <a:srgbClr val="333399">
                        <a:lumMod val="0"/>
                        <a:lumOff val="100000"/>
                      </a:srgbClr>
                    </a:gs>
                    <a:gs pos="100000">
                      <a:srgbClr val="333399">
                        <a:lumMod val="100000"/>
                      </a:srgbClr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prstDash val="solid"/>
                <a:miter lim="800000"/>
              </a:ln>
              <a:effectLst/>
            </p:spPr>
          </p:sp>
          <p:sp>
            <p:nvSpPr>
              <p:cNvPr id="26" name="直接连接符 25"/>
              <p:cNvSpPr/>
              <p:nvPr/>
            </p:nvSpPr>
            <p:spPr bwMode="auto">
              <a:xfrm>
                <a:off x="921813" y="2601331"/>
                <a:ext cx="10367319" cy="0"/>
              </a:xfrm>
              <a:prstGeom prst="line">
                <a:avLst/>
              </a:prstGeom>
              <a:noFill/>
              <a:ln w="6350" cap="flat" cmpd="sng" algn="ctr">
                <a:gradFill flip="none" rotWithShape="1">
                  <a:gsLst>
                    <a:gs pos="0">
                      <a:srgbClr val="333399">
                        <a:lumMod val="0"/>
                        <a:lumOff val="100000"/>
                      </a:srgbClr>
                    </a:gs>
                    <a:gs pos="35000">
                      <a:srgbClr val="333399">
                        <a:lumMod val="0"/>
                        <a:lumOff val="100000"/>
                      </a:srgbClr>
                    </a:gs>
                    <a:gs pos="100000">
                      <a:srgbClr val="333399">
                        <a:lumMod val="100000"/>
                      </a:srgbClr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prstDash val="solid"/>
                <a:miter lim="800000"/>
              </a:ln>
              <a:effectLst/>
            </p:spPr>
          </p:sp>
          <p:sp>
            <p:nvSpPr>
              <p:cNvPr id="27" name="直接连接符 26"/>
              <p:cNvSpPr/>
              <p:nvPr/>
            </p:nvSpPr>
            <p:spPr bwMode="auto">
              <a:xfrm>
                <a:off x="921813" y="3722871"/>
                <a:ext cx="10367319" cy="0"/>
              </a:xfrm>
              <a:prstGeom prst="line">
                <a:avLst/>
              </a:prstGeom>
              <a:noFill/>
              <a:ln w="6350" cap="flat" cmpd="sng" algn="ctr">
                <a:gradFill flip="none" rotWithShape="1">
                  <a:gsLst>
                    <a:gs pos="0">
                      <a:srgbClr val="333399">
                        <a:lumMod val="0"/>
                        <a:lumOff val="100000"/>
                      </a:srgbClr>
                    </a:gs>
                    <a:gs pos="35000">
                      <a:srgbClr val="333399">
                        <a:lumMod val="0"/>
                        <a:lumOff val="100000"/>
                      </a:srgbClr>
                    </a:gs>
                    <a:gs pos="100000">
                      <a:srgbClr val="333399">
                        <a:lumMod val="100000"/>
                      </a:srgbClr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prstDash val="solid"/>
                <a:miter lim="800000"/>
              </a:ln>
              <a:effectLst/>
            </p:spPr>
          </p:sp>
          <p:sp>
            <p:nvSpPr>
              <p:cNvPr id="28" name="直接连接符 27"/>
              <p:cNvSpPr/>
              <p:nvPr/>
            </p:nvSpPr>
            <p:spPr bwMode="auto">
              <a:xfrm>
                <a:off x="921813" y="5952680"/>
                <a:ext cx="10367319" cy="0"/>
              </a:xfrm>
              <a:prstGeom prst="line">
                <a:avLst/>
              </a:prstGeom>
              <a:noFill/>
              <a:ln w="6350" cap="flat" cmpd="sng" algn="ctr">
                <a:gradFill flip="none" rotWithShape="1">
                  <a:gsLst>
                    <a:gs pos="0">
                      <a:srgbClr val="333399">
                        <a:lumMod val="0"/>
                        <a:lumOff val="100000"/>
                      </a:srgbClr>
                    </a:gs>
                    <a:gs pos="35000">
                      <a:srgbClr val="333399">
                        <a:lumMod val="0"/>
                        <a:lumOff val="100000"/>
                      </a:srgbClr>
                    </a:gs>
                    <a:gs pos="100000">
                      <a:srgbClr val="333399">
                        <a:lumMod val="100000"/>
                      </a:srgbClr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prstDash val="solid"/>
                <a:miter lim="800000"/>
              </a:ln>
              <a:effectLst/>
            </p:spPr>
          </p:sp>
        </p:grpSp>
        <p:sp>
          <p:nvSpPr>
            <p:cNvPr id="22534" name="内容占位符 2"/>
            <p:cNvSpPr txBox="1">
              <a:spLocks noChangeArrowheads="1"/>
            </p:cNvSpPr>
            <p:nvPr/>
          </p:nvSpPr>
          <p:spPr bwMode="auto">
            <a:xfrm>
              <a:off x="1658827" y="1488395"/>
              <a:ext cx="9225048" cy="1115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marL="558800" indent="-40005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9pPr>
            </a:lstStyle>
            <a:p>
              <a:pPr>
                <a:spcBef>
                  <a:spcPts val="600"/>
                </a:spcBef>
                <a:buSzPct val="100000"/>
                <a:buFont typeface="Arial" pitchFamily="34" charset="0"/>
                <a:buChar char="•"/>
              </a:pPr>
              <a:r>
                <a:rPr lang="en-US" altLang="zh-CN" sz="2000" b="1" dirty="0">
                  <a:latin typeface="Times New Roman" panose="02020603050405020304" pitchFamily="18" charset="0"/>
                  <a:ea typeface="微软雅黑 Light" pitchFamily="2" charset="-122"/>
                  <a:cs typeface="Times New Roman" panose="02020603050405020304" pitchFamily="18" charset="0"/>
                </a:rPr>
                <a:t>In the framework </a:t>
              </a:r>
              <a:r>
                <a:rPr lang="en-US" altLang="zh-CN" sz="2000" b="1" dirty="0" smtClean="0">
                  <a:latin typeface="Times New Roman" panose="02020603050405020304" pitchFamily="18" charset="0"/>
                  <a:ea typeface="微软雅黑 Light" pitchFamily="2" charset="-122"/>
                  <a:cs typeface="Times New Roman" panose="02020603050405020304" pitchFamily="18" charset="0"/>
                </a:rPr>
                <a:t>of </a:t>
              </a:r>
              <a:r>
                <a:rPr lang="en-US" altLang="zh-CN" sz="2000" b="1" dirty="0">
                  <a:latin typeface="Times New Roman" panose="02020603050405020304" pitchFamily="18" charset="0"/>
                  <a:ea typeface="微软雅黑 Light" pitchFamily="2" charset="-122"/>
                  <a:cs typeface="Times New Roman" panose="02020603050405020304" pitchFamily="18" charset="0"/>
                </a:rPr>
                <a:t>unified </a:t>
              </a:r>
              <a:r>
                <a:rPr lang="en-US" altLang="zh-CN" sz="2000" b="1" dirty="0" smtClean="0">
                  <a:latin typeface="Times New Roman" panose="02020603050405020304" pitchFamily="18" charset="0"/>
                  <a:ea typeface="微软雅黑 Light" pitchFamily="2" charset="-122"/>
                  <a:cs typeface="Times New Roman" panose="02020603050405020304" pitchFamily="18" charset="0"/>
                </a:rPr>
                <a:t>global 5G </a:t>
              </a:r>
              <a:r>
                <a:rPr lang="en-US" altLang="zh-CN" sz="2000" b="1" dirty="0">
                  <a:latin typeface="Times New Roman" panose="02020603050405020304" pitchFamily="18" charset="0"/>
                  <a:ea typeface="微软雅黑 Light" pitchFamily="2" charset="-122"/>
                  <a:cs typeface="Times New Roman" panose="02020603050405020304" pitchFamily="18" charset="0"/>
                </a:rPr>
                <a:t>standards, synchronously promote the study of </a:t>
              </a:r>
              <a:r>
                <a:rPr lang="en-US" altLang="zh-CN" sz="2000" b="1" dirty="0" err="1">
                  <a:latin typeface="Times New Roman" panose="02020603050405020304" pitchFamily="18" charset="0"/>
                  <a:ea typeface="微软雅黑 Light" pitchFamily="2" charset="-122"/>
                  <a:cs typeface="Times New Roman" panose="02020603050405020304" pitchFamily="18" charset="0"/>
                </a:rPr>
                <a:t>eMBB</a:t>
              </a:r>
              <a:r>
                <a:rPr lang="en-US" altLang="zh-CN" sz="2000" b="1" dirty="0">
                  <a:latin typeface="Times New Roman" panose="02020603050405020304" pitchFamily="18" charset="0"/>
                  <a:ea typeface="微软雅黑 Light" pitchFamily="2" charset="-122"/>
                  <a:cs typeface="Times New Roman" panose="02020603050405020304" pitchFamily="18" charset="0"/>
                </a:rPr>
                <a:t> and URLLC standards</a:t>
              </a:r>
            </a:p>
          </p:txBody>
        </p:sp>
        <p:sp>
          <p:nvSpPr>
            <p:cNvPr id="22535" name="内容占位符 2"/>
            <p:cNvSpPr txBox="1">
              <a:spLocks noChangeArrowheads="1"/>
            </p:cNvSpPr>
            <p:nvPr/>
          </p:nvSpPr>
          <p:spPr bwMode="auto">
            <a:xfrm>
              <a:off x="1658825" y="2784618"/>
              <a:ext cx="9333718" cy="953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marL="558800" indent="-40005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9pPr>
            </a:lstStyle>
            <a:p>
              <a:pPr>
                <a:lnSpc>
                  <a:spcPct val="120000"/>
                </a:lnSpc>
                <a:spcBef>
                  <a:spcPts val="600"/>
                </a:spcBef>
                <a:buSzPct val="100000"/>
                <a:buFont typeface="Arial" pitchFamily="34" charset="0"/>
                <a:buChar char="•"/>
              </a:pPr>
              <a:r>
                <a:rPr lang="en-US" altLang="zh-CN" sz="2000" b="1" dirty="0" smtClean="0">
                  <a:latin typeface="Times New Roman" panose="02020603050405020304" pitchFamily="18" charset="0"/>
                  <a:ea typeface="微软雅黑 Light" pitchFamily="2" charset="-122"/>
                  <a:cs typeface="Times New Roman" panose="02020603050405020304" pitchFamily="18" charset="0"/>
                  <a:sym typeface="Gill Sans" charset="0"/>
                </a:rPr>
                <a:t>Actively </a:t>
              </a:r>
              <a:r>
                <a:rPr lang="en-US" altLang="zh-CN" sz="2000" b="1" dirty="0">
                  <a:latin typeface="Times New Roman" panose="02020603050405020304" pitchFamily="18" charset="0"/>
                  <a:ea typeface="微软雅黑 Light" pitchFamily="2" charset="-122"/>
                  <a:cs typeface="Times New Roman" panose="02020603050405020304" pitchFamily="18" charset="0"/>
                  <a:sym typeface="Gill Sans" charset="0"/>
                </a:rPr>
                <a:t>promote 5G Middle-frequency allocation, 5G high-frequency planning study, and global harmonization</a:t>
              </a:r>
              <a:endParaRPr lang="zh-CN" altLang="zh-CN" sz="2000" b="1" dirty="0">
                <a:latin typeface="Times New Roman" panose="02020603050405020304" pitchFamily="18" charset="0"/>
                <a:ea typeface="微软雅黑 Light" pitchFamily="2" charset="-122"/>
                <a:cs typeface="Times New Roman" panose="02020603050405020304" pitchFamily="18" charset="0"/>
                <a:sym typeface="Gill Sans" charset="0"/>
              </a:endParaRPr>
            </a:p>
            <a:p>
              <a:pPr>
                <a:lnSpc>
                  <a:spcPct val="120000"/>
                </a:lnSpc>
                <a:spcBef>
                  <a:spcPts val="600"/>
                </a:spcBef>
                <a:buSzPct val="100000"/>
                <a:buFont typeface="Arial" pitchFamily="34" charset="0"/>
                <a:buChar char="•"/>
              </a:pPr>
              <a:endParaRPr lang="zh-CN" altLang="zh-CN" sz="2000" b="1" dirty="0">
                <a:latin typeface="Times New Roman" panose="02020603050405020304" pitchFamily="18" charset="0"/>
                <a:ea typeface="微软雅黑 Light" pitchFamily="2" charset="-122"/>
                <a:cs typeface="Times New Roman" panose="02020603050405020304" pitchFamily="18" charset="0"/>
                <a:sym typeface="Gill Sans" charset="0"/>
              </a:endParaRPr>
            </a:p>
          </p:txBody>
        </p:sp>
        <p:sp>
          <p:nvSpPr>
            <p:cNvPr id="22536" name="内容占位符 2"/>
            <p:cNvSpPr txBox="1">
              <a:spLocks noChangeArrowheads="1"/>
            </p:cNvSpPr>
            <p:nvPr/>
          </p:nvSpPr>
          <p:spPr bwMode="auto">
            <a:xfrm>
              <a:off x="1658826" y="3716769"/>
              <a:ext cx="9333718" cy="1115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marL="558800" indent="-40005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9pPr>
            </a:lstStyle>
            <a:p>
              <a:pPr>
                <a:lnSpc>
                  <a:spcPct val="120000"/>
                </a:lnSpc>
                <a:spcBef>
                  <a:spcPts val="600"/>
                </a:spcBef>
                <a:buSzPct val="100000"/>
                <a:buFont typeface="Arial" pitchFamily="34" charset="0"/>
                <a:buChar char="•"/>
              </a:pPr>
              <a:r>
                <a:rPr lang="en-US" altLang="zh-CN" sz="2000" b="1" dirty="0">
                  <a:latin typeface="Times New Roman" panose="02020603050405020304" pitchFamily="18" charset="0"/>
                  <a:ea typeface="微软雅黑 Light" pitchFamily="2" charset="-122"/>
                  <a:cs typeface="Times New Roman" panose="02020603050405020304" pitchFamily="18" charset="0"/>
                </a:rPr>
                <a:t>5G trial will be a carrier to facilitate the research and development of </a:t>
              </a:r>
              <a:r>
                <a:rPr lang="en-US" altLang="zh-CN" sz="2000" b="1" dirty="0" smtClean="0">
                  <a:latin typeface="Times New Roman" panose="02020603050405020304" pitchFamily="18" charset="0"/>
                  <a:ea typeface="微软雅黑 Light" pitchFamily="2" charset="-122"/>
                  <a:cs typeface="Times New Roman" panose="02020603050405020304" pitchFamily="18" charset="0"/>
                </a:rPr>
                <a:t> 5G pre-commercial </a:t>
              </a:r>
              <a:r>
                <a:rPr lang="en-US" altLang="zh-CN" sz="2000" b="1" dirty="0">
                  <a:latin typeface="Times New Roman" panose="02020603050405020304" pitchFamily="18" charset="0"/>
                  <a:ea typeface="微软雅黑 Light" pitchFamily="2" charset="-122"/>
                  <a:cs typeface="Times New Roman" panose="02020603050405020304" pitchFamily="18" charset="0"/>
                </a:rPr>
                <a:t>products, </a:t>
              </a:r>
              <a:r>
                <a:rPr lang="en-US" altLang="zh-CN" sz="2000" b="1" dirty="0" smtClean="0">
                  <a:latin typeface="Times New Roman" panose="02020603050405020304" pitchFamily="18" charset="0"/>
                  <a:ea typeface="微软雅黑 Light" pitchFamily="2" charset="-122"/>
                  <a:cs typeface="Times New Roman" panose="02020603050405020304" pitchFamily="18" charset="0"/>
                </a:rPr>
                <a:t>for </a:t>
              </a:r>
              <a:r>
                <a:rPr lang="en-US" altLang="zh-CN" sz="2000" b="1" dirty="0">
                  <a:latin typeface="Times New Roman" panose="02020603050405020304" pitchFamily="18" charset="0"/>
                  <a:ea typeface="微软雅黑 Light" pitchFamily="2" charset="-122"/>
                  <a:cs typeface="Times New Roman" panose="02020603050405020304" pitchFamily="18" charset="0"/>
                </a:rPr>
                <a:t>commercialization in year of 2020</a:t>
              </a:r>
              <a:endParaRPr lang="zh-CN" altLang="zh-CN" sz="2000" b="1" dirty="0">
                <a:latin typeface="Times New Roman" panose="02020603050405020304" pitchFamily="18" charset="0"/>
                <a:ea typeface="微软雅黑 Light" pitchFamily="2" charset="-122"/>
                <a:cs typeface="Times New Roman" panose="02020603050405020304" pitchFamily="18" charset="0"/>
                <a:sym typeface="Gill Sans" charset="0"/>
              </a:endParaRPr>
            </a:p>
          </p:txBody>
        </p:sp>
        <p:sp>
          <p:nvSpPr>
            <p:cNvPr id="22537" name="内容占位符 2"/>
            <p:cNvSpPr txBox="1">
              <a:spLocks noChangeArrowheads="1"/>
            </p:cNvSpPr>
            <p:nvPr/>
          </p:nvSpPr>
          <p:spPr bwMode="auto">
            <a:xfrm>
              <a:off x="1658825" y="4828754"/>
              <a:ext cx="9225049" cy="1116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marL="558800" indent="-40005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9pPr>
            </a:lstStyle>
            <a:p>
              <a:pPr>
                <a:lnSpc>
                  <a:spcPct val="120000"/>
                </a:lnSpc>
                <a:spcBef>
                  <a:spcPts val="600"/>
                </a:spcBef>
                <a:buSzPct val="100000"/>
                <a:buFont typeface="Arial" pitchFamily="34" charset="0"/>
                <a:buChar char="•"/>
              </a:pPr>
              <a:r>
                <a:rPr lang="en-US" altLang="zh-CN" sz="2000" b="1" dirty="0" smtClean="0">
                  <a:latin typeface="Times New Roman" panose="02020603050405020304" pitchFamily="18" charset="0"/>
                  <a:ea typeface="微软雅黑 Light" pitchFamily="2" charset="-122"/>
                  <a:cs typeface="Times New Roman" panose="02020603050405020304" pitchFamily="18" charset="0"/>
                </a:rPr>
                <a:t>Practice </a:t>
              </a:r>
              <a:r>
                <a:rPr lang="en-US" altLang="zh-CN" sz="2000" b="1" dirty="0">
                  <a:latin typeface="Times New Roman" panose="02020603050405020304" pitchFamily="18" charset="0"/>
                  <a:ea typeface="微软雅黑 Light" pitchFamily="2" charset="-122"/>
                  <a:cs typeface="Times New Roman" panose="02020603050405020304" pitchFamily="18" charset="0"/>
                </a:rPr>
                <a:t>and exploration on </a:t>
              </a:r>
              <a:r>
                <a:rPr lang="en-US" altLang="zh-CN" sz="2000" b="1" dirty="0" smtClean="0">
                  <a:latin typeface="Times New Roman" panose="02020603050405020304" pitchFamily="18" charset="0"/>
                  <a:ea typeface="微软雅黑 Light" pitchFamily="2" charset="-122"/>
                  <a:cs typeface="Times New Roman" panose="02020603050405020304" pitchFamily="18" charset="0"/>
                </a:rPr>
                <a:t>C-V2X </a:t>
              </a:r>
              <a:r>
                <a:rPr lang="en-US" altLang="zh-CN" sz="2000" b="1" dirty="0">
                  <a:latin typeface="Times New Roman" panose="02020603050405020304" pitchFamily="18" charset="0"/>
                  <a:ea typeface="微软雅黑 Light" pitchFamily="2" charset="-122"/>
                  <a:cs typeface="Times New Roman" panose="02020603050405020304" pitchFamily="18" charset="0"/>
                </a:rPr>
                <a:t>and </a:t>
              </a:r>
              <a:r>
                <a:rPr lang="en-US" altLang="zh-CN" sz="2000" b="1" dirty="0" smtClean="0">
                  <a:latin typeface="Times New Roman" panose="02020603050405020304" pitchFamily="18" charset="0"/>
                  <a:ea typeface="微软雅黑 Light" pitchFamily="2" charset="-122"/>
                  <a:cs typeface="Times New Roman" panose="02020603050405020304" pitchFamily="18" charset="0"/>
                </a:rPr>
                <a:t>NB-</a:t>
              </a:r>
              <a:r>
                <a:rPr lang="en-US" altLang="zh-CN" sz="2000" b="1" dirty="0" err="1" smtClean="0">
                  <a:latin typeface="Times New Roman" panose="02020603050405020304" pitchFamily="18" charset="0"/>
                  <a:ea typeface="微软雅黑 Light" pitchFamily="2" charset="-122"/>
                  <a:cs typeface="Times New Roman" panose="02020603050405020304" pitchFamily="18" charset="0"/>
                </a:rPr>
                <a:t>IoT</a:t>
              </a:r>
              <a:r>
                <a:rPr lang="en-US" altLang="zh-CN" sz="2000" b="1" dirty="0" smtClean="0">
                  <a:latin typeface="Times New Roman" panose="02020603050405020304" pitchFamily="18" charset="0"/>
                  <a:ea typeface="微软雅黑 Light" pitchFamily="2" charset="-122"/>
                  <a:cs typeface="Times New Roman" panose="02020603050405020304" pitchFamily="18" charset="0"/>
                </a:rPr>
                <a:t>, gain </a:t>
              </a:r>
              <a:r>
                <a:rPr lang="en-US" altLang="zh-CN" sz="2000" b="1" dirty="0">
                  <a:latin typeface="Times New Roman" panose="02020603050405020304" pitchFamily="18" charset="0"/>
                  <a:ea typeface="微软雅黑 Light" pitchFamily="2" charset="-122"/>
                  <a:cs typeface="Times New Roman" panose="02020603050405020304" pitchFamily="18" charset="0"/>
                </a:rPr>
                <a:t>wide experience in 5G commercial deployment.</a:t>
              </a:r>
              <a:endParaRPr lang="zh-CN" altLang="en-US" sz="2000" b="1" dirty="0">
                <a:latin typeface="Times New Roman" panose="02020603050405020304" pitchFamily="18" charset="0"/>
                <a:ea typeface="微软雅黑 Light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1248104" y="6420465"/>
            <a:ext cx="9438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Page 15</a:t>
            </a:r>
            <a:endParaRPr lang="zh-CN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63086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6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400" y="1295400"/>
            <a:ext cx="5748338" cy="507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矩形 10"/>
          <p:cNvSpPr>
            <a:spLocks noChangeArrowheads="1"/>
          </p:cNvSpPr>
          <p:nvPr/>
        </p:nvSpPr>
        <p:spPr bwMode="auto">
          <a:xfrm>
            <a:off x="1524000" y="2778125"/>
            <a:ext cx="9023350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9pPr>
          </a:lstStyle>
          <a:p>
            <a:pPr algn="ctr"/>
            <a:r>
              <a:rPr lang="en-US" altLang="zh-CN" sz="5400" b="1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Gill Sans" charset="0"/>
              </a:rPr>
              <a:t>Thanks for your attention</a:t>
            </a:r>
            <a:endParaRPr lang="zh-CN" altLang="en-US" sz="5400" b="1">
              <a:solidFill>
                <a:srgbClr val="FFFFFF"/>
              </a:solidFill>
              <a:latin typeface="Calibri" panose="020F0502020204030204" pitchFamily="34" charset="0"/>
              <a:ea typeface="微软雅黑" panose="020B0503020204020204" pitchFamily="34" charset="-122"/>
              <a:sym typeface="Gill Sans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b="1" dirty="0">
                <a:latin typeface="Times New Roman" panose="02020603050405020304" pitchFamily="18" charset="0"/>
              </a:rPr>
              <a:t>CONTENT</a:t>
            </a:r>
            <a:endParaRPr lang="zh-CN" altLang="en-US" sz="4000" b="1" dirty="0">
              <a:latin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77412" y="1565670"/>
            <a:ext cx="10515600" cy="4289440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US" altLang="zh-CN" sz="3200" dirty="0"/>
              <a:t>5G Technology R&amp;D Trial update </a:t>
            </a:r>
          </a:p>
          <a:p>
            <a:pPr>
              <a:lnSpc>
                <a:spcPct val="200000"/>
              </a:lnSpc>
            </a:pPr>
            <a:r>
              <a:rPr lang="en-US" altLang="zh-CN" sz="3200" dirty="0"/>
              <a:t>5G applications exploration and innovation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248104" y="6420465"/>
            <a:ext cx="7472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Page 2</a:t>
            </a:r>
            <a:endParaRPr lang="zh-CN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78009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99" y="365911"/>
            <a:ext cx="10515600" cy="854074"/>
          </a:xfrm>
        </p:spPr>
        <p:txBody>
          <a:bodyPr/>
          <a:lstStyle/>
          <a:p>
            <a:r>
              <a:rPr lang="en-US" altLang="zh-CN" sz="3600" b="1" dirty="0">
                <a:latin typeface="Times New Roman" panose="02020603050405020304" pitchFamily="18" charset="0"/>
              </a:rPr>
              <a:t>5G Trial Roadmap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88705" y="1133975"/>
            <a:ext cx="11142408" cy="1945927"/>
            <a:chOff x="604554" y="1341733"/>
            <a:chExt cx="10445712" cy="1945927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0914921" y="1513853"/>
              <a:ext cx="0" cy="1771002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1157983" y="1479940"/>
              <a:ext cx="0" cy="1771002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组合 6"/>
            <p:cNvGrpSpPr/>
            <p:nvPr/>
          </p:nvGrpSpPr>
          <p:grpSpPr>
            <a:xfrm>
              <a:off x="604554" y="1341733"/>
              <a:ext cx="10445712" cy="1932137"/>
              <a:chOff x="604554" y="1350813"/>
              <a:chExt cx="10445712" cy="1932137"/>
            </a:xfrm>
          </p:grpSpPr>
          <p:sp>
            <p:nvSpPr>
              <p:cNvPr id="11" name="AutoShape 3"/>
              <p:cNvSpPr>
                <a:spLocks noChangeArrowheads="1"/>
              </p:cNvSpPr>
              <p:nvPr/>
            </p:nvSpPr>
            <p:spPr bwMode="gray">
              <a:xfrm>
                <a:off x="6669324" y="2468880"/>
                <a:ext cx="4231214" cy="814070"/>
              </a:xfrm>
              <a:prstGeom prst="homePlate">
                <a:avLst>
                  <a:gd name="adj" fmla="val 39013"/>
                </a:avLst>
              </a:prstGeom>
              <a:solidFill>
                <a:srgbClr val="958295"/>
              </a:solidFill>
              <a:ln w="28575" algn="ctr">
                <a:solidFill>
                  <a:srgbClr val="F8F8F8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2400" b="1" kern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Scale Trial</a:t>
                </a:r>
                <a:endParaRPr kumimoji="0" lang="zh-CN" altLang="en-US" sz="2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1079341" y="2468880"/>
                <a:ext cx="6069770" cy="814070"/>
                <a:chOff x="1367073" y="2570480"/>
                <a:chExt cx="7117929" cy="814070"/>
              </a:xfrm>
            </p:grpSpPr>
            <p:sp>
              <p:nvSpPr>
                <p:cNvPr id="21" name="AutoShape 5"/>
                <p:cNvSpPr>
                  <a:spLocks noChangeArrowheads="1"/>
                </p:cNvSpPr>
                <p:nvPr/>
              </p:nvSpPr>
              <p:spPr bwMode="gray">
                <a:xfrm>
                  <a:off x="5874063" y="2570480"/>
                  <a:ext cx="2610939" cy="814070"/>
                </a:xfrm>
                <a:prstGeom prst="homePlate">
                  <a:avLst>
                    <a:gd name="adj" fmla="val 42796"/>
                  </a:avLst>
                </a:prstGeom>
                <a:solidFill>
                  <a:srgbClr val="C00000"/>
                </a:solidFill>
                <a:ln w="28575" algn="ctr">
                  <a:solidFill>
                    <a:srgbClr val="F8F8F8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2" name="AutoShape 4"/>
                <p:cNvSpPr>
                  <a:spLocks noChangeArrowheads="1"/>
                </p:cNvSpPr>
                <p:nvPr/>
              </p:nvSpPr>
              <p:spPr bwMode="gray">
                <a:xfrm>
                  <a:off x="3425718" y="2570480"/>
                  <a:ext cx="2855913" cy="814070"/>
                </a:xfrm>
                <a:prstGeom prst="homePlate">
                  <a:avLst>
                    <a:gd name="adj" fmla="val 42291"/>
                  </a:avLst>
                </a:prstGeom>
                <a:solidFill>
                  <a:srgbClr val="AD745C"/>
                </a:solidFill>
                <a:ln w="28575" algn="ctr">
                  <a:solidFill>
                    <a:srgbClr val="F8F8F8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3" name="Rectangle 13"/>
                <p:cNvSpPr>
                  <a:spLocks noChangeArrowheads="1"/>
                </p:cNvSpPr>
                <p:nvPr/>
              </p:nvSpPr>
              <p:spPr bwMode="gray">
                <a:xfrm>
                  <a:off x="3950074" y="2651874"/>
                  <a:ext cx="2249165" cy="6463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anchor="ctr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b="1" dirty="0">
                      <a:solidFill>
                        <a:srgbClr val="FEFEFE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Step 2:</a:t>
                  </a:r>
                </a:p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b="1" dirty="0">
                      <a:solidFill>
                        <a:srgbClr val="FEFEFE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Tech Scheme Trial</a:t>
                  </a:r>
                </a:p>
              </p:txBody>
            </p:sp>
            <p:sp>
              <p:nvSpPr>
                <p:cNvPr id="24" name="Rectangle 14"/>
                <p:cNvSpPr>
                  <a:spLocks noChangeArrowheads="1"/>
                </p:cNvSpPr>
                <p:nvPr/>
              </p:nvSpPr>
              <p:spPr bwMode="gray">
                <a:xfrm>
                  <a:off x="6099644" y="2651394"/>
                  <a:ext cx="2243920" cy="6463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anchor="ctr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b="1" dirty="0">
                      <a:solidFill>
                        <a:srgbClr val="FEFEFE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Step 3:</a:t>
                  </a:r>
                </a:p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b="1" dirty="0">
                      <a:solidFill>
                        <a:srgbClr val="FEFEFE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System Trial</a:t>
                  </a:r>
                </a:p>
              </p:txBody>
            </p:sp>
            <p:sp>
              <p:nvSpPr>
                <p:cNvPr id="25" name="AutoShape 3"/>
                <p:cNvSpPr>
                  <a:spLocks noChangeArrowheads="1"/>
                </p:cNvSpPr>
                <p:nvPr/>
              </p:nvSpPr>
              <p:spPr bwMode="gray">
                <a:xfrm>
                  <a:off x="1483690" y="2570480"/>
                  <a:ext cx="2622550" cy="814070"/>
                </a:xfrm>
                <a:prstGeom prst="homePlate">
                  <a:avLst>
                    <a:gd name="adj" fmla="val 39013"/>
                  </a:avLst>
                </a:prstGeom>
                <a:solidFill>
                  <a:srgbClr val="F18D00"/>
                </a:solidFill>
                <a:ln w="28575" algn="ctr">
                  <a:solidFill>
                    <a:srgbClr val="F8F8F8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6" name="Rectangle 11"/>
                <p:cNvSpPr>
                  <a:spLocks noChangeArrowheads="1"/>
                </p:cNvSpPr>
                <p:nvPr/>
              </p:nvSpPr>
              <p:spPr bwMode="gray">
                <a:xfrm>
                  <a:off x="1367073" y="2651395"/>
                  <a:ext cx="2765870" cy="6463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anchor="ctr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b="1" dirty="0">
                      <a:solidFill>
                        <a:srgbClr val="FEFEFE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Step 1:</a:t>
                  </a:r>
                </a:p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b="1" dirty="0">
                      <a:solidFill>
                        <a:srgbClr val="FEFEFE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Key Tech Trial</a:t>
                  </a:r>
                </a:p>
              </p:txBody>
            </p:sp>
          </p:grpSp>
          <p:sp>
            <p:nvSpPr>
              <p:cNvPr id="13" name="Rectangle 23"/>
              <p:cNvSpPr>
                <a:spLocks noChangeArrowheads="1"/>
              </p:cNvSpPr>
              <p:nvPr/>
            </p:nvSpPr>
            <p:spPr bwMode="white">
              <a:xfrm>
                <a:off x="1647740" y="1901083"/>
                <a:ext cx="5401273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400" b="1" dirty="0">
                    <a:solidFill>
                      <a:srgbClr val="FEFFFF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Phase 1: Technology R&amp;D Trial</a:t>
                </a:r>
              </a:p>
            </p:txBody>
          </p:sp>
          <p:sp>
            <p:nvSpPr>
              <p:cNvPr id="14" name="Rectangle 23"/>
              <p:cNvSpPr>
                <a:spLocks noChangeArrowheads="1"/>
              </p:cNvSpPr>
              <p:nvPr/>
            </p:nvSpPr>
            <p:spPr bwMode="white">
              <a:xfrm>
                <a:off x="7016598" y="1913187"/>
                <a:ext cx="403366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400" b="1" dirty="0">
                    <a:solidFill>
                      <a:srgbClr val="FEFFFF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Phase 2: </a:t>
                </a:r>
                <a:r>
                  <a:rPr lang="en-US" altLang="zh-CN" sz="2400" b="1" dirty="0" smtClean="0">
                    <a:solidFill>
                      <a:srgbClr val="FEFFFF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Scale Trial</a:t>
                </a:r>
                <a:endParaRPr lang="en-US" altLang="zh-CN" sz="2400" b="1" dirty="0">
                  <a:solidFill>
                    <a:srgbClr val="FEFFFF"/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1563944" y="1350813"/>
                <a:ext cx="1852163" cy="345790"/>
              </a:xfrm>
              <a:prstGeom prst="rect">
                <a:avLst/>
              </a:prstGeom>
              <a:solidFill>
                <a:srgbClr val="70AD47"/>
              </a:solidFill>
              <a:ln w="127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685800">
                  <a:defRPr/>
                </a:pPr>
                <a:r>
                  <a:rPr lang="en-US" altLang="zh-CN" sz="2000" b="1" dirty="0">
                    <a:solidFill>
                      <a:sysClr val="window" lastClr="FFFF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2016</a:t>
                </a:r>
                <a:endParaRPr lang="zh-CN" altLang="en-US" sz="2000" b="1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3416107" y="1350813"/>
                <a:ext cx="1883999" cy="345790"/>
              </a:xfrm>
              <a:prstGeom prst="rect">
                <a:avLst/>
              </a:prstGeom>
              <a:solidFill>
                <a:srgbClr val="70AD47"/>
              </a:solidFill>
              <a:ln w="127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685800">
                  <a:defRPr/>
                </a:pPr>
                <a:r>
                  <a:rPr lang="en-US" altLang="zh-CN" sz="2000" b="1" dirty="0">
                    <a:solidFill>
                      <a:sysClr val="window" lastClr="FFFF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2017</a:t>
                </a:r>
                <a:endParaRPr lang="zh-CN" altLang="en-US" sz="2000" b="1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5300106" y="1350813"/>
                <a:ext cx="1883999" cy="345479"/>
              </a:xfrm>
              <a:prstGeom prst="rect">
                <a:avLst/>
              </a:prstGeom>
              <a:solidFill>
                <a:srgbClr val="70AD47"/>
              </a:solidFill>
              <a:ln w="127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685800">
                  <a:defRPr/>
                </a:pPr>
                <a:r>
                  <a:rPr lang="en-US" altLang="zh-CN" sz="2000" b="1" dirty="0">
                    <a:solidFill>
                      <a:sysClr val="window" lastClr="FFFF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2018</a:t>
                </a:r>
                <a:endParaRPr lang="zh-CN" altLang="en-US" sz="2000" b="1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7179018" y="1355833"/>
                <a:ext cx="1883999" cy="345600"/>
              </a:xfrm>
              <a:prstGeom prst="rect">
                <a:avLst/>
              </a:prstGeom>
              <a:solidFill>
                <a:srgbClr val="70AD47"/>
              </a:solidFill>
              <a:ln w="127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685800">
                  <a:defRPr/>
                </a:pPr>
                <a:r>
                  <a:rPr lang="en-US" altLang="zh-CN" sz="2000" b="1" dirty="0">
                    <a:solidFill>
                      <a:sysClr val="window" lastClr="FFFF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2019</a:t>
                </a:r>
                <a:endParaRPr lang="zh-CN" altLang="en-US" sz="2000" b="1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9063018" y="1355833"/>
                <a:ext cx="1867423" cy="345600"/>
              </a:xfrm>
              <a:prstGeom prst="rect">
                <a:avLst/>
              </a:prstGeom>
              <a:solidFill>
                <a:srgbClr val="70AD47"/>
              </a:solidFill>
              <a:ln w="127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685800">
                  <a:defRPr/>
                </a:pPr>
                <a:r>
                  <a:rPr lang="en-US" altLang="zh-CN" sz="2000" b="1" dirty="0">
                    <a:solidFill>
                      <a:sysClr val="window" lastClr="FFFF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2020</a:t>
                </a:r>
                <a:endParaRPr lang="zh-CN" altLang="en-US" sz="2000" b="1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604554" y="1350813"/>
                <a:ext cx="959390" cy="345790"/>
              </a:xfrm>
              <a:prstGeom prst="rect">
                <a:avLst/>
              </a:prstGeom>
              <a:solidFill>
                <a:srgbClr val="70AD47"/>
              </a:solidFill>
              <a:ln w="127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square" lIns="68580" tIns="34290" rIns="68580" bIns="3429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685800">
                  <a:defRPr/>
                </a:pPr>
                <a:r>
                  <a:rPr lang="en-US" altLang="zh-CN" sz="2000" b="1" dirty="0">
                    <a:solidFill>
                      <a:sysClr val="window" lastClr="FFFF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2015</a:t>
                </a:r>
                <a:endParaRPr lang="zh-CN" altLang="en-US" sz="2000" b="1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9" name="直接连接符 8"/>
            <p:cNvCxnSpPr/>
            <p:nvPr/>
          </p:nvCxnSpPr>
          <p:spPr>
            <a:xfrm>
              <a:off x="7179017" y="1516658"/>
              <a:ext cx="0" cy="1771002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119"/>
          <p:cNvGrpSpPr/>
          <p:nvPr/>
        </p:nvGrpSpPr>
        <p:grpSpPr>
          <a:xfrm>
            <a:off x="3873332" y="4563702"/>
            <a:ext cx="1970190" cy="2097692"/>
            <a:chOff x="3315529" y="4039058"/>
            <a:chExt cx="1970190" cy="2429002"/>
          </a:xfrm>
        </p:grpSpPr>
        <p:sp>
          <p:nvSpPr>
            <p:cNvPr id="36" name="圆角矩形 35"/>
            <p:cNvSpPr/>
            <p:nvPr/>
          </p:nvSpPr>
          <p:spPr bwMode="auto">
            <a:xfrm>
              <a:off x="3342437" y="4039058"/>
              <a:ext cx="1943282" cy="2429002"/>
            </a:xfrm>
            <a:prstGeom prst="roundRect">
              <a:avLst>
                <a:gd name="adj" fmla="val 2887"/>
              </a:avLst>
            </a:prstGeom>
            <a:solidFill>
              <a:sysClr val="window" lastClr="FFFFFF"/>
            </a:solidFill>
            <a:ln w="76200" cap="flat" cmpd="sng" algn="ctr">
              <a:noFill/>
              <a:prstDash val="sysDash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endParaRPr>
            </a:p>
          </p:txBody>
        </p:sp>
        <p:pic>
          <p:nvPicPr>
            <p:cNvPr id="37" name="Picture 18" descr="四色logo-竖版副本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15529" y="4186492"/>
              <a:ext cx="688696" cy="681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Picture 20" descr="大唐移动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7301" y="4374783"/>
              <a:ext cx="1054845" cy="3177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" name="Picture 74" descr="ERI_UF_116px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6745" y="4961221"/>
              <a:ext cx="551417" cy="433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49" descr="Sumsu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2437" y="6022442"/>
              <a:ext cx="748241" cy="356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" name="Picture 19" descr="ZTE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6201" y="4988114"/>
              <a:ext cx="715277" cy="262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图片 41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56" t="18754" r="7360" b="20583"/>
            <a:stretch/>
          </p:blipFill>
          <p:spPr>
            <a:xfrm>
              <a:off x="3480463" y="5535084"/>
              <a:ext cx="1523331" cy="385953"/>
            </a:xfrm>
            <a:prstGeom prst="rect">
              <a:avLst/>
            </a:prstGeom>
          </p:spPr>
        </p:pic>
      </p:grpSp>
      <p:grpSp>
        <p:nvGrpSpPr>
          <p:cNvPr id="43" name="组合 140"/>
          <p:cNvGrpSpPr/>
          <p:nvPr/>
        </p:nvGrpSpPr>
        <p:grpSpPr>
          <a:xfrm>
            <a:off x="6234734" y="4611363"/>
            <a:ext cx="2159856" cy="2097300"/>
            <a:chOff x="5565402" y="4071347"/>
            <a:chExt cx="1943282" cy="2429002"/>
          </a:xfrm>
        </p:grpSpPr>
        <p:sp>
          <p:nvSpPr>
            <p:cNvPr id="44" name="圆角矩形 43"/>
            <p:cNvSpPr/>
            <p:nvPr/>
          </p:nvSpPr>
          <p:spPr bwMode="auto">
            <a:xfrm>
              <a:off x="5565402" y="4071347"/>
              <a:ext cx="1943282" cy="2429002"/>
            </a:xfrm>
            <a:prstGeom prst="roundRect">
              <a:avLst>
                <a:gd name="adj" fmla="val 5240"/>
              </a:avLst>
            </a:prstGeom>
            <a:solidFill>
              <a:sysClr val="window" lastClr="FFFFFF"/>
            </a:solidFill>
            <a:ln w="76200" cap="flat" cmpd="sng" algn="ctr">
              <a:noFill/>
              <a:prstDash val="sysDash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endParaRPr>
            </a:p>
          </p:txBody>
        </p:sp>
        <p:pic>
          <p:nvPicPr>
            <p:cNvPr id="45" name="Picture 100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1257" y="4233101"/>
              <a:ext cx="1383057" cy="378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" name="Picture 31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3666" y="4654150"/>
              <a:ext cx="1199764" cy="262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" name="图片 163" descr="Spreadtrum logo.jpg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37" t="32095" r="13849" b="2254"/>
            <a:stretch>
              <a:fillRect/>
            </a:stretch>
          </p:blipFill>
          <p:spPr bwMode="auto">
            <a:xfrm>
              <a:off x="6214090" y="5074295"/>
              <a:ext cx="1056433" cy="319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" name="图片 55" descr="Intel_Logo_002.png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4371" y="5309065"/>
              <a:ext cx="636243" cy="477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" name="Picture 50" descr="http://www.hqew.com/file/CMSImages/2014/02/1721944_201402250932041nXZo.jpg"/>
            <p:cNvPicPr>
              <a:picLocks noChangeAspect="1" noChangeArrowheads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69" t="31754" r="6390" b="36492"/>
            <a:stretch/>
          </p:blipFill>
          <p:spPr bwMode="auto">
            <a:xfrm>
              <a:off x="6525983" y="5618456"/>
              <a:ext cx="876881" cy="2639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0" name="Picture 2" descr="https://timgsa.baidu.com/timg?image&amp;quality=80&amp;size=b9999_10000&amp;sec=1515866737991&amp;di=357332c53732778e706ba9d2d680d2d2&amp;imgtype=0&amp;src=http%3A%2F%2Fcdn1.92dp.com%2FProImgFile%2F2016%2F03%2F25%2F635945075926146185.jp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28535" y="5899200"/>
              <a:ext cx="503363" cy="3775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6570979" y="5958051"/>
              <a:ext cx="814828" cy="193419"/>
            </a:xfrm>
            <a:prstGeom prst="rect">
              <a:avLst/>
            </a:prstGeom>
          </p:spPr>
        </p:pic>
      </p:grpSp>
      <p:sp>
        <p:nvSpPr>
          <p:cNvPr id="60" name="矩形 59"/>
          <p:cNvSpPr/>
          <p:nvPr/>
        </p:nvSpPr>
        <p:spPr bwMode="auto">
          <a:xfrm>
            <a:off x="1064381" y="3795099"/>
            <a:ext cx="2398727" cy="684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r>
              <a:rPr lang="en-US" altLang="zh-CN" sz="2000" b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Operator &amp; Research Institute</a:t>
            </a:r>
            <a:endParaRPr lang="zh-CN" altLang="en-US" sz="2000" b="1" dirty="0"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  <a:sym typeface="Gill Sans" charset="0"/>
            </a:endParaRPr>
          </a:p>
        </p:txBody>
      </p:sp>
      <p:sp>
        <p:nvSpPr>
          <p:cNvPr id="61" name="矩形 60"/>
          <p:cNvSpPr/>
          <p:nvPr/>
        </p:nvSpPr>
        <p:spPr bwMode="auto">
          <a:xfrm>
            <a:off x="3886786" y="3795099"/>
            <a:ext cx="1943282" cy="684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en-US" altLang="zh-CN" sz="2000" b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Infrastructure</a:t>
            </a:r>
            <a:endParaRPr lang="zh-CN" altLang="en-US" sz="2000" b="1" dirty="0"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  <a:sym typeface="Gill Sans" charset="0"/>
            </a:endParaRPr>
          </a:p>
        </p:txBody>
      </p:sp>
      <p:sp>
        <p:nvSpPr>
          <p:cNvPr id="62" name="矩形 61"/>
          <p:cNvSpPr/>
          <p:nvPr/>
        </p:nvSpPr>
        <p:spPr bwMode="auto">
          <a:xfrm>
            <a:off x="6253746" y="3794538"/>
            <a:ext cx="2159856" cy="684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r>
              <a:rPr lang="en-US" altLang="zh-CN" sz="2000" b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  <a:sym typeface="Gill Sans" charset="0"/>
              </a:rPr>
              <a:t>Chipset &amp; Terminal</a:t>
            </a:r>
            <a:endParaRPr lang="zh-CN" altLang="en-US" sz="2000" b="1" dirty="0"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  <a:sym typeface="Gill Sans" charset="0"/>
            </a:endParaRPr>
          </a:p>
        </p:txBody>
      </p:sp>
      <p:sp>
        <p:nvSpPr>
          <p:cNvPr id="63" name="矩形 62"/>
          <p:cNvSpPr/>
          <p:nvPr/>
        </p:nvSpPr>
        <p:spPr bwMode="auto">
          <a:xfrm>
            <a:off x="8837280" y="3794537"/>
            <a:ext cx="2388024" cy="684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en-US" altLang="zh-CN" sz="2000" b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Instrument</a:t>
            </a:r>
            <a:endParaRPr kumimoji="0" lang="zh-CN" altLang="en-US" sz="2000" b="0" i="0" u="none" strike="noStrike" cap="none" normalizeH="0" baseline="0" dirty="0">
              <a:ln>
                <a:noFill/>
              </a:ln>
              <a:solidFill>
                <a:srgbClr val="FFFFFF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  <a:sym typeface="Gill Sans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668310" y="4627827"/>
            <a:ext cx="6556989" cy="2080836"/>
            <a:chOff x="4526176" y="4659901"/>
            <a:chExt cx="6556989" cy="2109566"/>
          </a:xfrm>
        </p:grpSpPr>
        <p:grpSp>
          <p:nvGrpSpPr>
            <p:cNvPr id="52" name="组合 51"/>
            <p:cNvGrpSpPr/>
            <p:nvPr/>
          </p:nvGrpSpPr>
          <p:grpSpPr>
            <a:xfrm>
              <a:off x="4526176" y="4659901"/>
              <a:ext cx="6556989" cy="2109566"/>
              <a:chOff x="4301676" y="3698916"/>
              <a:chExt cx="5120001" cy="2428605"/>
            </a:xfrm>
          </p:grpSpPr>
          <p:grpSp>
            <p:nvGrpSpPr>
              <p:cNvPr id="53" name="组合 144"/>
              <p:cNvGrpSpPr/>
              <p:nvPr/>
            </p:nvGrpSpPr>
            <p:grpSpPr>
              <a:xfrm>
                <a:off x="4301676" y="3698916"/>
                <a:ext cx="5120001" cy="2428605"/>
                <a:chOff x="4711617" y="4057837"/>
                <a:chExt cx="5021763" cy="2428605"/>
              </a:xfrm>
            </p:grpSpPr>
            <p:sp>
              <p:nvSpPr>
                <p:cNvPr id="56" name="圆角矩形 55"/>
                <p:cNvSpPr/>
                <p:nvPr/>
              </p:nvSpPr>
              <p:spPr bwMode="auto">
                <a:xfrm>
                  <a:off x="7904479" y="4057837"/>
                  <a:ext cx="1828901" cy="2428605"/>
                </a:xfrm>
                <a:prstGeom prst="roundRect">
                  <a:avLst>
                    <a:gd name="adj" fmla="val 3442"/>
                  </a:avLst>
                </a:prstGeom>
                <a:solidFill>
                  <a:sysClr val="window" lastClr="FFFFFF"/>
                </a:solidFill>
                <a:ln w="76200" cap="flat" cmpd="sng" algn="ctr">
                  <a:noFill/>
                  <a:prstDash val="sysDash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5400" b="1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endParaRPr>
                </a:p>
              </p:txBody>
            </p:sp>
            <p:pic>
              <p:nvPicPr>
                <p:cNvPr id="57" name="图片 90" descr="创远.jpg"/>
                <p:cNvPicPr>
                  <a:picLocks noChangeAspect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248075" y="4513155"/>
                  <a:ext cx="1050265" cy="41449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58" name="Picture 72"/>
                <p:cNvPicPr>
                  <a:picLocks noChangeAspect="1" noChangeArrowheads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091356" y="4168921"/>
                  <a:ext cx="1413711" cy="41591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59" name="图片 602" descr="fiberhome.gif"/>
                <p:cNvPicPr>
                  <a:picLocks noChangeAspect="1"/>
                </p:cNvPicPr>
                <p:nvPr/>
              </p:nvPicPr>
              <p:blipFill>
                <a:blip r:embed="rId1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11617" y="6041635"/>
                  <a:ext cx="824501" cy="2274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747533" y="5533136"/>
                <a:ext cx="1638528" cy="455589"/>
              </a:xfrm>
              <a:prstGeom prst="rect">
                <a:avLst/>
              </a:prstGeom>
            </p:spPr>
          </p:pic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55801" y="4533642"/>
                <a:ext cx="1472513" cy="476611"/>
              </a:xfrm>
              <a:prstGeom prst="rect">
                <a:avLst/>
              </a:prstGeom>
            </p:spPr>
          </p:pic>
        </p:grpSp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>
              <a:off x="9231850" y="5830772"/>
              <a:ext cx="1314616" cy="333437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997873" y="4614485"/>
            <a:ext cx="2539778" cy="2097172"/>
            <a:chOff x="1008426" y="4641286"/>
            <a:chExt cx="2539778" cy="2097172"/>
          </a:xfrm>
        </p:grpSpPr>
        <p:grpSp>
          <p:nvGrpSpPr>
            <p:cNvPr id="27" name="组合 55"/>
            <p:cNvGrpSpPr/>
            <p:nvPr/>
          </p:nvGrpSpPr>
          <p:grpSpPr>
            <a:xfrm>
              <a:off x="1008426" y="4641286"/>
              <a:ext cx="2539778" cy="2097172"/>
              <a:chOff x="991956" y="4023686"/>
              <a:chExt cx="1942884" cy="2428605"/>
            </a:xfrm>
          </p:grpSpPr>
          <p:sp>
            <p:nvSpPr>
              <p:cNvPr id="28" name="圆角矩形 27"/>
              <p:cNvSpPr/>
              <p:nvPr/>
            </p:nvSpPr>
            <p:spPr bwMode="auto">
              <a:xfrm>
                <a:off x="991956" y="4023686"/>
                <a:ext cx="1942884" cy="2428605"/>
              </a:xfrm>
              <a:prstGeom prst="roundRect">
                <a:avLst>
                  <a:gd name="adj" fmla="val 4059"/>
                </a:avLst>
              </a:prstGeom>
              <a:solidFill>
                <a:sysClr val="window" lastClr="FFFFFF"/>
              </a:solidFill>
              <a:ln w="76200" cap="flat" cmpd="sng" algn="ctr">
                <a:noFill/>
                <a:prstDash val="sysDash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54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29" name="Picture 76"/>
              <p:cNvPicPr>
                <a:picLocks noChangeAspect="1" noChangeArrowheads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19820" y="4445035"/>
                <a:ext cx="664044" cy="6807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41524" y="5204019"/>
                <a:ext cx="821874" cy="410860"/>
              </a:xfrm>
              <a:prstGeom prst="rect">
                <a:avLst/>
              </a:prstGeom>
            </p:spPr>
          </p:pic>
          <p:pic>
            <p:nvPicPr>
              <p:cNvPr id="32" name="图片 31"/>
              <p:cNvPicPr>
                <a:picLocks noChangeAspect="1"/>
              </p:cNvPicPr>
              <p:nvPr/>
            </p:nvPicPr>
            <p:blipFill>
              <a:blip r:embed="rId24" cstate="print"/>
              <a:stretch>
                <a:fillRect/>
              </a:stretch>
            </p:blipFill>
            <p:spPr>
              <a:xfrm>
                <a:off x="2050012" y="4234882"/>
                <a:ext cx="838200" cy="476250"/>
              </a:xfrm>
              <a:prstGeom prst="rect">
                <a:avLst/>
              </a:prstGeom>
            </p:spPr>
          </p:pic>
          <p:pic>
            <p:nvPicPr>
              <p:cNvPr id="33" name="图片 32"/>
              <p:cNvPicPr>
                <a:picLocks noChangeAspect="1"/>
              </p:cNvPicPr>
              <p:nvPr/>
            </p:nvPicPr>
            <p:blipFill>
              <a:blip r:embed="rId25" cstate="print"/>
              <a:stretch>
                <a:fillRect/>
              </a:stretch>
            </p:blipFill>
            <p:spPr>
              <a:xfrm>
                <a:off x="2081644" y="5343963"/>
                <a:ext cx="612920" cy="203489"/>
              </a:xfrm>
              <a:prstGeom prst="rect">
                <a:avLst/>
              </a:prstGeom>
            </p:spPr>
          </p:pic>
          <p:pic>
            <p:nvPicPr>
              <p:cNvPr id="34" name="图片 33"/>
              <p:cNvPicPr>
                <a:picLocks noChangeAspect="1"/>
              </p:cNvPicPr>
              <p:nvPr/>
            </p:nvPicPr>
            <p:blipFill>
              <a:blip r:embed="rId26" cstate="print"/>
              <a:stretch>
                <a:fillRect/>
              </a:stretch>
            </p:blipFill>
            <p:spPr>
              <a:xfrm>
                <a:off x="1068178" y="5599716"/>
                <a:ext cx="1800287" cy="342912"/>
              </a:xfrm>
              <a:prstGeom prst="rect">
                <a:avLst/>
              </a:prstGeom>
            </p:spPr>
          </p:pic>
          <p:pic>
            <p:nvPicPr>
              <p:cNvPr id="31" name="图片 30"/>
              <p:cNvPicPr>
                <a:picLocks noChangeAspect="1"/>
              </p:cNvPicPr>
              <p:nvPr/>
            </p:nvPicPr>
            <p:blipFill>
              <a:blip r:embed="rId27" cstate="print"/>
              <a:stretch>
                <a:fillRect/>
              </a:stretch>
            </p:blipFill>
            <p:spPr>
              <a:xfrm>
                <a:off x="1021877" y="4035449"/>
                <a:ext cx="1323975" cy="457200"/>
              </a:xfrm>
              <a:prstGeom prst="rect">
                <a:avLst/>
              </a:prstGeom>
            </p:spPr>
          </p:pic>
        </p:grpSp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28"/>
            <a:stretch>
              <a:fillRect/>
            </a:stretch>
          </p:blipFill>
          <p:spPr>
            <a:xfrm>
              <a:off x="1987664" y="5283444"/>
              <a:ext cx="1135312" cy="450424"/>
            </a:xfrm>
            <a:prstGeom prst="rect">
              <a:avLst/>
            </a:prstGeom>
          </p:spPr>
        </p:pic>
        <p:pic>
          <p:nvPicPr>
            <p:cNvPr id="66" name="Picture 4"/>
            <p:cNvPicPr>
              <a:picLocks noChangeAspect="1" noChangeArrowheads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2612" y="6381932"/>
              <a:ext cx="1076811" cy="337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9543" y="6331291"/>
              <a:ext cx="648105" cy="388419"/>
            </a:xfrm>
            <a:prstGeom prst="rect">
              <a:avLst/>
            </a:prstGeom>
          </p:spPr>
        </p:pic>
      </p:grpSp>
      <p:sp>
        <p:nvSpPr>
          <p:cNvPr id="68" name="文本框 67"/>
          <p:cNvSpPr txBox="1"/>
          <p:nvPr/>
        </p:nvSpPr>
        <p:spPr>
          <a:xfrm>
            <a:off x="11248104" y="6420465"/>
            <a:ext cx="7472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Page 3</a:t>
            </a:r>
            <a:endParaRPr lang="zh-CN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5653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7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5341" y="1958975"/>
            <a:ext cx="2144713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图片 6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827" y="1960563"/>
            <a:ext cx="2127250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图片 6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90" y="1922463"/>
            <a:ext cx="211772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图片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7750" y="1933575"/>
            <a:ext cx="2159000" cy="84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2" name="标题 1"/>
          <p:cNvSpPr>
            <a:spLocks noGrp="1" noChangeArrowheads="1"/>
          </p:cNvSpPr>
          <p:nvPr>
            <p:ph type="title"/>
          </p:nvPr>
        </p:nvSpPr>
        <p:spPr bwMode="auto">
          <a:xfrm>
            <a:off x="357188" y="241300"/>
            <a:ext cx="11449050" cy="939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</a:rPr>
              <a:t>Completely Meet ITU 5G KPI for Typical Scenarios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14343" name="文本框 64"/>
          <p:cNvSpPr txBox="1">
            <a:spLocks noChangeArrowheads="1"/>
          </p:cNvSpPr>
          <p:nvPr/>
        </p:nvSpPr>
        <p:spPr bwMode="auto">
          <a:xfrm>
            <a:off x="287647" y="1315355"/>
            <a:ext cx="2055812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Seamless wide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-area coverage </a:t>
            </a:r>
          </a:p>
          <a:p>
            <a:pPr algn="ctr" eaLnBrk="1" hangingPunct="1"/>
            <a:endParaRPr lang="zh-CN" altLang="en-US" sz="1600" b="1" dirty="0"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344" name="文本框 64"/>
          <p:cNvSpPr txBox="1">
            <a:spLocks noChangeArrowheads="1"/>
          </p:cNvSpPr>
          <p:nvPr/>
        </p:nvSpPr>
        <p:spPr bwMode="auto">
          <a:xfrm>
            <a:off x="2686545" y="1315354"/>
            <a:ext cx="2055813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Low-latency 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high-reliability</a:t>
            </a:r>
          </a:p>
          <a:p>
            <a:pPr algn="ctr" eaLnBrk="1" hangingPunct="1"/>
            <a:endParaRPr lang="zh-CN" altLang="en-US" sz="1600" b="1" dirty="0"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345" name="文本框 64"/>
          <p:cNvSpPr txBox="1">
            <a:spLocks noChangeArrowheads="1"/>
          </p:cNvSpPr>
          <p:nvPr/>
        </p:nvSpPr>
        <p:spPr bwMode="auto">
          <a:xfrm>
            <a:off x="4836129" y="1314691"/>
            <a:ext cx="252067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Low-power 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massive-connection</a:t>
            </a:r>
            <a:endParaRPr lang="zh-CN" altLang="en-US" sz="2000" b="1" dirty="0"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346" name="文本框 64"/>
          <p:cNvSpPr txBox="1">
            <a:spLocks noChangeArrowheads="1"/>
          </p:cNvSpPr>
          <p:nvPr/>
        </p:nvSpPr>
        <p:spPr bwMode="auto">
          <a:xfrm>
            <a:off x="7253751" y="1314691"/>
            <a:ext cx="24479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High-capacity 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hot-spot (HF)</a:t>
            </a:r>
            <a:endParaRPr lang="zh-CN" altLang="en-US" sz="2000" b="1" dirty="0"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 bwMode="auto">
          <a:xfrm>
            <a:off x="214015" y="1879599"/>
            <a:ext cx="2249487" cy="3312000"/>
          </a:xfrm>
          <a:prstGeom prst="roundRect">
            <a:avLst>
              <a:gd name="adj" fmla="val 4386"/>
            </a:avLst>
          </a:prstGeom>
          <a:noFill/>
          <a:ln w="25400">
            <a:solidFill>
              <a:schemeClr val="accent5"/>
            </a:solidFill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9pPr>
          </a:lstStyle>
          <a:p>
            <a:pPr algn="ctr" eaLnBrk="1" hangingPunct="1">
              <a:defRPr/>
            </a:pPr>
            <a:endParaRPr lang="zh-CN" altLang="en-US" sz="600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Gill Sans" charset="0"/>
            </a:endParaRPr>
          </a:p>
        </p:txBody>
      </p:sp>
      <p:sp>
        <p:nvSpPr>
          <p:cNvPr id="14414" name="椭圆 7"/>
          <p:cNvSpPr>
            <a:spLocks noChangeArrowheads="1"/>
          </p:cNvSpPr>
          <p:nvPr/>
        </p:nvSpPr>
        <p:spPr bwMode="auto">
          <a:xfrm>
            <a:off x="1273899" y="2127964"/>
            <a:ext cx="1047687" cy="340628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38090" tIns="38090" rIns="38090" bIns="38090" anchor="ctr"/>
          <a:lstStyle/>
          <a:p>
            <a:pPr marL="285750" indent="-285750" algn="ctr">
              <a:buClr>
                <a:schemeClr val="bg1"/>
              </a:buClr>
              <a:buSzPct val="75000"/>
              <a:buFont typeface="Wingdings" pitchFamily="2" charset="2"/>
              <a:buChar char="l"/>
            </a:pPr>
            <a:endParaRPr lang="zh-CN" altLang="en-US" sz="1400">
              <a:solidFill>
                <a:schemeClr val="bg1"/>
              </a:solidFill>
              <a:latin typeface="Times New Roman" panose="02020603050405020304" pitchFamily="18" charset="0"/>
              <a:ea typeface="Arial Unicode MS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4415" name="组合 49"/>
          <p:cNvGrpSpPr>
            <a:grpSpLocks/>
          </p:cNvGrpSpPr>
          <p:nvPr/>
        </p:nvGrpSpPr>
        <p:grpSpPr bwMode="auto">
          <a:xfrm>
            <a:off x="317761" y="2965633"/>
            <a:ext cx="2068494" cy="1440000"/>
            <a:chOff x="338527" y="2752823"/>
            <a:chExt cx="1908987" cy="1367609"/>
          </a:xfrm>
        </p:grpSpPr>
        <p:pic>
          <p:nvPicPr>
            <p:cNvPr id="14417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527" y="2752823"/>
              <a:ext cx="1908987" cy="1367609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18" name="TextBox 40"/>
            <p:cNvSpPr txBox="1">
              <a:spLocks noChangeArrowheads="1"/>
            </p:cNvSpPr>
            <p:nvPr/>
          </p:nvSpPr>
          <p:spPr bwMode="auto">
            <a:xfrm>
              <a:off x="1356005" y="2893274"/>
              <a:ext cx="403221" cy="189998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9pPr>
            </a:lstStyle>
            <a:p>
              <a:pPr eaLnBrk="1" hangingPunct="1"/>
              <a:r>
                <a:rPr lang="en-US" altLang="zh-CN" sz="700" dirty="0">
                  <a:solidFill>
                    <a:srgbClr val="FF0000"/>
                  </a:solidFill>
                  <a:latin typeface="Times New Roman" panose="02020603050405020304" pitchFamily="18" charset="0"/>
                  <a:ea typeface="微软雅黑" pitchFamily="34" charset="-122"/>
                  <a:cs typeface="Times New Roman" panose="02020603050405020304" pitchFamily="18" charset="0"/>
                </a:rPr>
                <a:t>8 </a:t>
              </a:r>
              <a:r>
                <a:rPr lang="zh-CN" altLang="en-US" sz="700">
                  <a:solidFill>
                    <a:srgbClr val="FF0000"/>
                  </a:solidFill>
                  <a:latin typeface="Times New Roman" panose="02020603050405020304" pitchFamily="18" charset="0"/>
                  <a:ea typeface="微软雅黑" pitchFamily="34" charset="-122"/>
                  <a:cs typeface="Times New Roman" panose="02020603050405020304" pitchFamily="18" charset="0"/>
                </a:rPr>
                <a:t>端口</a:t>
              </a:r>
            </a:p>
          </p:txBody>
        </p:sp>
        <p:sp>
          <p:nvSpPr>
            <p:cNvPr id="14419" name="TextBox 40"/>
            <p:cNvSpPr txBox="1">
              <a:spLocks noChangeArrowheads="1"/>
            </p:cNvSpPr>
            <p:nvPr/>
          </p:nvSpPr>
          <p:spPr bwMode="auto">
            <a:xfrm>
              <a:off x="1237015" y="3735321"/>
              <a:ext cx="522211" cy="292305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9pPr>
            </a:lstStyle>
            <a:p>
              <a:pPr eaLnBrk="1" hangingPunct="1"/>
              <a:r>
                <a:rPr lang="en-US" altLang="zh-CN" sz="700" dirty="0">
                  <a:solidFill>
                    <a:srgbClr val="FF0000"/>
                  </a:solidFill>
                  <a:latin typeface="Times New Roman" panose="02020603050405020304" pitchFamily="18" charset="0"/>
                  <a:ea typeface="微软雅黑" pitchFamily="34" charset="-122"/>
                  <a:cs typeface="Times New Roman" panose="02020603050405020304" pitchFamily="18" charset="0"/>
                </a:rPr>
                <a:t>64 Ports</a:t>
              </a:r>
            </a:p>
            <a:p>
              <a:pPr eaLnBrk="1" hangingPunct="1"/>
              <a:r>
                <a:rPr lang="en-US" altLang="zh-CN" sz="700" dirty="0">
                  <a:solidFill>
                    <a:srgbClr val="FF0000"/>
                  </a:solidFill>
                  <a:latin typeface="Times New Roman" panose="02020603050405020304" pitchFamily="18" charset="0"/>
                  <a:ea typeface="微软雅黑" pitchFamily="34" charset="-122"/>
                  <a:cs typeface="Times New Roman" panose="02020603050405020304" pitchFamily="18" charset="0"/>
                </a:rPr>
                <a:t>200MHz</a:t>
              </a:r>
              <a:endParaRPr lang="zh-CN" altLang="en-US" sz="70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4420" name="TextBox 40"/>
            <p:cNvSpPr txBox="1">
              <a:spLocks noChangeArrowheads="1"/>
            </p:cNvSpPr>
            <p:nvPr/>
          </p:nvSpPr>
          <p:spPr bwMode="auto">
            <a:xfrm>
              <a:off x="394540" y="3413848"/>
              <a:ext cx="450286" cy="204613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9pPr>
            </a:lstStyle>
            <a:p>
              <a:pPr eaLnBrk="1" hangingPunct="1"/>
              <a:r>
                <a:rPr lang="en-US" altLang="zh-CN" sz="800" dirty="0">
                  <a:solidFill>
                    <a:srgbClr val="FF0000"/>
                  </a:solidFill>
                  <a:latin typeface="Times New Roman" panose="02020603050405020304" pitchFamily="18" charset="0"/>
                  <a:ea typeface="微软雅黑" pitchFamily="34" charset="-122"/>
                  <a:cs typeface="Times New Roman" panose="02020603050405020304" pitchFamily="18" charset="0"/>
                </a:rPr>
                <a:t>12UE</a:t>
              </a:r>
              <a:endParaRPr lang="zh-CN" altLang="en-US" sz="80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4421" name="TextBox 40"/>
            <p:cNvSpPr txBox="1">
              <a:spLocks noChangeArrowheads="1"/>
            </p:cNvSpPr>
            <p:nvPr/>
          </p:nvSpPr>
          <p:spPr bwMode="auto">
            <a:xfrm>
              <a:off x="1237015" y="3745260"/>
              <a:ext cx="522211" cy="292305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9pPr>
            </a:lstStyle>
            <a:p>
              <a:pPr eaLnBrk="1" hangingPunct="1"/>
              <a:r>
                <a:rPr lang="en-US" altLang="zh-CN" sz="700" dirty="0">
                  <a:solidFill>
                    <a:srgbClr val="FF0000"/>
                  </a:solidFill>
                  <a:latin typeface="Times New Roman" panose="02020603050405020304" pitchFamily="18" charset="0"/>
                  <a:ea typeface="微软雅黑" pitchFamily="34" charset="-122"/>
                  <a:cs typeface="Times New Roman" panose="02020603050405020304" pitchFamily="18" charset="0"/>
                </a:rPr>
                <a:t>64 </a:t>
              </a:r>
              <a:r>
                <a:rPr lang="zh-CN" altLang="en-US" sz="700">
                  <a:solidFill>
                    <a:srgbClr val="FF0000"/>
                  </a:solidFill>
                  <a:latin typeface="Times New Roman" panose="02020603050405020304" pitchFamily="18" charset="0"/>
                  <a:ea typeface="微软雅黑" pitchFamily="34" charset="-122"/>
                  <a:cs typeface="Times New Roman" panose="02020603050405020304" pitchFamily="18" charset="0"/>
                </a:rPr>
                <a:t>端口</a:t>
              </a:r>
              <a:endParaRPr lang="en-US" altLang="zh-CN" sz="7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endParaRPr>
            </a:p>
            <a:p>
              <a:pPr eaLnBrk="1" hangingPunct="1"/>
              <a:r>
                <a:rPr lang="en-US" altLang="zh-CN" sz="700" dirty="0">
                  <a:solidFill>
                    <a:srgbClr val="FF0000"/>
                  </a:solidFill>
                  <a:latin typeface="Times New Roman" panose="02020603050405020304" pitchFamily="18" charset="0"/>
                  <a:ea typeface="微软雅黑" pitchFamily="34" charset="-122"/>
                  <a:cs typeface="Times New Roman" panose="02020603050405020304" pitchFamily="18" charset="0"/>
                </a:rPr>
                <a:t>200MHz</a:t>
              </a:r>
              <a:endParaRPr lang="zh-CN" altLang="en-US" sz="70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4416" name="文本框 51"/>
          <p:cNvSpPr txBox="1">
            <a:spLocks noChangeArrowheads="1"/>
          </p:cNvSpPr>
          <p:nvPr/>
        </p:nvSpPr>
        <p:spPr bwMode="auto">
          <a:xfrm>
            <a:off x="563541" y="4435087"/>
            <a:ext cx="15440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9pPr>
          </a:lstStyle>
          <a:p>
            <a:pPr algn="ctr" eaLnBrk="1" hangingPunct="1"/>
            <a:r>
              <a:rPr lang="en-US" altLang="zh-CN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Peak data rate:</a:t>
            </a:r>
          </a:p>
          <a:p>
            <a:pPr algn="ctr" eaLnBrk="1" hangingPunct="1"/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28Gbps</a:t>
            </a:r>
          </a:p>
        </p:txBody>
      </p:sp>
      <p:grpSp>
        <p:nvGrpSpPr>
          <p:cNvPr id="14348" name="组合 18"/>
          <p:cNvGrpSpPr>
            <a:grpSpLocks/>
          </p:cNvGrpSpPr>
          <p:nvPr/>
        </p:nvGrpSpPr>
        <p:grpSpPr bwMode="auto">
          <a:xfrm>
            <a:off x="2595265" y="1879599"/>
            <a:ext cx="2251075" cy="3312000"/>
            <a:chOff x="2037165" y="1497754"/>
            <a:chExt cx="1689287" cy="3312584"/>
          </a:xfrm>
        </p:grpSpPr>
        <p:sp>
          <p:nvSpPr>
            <p:cNvPr id="9" name="圆角矩形 8"/>
            <p:cNvSpPr/>
            <p:nvPr/>
          </p:nvSpPr>
          <p:spPr bwMode="auto">
            <a:xfrm>
              <a:off x="2037165" y="1497754"/>
              <a:ext cx="1689287" cy="3312584"/>
            </a:xfrm>
            <a:prstGeom prst="roundRect">
              <a:avLst>
                <a:gd name="adj" fmla="val 4386"/>
              </a:avLst>
            </a:prstGeom>
            <a:noFill/>
            <a:ln w="25400">
              <a:solidFill>
                <a:schemeClr val="accent5"/>
              </a:solidFill>
            </a:ln>
            <a:effec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9pPr>
            </a:lstStyle>
            <a:p>
              <a:pPr algn="ctr" eaLnBrk="1" hangingPunct="1">
                <a:defRPr/>
              </a:pPr>
              <a:endParaRPr lang="zh-CN" altLang="en-US" sz="60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Gill Sans" charset="0"/>
              </a:endParaRPr>
            </a:p>
          </p:txBody>
        </p:sp>
        <p:sp>
          <p:nvSpPr>
            <p:cNvPr id="14405" name="椭圆 53"/>
            <p:cNvSpPr>
              <a:spLocks noChangeArrowheads="1"/>
            </p:cNvSpPr>
            <p:nvPr/>
          </p:nvSpPr>
          <p:spPr bwMode="auto">
            <a:xfrm>
              <a:off x="2757378" y="1818117"/>
              <a:ext cx="819259" cy="346957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38090" tIns="38090" rIns="38090" bIns="38090" anchor="ctr"/>
            <a:lstStyle/>
            <a:p>
              <a:pPr marL="285750" indent="-285750" algn="ctr">
                <a:buClr>
                  <a:schemeClr val="bg1"/>
                </a:buClr>
                <a:buSzPct val="75000"/>
                <a:buFont typeface="Wingdings" pitchFamily="2" charset="2"/>
                <a:buChar char="l"/>
              </a:pPr>
              <a:endParaRPr lang="zh-CN" altLang="en-US" sz="1400">
                <a:solidFill>
                  <a:schemeClr val="bg1"/>
                </a:solidFill>
                <a:latin typeface="Times New Roman" panose="02020603050405020304" pitchFamily="18" charset="0"/>
                <a:ea typeface="Arial Unicode MS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4406" name="组合 2"/>
            <p:cNvGrpSpPr>
              <a:grpSpLocks/>
            </p:cNvGrpSpPr>
            <p:nvPr/>
          </p:nvGrpSpPr>
          <p:grpSpPr bwMode="auto">
            <a:xfrm>
              <a:off x="2105107" y="2568010"/>
              <a:ext cx="1553402" cy="1440254"/>
              <a:chOff x="4461716" y="2993817"/>
              <a:chExt cx="3182803" cy="2437011"/>
            </a:xfrm>
          </p:grpSpPr>
          <p:pic>
            <p:nvPicPr>
              <p:cNvPr id="14408" name="Picture 3"/>
              <p:cNvPicPr>
                <a:picLocks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61716" y="2993817"/>
                <a:ext cx="3182803" cy="2437011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14409" name="直接箭头连接符 55"/>
              <p:cNvCxnSpPr>
                <a:cxnSpLocks noChangeShapeType="1"/>
              </p:cNvCxnSpPr>
              <p:nvPr/>
            </p:nvCxnSpPr>
            <p:spPr bwMode="auto">
              <a:xfrm flipV="1">
                <a:off x="5563625" y="4146622"/>
                <a:ext cx="530688" cy="971724"/>
              </a:xfrm>
              <a:prstGeom prst="straightConnector1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4410" name="TextBox 40"/>
              <p:cNvSpPr txBox="1">
                <a:spLocks noChangeArrowheads="1"/>
              </p:cNvSpPr>
              <p:nvPr/>
            </p:nvSpPr>
            <p:spPr bwMode="auto">
              <a:xfrm>
                <a:off x="5498114" y="3808066"/>
                <a:ext cx="836796" cy="62504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Gill Sans" charset="0"/>
                    <a:ea typeface="Heiti SC Light" charset="0"/>
                    <a:cs typeface="Heiti SC Light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ill Sans" charset="0"/>
                    <a:ea typeface="Heiti SC Light" charset="0"/>
                    <a:cs typeface="Heiti SC Light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ill Sans" charset="0"/>
                    <a:ea typeface="Heiti SC Light" charset="0"/>
                    <a:cs typeface="Heiti SC Light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ill Sans" charset="0"/>
                    <a:ea typeface="Heiti SC Light" charset="0"/>
                    <a:cs typeface="Heiti SC Light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ill Sans" charset="0"/>
                    <a:ea typeface="Heiti SC Light" charset="0"/>
                    <a:cs typeface="Heiti SC Light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Gill Sans" charset="0"/>
                    <a:ea typeface="Heiti SC Light" charset="0"/>
                    <a:cs typeface="Heiti SC Light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Gill Sans" charset="0"/>
                    <a:ea typeface="Heiti SC Light" charset="0"/>
                    <a:cs typeface="Heiti SC Light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Gill Sans" charset="0"/>
                    <a:ea typeface="Heiti SC Light" charset="0"/>
                    <a:cs typeface="Heiti SC Light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Gill Sans" charset="0"/>
                    <a:ea typeface="Heiti SC Light" charset="0"/>
                    <a:cs typeface="Heiti SC Light" charset="0"/>
                  </a:defRPr>
                </a:lvl9pPr>
              </a:lstStyle>
              <a:p>
                <a:pPr algn="ctr" eaLnBrk="1" hangingPunct="1"/>
                <a:r>
                  <a:rPr lang="zh-CN" altLang="en-US" sz="900">
                    <a:solidFill>
                      <a:srgbClr val="FF0000"/>
                    </a:solidFill>
                    <a:latin typeface="Times New Roman" panose="02020603050405020304" pitchFamily="18" charset="0"/>
                    <a:ea typeface="微软雅黑" pitchFamily="34" charset="-122"/>
                    <a:cs typeface="Times New Roman" panose="02020603050405020304" pitchFamily="18" charset="0"/>
                  </a:rPr>
                  <a:t>第三方仪表</a:t>
                </a:r>
              </a:p>
            </p:txBody>
          </p:sp>
          <p:sp>
            <p:nvSpPr>
              <p:cNvPr id="14411" name="TextBox 40"/>
              <p:cNvSpPr txBox="1">
                <a:spLocks noChangeArrowheads="1"/>
              </p:cNvSpPr>
              <p:nvPr/>
            </p:nvSpPr>
            <p:spPr bwMode="auto">
              <a:xfrm>
                <a:off x="7138553" y="4672070"/>
                <a:ext cx="498765" cy="625046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Gill Sans" charset="0"/>
                    <a:ea typeface="Heiti SC Light" charset="0"/>
                    <a:cs typeface="Heiti SC Light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ill Sans" charset="0"/>
                    <a:ea typeface="Heiti SC Light" charset="0"/>
                    <a:cs typeface="Heiti SC Light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ill Sans" charset="0"/>
                    <a:ea typeface="Heiti SC Light" charset="0"/>
                    <a:cs typeface="Heiti SC Light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ill Sans" charset="0"/>
                    <a:ea typeface="Heiti SC Light" charset="0"/>
                    <a:cs typeface="Heiti SC Light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ill Sans" charset="0"/>
                    <a:ea typeface="Heiti SC Light" charset="0"/>
                    <a:cs typeface="Heiti SC Light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Gill Sans" charset="0"/>
                    <a:ea typeface="Heiti SC Light" charset="0"/>
                    <a:cs typeface="Heiti SC Light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Gill Sans" charset="0"/>
                    <a:ea typeface="Heiti SC Light" charset="0"/>
                    <a:cs typeface="Heiti SC Light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Gill Sans" charset="0"/>
                    <a:ea typeface="Heiti SC Light" charset="0"/>
                    <a:cs typeface="Heiti SC Light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Gill Sans" charset="0"/>
                    <a:ea typeface="Heiti SC Light" charset="0"/>
                    <a:cs typeface="Heiti SC Light" charset="0"/>
                  </a:defRPr>
                </a:lvl9pPr>
              </a:lstStyle>
              <a:p>
                <a:pPr algn="ctr" eaLnBrk="1" hangingPunct="1"/>
                <a:r>
                  <a:rPr lang="en-US" altLang="zh-CN" sz="9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微软雅黑" pitchFamily="34" charset="-122"/>
                    <a:cs typeface="Times New Roman" panose="02020603050405020304" pitchFamily="18" charset="0"/>
                  </a:rPr>
                  <a:t>UE</a:t>
                </a:r>
                <a:endParaRPr lang="zh-CN" altLang="en-US" sz="900">
                  <a:solidFill>
                    <a:srgbClr val="FF0000"/>
                  </a:solidFill>
                  <a:latin typeface="Times New Roman" panose="02020603050405020304" pitchFamily="18" charset="0"/>
                  <a:ea typeface="微软雅黑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412" name="TextBox 40"/>
              <p:cNvSpPr txBox="1">
                <a:spLocks noChangeArrowheads="1"/>
              </p:cNvSpPr>
              <p:nvPr/>
            </p:nvSpPr>
            <p:spPr bwMode="auto">
              <a:xfrm>
                <a:off x="4492173" y="4146623"/>
                <a:ext cx="498765" cy="390653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Gill Sans" charset="0"/>
                    <a:ea typeface="Heiti SC Light" charset="0"/>
                    <a:cs typeface="Heiti SC Light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ill Sans" charset="0"/>
                    <a:ea typeface="Heiti SC Light" charset="0"/>
                    <a:cs typeface="Heiti SC Light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ill Sans" charset="0"/>
                    <a:ea typeface="Heiti SC Light" charset="0"/>
                    <a:cs typeface="Heiti SC Light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ill Sans" charset="0"/>
                    <a:ea typeface="Heiti SC Light" charset="0"/>
                    <a:cs typeface="Heiti SC Light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ill Sans" charset="0"/>
                    <a:ea typeface="Heiti SC Light" charset="0"/>
                    <a:cs typeface="Heiti SC Light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Gill Sans" charset="0"/>
                    <a:ea typeface="Heiti SC Light" charset="0"/>
                    <a:cs typeface="Heiti SC Light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Gill Sans" charset="0"/>
                    <a:ea typeface="Heiti SC Light" charset="0"/>
                    <a:cs typeface="Heiti SC Light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Gill Sans" charset="0"/>
                    <a:ea typeface="Heiti SC Light" charset="0"/>
                    <a:cs typeface="Heiti SC Light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Gill Sans" charset="0"/>
                    <a:ea typeface="Heiti SC Light" charset="0"/>
                    <a:cs typeface="Heiti SC Light" charset="0"/>
                  </a:defRPr>
                </a:lvl9pPr>
              </a:lstStyle>
              <a:p>
                <a:pPr algn="ctr" eaLnBrk="1" hangingPunct="1"/>
                <a:r>
                  <a:rPr lang="en-US" altLang="zh-CN" sz="9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微软雅黑" pitchFamily="34" charset="-122"/>
                    <a:cs typeface="Times New Roman" panose="02020603050405020304" pitchFamily="18" charset="0"/>
                  </a:rPr>
                  <a:t>BS</a:t>
                </a:r>
                <a:endParaRPr lang="zh-CN" altLang="en-US" sz="900">
                  <a:solidFill>
                    <a:srgbClr val="FF0000"/>
                  </a:solidFill>
                  <a:latin typeface="Times New Roman" panose="02020603050405020304" pitchFamily="18" charset="0"/>
                  <a:ea typeface="微软雅黑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4407" name="文本框 59"/>
            <p:cNvSpPr txBox="1">
              <a:spLocks noChangeArrowheads="1"/>
            </p:cNvSpPr>
            <p:nvPr/>
          </p:nvSpPr>
          <p:spPr bwMode="auto">
            <a:xfrm>
              <a:off x="2114341" y="4047230"/>
              <a:ext cx="1593827" cy="6464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9pPr>
            </a:lstStyle>
            <a:p>
              <a:pPr algn="ctr" eaLnBrk="1" hangingPunct="1"/>
              <a:r>
                <a:rPr lang="en-US" altLang="zh-CN" dirty="0">
                  <a:latin typeface="Times New Roman" panose="02020603050405020304" pitchFamily="18" charset="0"/>
                  <a:ea typeface="微软雅黑" pitchFamily="34" charset="-122"/>
                  <a:cs typeface="Times New Roman" panose="02020603050405020304" pitchFamily="18" charset="0"/>
                </a:rPr>
                <a:t>User plane latency: </a:t>
              </a: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微软雅黑" pitchFamily="34" charset="-122"/>
                  <a:cs typeface="Times New Roman" panose="02020603050405020304" pitchFamily="18" charset="0"/>
                </a:rPr>
                <a:t>0.277ms</a:t>
              </a:r>
            </a:p>
          </p:txBody>
        </p:sp>
      </p:grpSp>
      <p:grpSp>
        <p:nvGrpSpPr>
          <p:cNvPr id="14349" name="组合 20"/>
          <p:cNvGrpSpPr>
            <a:grpSpLocks/>
          </p:cNvGrpSpPr>
          <p:nvPr/>
        </p:nvGrpSpPr>
        <p:grpSpPr bwMode="auto">
          <a:xfrm>
            <a:off x="4968876" y="1879599"/>
            <a:ext cx="2316162" cy="3312000"/>
            <a:chOff x="3770970" y="1497754"/>
            <a:chExt cx="1736197" cy="3312584"/>
          </a:xfrm>
        </p:grpSpPr>
        <p:sp>
          <p:nvSpPr>
            <p:cNvPr id="13" name="圆角矩形 12"/>
            <p:cNvSpPr/>
            <p:nvPr/>
          </p:nvSpPr>
          <p:spPr bwMode="auto">
            <a:xfrm>
              <a:off x="3770970" y="1497754"/>
              <a:ext cx="1690978" cy="3312584"/>
            </a:xfrm>
            <a:prstGeom prst="roundRect">
              <a:avLst>
                <a:gd name="adj" fmla="val 4386"/>
              </a:avLst>
            </a:prstGeom>
            <a:noFill/>
            <a:ln w="25400">
              <a:solidFill>
                <a:schemeClr val="accent5"/>
              </a:solidFill>
            </a:ln>
            <a:effec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9pPr>
            </a:lstStyle>
            <a:p>
              <a:pPr algn="ctr" eaLnBrk="1" hangingPunct="1">
                <a:defRPr/>
              </a:pPr>
              <a:endParaRPr lang="zh-CN" altLang="en-US" sz="60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Gill Sans" charset="0"/>
              </a:endParaRPr>
            </a:p>
          </p:txBody>
        </p:sp>
        <p:pic>
          <p:nvPicPr>
            <p:cNvPr id="14400" name="图片 60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03877" y="2517458"/>
              <a:ext cx="1609399" cy="1512267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401" name="图片 61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31518" y="1540925"/>
              <a:ext cx="1569391" cy="862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402" name="椭圆 62"/>
            <p:cNvSpPr>
              <a:spLocks noChangeArrowheads="1"/>
            </p:cNvSpPr>
            <p:nvPr/>
          </p:nvSpPr>
          <p:spPr bwMode="auto">
            <a:xfrm>
              <a:off x="4422126" y="1773845"/>
              <a:ext cx="887739" cy="188451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38090" tIns="38090" rIns="38090" bIns="38090" anchor="ctr"/>
            <a:lstStyle/>
            <a:p>
              <a:pPr marL="285750" indent="-285750" algn="ctr">
                <a:buClr>
                  <a:schemeClr val="bg1"/>
                </a:buClr>
                <a:buSzPct val="75000"/>
                <a:buFont typeface="Wingdings" pitchFamily="2" charset="2"/>
                <a:buChar char="l"/>
              </a:pPr>
              <a:endParaRPr lang="zh-CN" altLang="en-US" sz="1400">
                <a:solidFill>
                  <a:schemeClr val="bg1"/>
                </a:solidFill>
                <a:latin typeface="Times New Roman" panose="02020603050405020304" pitchFamily="18" charset="0"/>
                <a:ea typeface="Arial Unicode MS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4403" name="文本框 63"/>
            <p:cNvSpPr txBox="1">
              <a:spLocks noChangeArrowheads="1"/>
            </p:cNvSpPr>
            <p:nvPr/>
          </p:nvSpPr>
          <p:spPr bwMode="auto">
            <a:xfrm>
              <a:off x="3770970" y="4050271"/>
              <a:ext cx="1736197" cy="6464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9pPr>
            </a:lstStyle>
            <a:p>
              <a:pPr algn="ctr" eaLnBrk="1" hangingPunct="1"/>
              <a:r>
                <a:rPr lang="en-US" altLang="zh-CN" dirty="0">
                  <a:latin typeface="Times New Roman" panose="02020603050405020304" pitchFamily="18" charset="0"/>
                  <a:ea typeface="微软雅黑" pitchFamily="34" charset="-122"/>
                  <a:cs typeface="Times New Roman" panose="02020603050405020304" pitchFamily="18" charset="0"/>
                </a:rPr>
                <a:t>Connection density:  </a:t>
              </a: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微软雅黑" pitchFamily="34" charset="-122"/>
                  <a:cs typeface="Times New Roman" panose="02020603050405020304" pitchFamily="18" charset="0"/>
                </a:rPr>
                <a:t>&gt;2.17M/MHz/cell</a:t>
              </a:r>
            </a:p>
          </p:txBody>
        </p:sp>
      </p:grpSp>
      <p:grpSp>
        <p:nvGrpSpPr>
          <p:cNvPr id="14350" name="组合 32"/>
          <p:cNvGrpSpPr>
            <a:grpSpLocks/>
          </p:cNvGrpSpPr>
          <p:nvPr/>
        </p:nvGrpSpPr>
        <p:grpSpPr bwMode="auto">
          <a:xfrm>
            <a:off x="7226523" y="1879600"/>
            <a:ext cx="2547391" cy="3363994"/>
            <a:chOff x="5463202" y="1497755"/>
            <a:chExt cx="1911653" cy="3364810"/>
          </a:xfrm>
        </p:grpSpPr>
        <p:sp>
          <p:nvSpPr>
            <p:cNvPr id="17" name="圆角矩形 16"/>
            <p:cNvSpPr/>
            <p:nvPr/>
          </p:nvSpPr>
          <p:spPr bwMode="auto">
            <a:xfrm>
              <a:off x="5557149" y="1497755"/>
              <a:ext cx="1689287" cy="3312803"/>
            </a:xfrm>
            <a:prstGeom prst="roundRect">
              <a:avLst>
                <a:gd name="adj" fmla="val 4386"/>
              </a:avLst>
            </a:prstGeom>
            <a:noFill/>
            <a:ln w="25400">
              <a:solidFill>
                <a:schemeClr val="accent5"/>
              </a:solidFill>
            </a:ln>
            <a:effec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9pPr>
            </a:lstStyle>
            <a:p>
              <a:pPr algn="ctr" eaLnBrk="1" hangingPunct="1">
                <a:defRPr/>
              </a:pPr>
              <a:endParaRPr lang="zh-CN" altLang="en-US" sz="60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Gill Sans" charset="0"/>
              </a:endParaRPr>
            </a:p>
          </p:txBody>
        </p:sp>
        <p:sp>
          <p:nvSpPr>
            <p:cNvPr id="14391" name="椭圆 19"/>
            <p:cNvSpPr>
              <a:spLocks noChangeArrowheads="1"/>
            </p:cNvSpPr>
            <p:nvPr/>
          </p:nvSpPr>
          <p:spPr bwMode="auto">
            <a:xfrm>
              <a:off x="6116686" y="1827740"/>
              <a:ext cx="988680" cy="323504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38090" tIns="38090" rIns="38090" bIns="38090" anchor="ctr"/>
            <a:lstStyle/>
            <a:p>
              <a:pPr marL="285750" indent="-285750" algn="ctr">
                <a:buClr>
                  <a:schemeClr val="bg1"/>
                </a:buClr>
                <a:buSzPct val="75000"/>
                <a:buFont typeface="Wingdings" pitchFamily="2" charset="2"/>
                <a:buChar char="l"/>
              </a:pPr>
              <a:endParaRPr lang="zh-CN" altLang="en-US" sz="1400">
                <a:solidFill>
                  <a:schemeClr val="bg1"/>
                </a:solidFill>
                <a:latin typeface="Times New Roman" panose="02020603050405020304" pitchFamily="18" charset="0"/>
                <a:ea typeface="Arial Unicode MS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4392" name="组合 74"/>
            <p:cNvGrpSpPr>
              <a:grpSpLocks/>
            </p:cNvGrpSpPr>
            <p:nvPr/>
          </p:nvGrpSpPr>
          <p:grpSpPr bwMode="auto">
            <a:xfrm>
              <a:off x="6028117" y="2547356"/>
              <a:ext cx="963908" cy="1110227"/>
              <a:chOff x="1393371" y="1117600"/>
              <a:chExt cx="2714170" cy="4093029"/>
            </a:xfrm>
          </p:grpSpPr>
          <p:sp>
            <p:nvSpPr>
              <p:cNvPr id="14395" name="椭圆 78"/>
              <p:cNvSpPr>
                <a:spLocks noChangeArrowheads="1"/>
              </p:cNvSpPr>
              <p:nvPr/>
            </p:nvSpPr>
            <p:spPr bwMode="auto">
              <a:xfrm>
                <a:off x="1393371" y="1117600"/>
                <a:ext cx="391886" cy="362857"/>
              </a:xfrm>
              <a:prstGeom prst="ellips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49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zh-CN" altLang="en-US" sz="2000" b="1"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4396" name="直接箭头连接符 79"/>
              <p:cNvCxnSpPr>
                <a:cxnSpLocks noChangeShapeType="1"/>
                <a:stCxn id="14395" idx="6"/>
              </p:cNvCxnSpPr>
              <p:nvPr/>
            </p:nvCxnSpPr>
            <p:spPr bwMode="auto">
              <a:xfrm>
                <a:off x="1785257" y="1299029"/>
                <a:ext cx="1625600" cy="195942"/>
              </a:xfrm>
              <a:prstGeom prst="straightConnector1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34925">
                    <a:solidFill>
                      <a:srgbClr val="000000"/>
                    </a:solidFill>
                    <a:prstDash val="sysDash"/>
                    <a:round/>
                    <a:headEnd/>
                    <a:tailEnd type="arrow" w="med" len="med"/>
                  </a14:hiddenLine>
                </a:ext>
              </a:extLst>
            </p:spPr>
          </p:cxnSp>
          <p:sp>
            <p:nvSpPr>
              <p:cNvPr id="14397" name="椭圆 80"/>
              <p:cNvSpPr>
                <a:spLocks noChangeArrowheads="1"/>
              </p:cNvSpPr>
              <p:nvPr/>
            </p:nvSpPr>
            <p:spPr bwMode="auto">
              <a:xfrm>
                <a:off x="3555998" y="1306286"/>
                <a:ext cx="551543" cy="682171"/>
              </a:xfrm>
              <a:prstGeom prst="ellips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49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zh-CN" altLang="en-US" sz="2000" b="1">
                  <a:latin typeface="Times New Roman" panose="02020603050405020304" pitchFamily="18" charset="0"/>
                  <a:ea typeface="宋体" pitchFamily="2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4398" name="直接箭头连接符 81"/>
              <p:cNvCxnSpPr>
                <a:cxnSpLocks noChangeShapeType="1"/>
                <a:stCxn id="14395" idx="6"/>
              </p:cNvCxnSpPr>
              <p:nvPr/>
            </p:nvCxnSpPr>
            <p:spPr bwMode="auto">
              <a:xfrm>
                <a:off x="2119085" y="5116286"/>
                <a:ext cx="972458" cy="94343"/>
              </a:xfrm>
              <a:prstGeom prst="straightConnector1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34925">
                    <a:solidFill>
                      <a:srgbClr val="000000"/>
                    </a:solidFill>
                    <a:prstDash val="sysDash"/>
                    <a:round/>
                    <a:headEnd/>
                    <a:tailEnd type="arrow" w="med" len="med"/>
                  </a14:hiddenLine>
                </a:ext>
              </a:extLst>
            </p:spPr>
          </p:cxnSp>
        </p:grpSp>
        <p:sp>
          <p:nvSpPr>
            <p:cNvPr id="11" name="矩形 10"/>
            <p:cNvSpPr/>
            <p:nvPr/>
          </p:nvSpPr>
          <p:spPr>
            <a:xfrm>
              <a:off x="5607655" y="2507650"/>
              <a:ext cx="1593925" cy="1512367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000" noProof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394" name="文本框 82"/>
            <p:cNvSpPr txBox="1">
              <a:spLocks noChangeArrowheads="1"/>
            </p:cNvSpPr>
            <p:nvPr/>
          </p:nvSpPr>
          <p:spPr bwMode="auto">
            <a:xfrm>
              <a:off x="5463202" y="3939011"/>
              <a:ext cx="1911653" cy="923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9pPr>
            </a:lstStyle>
            <a:p>
              <a:pPr algn="ctr" eaLnBrk="1" hangingPunct="1"/>
              <a:r>
                <a:rPr lang="en-US" altLang="zh-CN" dirty="0">
                  <a:latin typeface="Times New Roman" panose="02020603050405020304" pitchFamily="18" charset="0"/>
                  <a:ea typeface="微软雅黑" pitchFamily="34" charset="-122"/>
                  <a:cs typeface="Times New Roman" panose="02020603050405020304" pitchFamily="18" charset="0"/>
                </a:rPr>
                <a:t>Peak data rate: </a:t>
              </a: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微软雅黑" pitchFamily="34" charset="-122"/>
                  <a:cs typeface="Times New Roman" panose="02020603050405020304" pitchFamily="18" charset="0"/>
                </a:rPr>
                <a:t>62.25Gbps @800MHz </a:t>
              </a:r>
              <a:r>
                <a:rPr lang="en-US" altLang="zh-CN" dirty="0">
                  <a:latin typeface="Times New Roman" panose="02020603050405020304" pitchFamily="18" charset="0"/>
                  <a:ea typeface="微软雅黑" pitchFamily="34" charset="-122"/>
                  <a:cs typeface="Times New Roman" panose="02020603050405020304" pitchFamily="18" charset="0"/>
                </a:rPr>
                <a:t> </a:t>
              </a:r>
            </a:p>
            <a:p>
              <a:pPr algn="ctr" eaLnBrk="1" hangingPunct="1"/>
              <a:r>
                <a:rPr lang="en-US" altLang="zh-CN" dirty="0">
                  <a:latin typeface="Times New Roman" panose="02020603050405020304" pitchFamily="18" charset="0"/>
                  <a:ea typeface="微软雅黑" pitchFamily="34" charset="-122"/>
                  <a:cs typeface="Times New Roman" panose="02020603050405020304" pitchFamily="18" charset="0"/>
                </a:rPr>
                <a:t>Band: 26GHz</a:t>
              </a:r>
            </a:p>
          </p:txBody>
        </p:sp>
      </p:grpSp>
      <p:sp>
        <p:nvSpPr>
          <p:cNvPr id="14351" name="文本框 64"/>
          <p:cNvSpPr txBox="1">
            <a:spLocks noChangeArrowheads="1"/>
          </p:cNvSpPr>
          <p:nvPr/>
        </p:nvSpPr>
        <p:spPr bwMode="auto">
          <a:xfrm>
            <a:off x="9662154" y="1314691"/>
            <a:ext cx="24495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High-capacity </a:t>
            </a:r>
          </a:p>
          <a:p>
            <a:pPr algn="ctr" eaLnBrk="1" hangingPunct="1">
              <a:lnSpc>
                <a:spcPct val="80000"/>
              </a:lnSpc>
            </a:pPr>
            <a:r>
              <a:rPr lang="en-US" altLang="zh-CN" sz="2000" b="1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hot-spot (LF)</a:t>
            </a:r>
            <a:endParaRPr lang="zh-CN" altLang="en-US" sz="2000" b="1" dirty="0"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4352" name="组合 35"/>
          <p:cNvGrpSpPr>
            <a:grpSpLocks/>
          </p:cNvGrpSpPr>
          <p:nvPr/>
        </p:nvGrpSpPr>
        <p:grpSpPr bwMode="auto">
          <a:xfrm>
            <a:off x="9669463" y="1881188"/>
            <a:ext cx="2505075" cy="3312000"/>
            <a:chOff x="7279432" y="1500087"/>
            <a:chExt cx="1879629" cy="3310728"/>
          </a:xfrm>
        </p:grpSpPr>
        <p:sp>
          <p:nvSpPr>
            <p:cNvPr id="87" name="圆角矩形 86"/>
            <p:cNvSpPr/>
            <p:nvPr/>
          </p:nvSpPr>
          <p:spPr bwMode="auto">
            <a:xfrm>
              <a:off x="7319212" y="1500087"/>
              <a:ext cx="1689046" cy="3310728"/>
            </a:xfrm>
            <a:prstGeom prst="roundRect">
              <a:avLst>
                <a:gd name="adj" fmla="val 4386"/>
              </a:avLst>
            </a:prstGeom>
            <a:noFill/>
            <a:ln w="25400">
              <a:solidFill>
                <a:schemeClr val="accent5"/>
              </a:solidFill>
            </a:ln>
            <a:effec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9pPr>
            </a:lstStyle>
            <a:p>
              <a:pPr algn="ctr" eaLnBrk="1" hangingPunct="1">
                <a:defRPr/>
              </a:pPr>
              <a:endParaRPr lang="zh-CN" altLang="en-US" sz="60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Gill Sans" charset="0"/>
              </a:endParaRPr>
            </a:p>
          </p:txBody>
        </p:sp>
        <p:sp>
          <p:nvSpPr>
            <p:cNvPr id="14386" name="椭圆 87"/>
            <p:cNvSpPr>
              <a:spLocks noChangeArrowheads="1"/>
            </p:cNvSpPr>
            <p:nvPr/>
          </p:nvSpPr>
          <p:spPr bwMode="auto">
            <a:xfrm>
              <a:off x="7698706" y="1873401"/>
              <a:ext cx="988680" cy="323504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38090" tIns="38090" rIns="38090" bIns="38090" anchor="ctr"/>
            <a:lstStyle/>
            <a:p>
              <a:pPr marL="285750" indent="-285750" algn="ctr">
                <a:buClr>
                  <a:schemeClr val="bg1"/>
                </a:buClr>
                <a:buSzPct val="75000"/>
                <a:buFont typeface="Wingdings" pitchFamily="2" charset="2"/>
                <a:buChar char="l"/>
              </a:pPr>
              <a:endParaRPr lang="zh-CN" altLang="en-US" sz="1400">
                <a:solidFill>
                  <a:schemeClr val="bg1"/>
                </a:solidFill>
                <a:latin typeface="Times New Roman" panose="02020603050405020304" pitchFamily="18" charset="0"/>
                <a:ea typeface="Arial Unicode MS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7369711" y="2510935"/>
              <a:ext cx="1593698" cy="1511419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000" noProof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388" name="文本框 97"/>
            <p:cNvSpPr txBox="1">
              <a:spLocks noChangeArrowheads="1"/>
            </p:cNvSpPr>
            <p:nvPr/>
          </p:nvSpPr>
          <p:spPr bwMode="auto">
            <a:xfrm>
              <a:off x="7279432" y="4055074"/>
              <a:ext cx="1879629" cy="646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Gill Sans" charset="0"/>
                  <a:ea typeface="Heiti SC Light" charset="0"/>
                  <a:cs typeface="Heiti SC Light" charset="0"/>
                </a:defRPr>
              </a:lvl9pPr>
            </a:lstStyle>
            <a:p>
              <a:pPr algn="ctr" eaLnBrk="1" hangingPunct="1"/>
              <a:r>
                <a:rPr lang="en-US" altLang="zh-CN" dirty="0">
                  <a:latin typeface="Times New Roman" panose="02020603050405020304" pitchFamily="18" charset="0"/>
                  <a:ea typeface="微软雅黑" pitchFamily="34" charset="-122"/>
                  <a:cs typeface="Times New Roman" panose="02020603050405020304" pitchFamily="18" charset="0"/>
                </a:rPr>
                <a:t>Area traffic capacity: </a:t>
              </a: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微软雅黑" pitchFamily="34" charset="-122"/>
                  <a:cs typeface="Times New Roman" panose="02020603050405020304" pitchFamily="18" charset="0"/>
                </a:rPr>
                <a:t>107Mbps/m</a:t>
              </a:r>
              <a:r>
                <a:rPr lang="en-US" altLang="zh-CN" b="1" baseline="30000" dirty="0">
                  <a:solidFill>
                    <a:srgbClr val="FF0000"/>
                  </a:solidFill>
                  <a:latin typeface="Times New Roman" panose="02020603050405020304" pitchFamily="18" charset="0"/>
                  <a:ea typeface="微软雅黑" pitchFamily="34" charset="-122"/>
                  <a:cs typeface="Times New Roman" panose="02020603050405020304" pitchFamily="18" charset="0"/>
                </a:rPr>
                <a:t>2</a:t>
              </a:r>
            </a:p>
          </p:txBody>
        </p:sp>
        <p:pic>
          <p:nvPicPr>
            <p:cNvPr id="14389" name="图片 31"/>
            <p:cNvPicPr>
              <a:picLocks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82819" y="2543338"/>
              <a:ext cx="1566686" cy="1439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9463930"/>
              </p:ext>
            </p:extLst>
          </p:nvPr>
        </p:nvGraphicFramePr>
        <p:xfrm>
          <a:off x="262268" y="5653684"/>
          <a:ext cx="11723688" cy="803276"/>
        </p:xfrm>
        <a:graphic>
          <a:graphicData uri="http://schemas.openxmlformats.org/drawingml/2006/table">
            <a:tbl>
              <a:tblPr/>
              <a:tblGrid>
                <a:gridCol w="23447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34473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34473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34473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34473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401638">
                <a:tc>
                  <a:txBody>
                    <a:bodyPr/>
                    <a:lstStyle>
                      <a:lvl1pPr defTabSz="457200" eaLnBrk="0" hangingPunct="0">
                        <a:spcBef>
                          <a:spcPts val="2600"/>
                        </a:spcBef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1pPr>
                      <a:lvl2pPr marL="742950" indent="-285750" defTabSz="457200" eaLnBrk="0" hangingPunct="0">
                        <a:spcBef>
                          <a:spcPts val="2600"/>
                        </a:spcBef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2pPr>
                      <a:lvl3pPr marL="1143000" indent="-228600" defTabSz="457200" eaLnBrk="0" hangingPunct="0">
                        <a:spcBef>
                          <a:spcPts val="2600"/>
                        </a:spcBef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3pPr>
                      <a:lvl4pPr marL="1600200" indent="-228600" defTabSz="457200" eaLnBrk="0" hangingPunct="0">
                        <a:spcBef>
                          <a:spcPts val="2600"/>
                        </a:spcBef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4pPr>
                      <a:lvl5pPr marL="2057400" indent="-228600" defTabSz="457200" eaLnBrk="0" hangingPunct="0">
                        <a:spcBef>
                          <a:spcPts val="2600"/>
                        </a:spcBef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26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26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26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26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Peak data rate</a:t>
                      </a:r>
                      <a:r>
                        <a:rPr kumimoji="0" lang="zh-CN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(LF)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1923" marR="121923"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2600"/>
                        </a:spcBef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1pPr>
                      <a:lvl2pPr marL="742950" indent="-285750" defTabSz="457200" eaLnBrk="0" hangingPunct="0">
                        <a:spcBef>
                          <a:spcPts val="2600"/>
                        </a:spcBef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2pPr>
                      <a:lvl3pPr marL="1143000" indent="-228600" defTabSz="457200" eaLnBrk="0" hangingPunct="0">
                        <a:spcBef>
                          <a:spcPts val="2600"/>
                        </a:spcBef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3pPr>
                      <a:lvl4pPr marL="1600200" indent="-228600" defTabSz="457200" eaLnBrk="0" hangingPunct="0">
                        <a:spcBef>
                          <a:spcPts val="2600"/>
                        </a:spcBef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4pPr>
                      <a:lvl5pPr marL="2057400" indent="-228600" defTabSz="457200" eaLnBrk="0" hangingPunct="0">
                        <a:spcBef>
                          <a:spcPts val="2600"/>
                        </a:spcBef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26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26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26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26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Air interface latency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1923" marR="121923"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2600"/>
                        </a:spcBef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1pPr>
                      <a:lvl2pPr marL="742950" indent="-285750" defTabSz="457200" eaLnBrk="0" hangingPunct="0">
                        <a:spcBef>
                          <a:spcPts val="2600"/>
                        </a:spcBef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2pPr>
                      <a:lvl3pPr marL="1143000" indent="-228600" defTabSz="457200" eaLnBrk="0" hangingPunct="0">
                        <a:spcBef>
                          <a:spcPts val="2600"/>
                        </a:spcBef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3pPr>
                      <a:lvl4pPr marL="1600200" indent="-228600" defTabSz="457200" eaLnBrk="0" hangingPunct="0">
                        <a:spcBef>
                          <a:spcPts val="2600"/>
                        </a:spcBef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4pPr>
                      <a:lvl5pPr marL="2057400" indent="-228600" defTabSz="457200" eaLnBrk="0" hangingPunct="0">
                        <a:spcBef>
                          <a:spcPts val="2600"/>
                        </a:spcBef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26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26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26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26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Connection density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1923" marR="121923"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2600"/>
                        </a:spcBef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1pPr>
                      <a:lvl2pPr marL="742950" indent="-285750" defTabSz="457200" eaLnBrk="0" hangingPunct="0">
                        <a:spcBef>
                          <a:spcPts val="2600"/>
                        </a:spcBef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2pPr>
                      <a:lvl3pPr marL="1143000" indent="-228600" defTabSz="457200" eaLnBrk="0" hangingPunct="0">
                        <a:spcBef>
                          <a:spcPts val="2600"/>
                        </a:spcBef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3pPr>
                      <a:lvl4pPr marL="1600200" indent="-228600" defTabSz="457200" eaLnBrk="0" hangingPunct="0">
                        <a:spcBef>
                          <a:spcPts val="2600"/>
                        </a:spcBef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4pPr>
                      <a:lvl5pPr marL="2057400" indent="-228600" defTabSz="457200" eaLnBrk="0" hangingPunct="0">
                        <a:spcBef>
                          <a:spcPts val="2600"/>
                        </a:spcBef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26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26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26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26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Peak data rate</a:t>
                      </a:r>
                      <a:r>
                        <a:rPr kumimoji="0" lang="zh-CN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(HF)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1923" marR="121923"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2600"/>
                        </a:spcBef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1pPr>
                      <a:lvl2pPr marL="742950" indent="-285750" defTabSz="457200" eaLnBrk="0" hangingPunct="0">
                        <a:spcBef>
                          <a:spcPts val="2600"/>
                        </a:spcBef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2pPr>
                      <a:lvl3pPr marL="1143000" indent="-228600" defTabSz="457200" eaLnBrk="0" hangingPunct="0">
                        <a:spcBef>
                          <a:spcPts val="2600"/>
                        </a:spcBef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3pPr>
                      <a:lvl4pPr marL="1600200" indent="-228600" defTabSz="457200" eaLnBrk="0" hangingPunct="0">
                        <a:spcBef>
                          <a:spcPts val="2600"/>
                        </a:spcBef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4pPr>
                      <a:lvl5pPr marL="2057400" indent="-228600" defTabSz="457200" eaLnBrk="0" hangingPunct="0">
                        <a:spcBef>
                          <a:spcPts val="2600"/>
                        </a:spcBef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26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26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26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26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Area traffic capacity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1923" marR="121923"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01638">
                <a:tc>
                  <a:txBody>
                    <a:bodyPr/>
                    <a:lstStyle>
                      <a:lvl1pPr defTabSz="457200" eaLnBrk="0" hangingPunct="0">
                        <a:spcBef>
                          <a:spcPts val="2600"/>
                        </a:spcBef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1pPr>
                      <a:lvl2pPr marL="742950" indent="-285750" defTabSz="457200" eaLnBrk="0" hangingPunct="0">
                        <a:spcBef>
                          <a:spcPts val="2600"/>
                        </a:spcBef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2pPr>
                      <a:lvl3pPr marL="1143000" indent="-228600" defTabSz="457200" eaLnBrk="0" hangingPunct="0">
                        <a:spcBef>
                          <a:spcPts val="2600"/>
                        </a:spcBef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3pPr>
                      <a:lvl4pPr marL="1600200" indent="-228600" defTabSz="457200" eaLnBrk="0" hangingPunct="0">
                        <a:spcBef>
                          <a:spcPts val="2600"/>
                        </a:spcBef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4pPr>
                      <a:lvl5pPr marL="2057400" indent="-228600" defTabSz="457200" eaLnBrk="0" hangingPunct="0">
                        <a:spcBef>
                          <a:spcPts val="2600"/>
                        </a:spcBef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26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26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26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26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&gt;10Gbps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1923" marR="121923"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9D9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2600"/>
                        </a:spcBef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1pPr>
                      <a:lvl2pPr marL="742950" indent="-285750" defTabSz="457200" eaLnBrk="0" hangingPunct="0">
                        <a:spcBef>
                          <a:spcPts val="2600"/>
                        </a:spcBef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2pPr>
                      <a:lvl3pPr marL="1143000" indent="-228600" defTabSz="457200" eaLnBrk="0" hangingPunct="0">
                        <a:spcBef>
                          <a:spcPts val="2600"/>
                        </a:spcBef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3pPr>
                      <a:lvl4pPr marL="1600200" indent="-228600" defTabSz="457200" eaLnBrk="0" hangingPunct="0">
                        <a:spcBef>
                          <a:spcPts val="2600"/>
                        </a:spcBef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4pPr>
                      <a:lvl5pPr marL="2057400" indent="-228600" defTabSz="457200" eaLnBrk="0" hangingPunct="0">
                        <a:spcBef>
                          <a:spcPts val="2600"/>
                        </a:spcBef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26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26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26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26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&lt;1ms</a:t>
                      </a: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1923" marR="121923"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9D9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2600"/>
                        </a:spcBef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1pPr>
                      <a:lvl2pPr marL="742950" indent="-285750" defTabSz="457200" eaLnBrk="0" hangingPunct="0">
                        <a:spcBef>
                          <a:spcPts val="2600"/>
                        </a:spcBef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2pPr>
                      <a:lvl3pPr marL="1143000" indent="-228600" defTabSz="457200" eaLnBrk="0" hangingPunct="0">
                        <a:spcBef>
                          <a:spcPts val="2600"/>
                        </a:spcBef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3pPr>
                      <a:lvl4pPr marL="1600200" indent="-228600" defTabSz="457200" eaLnBrk="0" hangingPunct="0">
                        <a:spcBef>
                          <a:spcPts val="2600"/>
                        </a:spcBef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4pPr>
                      <a:lvl5pPr marL="2057400" indent="-228600" defTabSz="457200" eaLnBrk="0" hangingPunct="0">
                        <a:spcBef>
                          <a:spcPts val="2600"/>
                        </a:spcBef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26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26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26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26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1M/km</a:t>
                      </a:r>
                      <a:r>
                        <a:rPr kumimoji="0" lang="en-US" altLang="zh-CN" sz="1800" b="1" i="0" u="none" strike="noStrike" cap="none" normalizeH="0" baseline="300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zh-CN" altLang="en-US" sz="1800" b="1" i="0" u="none" strike="noStrike" cap="none" normalizeH="0" baseline="3000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1923" marR="121923"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9D9"/>
                    </a:solidFill>
                  </a:tcPr>
                </a:tc>
                <a:tc>
                  <a:txBody>
                    <a:bodyPr/>
                    <a:lstStyle>
                      <a:lvl1pPr defTabSz="457200" eaLnBrk="0" hangingPunct="0">
                        <a:spcBef>
                          <a:spcPts val="2600"/>
                        </a:spcBef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1pPr>
                      <a:lvl2pPr marL="742950" indent="-285750" defTabSz="457200" eaLnBrk="0" hangingPunct="0">
                        <a:spcBef>
                          <a:spcPts val="2600"/>
                        </a:spcBef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2pPr>
                      <a:lvl3pPr marL="1143000" indent="-228600" defTabSz="457200" eaLnBrk="0" hangingPunct="0">
                        <a:spcBef>
                          <a:spcPts val="2600"/>
                        </a:spcBef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3pPr>
                      <a:lvl4pPr marL="1600200" indent="-228600" defTabSz="457200" eaLnBrk="0" hangingPunct="0">
                        <a:spcBef>
                          <a:spcPts val="2600"/>
                        </a:spcBef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4pPr>
                      <a:lvl5pPr marL="2057400" indent="-228600" defTabSz="457200" eaLnBrk="0" hangingPunct="0">
                        <a:spcBef>
                          <a:spcPts val="2600"/>
                        </a:spcBef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5pPr>
                      <a:lvl6pPr marL="2514600" indent="-228600" defTabSz="457200" eaLnBrk="0" fontAlgn="base" hangingPunct="0">
                        <a:spcBef>
                          <a:spcPts val="26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6pPr>
                      <a:lvl7pPr marL="2971800" indent="-228600" defTabSz="457200" eaLnBrk="0" fontAlgn="base" hangingPunct="0">
                        <a:spcBef>
                          <a:spcPts val="26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7pPr>
                      <a:lvl8pPr marL="3429000" indent="-228600" defTabSz="457200" eaLnBrk="0" fontAlgn="base" hangingPunct="0">
                        <a:spcBef>
                          <a:spcPts val="26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8pPr>
                      <a:lvl9pPr marL="3886200" indent="-228600" defTabSz="457200" eaLnBrk="0" fontAlgn="base" hangingPunct="0">
                        <a:spcBef>
                          <a:spcPts val="26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&gt;20Gbps</a:t>
                      </a: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1923" marR="121923"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9D9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ts val="2600"/>
                        </a:spcBef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1pPr>
                      <a:lvl2pPr marL="742950" indent="-285750" eaLnBrk="0" hangingPunct="0">
                        <a:spcBef>
                          <a:spcPts val="2600"/>
                        </a:spcBef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2pPr>
                      <a:lvl3pPr marL="1143000" indent="-228600" eaLnBrk="0" hangingPunct="0">
                        <a:spcBef>
                          <a:spcPts val="2600"/>
                        </a:spcBef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3pPr>
                      <a:lvl4pPr marL="1600200" indent="-228600" eaLnBrk="0" hangingPunct="0">
                        <a:spcBef>
                          <a:spcPts val="2600"/>
                        </a:spcBef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4pPr>
                      <a:lvl5pPr marL="2057400" indent="-228600" eaLnBrk="0" hangingPunct="0">
                        <a:spcBef>
                          <a:spcPts val="2600"/>
                        </a:spcBef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5pPr>
                      <a:lvl6pPr marL="2514600" indent="-228600" eaLnBrk="0" fontAlgn="base" hangingPunct="0">
                        <a:spcBef>
                          <a:spcPts val="26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6pPr>
                      <a:lvl7pPr marL="2971800" indent="-228600" eaLnBrk="0" fontAlgn="base" hangingPunct="0">
                        <a:spcBef>
                          <a:spcPts val="26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7pPr>
                      <a:lvl8pPr marL="3429000" indent="-228600" eaLnBrk="0" fontAlgn="base" hangingPunct="0">
                        <a:spcBef>
                          <a:spcPts val="26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8pPr>
                      <a:lvl9pPr marL="3886200" indent="-228600" eaLnBrk="0" fontAlgn="base" hangingPunct="0">
                        <a:spcBef>
                          <a:spcPts val="2600"/>
                        </a:spcBef>
                        <a:spcAft>
                          <a:spcPct val="0"/>
                        </a:spcAft>
                        <a:buSzPct val="171000"/>
                        <a:buFont typeface="Gill Sans" charset="0"/>
                        <a:defRPr sz="2400">
                          <a:solidFill>
                            <a:schemeClr val="tx1"/>
                          </a:solidFill>
                          <a:latin typeface="Gill Sans" charset="0"/>
                          <a:ea typeface="Heiti SC Light" charset="0"/>
                          <a:cs typeface="Heiti SC Light" charset="0"/>
                          <a:sym typeface="Gill Sans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&gt;10Mbps/m</a:t>
                      </a:r>
                      <a:r>
                        <a:rPr kumimoji="0" lang="en-US" altLang="zh-CN" sz="1800" b="1" i="0" u="none" strike="noStrike" cap="none" normalizeH="0" baseline="300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121923" marR="121923"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F9D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73" name="文本框 64"/>
          <p:cNvSpPr txBox="1">
            <a:spLocks noChangeArrowheads="1"/>
          </p:cNvSpPr>
          <p:nvPr/>
        </p:nvSpPr>
        <p:spPr bwMode="auto">
          <a:xfrm>
            <a:off x="4783138" y="5282539"/>
            <a:ext cx="25273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9pPr>
          </a:lstStyle>
          <a:p>
            <a:pPr algn="ctr" eaLnBrk="1" hangingPunct="1"/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ITU 5G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KPI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374" name="文本框 26"/>
          <p:cNvSpPr txBox="1">
            <a:spLocks noChangeArrowheads="1"/>
          </p:cNvSpPr>
          <p:nvPr/>
        </p:nvSpPr>
        <p:spPr bwMode="auto">
          <a:xfrm>
            <a:off x="8343900" y="2165350"/>
            <a:ext cx="76174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rgbClr val="FFC000"/>
                </a:solidFill>
                <a:latin typeface="Times New Roman" panose="02020603050405020304" pitchFamily="18" charset="0"/>
                <a:ea typeface="隶书" pitchFamily="49" charset="-122"/>
                <a:cs typeface="Times New Roman" panose="02020603050405020304" pitchFamily="18" charset="0"/>
              </a:rPr>
              <a:t>62.25</a:t>
            </a:r>
            <a:endParaRPr lang="zh-CN" altLang="en-US" sz="2000" b="1" dirty="0">
              <a:solidFill>
                <a:srgbClr val="FFC000"/>
              </a:solidFill>
              <a:latin typeface="Times New Roman" panose="02020603050405020304" pitchFamily="18" charset="0"/>
              <a:ea typeface="隶书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4375" name="图片 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5968" y="3645331"/>
            <a:ext cx="2088000" cy="697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76" name="图片 27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9625" y="2915822"/>
            <a:ext cx="2088000" cy="713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椭圆 28"/>
          <p:cNvSpPr/>
          <p:nvPr/>
        </p:nvSpPr>
        <p:spPr>
          <a:xfrm>
            <a:off x="7727950" y="3001963"/>
            <a:ext cx="1274763" cy="276225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000" noProof="1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78" name="TextBox 40"/>
          <p:cNvSpPr txBox="1">
            <a:spLocks noChangeArrowheads="1"/>
          </p:cNvSpPr>
          <p:nvPr/>
        </p:nvSpPr>
        <p:spPr bwMode="auto">
          <a:xfrm>
            <a:off x="9039854" y="2924175"/>
            <a:ext cx="373062" cy="2000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9pPr>
          </a:lstStyle>
          <a:p>
            <a:pPr eaLnBrk="1" hangingPunct="1"/>
            <a:r>
              <a:rPr lang="en-US" altLang="zh-CN" sz="7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BS</a:t>
            </a:r>
            <a:endParaRPr lang="zh-CN" altLang="en-US" sz="700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7431088" y="3736975"/>
            <a:ext cx="657225" cy="442913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000" noProof="1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80" name="TextBox 40"/>
          <p:cNvSpPr txBox="1">
            <a:spLocks noChangeArrowheads="1"/>
          </p:cNvSpPr>
          <p:nvPr/>
        </p:nvSpPr>
        <p:spPr bwMode="auto">
          <a:xfrm>
            <a:off x="8233404" y="3797300"/>
            <a:ext cx="460375" cy="20005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9pPr>
          </a:lstStyle>
          <a:p>
            <a:pPr eaLnBrk="1" hangingPunct="1"/>
            <a:r>
              <a:rPr lang="en-US" altLang="zh-CN" sz="7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UE</a:t>
            </a:r>
            <a:endParaRPr lang="zh-CN" altLang="en-US" sz="700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8831263" y="3768725"/>
            <a:ext cx="635000" cy="244475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000" noProof="1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82" name="文本框 64"/>
          <p:cNvSpPr txBox="1">
            <a:spLocks noChangeArrowheads="1"/>
          </p:cNvSpPr>
          <p:nvPr/>
        </p:nvSpPr>
        <p:spPr bwMode="auto">
          <a:xfrm>
            <a:off x="1577169" y="2078311"/>
            <a:ext cx="4411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rgbClr val="FFC000"/>
                </a:solidFill>
                <a:latin typeface="Times New Roman" panose="02020603050405020304" pitchFamily="18" charset="0"/>
                <a:ea typeface="隶书" pitchFamily="49" charset="-122"/>
                <a:cs typeface="Times New Roman" panose="02020603050405020304" pitchFamily="18" charset="0"/>
              </a:rPr>
              <a:t>28</a:t>
            </a:r>
            <a:endParaRPr lang="zh-CN" altLang="en-US" sz="2000" b="1" dirty="0">
              <a:solidFill>
                <a:srgbClr val="FFC000"/>
              </a:solidFill>
              <a:latin typeface="Times New Roman" panose="02020603050405020304" pitchFamily="18" charset="0"/>
              <a:ea typeface="隶书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383" name="文本框 69"/>
          <p:cNvSpPr txBox="1">
            <a:spLocks noChangeArrowheads="1"/>
          </p:cNvSpPr>
          <p:nvPr/>
        </p:nvSpPr>
        <p:spPr bwMode="auto">
          <a:xfrm>
            <a:off x="3796304" y="2165350"/>
            <a:ext cx="56938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rgbClr val="FFC000"/>
                </a:solidFill>
                <a:latin typeface="Times New Roman" panose="02020603050405020304" pitchFamily="18" charset="0"/>
                <a:ea typeface="隶书" pitchFamily="49" charset="-122"/>
                <a:cs typeface="Times New Roman" panose="02020603050405020304" pitchFamily="18" charset="0"/>
              </a:rPr>
              <a:t>277</a:t>
            </a:r>
            <a:endParaRPr lang="zh-CN" altLang="en-US" sz="2000" b="1" dirty="0">
              <a:solidFill>
                <a:srgbClr val="FFC000"/>
              </a:solidFill>
              <a:latin typeface="Times New Roman" panose="02020603050405020304" pitchFamily="18" charset="0"/>
              <a:ea typeface="隶书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384" name="文本框 70"/>
          <p:cNvSpPr txBox="1">
            <a:spLocks noChangeArrowheads="1"/>
          </p:cNvSpPr>
          <p:nvPr/>
        </p:nvSpPr>
        <p:spPr bwMode="auto">
          <a:xfrm>
            <a:off x="10619416" y="2200275"/>
            <a:ext cx="50526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9pPr>
          </a:lstStyle>
          <a:p>
            <a:pPr eaLnBrk="1" hangingPunct="1"/>
            <a:r>
              <a:rPr lang="en-US" altLang="zh-CN" sz="2000" b="1" dirty="0">
                <a:solidFill>
                  <a:srgbClr val="FFC000"/>
                </a:solidFill>
                <a:latin typeface="Times New Roman" panose="02020603050405020304" pitchFamily="18" charset="0"/>
                <a:ea typeface="隶书" pitchFamily="49" charset="-122"/>
                <a:cs typeface="Times New Roman" panose="02020603050405020304" pitchFamily="18" charset="0"/>
              </a:rPr>
              <a:t>4.8</a:t>
            </a:r>
            <a:endParaRPr lang="zh-CN" altLang="en-US" sz="2000" b="1" dirty="0">
              <a:solidFill>
                <a:srgbClr val="FFC000"/>
              </a:solidFill>
              <a:latin typeface="Times New Roman" panose="02020603050405020304" pitchFamily="18" charset="0"/>
              <a:ea typeface="隶书" pitchFamily="49" charset="-122"/>
              <a:cs typeface="Times New Roman" panose="02020603050405020304" pitchFamily="18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11248104" y="6420465"/>
            <a:ext cx="7472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Page 4</a:t>
            </a:r>
            <a:endParaRPr lang="zh-CN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38508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5326"/>
            <a:ext cx="10515600" cy="854074"/>
          </a:xfrm>
        </p:spPr>
        <p:txBody>
          <a:bodyPr/>
          <a:lstStyle/>
          <a:p>
            <a:r>
              <a:rPr lang="en-US" altLang="zh-CN" sz="3600" b="1" dirty="0">
                <a:latin typeface="Times New Roman" panose="02020603050405020304" pitchFamily="18" charset="0"/>
              </a:rPr>
              <a:t>New System Architecture Solution meet 5G KPI 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内容占位符 2">
            <a:extLst>
              <a:ext uri="{FF2B5EF4-FFF2-40B4-BE49-F238E27FC236}">
                <a16:creationId xmlns="" xmlns:a16="http://schemas.microsoft.com/office/drawing/2014/main" id="{A61D5A2B-53A5-4559-AD66-ABA235A31841}"/>
              </a:ext>
            </a:extLst>
          </p:cNvPr>
          <p:cNvSpPr txBox="1">
            <a:spLocks/>
          </p:cNvSpPr>
          <p:nvPr/>
        </p:nvSpPr>
        <p:spPr>
          <a:xfrm>
            <a:off x="737901" y="1182404"/>
            <a:ext cx="10410467" cy="1160021"/>
          </a:xfrm>
          <a:prstGeom prst="rect">
            <a:avLst/>
          </a:prstGeom>
        </p:spPr>
        <p:txBody>
          <a:bodyPr/>
          <a:lstStyle>
            <a:lvl1pPr marL="363538" indent="-363538" algn="l" rtl="0" eaLnBrk="0" fontAlgn="base" hangingPunct="0">
              <a:lnSpc>
                <a:spcPct val="11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901700" indent="-457200" algn="l" rtl="0" eaLnBrk="0" fontAlgn="base" hangingPunct="0">
              <a:lnSpc>
                <a:spcPct val="110000"/>
              </a:lnSpc>
              <a:spcBef>
                <a:spcPts val="500"/>
              </a:spcBef>
              <a:spcAft>
                <a:spcPct val="0"/>
              </a:spcAft>
              <a:buFont typeface="Wingdings" panose="05000000000000000000" pitchFamily="2" charset="2"/>
              <a:buChar char="ü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1344613" indent="-363538" algn="l" rtl="0" eaLnBrk="0" fontAlgn="base" hangingPunct="0">
              <a:lnSpc>
                <a:spcPct val="11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 marL="1708150" indent="-269875" algn="l" rtl="0" eaLnBrk="0" fontAlgn="base" hangingPunct="0">
              <a:lnSpc>
                <a:spcPct val="11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 marL="2057400" indent="-228600" algn="l" rtl="0" eaLnBrk="0" fontAlgn="base" hangingPunct="0">
              <a:lnSpc>
                <a:spcPct val="11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Network function and NFV Platform can meet with the functionality and performance  KPI.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774075" y="2080423"/>
            <a:ext cx="10573661" cy="4569328"/>
            <a:chOff x="423507" y="2359023"/>
            <a:chExt cx="8509634" cy="3874117"/>
          </a:xfrm>
        </p:grpSpPr>
        <p:sp>
          <p:nvSpPr>
            <p:cNvPr id="5" name="圆角矩形 91">
              <a:extLst>
                <a:ext uri="{FF2B5EF4-FFF2-40B4-BE49-F238E27FC236}">
                  <a16:creationId xmlns="" xmlns:a16="http://schemas.microsoft.com/office/drawing/2014/main" id="{0F923963-33E9-46AB-8C08-C45BC5F68B7E}"/>
                </a:ext>
              </a:extLst>
            </p:cNvPr>
            <p:cNvSpPr/>
            <p:nvPr/>
          </p:nvSpPr>
          <p:spPr>
            <a:xfrm>
              <a:off x="423507" y="2359023"/>
              <a:ext cx="3511182" cy="3874117"/>
            </a:xfrm>
            <a:prstGeom prst="roundRect">
              <a:avLst>
                <a:gd name="adj" fmla="val 4116"/>
              </a:avLst>
            </a:prstGeom>
            <a:noFill/>
            <a:ln w="127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t"/>
            <a:lstStyle/>
            <a:p>
              <a:pPr lvl="0" algn="ctr">
                <a:spcBef>
                  <a:spcPts val="600"/>
                </a:spcBef>
                <a:spcAft>
                  <a:spcPts val="600"/>
                </a:spcAft>
                <a:defRPr/>
              </a:pPr>
              <a:endParaRPr kumimoji="0" lang="en-US" altLang="zh-CN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6" name="圆角矩形 91">
              <a:extLst>
                <a:ext uri="{FF2B5EF4-FFF2-40B4-BE49-F238E27FC236}">
                  <a16:creationId xmlns="" xmlns:a16="http://schemas.microsoft.com/office/drawing/2014/main" id="{0FD7B62C-DDCC-48C2-8C9A-48EECA2ECDD5}"/>
                </a:ext>
              </a:extLst>
            </p:cNvPr>
            <p:cNvSpPr/>
            <p:nvPr/>
          </p:nvSpPr>
          <p:spPr>
            <a:xfrm>
              <a:off x="4275928" y="2379793"/>
              <a:ext cx="4601708" cy="1841945"/>
            </a:xfrm>
            <a:prstGeom prst="roundRect">
              <a:avLst>
                <a:gd name="adj" fmla="val 4116"/>
              </a:avLst>
            </a:prstGeom>
            <a:noFill/>
            <a:ln w="127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t"/>
            <a:lstStyle/>
            <a:p>
              <a:pPr lvl="0" algn="ctr">
                <a:spcBef>
                  <a:spcPts val="600"/>
                </a:spcBef>
                <a:spcAft>
                  <a:spcPts val="600"/>
                </a:spcAft>
                <a:defRPr/>
              </a:pPr>
              <a:r>
                <a:rPr kumimoji="0" lang="en-US" altLang="zh-CN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Network </a:t>
              </a:r>
              <a:r>
                <a:rPr lang="en-US" altLang="zh-CN" kern="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Function </a:t>
              </a:r>
              <a:endParaRPr kumimoji="0" lang="en-US" altLang="zh-CN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圆角矩形 91">
              <a:extLst>
                <a:ext uri="{FF2B5EF4-FFF2-40B4-BE49-F238E27FC236}">
                  <a16:creationId xmlns="" xmlns:a16="http://schemas.microsoft.com/office/drawing/2014/main" id="{A982FA7F-3299-4555-9FC0-1841B29110F6}"/>
                </a:ext>
              </a:extLst>
            </p:cNvPr>
            <p:cNvSpPr/>
            <p:nvPr/>
          </p:nvSpPr>
          <p:spPr>
            <a:xfrm>
              <a:off x="4271101" y="4357320"/>
              <a:ext cx="4606535" cy="1875820"/>
            </a:xfrm>
            <a:prstGeom prst="roundRect">
              <a:avLst>
                <a:gd name="adj" fmla="val 4116"/>
              </a:avLst>
            </a:prstGeom>
            <a:noFill/>
            <a:ln w="127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tlCol="0" anchor="t"/>
            <a:lstStyle/>
            <a:p>
              <a:pPr lvl="0" algn="ctr">
                <a:spcBef>
                  <a:spcPts val="600"/>
                </a:spcBef>
                <a:spcAft>
                  <a:spcPts val="600"/>
                </a:spcAft>
                <a:defRPr/>
              </a:pPr>
              <a:r>
                <a:rPr kumimoji="0" lang="en-US" altLang="zh-CN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NFV Platform</a:t>
              </a:r>
            </a:p>
          </p:txBody>
        </p:sp>
        <p:sp>
          <p:nvSpPr>
            <p:cNvPr id="8" name="左大括号 7">
              <a:extLst>
                <a:ext uri="{FF2B5EF4-FFF2-40B4-BE49-F238E27FC236}">
                  <a16:creationId xmlns="" xmlns:a16="http://schemas.microsoft.com/office/drawing/2014/main" id="{48C6C44E-EB37-4F7B-89E3-D10306B6F502}"/>
                </a:ext>
              </a:extLst>
            </p:cNvPr>
            <p:cNvSpPr/>
            <p:nvPr/>
          </p:nvSpPr>
          <p:spPr>
            <a:xfrm>
              <a:off x="4028478" y="2825655"/>
              <a:ext cx="187118" cy="2883901"/>
            </a:xfrm>
            <a:prstGeom prst="leftBrace">
              <a:avLst>
                <a:gd name="adj1" fmla="val 65202"/>
                <a:gd name="adj2" fmla="val 50000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15838A2F-A01B-4F36-BAFB-9730E564316A}"/>
                </a:ext>
              </a:extLst>
            </p:cNvPr>
            <p:cNvSpPr/>
            <p:nvPr/>
          </p:nvSpPr>
          <p:spPr>
            <a:xfrm>
              <a:off x="502372" y="4844004"/>
              <a:ext cx="3554109" cy="12760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2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/>
              </a:pPr>
              <a:r>
                <a:rPr lang="en-US" altLang="zh-CN" sz="16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Edge-central 2 layer DC networking</a:t>
              </a:r>
            </a:p>
            <a:p>
              <a:pPr marL="285750" indent="-285750">
                <a:lnSpc>
                  <a:spcPct val="12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/>
              </a:pPr>
              <a:r>
                <a:rPr lang="en-US" altLang="zh-CN" sz="16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Separation of NF and HW </a:t>
              </a:r>
            </a:p>
            <a:p>
              <a:pPr marL="285750" indent="-285750">
                <a:lnSpc>
                  <a:spcPct val="12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/>
              </a:pPr>
              <a:r>
                <a:rPr lang="en-US" altLang="zh-CN" sz="16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Different NFs for three typical scenarios</a:t>
              </a:r>
            </a:p>
            <a:p>
              <a:pPr marL="285750" indent="-285750">
                <a:lnSpc>
                  <a:spcPct val="12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/>
              </a:pPr>
              <a:r>
                <a:rPr lang="en-US" altLang="zh-CN" sz="16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Meet latency, throughput and reliability KPI</a:t>
              </a:r>
              <a:endParaRPr lang="zh-CN" altLang="en-US" sz="16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37F5B2B9-8B5A-4EA4-9BBD-4FE2ECEDD312}"/>
                </a:ext>
              </a:extLst>
            </p:cNvPr>
            <p:cNvSpPr/>
            <p:nvPr/>
          </p:nvSpPr>
          <p:spPr>
            <a:xfrm>
              <a:off x="6490128" y="5658501"/>
              <a:ext cx="2443013" cy="4958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spcBef>
                  <a:spcPts val="600"/>
                </a:spcBef>
                <a:spcAft>
                  <a:spcPts val="600"/>
                </a:spcAft>
                <a:defRPr/>
              </a:pPr>
              <a:r>
                <a:rPr lang="en-US" altLang="zh-CN" sz="1600" kern="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UPF latency 0.2ms, 1MPPS/single CPU core, 9.8/10G</a:t>
              </a:r>
              <a:r>
                <a:rPr lang="zh-CN" altLang="en-US" sz="1600" kern="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16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throughput</a:t>
              </a:r>
              <a:endParaRPr lang="en-US" altLang="zh-CN" sz="1600" kern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69FDBF1F-3025-4E36-9C04-721B986320D0}"/>
                </a:ext>
              </a:extLst>
            </p:cNvPr>
            <p:cNvSpPr/>
            <p:nvPr/>
          </p:nvSpPr>
          <p:spPr>
            <a:xfrm>
              <a:off x="4384891" y="3503502"/>
              <a:ext cx="1131988" cy="704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kern="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Network slice</a:t>
              </a:r>
            </a:p>
            <a:p>
              <a:r>
                <a:rPr lang="en-US" altLang="zh-CN" sz="1600" kern="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On-demand customization</a:t>
              </a:r>
              <a:endParaRPr lang="zh-CN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9BFA7C52-D2DD-4361-B361-94091AA274A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48709" y="2862451"/>
              <a:ext cx="1603786" cy="648000"/>
            </a:xfrm>
            <a:prstGeom prst="rect">
              <a:avLst/>
            </a:prstGeom>
          </p:spPr>
        </p:pic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86C0791F-47F8-4A2A-9BB3-5BF203DFC9A0}"/>
                </a:ext>
              </a:extLst>
            </p:cNvPr>
            <p:cNvSpPr/>
            <p:nvPr/>
          </p:nvSpPr>
          <p:spPr>
            <a:xfrm>
              <a:off x="5672728" y="3510065"/>
              <a:ext cx="1430968" cy="7045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kern="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Service based arch.</a:t>
              </a:r>
            </a:p>
            <a:p>
              <a:pPr algn="ctr"/>
              <a:r>
                <a:rPr lang="en-US" altLang="zh-CN" sz="1600" kern="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Align with 3GPP </a:t>
              </a:r>
            </a:p>
            <a:p>
              <a:pPr algn="ctr"/>
              <a:r>
                <a:rPr lang="en-US" altLang="zh-CN" sz="1600" kern="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standardizations</a:t>
              </a:r>
              <a:r>
                <a:rPr lang="zh-CN" altLang="en-US" sz="1600" kern="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endParaRPr lang="zh-CN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5608292D-3479-4A04-95E3-304565D92EFE}"/>
                </a:ext>
              </a:extLst>
            </p:cNvPr>
            <p:cNvCxnSpPr/>
            <p:nvPr/>
          </p:nvCxnSpPr>
          <p:spPr>
            <a:xfrm>
              <a:off x="5462818" y="2942569"/>
              <a:ext cx="0" cy="1152000"/>
            </a:xfrm>
            <a:prstGeom prst="line">
              <a:avLst/>
            </a:prstGeom>
            <a:ln w="3175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EAE1DF24-D54F-4B83-9247-83A9255FDFA7}"/>
                </a:ext>
              </a:extLst>
            </p:cNvPr>
            <p:cNvCxnSpPr/>
            <p:nvPr/>
          </p:nvCxnSpPr>
          <p:spPr>
            <a:xfrm>
              <a:off x="7235839" y="2942569"/>
              <a:ext cx="0" cy="1152000"/>
            </a:xfrm>
            <a:prstGeom prst="line">
              <a:avLst/>
            </a:prstGeom>
            <a:ln w="3175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A0BB743D-E6AD-43F4-B324-ECC1087B690A}"/>
                </a:ext>
              </a:extLst>
            </p:cNvPr>
            <p:cNvSpPr/>
            <p:nvPr/>
          </p:nvSpPr>
          <p:spPr>
            <a:xfrm>
              <a:off x="7235839" y="3481996"/>
              <a:ext cx="1668048" cy="704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kern="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Edge computing</a:t>
              </a:r>
            </a:p>
            <a:p>
              <a:pPr algn="ctr"/>
              <a:r>
                <a:rPr lang="en-US" altLang="zh-CN" sz="1600" kern="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Low latency/network</a:t>
              </a:r>
            </a:p>
            <a:p>
              <a:pPr algn="ctr"/>
              <a:r>
                <a:rPr lang="en-US" altLang="zh-CN" sz="1600" kern="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capability exposure</a:t>
              </a:r>
              <a:endParaRPr lang="zh-CN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9" name="图片 18">
              <a:extLst>
                <a:ext uri="{FF2B5EF4-FFF2-40B4-BE49-F238E27FC236}">
                  <a16:creationId xmlns="" xmlns:a16="http://schemas.microsoft.com/office/drawing/2014/main" id="{EDA24E14-06A5-4894-82A5-DAB9BAC2CB2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02071" y="2862451"/>
              <a:ext cx="990379" cy="576000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="" xmlns:a16="http://schemas.microsoft.com/office/drawing/2014/main" id="{BED3402C-343F-4002-BF6B-D86D266DB85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39347" y="4730610"/>
              <a:ext cx="1846943" cy="878475"/>
            </a:xfrm>
            <a:prstGeom prst="rect">
              <a:avLst/>
            </a:prstGeom>
          </p:spPr>
        </p:pic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1115842A-94D2-410A-AEE1-C77BB84CCD05}"/>
                </a:ext>
              </a:extLst>
            </p:cNvPr>
            <p:cNvSpPr/>
            <p:nvPr/>
          </p:nvSpPr>
          <p:spPr>
            <a:xfrm>
              <a:off x="5690330" y="4747380"/>
              <a:ext cx="655623" cy="2957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kern="0" dirty="0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Signaling </a:t>
              </a:r>
            </a:p>
            <a:p>
              <a:pPr algn="ctr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200" kern="0" dirty="0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handling</a:t>
              </a:r>
            </a:p>
          </p:txBody>
        </p:sp>
        <p:pic>
          <p:nvPicPr>
            <p:cNvPr id="22" name="图片 21" descr="图片包含 屏幕截图&#10;&#10;已生成极高可信度的说明">
              <a:extLst>
                <a:ext uri="{FF2B5EF4-FFF2-40B4-BE49-F238E27FC236}">
                  <a16:creationId xmlns="" xmlns:a16="http://schemas.microsoft.com/office/drawing/2014/main" id="{50529461-908C-42D9-8542-91C2B00FDD0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30422" y="4725987"/>
              <a:ext cx="1812719" cy="898052"/>
            </a:xfrm>
            <a:prstGeom prst="rect">
              <a:avLst/>
            </a:prstGeom>
          </p:spPr>
        </p:pic>
        <p:sp>
          <p:nvSpPr>
            <p:cNvPr id="23" name="矩形 22">
              <a:extLst>
                <a:ext uri="{FF2B5EF4-FFF2-40B4-BE49-F238E27FC236}">
                  <a16:creationId xmlns="" xmlns:a16="http://schemas.microsoft.com/office/drawing/2014/main" id="{F45E0EC2-7BF2-473E-BB60-22624F441E1D}"/>
                </a:ext>
              </a:extLst>
            </p:cNvPr>
            <p:cNvSpPr/>
            <p:nvPr/>
          </p:nvSpPr>
          <p:spPr>
            <a:xfrm>
              <a:off x="7895459" y="4756925"/>
              <a:ext cx="699486" cy="2957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kern="0" dirty="0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Data </a:t>
              </a:r>
            </a:p>
            <a:p>
              <a:pPr lvl="0" algn="ctr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kern="0" dirty="0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forwarding</a:t>
              </a:r>
            </a:p>
          </p:txBody>
        </p:sp>
        <p:sp>
          <p:nvSpPr>
            <p:cNvPr id="24" name="矩形 23">
              <a:extLst>
                <a:ext uri="{FF2B5EF4-FFF2-40B4-BE49-F238E27FC236}">
                  <a16:creationId xmlns="" xmlns:a16="http://schemas.microsoft.com/office/drawing/2014/main" id="{2CAB2F04-EAFB-4A9C-A1AD-EBAE0A1954EA}"/>
                </a:ext>
              </a:extLst>
            </p:cNvPr>
            <p:cNvSpPr/>
            <p:nvPr/>
          </p:nvSpPr>
          <p:spPr>
            <a:xfrm>
              <a:off x="4285234" y="5644165"/>
              <a:ext cx="2262662" cy="4958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Support quick time to market/</a:t>
              </a:r>
            </a:p>
            <a:p>
              <a:pPr algn="ctr"/>
              <a:r>
                <a:rPr lang="en-US" altLang="zh-CN" sz="16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large-scale concurrent signaling</a:t>
              </a:r>
              <a:endParaRPr lang="zh-CN" altLang="en-US" sz="16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="" xmlns:a16="http://schemas.microsoft.com/office/drawing/2014/main" id="{094C1F37-762A-462E-8116-368F692042A1}"/>
                </a:ext>
              </a:extLst>
            </p:cNvPr>
            <p:cNvCxnSpPr/>
            <p:nvPr/>
          </p:nvCxnSpPr>
          <p:spPr>
            <a:xfrm>
              <a:off x="6515802" y="4844004"/>
              <a:ext cx="0" cy="1152000"/>
            </a:xfrm>
            <a:prstGeom prst="line">
              <a:avLst/>
            </a:prstGeom>
            <a:ln w="3175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3BACEBAC-9753-4048-94B5-1692ABDFDD1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8825" y="2663044"/>
            <a:ext cx="3992417" cy="2064023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A068608B-D4E8-4FF7-B9B7-867610F60187}"/>
              </a:ext>
            </a:extLst>
          </p:cNvPr>
          <p:cNvSpPr/>
          <p:nvPr/>
        </p:nvSpPr>
        <p:spPr bwMode="auto">
          <a:xfrm>
            <a:off x="1074184" y="4249295"/>
            <a:ext cx="310735" cy="314434"/>
          </a:xfrm>
          <a:prstGeom prst="rect">
            <a:avLst/>
          </a:prstGeom>
          <a:solidFill>
            <a:srgbClr val="272674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5600" b="0" i="0" u="none" strike="noStrike" cap="none" normalizeH="0" baseline="0">
              <a:ln>
                <a:noFill/>
              </a:ln>
              <a:solidFill>
                <a:srgbClr val="FFFFFF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  <a:sym typeface="Gill Sans" charset="0"/>
            </a:endParaRPr>
          </a:p>
        </p:txBody>
      </p:sp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004AAFC0-D75A-4978-8846-46AFE70A2D7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33850" y="2705266"/>
            <a:ext cx="1464452" cy="742784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11248104" y="6420465"/>
            <a:ext cx="7472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Page 5</a:t>
            </a:r>
            <a:endParaRPr lang="zh-CN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32635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b="1" dirty="0">
                <a:latin typeface="Times New Roman" panose="02020603050405020304" pitchFamily="18" charset="0"/>
              </a:rPr>
              <a:t>5G Technology R&amp;D Trial Step 3 Launched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106" name="object 9"/>
          <p:cNvSpPr/>
          <p:nvPr/>
        </p:nvSpPr>
        <p:spPr>
          <a:xfrm>
            <a:off x="9469705" y="1493894"/>
            <a:ext cx="45719" cy="2275221"/>
          </a:xfrm>
          <a:custGeom>
            <a:avLst/>
            <a:gdLst/>
            <a:ahLst/>
            <a:cxnLst/>
            <a:rect l="l" t="t" r="r" b="b"/>
            <a:pathLst>
              <a:path h="3345179">
                <a:moveTo>
                  <a:pt x="0" y="0"/>
                </a:moveTo>
                <a:lnTo>
                  <a:pt x="0" y="3344760"/>
                </a:lnTo>
              </a:path>
            </a:pathLst>
          </a:custGeom>
          <a:ln w="9525">
            <a:solidFill>
              <a:srgbClr val="A7AAAD"/>
            </a:solidFill>
            <a:prstDash val="dash"/>
          </a:ln>
        </p:spPr>
        <p:txBody>
          <a:bodyPr wrap="square" lIns="0" tIns="0" rIns="0" bIns="0" rtlCol="0" anchor="ctr"/>
          <a:lstStyle/>
          <a:p>
            <a:pPr defTabSz="514350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sz="1600" dirty="0">
              <a:solidFill>
                <a:prstClr val="black"/>
              </a:solidFill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</p:txBody>
      </p:sp>
      <p:grpSp>
        <p:nvGrpSpPr>
          <p:cNvPr id="107" name="组合 106"/>
          <p:cNvGrpSpPr/>
          <p:nvPr/>
        </p:nvGrpSpPr>
        <p:grpSpPr>
          <a:xfrm>
            <a:off x="2670291" y="1188031"/>
            <a:ext cx="5544695" cy="2566962"/>
            <a:chOff x="2259928" y="1428405"/>
            <a:chExt cx="4595917" cy="5229893"/>
          </a:xfrm>
        </p:grpSpPr>
        <p:sp>
          <p:nvSpPr>
            <p:cNvPr id="108" name="object 10"/>
            <p:cNvSpPr/>
            <p:nvPr/>
          </p:nvSpPr>
          <p:spPr>
            <a:xfrm>
              <a:off x="6819567" y="1495379"/>
              <a:ext cx="36278" cy="5162919"/>
            </a:xfrm>
            <a:custGeom>
              <a:avLst/>
              <a:gdLst/>
              <a:ahLst/>
              <a:cxnLst/>
              <a:rect l="l" t="t" r="r" b="b"/>
              <a:pathLst>
                <a:path h="3333750">
                  <a:moveTo>
                    <a:pt x="0" y="0"/>
                  </a:moveTo>
                  <a:lnTo>
                    <a:pt x="0" y="3333661"/>
                  </a:lnTo>
                </a:path>
              </a:pathLst>
            </a:custGeom>
            <a:ln w="9525">
              <a:solidFill>
                <a:srgbClr val="A7AAAD"/>
              </a:solidFill>
              <a:prstDash val="dash"/>
            </a:ln>
          </p:spPr>
          <p:txBody>
            <a:bodyPr wrap="square" lIns="0" tIns="0" rIns="0" bIns="0" rtlCol="0" anchor="ctr"/>
            <a:lstStyle/>
            <a:p>
              <a:pPr defTabSz="514350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sz="1600" dirty="0">
                <a:solidFill>
                  <a:prstClr val="black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endParaRPr>
            </a:p>
          </p:txBody>
        </p:sp>
        <p:sp>
          <p:nvSpPr>
            <p:cNvPr id="109" name="object 6"/>
            <p:cNvSpPr/>
            <p:nvPr/>
          </p:nvSpPr>
          <p:spPr>
            <a:xfrm>
              <a:off x="2259928" y="1561970"/>
              <a:ext cx="36278" cy="5096326"/>
            </a:xfrm>
            <a:custGeom>
              <a:avLst/>
              <a:gdLst/>
              <a:ahLst/>
              <a:cxnLst/>
              <a:rect l="l" t="t" r="r" b="b"/>
              <a:pathLst>
                <a:path h="3333750">
                  <a:moveTo>
                    <a:pt x="0" y="0"/>
                  </a:moveTo>
                  <a:lnTo>
                    <a:pt x="0" y="3333661"/>
                  </a:lnTo>
                </a:path>
              </a:pathLst>
            </a:custGeom>
            <a:ln w="9525">
              <a:solidFill>
                <a:srgbClr val="A7AAAD"/>
              </a:solidFill>
              <a:prstDash val="dash"/>
            </a:ln>
          </p:spPr>
          <p:txBody>
            <a:bodyPr wrap="square" lIns="0" tIns="0" rIns="0" bIns="0" rtlCol="0" anchor="ctr"/>
            <a:lstStyle/>
            <a:p>
              <a:pPr defTabSz="514350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sz="1600" dirty="0">
                <a:solidFill>
                  <a:prstClr val="black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endParaRPr>
            </a:p>
          </p:txBody>
        </p:sp>
        <p:sp>
          <p:nvSpPr>
            <p:cNvPr id="110" name="object 7"/>
            <p:cNvSpPr/>
            <p:nvPr/>
          </p:nvSpPr>
          <p:spPr>
            <a:xfrm>
              <a:off x="3379475" y="1561970"/>
              <a:ext cx="85692" cy="5029734"/>
            </a:xfrm>
            <a:custGeom>
              <a:avLst/>
              <a:gdLst/>
              <a:ahLst/>
              <a:cxnLst/>
              <a:rect l="l" t="t" r="r" b="b"/>
              <a:pathLst>
                <a:path h="3333750">
                  <a:moveTo>
                    <a:pt x="0" y="0"/>
                  </a:moveTo>
                  <a:lnTo>
                    <a:pt x="0" y="3333661"/>
                  </a:lnTo>
                </a:path>
              </a:pathLst>
            </a:custGeom>
            <a:ln w="9525">
              <a:solidFill>
                <a:srgbClr val="A7AAAD"/>
              </a:solidFill>
              <a:prstDash val="dash"/>
            </a:ln>
          </p:spPr>
          <p:txBody>
            <a:bodyPr wrap="square" lIns="0" tIns="0" rIns="0" bIns="0" rtlCol="0" anchor="ctr"/>
            <a:lstStyle/>
            <a:p>
              <a:pPr defTabSz="514350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sz="1600" dirty="0">
                <a:solidFill>
                  <a:prstClr val="black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endParaRPr>
            </a:p>
          </p:txBody>
        </p:sp>
        <p:sp>
          <p:nvSpPr>
            <p:cNvPr id="111" name="object 8"/>
            <p:cNvSpPr/>
            <p:nvPr/>
          </p:nvSpPr>
          <p:spPr>
            <a:xfrm>
              <a:off x="4537178" y="1531428"/>
              <a:ext cx="36278" cy="5126868"/>
            </a:xfrm>
            <a:custGeom>
              <a:avLst/>
              <a:gdLst/>
              <a:ahLst/>
              <a:cxnLst/>
              <a:rect l="l" t="t" r="r" b="b"/>
              <a:pathLst>
                <a:path h="3345179">
                  <a:moveTo>
                    <a:pt x="0" y="0"/>
                  </a:moveTo>
                  <a:lnTo>
                    <a:pt x="0" y="3344760"/>
                  </a:lnTo>
                </a:path>
              </a:pathLst>
            </a:custGeom>
            <a:ln w="9525">
              <a:solidFill>
                <a:srgbClr val="A7AAAD"/>
              </a:solidFill>
              <a:prstDash val="dash"/>
            </a:ln>
          </p:spPr>
          <p:txBody>
            <a:bodyPr wrap="square" lIns="0" tIns="0" rIns="0" bIns="0" rtlCol="0" anchor="ctr"/>
            <a:lstStyle/>
            <a:p>
              <a:pPr defTabSz="514350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sz="1600" dirty="0">
                <a:solidFill>
                  <a:prstClr val="black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endParaRPr>
            </a:p>
          </p:txBody>
        </p:sp>
        <p:sp>
          <p:nvSpPr>
            <p:cNvPr id="112" name="object 9"/>
            <p:cNvSpPr/>
            <p:nvPr/>
          </p:nvSpPr>
          <p:spPr>
            <a:xfrm flipH="1">
              <a:off x="5633671" y="1428405"/>
              <a:ext cx="47389" cy="5229892"/>
            </a:xfrm>
            <a:custGeom>
              <a:avLst/>
              <a:gdLst/>
              <a:ahLst/>
              <a:cxnLst/>
              <a:rect l="l" t="t" r="r" b="b"/>
              <a:pathLst>
                <a:path h="3345179">
                  <a:moveTo>
                    <a:pt x="0" y="0"/>
                  </a:moveTo>
                  <a:lnTo>
                    <a:pt x="0" y="3344760"/>
                  </a:lnTo>
                </a:path>
              </a:pathLst>
            </a:custGeom>
            <a:ln w="9525">
              <a:solidFill>
                <a:srgbClr val="A7AAAD"/>
              </a:solidFill>
              <a:prstDash val="dash"/>
            </a:ln>
          </p:spPr>
          <p:txBody>
            <a:bodyPr wrap="square" lIns="0" tIns="0" rIns="0" bIns="0" rtlCol="0" anchor="ctr"/>
            <a:lstStyle/>
            <a:p>
              <a:pPr defTabSz="514350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sz="1600" dirty="0">
                <a:solidFill>
                  <a:prstClr val="black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1469247" y="1222505"/>
            <a:ext cx="10256027" cy="615233"/>
            <a:chOff x="1622410" y="1389111"/>
            <a:chExt cx="9529294" cy="682563"/>
          </a:xfrm>
        </p:grpSpPr>
        <p:sp>
          <p:nvSpPr>
            <p:cNvPr id="114" name="object 69"/>
            <p:cNvSpPr/>
            <p:nvPr/>
          </p:nvSpPr>
          <p:spPr>
            <a:xfrm>
              <a:off x="1622410" y="1389111"/>
              <a:ext cx="9529294" cy="513403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 anchor="ctr"/>
            <a:lstStyle/>
            <a:p>
              <a:pPr defTabSz="514350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sz="16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endParaRPr>
            </a:p>
          </p:txBody>
        </p:sp>
        <p:sp>
          <p:nvSpPr>
            <p:cNvPr id="115" name="object 75"/>
            <p:cNvSpPr/>
            <p:nvPr/>
          </p:nvSpPr>
          <p:spPr>
            <a:xfrm>
              <a:off x="2733520" y="1523778"/>
              <a:ext cx="249239" cy="514350"/>
            </a:xfrm>
            <a:custGeom>
              <a:avLst/>
              <a:gdLst/>
              <a:ahLst/>
              <a:cxnLst/>
              <a:rect l="l" t="t" r="r" b="b"/>
              <a:pathLst>
                <a:path h="514350">
                  <a:moveTo>
                    <a:pt x="0" y="0"/>
                  </a:moveTo>
                  <a:lnTo>
                    <a:pt x="0" y="514350"/>
                  </a:lnTo>
                </a:path>
              </a:pathLst>
            </a:custGeom>
            <a:ln w="9525">
              <a:solidFill>
                <a:srgbClr val="8DE2FF"/>
              </a:solidFill>
              <a:prstDash val="dash"/>
            </a:ln>
          </p:spPr>
          <p:txBody>
            <a:bodyPr wrap="square" lIns="0" tIns="0" rIns="0" bIns="0" rtlCol="0" anchor="ctr"/>
            <a:lstStyle/>
            <a:p>
              <a:pPr defTabSz="514350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sz="16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endParaRPr>
            </a:p>
          </p:txBody>
        </p:sp>
        <p:sp>
          <p:nvSpPr>
            <p:cNvPr id="116" name="object 76"/>
            <p:cNvSpPr/>
            <p:nvPr/>
          </p:nvSpPr>
          <p:spPr>
            <a:xfrm>
              <a:off x="3994976" y="1424713"/>
              <a:ext cx="0" cy="514984"/>
            </a:xfrm>
            <a:custGeom>
              <a:avLst/>
              <a:gdLst/>
              <a:ahLst/>
              <a:cxnLst/>
              <a:rect l="l" t="t" r="r" b="b"/>
              <a:pathLst>
                <a:path h="514985">
                  <a:moveTo>
                    <a:pt x="0" y="0"/>
                  </a:moveTo>
                  <a:lnTo>
                    <a:pt x="0" y="514477"/>
                  </a:lnTo>
                </a:path>
              </a:pathLst>
            </a:custGeom>
            <a:ln w="9525">
              <a:solidFill>
                <a:srgbClr val="8DE2FF"/>
              </a:solidFill>
              <a:prstDash val="dash"/>
            </a:ln>
          </p:spPr>
          <p:txBody>
            <a:bodyPr wrap="square" lIns="0" tIns="0" rIns="0" bIns="0" rtlCol="0" anchor="ctr"/>
            <a:lstStyle/>
            <a:p>
              <a:pPr defTabSz="514350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sz="16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endParaRPr>
            </a:p>
          </p:txBody>
        </p:sp>
        <p:sp>
          <p:nvSpPr>
            <p:cNvPr id="117" name="object 77"/>
            <p:cNvSpPr/>
            <p:nvPr/>
          </p:nvSpPr>
          <p:spPr>
            <a:xfrm>
              <a:off x="5278347" y="1557324"/>
              <a:ext cx="0" cy="514350"/>
            </a:xfrm>
            <a:custGeom>
              <a:avLst/>
              <a:gdLst/>
              <a:ahLst/>
              <a:cxnLst/>
              <a:rect l="l" t="t" r="r" b="b"/>
              <a:pathLst>
                <a:path h="514350">
                  <a:moveTo>
                    <a:pt x="0" y="0"/>
                  </a:moveTo>
                  <a:lnTo>
                    <a:pt x="0" y="514350"/>
                  </a:lnTo>
                </a:path>
              </a:pathLst>
            </a:custGeom>
            <a:ln w="9525">
              <a:solidFill>
                <a:srgbClr val="8DE2FF"/>
              </a:solidFill>
              <a:prstDash val="dash"/>
            </a:ln>
          </p:spPr>
          <p:txBody>
            <a:bodyPr wrap="square" lIns="0" tIns="0" rIns="0" bIns="0" rtlCol="0" anchor="ctr"/>
            <a:lstStyle/>
            <a:p>
              <a:pPr defTabSz="514350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sz="16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endParaRPr>
            </a:p>
          </p:txBody>
        </p:sp>
        <p:sp>
          <p:nvSpPr>
            <p:cNvPr id="118" name="object 78"/>
            <p:cNvSpPr/>
            <p:nvPr/>
          </p:nvSpPr>
          <p:spPr>
            <a:xfrm>
              <a:off x="7849731" y="1547083"/>
              <a:ext cx="0" cy="514350"/>
            </a:xfrm>
            <a:custGeom>
              <a:avLst/>
              <a:gdLst/>
              <a:ahLst/>
              <a:cxnLst/>
              <a:rect l="l" t="t" r="r" b="b"/>
              <a:pathLst>
                <a:path h="514350">
                  <a:moveTo>
                    <a:pt x="0" y="0"/>
                  </a:moveTo>
                  <a:lnTo>
                    <a:pt x="0" y="514350"/>
                  </a:lnTo>
                </a:path>
              </a:pathLst>
            </a:custGeom>
            <a:ln w="9525">
              <a:solidFill>
                <a:srgbClr val="8DE2FF"/>
              </a:solidFill>
              <a:prstDash val="dash"/>
            </a:ln>
          </p:spPr>
          <p:txBody>
            <a:bodyPr wrap="square" lIns="0" tIns="0" rIns="0" bIns="0" rtlCol="0" anchor="ctr"/>
            <a:lstStyle/>
            <a:p>
              <a:pPr defTabSz="514350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sz="16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endParaRPr>
            </a:p>
          </p:txBody>
        </p:sp>
        <p:sp>
          <p:nvSpPr>
            <p:cNvPr id="119" name="object 79"/>
            <p:cNvSpPr/>
            <p:nvPr/>
          </p:nvSpPr>
          <p:spPr>
            <a:xfrm>
              <a:off x="6570934" y="1523778"/>
              <a:ext cx="0" cy="514350"/>
            </a:xfrm>
            <a:custGeom>
              <a:avLst/>
              <a:gdLst/>
              <a:ahLst/>
              <a:cxnLst/>
              <a:rect l="l" t="t" r="r" b="b"/>
              <a:pathLst>
                <a:path h="514350">
                  <a:moveTo>
                    <a:pt x="0" y="0"/>
                  </a:moveTo>
                  <a:lnTo>
                    <a:pt x="0" y="514350"/>
                  </a:lnTo>
                </a:path>
              </a:pathLst>
            </a:custGeom>
            <a:ln w="9525">
              <a:solidFill>
                <a:srgbClr val="8DE2FF"/>
              </a:solidFill>
              <a:prstDash val="dash"/>
            </a:ln>
          </p:spPr>
          <p:txBody>
            <a:bodyPr wrap="square" lIns="0" tIns="0" rIns="0" bIns="0" rtlCol="0" anchor="ctr"/>
            <a:lstStyle/>
            <a:p>
              <a:pPr defTabSz="514350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sz="16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endParaRPr>
            </a:p>
          </p:txBody>
        </p:sp>
        <p:sp>
          <p:nvSpPr>
            <p:cNvPr id="120" name="文本框 119"/>
            <p:cNvSpPr txBox="1"/>
            <p:nvPr/>
          </p:nvSpPr>
          <p:spPr>
            <a:xfrm>
              <a:off x="2945077" y="1460670"/>
              <a:ext cx="797135" cy="37560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defTabSz="514350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16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2017Q4</a:t>
              </a:r>
              <a:endParaRPr lang="zh-CN" altLang="en-US" sz="1600" b="1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21" name="文本框 120"/>
            <p:cNvSpPr txBox="1"/>
            <p:nvPr/>
          </p:nvSpPr>
          <p:spPr>
            <a:xfrm>
              <a:off x="4244952" y="1474278"/>
              <a:ext cx="797135" cy="37560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defTabSz="514350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16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2018Q1</a:t>
              </a:r>
              <a:endParaRPr lang="zh-CN" altLang="en-US" sz="1600" b="1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22" name="文本框 121"/>
            <p:cNvSpPr txBox="1"/>
            <p:nvPr/>
          </p:nvSpPr>
          <p:spPr>
            <a:xfrm>
              <a:off x="5592323" y="1489604"/>
              <a:ext cx="797135" cy="37560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defTabSz="514350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16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2018Q2</a:t>
              </a:r>
              <a:endParaRPr lang="zh-CN" altLang="en-US" sz="1600" b="1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23" name="文本框 122"/>
            <p:cNvSpPr txBox="1"/>
            <p:nvPr/>
          </p:nvSpPr>
          <p:spPr>
            <a:xfrm>
              <a:off x="6842545" y="1477007"/>
              <a:ext cx="797135" cy="37560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defTabSz="514350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16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2018Q3</a:t>
              </a:r>
              <a:endParaRPr lang="zh-CN" altLang="en-US" sz="1600" b="1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24" name="文本框 123"/>
            <p:cNvSpPr txBox="1"/>
            <p:nvPr/>
          </p:nvSpPr>
          <p:spPr>
            <a:xfrm>
              <a:off x="8120297" y="1472297"/>
              <a:ext cx="797135" cy="37560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defTabSz="514350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16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2018Q4</a:t>
              </a:r>
              <a:endParaRPr lang="zh-CN" altLang="en-US" sz="1600" b="1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25" name="文本框 124"/>
            <p:cNvSpPr txBox="1"/>
            <p:nvPr/>
          </p:nvSpPr>
          <p:spPr>
            <a:xfrm>
              <a:off x="1631501" y="1485574"/>
              <a:ext cx="797135" cy="37560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defTabSz="514350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16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2017Q3</a:t>
              </a:r>
              <a:endParaRPr lang="zh-CN" altLang="en-US" sz="1600" b="1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6" name="object 42"/>
          <p:cNvSpPr/>
          <p:nvPr/>
        </p:nvSpPr>
        <p:spPr>
          <a:xfrm>
            <a:off x="1908796" y="1859589"/>
            <a:ext cx="6262423" cy="369287"/>
          </a:xfrm>
          <a:custGeom>
            <a:avLst/>
            <a:gdLst/>
            <a:ahLst/>
            <a:cxnLst/>
            <a:rect l="l" t="t" r="r" b="b"/>
            <a:pathLst>
              <a:path w="1941829" h="330835">
                <a:moveTo>
                  <a:pt x="1776476" y="0"/>
                </a:moveTo>
                <a:lnTo>
                  <a:pt x="0" y="0"/>
                </a:lnTo>
                <a:lnTo>
                  <a:pt x="0" y="330326"/>
                </a:lnTo>
                <a:lnTo>
                  <a:pt x="1776476" y="330326"/>
                </a:lnTo>
                <a:lnTo>
                  <a:pt x="1941702" y="165100"/>
                </a:lnTo>
                <a:lnTo>
                  <a:pt x="1776476" y="0"/>
                </a:lnTo>
                <a:close/>
              </a:path>
            </a:pathLst>
          </a:custGeom>
          <a:solidFill>
            <a:srgbClr val="F9C27B">
              <a:alpha val="80000"/>
            </a:srgb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wrap="square" lIns="0" tIns="0" rIns="0" bIns="0" rtlCol="0" anchor="ctr"/>
          <a:lstStyle/>
          <a:p>
            <a:pPr marL="0" marR="0" lvl="0" indent="0" defTabSz="51435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1998859" y="1875897"/>
            <a:ext cx="5617259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514350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16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Non-standalone (NSA) and Standalone (SA) </a:t>
            </a:r>
            <a:endParaRPr lang="zh-CN" altLang="en-US" sz="16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6" name="object 42"/>
          <p:cNvSpPr/>
          <p:nvPr/>
        </p:nvSpPr>
        <p:spPr>
          <a:xfrm>
            <a:off x="8738176" y="3295408"/>
            <a:ext cx="2004947" cy="370376"/>
          </a:xfrm>
          <a:custGeom>
            <a:avLst/>
            <a:gdLst/>
            <a:ahLst/>
            <a:cxnLst/>
            <a:rect l="l" t="t" r="r" b="b"/>
            <a:pathLst>
              <a:path w="1941829" h="330835">
                <a:moveTo>
                  <a:pt x="1776476" y="0"/>
                </a:moveTo>
                <a:lnTo>
                  <a:pt x="0" y="0"/>
                </a:lnTo>
                <a:lnTo>
                  <a:pt x="0" y="330326"/>
                </a:lnTo>
                <a:lnTo>
                  <a:pt x="1776476" y="330326"/>
                </a:lnTo>
                <a:lnTo>
                  <a:pt x="1941702" y="165100"/>
                </a:lnTo>
                <a:lnTo>
                  <a:pt x="1776476" y="0"/>
                </a:lnTo>
                <a:close/>
              </a:path>
            </a:pathLst>
          </a:custGeom>
          <a:solidFill>
            <a:srgbClr val="958295"/>
          </a:solidFill>
          <a:ln>
            <a:noFill/>
          </a:ln>
        </p:spPr>
        <p:txBody>
          <a:bodyPr wrap="square" lIns="0" tIns="0" rIns="0" bIns="0" rtlCol="0" anchor="ctr"/>
          <a:lstStyle/>
          <a:p>
            <a:pPr defTabSz="514350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b="1" dirty="0">
              <a:solidFill>
                <a:prstClr val="white"/>
              </a:solidFill>
              <a:latin typeface="Times New Roman" panose="02020603050405020304" pitchFamily="18" charset="0"/>
              <a:ea typeface="微软雅黑"/>
              <a:cs typeface="Times New Roman" panose="02020603050405020304" pitchFamily="18" charset="0"/>
            </a:endParaRPr>
          </a:p>
        </p:txBody>
      </p:sp>
      <p:sp>
        <p:nvSpPr>
          <p:cNvPr id="138" name="文本框 137"/>
          <p:cNvSpPr txBox="1"/>
          <p:nvPr/>
        </p:nvSpPr>
        <p:spPr>
          <a:xfrm>
            <a:off x="10148088" y="1312239"/>
            <a:ext cx="595035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defTabSz="514350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1600" b="1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2019</a:t>
            </a:r>
            <a:endParaRPr lang="zh-CN" altLang="en-US" sz="1600" b="1" dirty="0">
              <a:solidFill>
                <a:prstClr val="white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786336" y="2342217"/>
            <a:ext cx="3032585" cy="362582"/>
            <a:chOff x="4786336" y="2728167"/>
            <a:chExt cx="3032585" cy="362582"/>
          </a:xfrm>
        </p:grpSpPr>
        <p:sp>
          <p:nvSpPr>
            <p:cNvPr id="132" name="object 42"/>
            <p:cNvSpPr/>
            <p:nvPr/>
          </p:nvSpPr>
          <p:spPr>
            <a:xfrm>
              <a:off x="4786336" y="2728167"/>
              <a:ext cx="3032585" cy="362582"/>
            </a:xfrm>
            <a:custGeom>
              <a:avLst/>
              <a:gdLst/>
              <a:ahLst/>
              <a:cxnLst/>
              <a:rect l="l" t="t" r="r" b="b"/>
              <a:pathLst>
                <a:path w="1941829" h="330835">
                  <a:moveTo>
                    <a:pt x="1776476" y="0"/>
                  </a:moveTo>
                  <a:lnTo>
                    <a:pt x="0" y="0"/>
                  </a:lnTo>
                  <a:lnTo>
                    <a:pt x="0" y="330326"/>
                  </a:lnTo>
                  <a:lnTo>
                    <a:pt x="1776476" y="330326"/>
                  </a:lnTo>
                  <a:lnTo>
                    <a:pt x="1941702" y="165100"/>
                  </a:lnTo>
                  <a:lnTo>
                    <a:pt x="1776476" y="0"/>
                  </a:lnTo>
                  <a:close/>
                </a:path>
              </a:pathLst>
            </a:custGeom>
            <a:solidFill>
              <a:srgbClr val="F18D00">
                <a:alpha val="80000"/>
              </a:srgbClr>
            </a:solidFill>
            <a:ln>
              <a:noFill/>
            </a:ln>
          </p:spPr>
          <p:txBody>
            <a:bodyPr wrap="square" lIns="0" tIns="0" rIns="0" bIns="0" rtlCol="0" anchor="ctr"/>
            <a:lstStyle/>
            <a:p>
              <a:pPr defTabSz="514350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sz="16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endParaRPr>
            </a:p>
          </p:txBody>
        </p:sp>
        <p:sp>
          <p:nvSpPr>
            <p:cNvPr id="145" name="矩形 144"/>
            <p:cNvSpPr/>
            <p:nvPr/>
          </p:nvSpPr>
          <p:spPr>
            <a:xfrm>
              <a:off x="5625237" y="2728356"/>
              <a:ext cx="98751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514350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16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NSA</a:t>
              </a:r>
              <a:r>
                <a:rPr lang="zh-CN" altLang="en-US" sz="16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16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Test</a:t>
              </a:r>
              <a:endParaRPr lang="zh-CN" altLang="en-US" sz="1600" b="1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362793" y="2816424"/>
            <a:ext cx="3206144" cy="417826"/>
            <a:chOff x="6361064" y="3556812"/>
            <a:chExt cx="3140341" cy="335635"/>
          </a:xfrm>
        </p:grpSpPr>
        <p:sp>
          <p:nvSpPr>
            <p:cNvPr id="134" name="object 42"/>
            <p:cNvSpPr/>
            <p:nvPr/>
          </p:nvSpPr>
          <p:spPr>
            <a:xfrm>
              <a:off x="6519157" y="3556812"/>
              <a:ext cx="2982248" cy="335635"/>
            </a:xfrm>
            <a:custGeom>
              <a:avLst/>
              <a:gdLst/>
              <a:ahLst/>
              <a:cxnLst/>
              <a:rect l="l" t="t" r="r" b="b"/>
              <a:pathLst>
                <a:path w="1941829" h="330835">
                  <a:moveTo>
                    <a:pt x="1776476" y="0"/>
                  </a:moveTo>
                  <a:lnTo>
                    <a:pt x="0" y="0"/>
                  </a:lnTo>
                  <a:lnTo>
                    <a:pt x="0" y="330326"/>
                  </a:lnTo>
                  <a:lnTo>
                    <a:pt x="1776476" y="330326"/>
                  </a:lnTo>
                  <a:lnTo>
                    <a:pt x="1941702" y="165100"/>
                  </a:lnTo>
                  <a:lnTo>
                    <a:pt x="1776476" y="0"/>
                  </a:lnTo>
                  <a:close/>
                </a:path>
              </a:pathLst>
            </a:custGeom>
            <a:solidFill>
              <a:srgbClr val="C53B38">
                <a:alpha val="80000"/>
              </a:srgbClr>
            </a:solidFill>
            <a:ln w="9525" cap="flat" cmpd="sng" algn="ctr">
              <a:solidFill>
                <a:srgbClr val="C0504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square" lIns="0" tIns="0" rIns="0" bIns="0" rtlCol="0" anchor="ctr"/>
            <a:lstStyle/>
            <a:p>
              <a:pPr marL="0" marR="0" lvl="0" indent="0" algn="ctr" defTabSz="51435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endParaRPr>
            </a:p>
          </p:txBody>
        </p:sp>
        <p:sp>
          <p:nvSpPr>
            <p:cNvPr id="146" name="矩形 145"/>
            <p:cNvSpPr/>
            <p:nvPr/>
          </p:nvSpPr>
          <p:spPr>
            <a:xfrm>
              <a:off x="6361064" y="3618121"/>
              <a:ext cx="3140340" cy="2719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514350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16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SA  Test</a:t>
              </a:r>
              <a:endParaRPr lang="zh-CN" altLang="en-US" sz="1600" b="1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cxnSp>
        <p:nvCxnSpPr>
          <p:cNvPr id="151" name="直接连接符 150"/>
          <p:cNvCxnSpPr/>
          <p:nvPr/>
        </p:nvCxnSpPr>
        <p:spPr bwMode="auto">
          <a:xfrm>
            <a:off x="0" y="3769115"/>
            <a:ext cx="12192000" cy="26573"/>
          </a:xfrm>
          <a:prstGeom prst="line">
            <a:avLst/>
          </a:prstGeom>
          <a:gradFill rotWithShape="0">
            <a:gsLst>
              <a:gs pos="0">
                <a:srgbClr val="074EB3"/>
              </a:gs>
              <a:gs pos="100000">
                <a:srgbClr val="0B3280"/>
              </a:gs>
            </a:gsLst>
            <a:lin ang="5400000" scaled="1"/>
          </a:gradFill>
          <a:ln>
            <a:solidFill>
              <a:srgbClr val="FAF087">
                <a:shade val="50000"/>
              </a:srgbClr>
            </a:solidFill>
          </a:ln>
        </p:spPr>
      </p:cxnSp>
      <p:sp>
        <p:nvSpPr>
          <p:cNvPr id="155" name="object 85"/>
          <p:cNvSpPr/>
          <p:nvPr/>
        </p:nvSpPr>
        <p:spPr>
          <a:xfrm>
            <a:off x="309716" y="1837738"/>
            <a:ext cx="1490588" cy="405886"/>
          </a:xfrm>
          <a:custGeom>
            <a:avLst/>
            <a:gdLst/>
            <a:ahLst/>
            <a:cxnLst/>
            <a:rect l="l" t="t" r="r" b="b"/>
            <a:pathLst>
              <a:path w="1720215" h="511175">
                <a:moveTo>
                  <a:pt x="1634998" y="0"/>
                </a:moveTo>
                <a:lnTo>
                  <a:pt x="78090" y="283"/>
                </a:lnTo>
                <a:lnTo>
                  <a:pt x="38415" y="13934"/>
                </a:lnTo>
                <a:lnTo>
                  <a:pt x="10530" y="44057"/>
                </a:lnTo>
                <a:lnTo>
                  <a:pt x="0" y="85089"/>
                </a:lnTo>
                <a:lnTo>
                  <a:pt x="286" y="432685"/>
                </a:lnTo>
                <a:lnTo>
                  <a:pt x="13944" y="472366"/>
                </a:lnTo>
                <a:lnTo>
                  <a:pt x="44065" y="500251"/>
                </a:lnTo>
                <a:lnTo>
                  <a:pt x="85089" y="510781"/>
                </a:lnTo>
                <a:lnTo>
                  <a:pt x="1642026" y="510494"/>
                </a:lnTo>
                <a:lnTo>
                  <a:pt x="1681688" y="496831"/>
                </a:lnTo>
                <a:lnTo>
                  <a:pt x="1709561" y="466697"/>
                </a:lnTo>
                <a:lnTo>
                  <a:pt x="1720087" y="425653"/>
                </a:lnTo>
                <a:lnTo>
                  <a:pt x="1719804" y="78090"/>
                </a:lnTo>
                <a:lnTo>
                  <a:pt x="1706153" y="38415"/>
                </a:lnTo>
                <a:lnTo>
                  <a:pt x="1676030" y="10530"/>
                </a:lnTo>
                <a:lnTo>
                  <a:pt x="1634998" y="0"/>
                </a:lnTo>
                <a:close/>
              </a:path>
            </a:pathLst>
          </a:custGeom>
          <a:solidFill>
            <a:srgbClr val="7ECCF3">
              <a:alpha val="50196"/>
            </a:srgbClr>
          </a:solidFill>
          <a:ln>
            <a:noFill/>
          </a:ln>
        </p:spPr>
        <p:txBody>
          <a:bodyPr wrap="square" lIns="0" tIns="0" rIns="0" bIns="0" rtlCol="0" anchor="ctr" anchorCtr="0"/>
          <a:lstStyle/>
          <a:p>
            <a:pPr algn="ctr" defTabSz="514350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1600" b="1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Specifications</a:t>
            </a:r>
            <a:endParaRPr sz="1600" b="1" dirty="0">
              <a:solidFill>
                <a:prstClr val="white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6" name="object 85"/>
          <p:cNvSpPr/>
          <p:nvPr/>
        </p:nvSpPr>
        <p:spPr>
          <a:xfrm>
            <a:off x="309716" y="2342217"/>
            <a:ext cx="1490588" cy="1323567"/>
          </a:xfrm>
          <a:custGeom>
            <a:avLst/>
            <a:gdLst/>
            <a:ahLst/>
            <a:cxnLst/>
            <a:rect l="l" t="t" r="r" b="b"/>
            <a:pathLst>
              <a:path w="1720215" h="511175">
                <a:moveTo>
                  <a:pt x="1634998" y="0"/>
                </a:moveTo>
                <a:lnTo>
                  <a:pt x="78090" y="283"/>
                </a:lnTo>
                <a:lnTo>
                  <a:pt x="38415" y="13934"/>
                </a:lnTo>
                <a:lnTo>
                  <a:pt x="10530" y="44057"/>
                </a:lnTo>
                <a:lnTo>
                  <a:pt x="0" y="85089"/>
                </a:lnTo>
                <a:lnTo>
                  <a:pt x="286" y="432685"/>
                </a:lnTo>
                <a:lnTo>
                  <a:pt x="13944" y="472366"/>
                </a:lnTo>
                <a:lnTo>
                  <a:pt x="44065" y="500251"/>
                </a:lnTo>
                <a:lnTo>
                  <a:pt x="85089" y="510781"/>
                </a:lnTo>
                <a:lnTo>
                  <a:pt x="1642026" y="510494"/>
                </a:lnTo>
                <a:lnTo>
                  <a:pt x="1681688" y="496831"/>
                </a:lnTo>
                <a:lnTo>
                  <a:pt x="1709561" y="466697"/>
                </a:lnTo>
                <a:lnTo>
                  <a:pt x="1720087" y="425653"/>
                </a:lnTo>
                <a:lnTo>
                  <a:pt x="1719804" y="78090"/>
                </a:lnTo>
                <a:lnTo>
                  <a:pt x="1706153" y="38415"/>
                </a:lnTo>
                <a:lnTo>
                  <a:pt x="1676030" y="10530"/>
                </a:lnTo>
                <a:lnTo>
                  <a:pt x="1634998" y="0"/>
                </a:lnTo>
                <a:close/>
              </a:path>
            </a:pathLst>
          </a:custGeom>
          <a:solidFill>
            <a:srgbClr val="1E38A8">
              <a:alpha val="50196"/>
            </a:srgbClr>
          </a:solidFill>
          <a:ln>
            <a:noFill/>
          </a:ln>
        </p:spPr>
        <p:txBody>
          <a:bodyPr wrap="square" lIns="0" tIns="0" rIns="0" bIns="0" rtlCol="0" anchor="ctr" anchorCtr="0"/>
          <a:lstStyle/>
          <a:p>
            <a:pPr algn="ctr" defTabSz="514350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sz="1600" b="1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Test &amp; Verification</a:t>
            </a:r>
            <a:endParaRPr sz="1600" b="1" dirty="0">
              <a:solidFill>
                <a:prstClr val="white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58" name="图片 15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4" r="5515" b="5794"/>
          <a:stretch/>
        </p:blipFill>
        <p:spPr>
          <a:xfrm>
            <a:off x="7876463" y="3795689"/>
            <a:ext cx="3583225" cy="2380820"/>
          </a:xfrm>
          <a:prstGeom prst="rect">
            <a:avLst/>
          </a:prstGeom>
        </p:spPr>
      </p:pic>
      <p:sp>
        <p:nvSpPr>
          <p:cNvPr id="159" name="圆角矩形 158"/>
          <p:cNvSpPr/>
          <p:nvPr/>
        </p:nvSpPr>
        <p:spPr>
          <a:xfrm>
            <a:off x="159658" y="4365938"/>
            <a:ext cx="6927827" cy="1918955"/>
          </a:xfrm>
          <a:prstGeom prst="roundRect">
            <a:avLst>
              <a:gd name="adj" fmla="val 741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0" name="矩形 159"/>
          <p:cNvSpPr/>
          <p:nvPr/>
        </p:nvSpPr>
        <p:spPr>
          <a:xfrm>
            <a:off x="192178" y="3769115"/>
            <a:ext cx="6895308" cy="213904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 defTabSz="51435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2800" b="1" kern="0" dirty="0">
                <a:solidFill>
                  <a:srgbClr val="FFF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Step</a:t>
            </a:r>
            <a:r>
              <a:rPr lang="en-US" altLang="zh-CN" sz="2400" b="1" kern="0" dirty="0">
                <a:solidFill>
                  <a:srgbClr val="FFF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3 Specifications Release</a:t>
            </a:r>
          </a:p>
          <a:p>
            <a:pPr marL="342900" indent="-342900" defTabSz="51435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kern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first batch of Step 3 specifications released on Jan. 16, 2018</a:t>
            </a:r>
          </a:p>
          <a:p>
            <a:pPr marL="342900" indent="-342900" defTabSz="51435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kern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test contents: Infrastructure, terminal, networking and </a:t>
            </a:r>
            <a:r>
              <a:rPr lang="en-US" altLang="zh-CN" kern="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inter-operability, 5G</a:t>
            </a:r>
            <a:r>
              <a:rPr lang="zh-CN" altLang="en-US" kern="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kern="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applications, R16 </a:t>
            </a:r>
            <a:r>
              <a:rPr lang="en-US" altLang="zh-CN" kern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New features</a:t>
            </a:r>
          </a:p>
        </p:txBody>
      </p:sp>
      <p:sp>
        <p:nvSpPr>
          <p:cNvPr id="40" name="矩形 39"/>
          <p:cNvSpPr/>
          <p:nvPr/>
        </p:nvSpPr>
        <p:spPr>
          <a:xfrm>
            <a:off x="8655277" y="3334586"/>
            <a:ext cx="30847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514350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1600" b="1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600" b="1" dirty="0" smtClean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Interoperability </a:t>
            </a:r>
            <a:r>
              <a:rPr lang="en-US" altLang="zh-CN" sz="1600" b="1" dirty="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Test</a:t>
            </a:r>
            <a:endParaRPr lang="zh-CN" altLang="en-US" sz="1600" b="1" dirty="0">
              <a:solidFill>
                <a:prstClr val="white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1248104" y="6420465"/>
            <a:ext cx="7472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Page 6</a:t>
            </a:r>
            <a:endParaRPr lang="zh-CN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24344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b="1" dirty="0">
                <a:latin typeface="Times New Roman" panose="02020603050405020304" pitchFamily="18" charset="0"/>
              </a:rPr>
              <a:t>The Principles of 5G Tech. R&amp;D Trial Step 3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883300"/>
              </p:ext>
            </p:extLst>
          </p:nvPr>
        </p:nvGraphicFramePr>
        <p:xfrm>
          <a:off x="1722475" y="1214437"/>
          <a:ext cx="8739962" cy="55445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1248104" y="6420465"/>
            <a:ext cx="7472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Page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zh-CN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8140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 noChangeArrowheads="1"/>
          </p:cNvSpPr>
          <p:nvPr>
            <p:ph type="title"/>
          </p:nvPr>
        </p:nvSpPr>
        <p:spPr bwMode="auto">
          <a:xfrm>
            <a:off x="136525" y="327888"/>
            <a:ext cx="11871325" cy="8540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</a:rPr>
              <a:t>Spectrum for 5G</a:t>
            </a:r>
            <a:r>
              <a:rPr lang="zh-CN" altLang="en-US" sz="3600" b="1" dirty="0">
                <a:latin typeface="Times New Roman" panose="02020603050405020304" pitchFamily="18" charset="0"/>
              </a:rPr>
              <a:t> </a:t>
            </a:r>
            <a:r>
              <a:rPr lang="en-US" altLang="zh-CN" sz="3600" b="1" dirty="0">
                <a:latin typeface="Times New Roman" panose="02020603050405020304" pitchFamily="18" charset="0"/>
              </a:rPr>
              <a:t>Trial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9223" name="矩形 8"/>
          <p:cNvSpPr>
            <a:spLocks noChangeArrowheads="1"/>
          </p:cNvSpPr>
          <p:nvPr/>
        </p:nvSpPr>
        <p:spPr bwMode="auto">
          <a:xfrm>
            <a:off x="1310362" y="1464178"/>
            <a:ext cx="7561447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44500" indent="-28575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ill Sans" charset="0"/>
                <a:ea typeface="Heiti SC Light" charset="0"/>
                <a:cs typeface="Heiti SC Light" charset="0"/>
              </a:defRPr>
            </a:lvl9pPr>
          </a:lstStyle>
          <a:p>
            <a:pPr marL="0" indent="0" algn="ctr" eaLnBrk="1" hangingPunct="1">
              <a:lnSpc>
                <a:spcPct val="120000"/>
              </a:lnSpc>
            </a:pPr>
            <a:r>
              <a:rPr lang="en-US" altLang="zh-CN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Spectrum below 6GHz - Core frequency band</a:t>
            </a:r>
          </a:p>
        </p:txBody>
      </p:sp>
      <p:sp>
        <p:nvSpPr>
          <p:cNvPr id="3" name="矩形 2"/>
          <p:cNvSpPr/>
          <p:nvPr/>
        </p:nvSpPr>
        <p:spPr>
          <a:xfrm>
            <a:off x="868307" y="3878493"/>
            <a:ext cx="8757401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Spectrum above 6GHz</a:t>
            </a:r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- Supplemental frequency band</a:t>
            </a:r>
            <a:endParaRPr lang="zh-CN" altLang="en-US" sz="2400" b="1" dirty="0">
              <a:solidFill>
                <a:srgbClr val="FFFF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16478" y="2363773"/>
            <a:ext cx="9702073" cy="1262720"/>
            <a:chOff x="216478" y="2073311"/>
            <a:chExt cx="10110864" cy="1262720"/>
          </a:xfrm>
        </p:grpSpPr>
        <p:sp>
          <p:nvSpPr>
            <p:cNvPr id="15" name="圆角矩形 122"/>
            <p:cNvSpPr>
              <a:spLocks noChangeArrowheads="1"/>
            </p:cNvSpPr>
            <p:nvPr/>
          </p:nvSpPr>
          <p:spPr bwMode="auto">
            <a:xfrm>
              <a:off x="216478" y="2073311"/>
              <a:ext cx="2071702" cy="1259051"/>
            </a:xfrm>
            <a:prstGeom prst="roundRect">
              <a:avLst>
                <a:gd name="adj" fmla="val 4854"/>
              </a:avLst>
            </a:prstGeom>
            <a:solidFill>
              <a:srgbClr val="DAEDEF">
                <a:lumMod val="90000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 sz="1200">
                  <a:solidFill>
                    <a:schemeClr val="tx1"/>
                  </a:solidFill>
                  <a:latin typeface="Arial Unicode MS" panose="020B0604020202020204" pitchFamily="34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Arial Unicode MS" panose="020B0604020202020204" pitchFamily="34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Arial Unicode MS" panose="020B0604020202020204" pitchFamily="34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Arial Unicode MS" panose="020B0604020202020204" pitchFamily="34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Arial Unicode MS" panose="020B0604020202020204" pitchFamily="34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 Unicode MS" panose="020B0604020202020204" pitchFamily="34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 Unicode MS" panose="020B0604020202020204" pitchFamily="34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 Unicode MS" panose="020B0604020202020204" pitchFamily="34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 Unicode MS" panose="020B0604020202020204" pitchFamily="34" charset="-122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Wingdings" panose="05000000000000000000" pitchFamily="2" charset="2"/>
                <a:buNone/>
                <a:tabLst/>
                <a:defRPr/>
              </a:pPr>
              <a:endParaRPr kumimoji="1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123"/>
            <p:cNvSpPr txBox="1">
              <a:spLocks noChangeArrowheads="1"/>
            </p:cNvSpPr>
            <p:nvPr/>
          </p:nvSpPr>
          <p:spPr bwMode="auto">
            <a:xfrm>
              <a:off x="277330" y="2337297"/>
              <a:ext cx="2101044" cy="723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1200">
                  <a:solidFill>
                    <a:schemeClr val="tx1"/>
                  </a:solidFill>
                  <a:latin typeface="Arial Unicode MS" panose="020B0604020202020204" pitchFamily="34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Arial Unicode MS" panose="020B0604020202020204" pitchFamily="34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Arial Unicode MS" panose="020B0604020202020204" pitchFamily="34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Arial Unicode MS" panose="020B0604020202020204" pitchFamily="34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Arial Unicode MS" panose="020B0604020202020204" pitchFamily="34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 Unicode MS" panose="020B0604020202020204" pitchFamily="34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 Unicode MS" panose="020B0604020202020204" pitchFamily="34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 Unicode MS" panose="020B0604020202020204" pitchFamily="34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 Unicode MS" panose="020B0604020202020204" pitchFamily="34" charset="-122"/>
                  <a:ea typeface="宋体" panose="02010600030101010101" pitchFamily="2" charset="-122"/>
                </a:defRPr>
              </a:lvl9pPr>
            </a:lstStyle>
            <a:p>
              <a:pPr marL="182563" lvl="2" indent="-182563" fontAlgn="base">
                <a:spcBef>
                  <a:spcPts val="600"/>
                </a:spcBef>
                <a:buFont typeface="Arial" panose="020B0604020202020204" pitchFamily="34" charset="0"/>
                <a:buChar char="•"/>
                <a:defRPr/>
              </a:pPr>
              <a:r>
                <a:rPr lang="en-US" altLang="zh-CN" sz="1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微软雅黑" pitchFamily="34" charset="-122"/>
                  <a:cs typeface="Times New Roman" panose="02020603050405020304" pitchFamily="18" charset="0"/>
                </a:rPr>
                <a:t>3400-3600 MHz</a:t>
              </a:r>
            </a:p>
            <a:p>
              <a:pPr marL="182563" lvl="2" indent="-182563" fontAlgn="base">
                <a:spcBef>
                  <a:spcPts val="600"/>
                </a:spcBef>
                <a:buFont typeface="Arial" panose="020B0604020202020204" pitchFamily="34" charset="0"/>
                <a:buChar char="•"/>
                <a:defRPr/>
              </a:pPr>
              <a:r>
                <a:rPr lang="en-US" altLang="zh-CN" sz="1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微软雅黑" pitchFamily="34" charset="-122"/>
                  <a:cs typeface="Times New Roman" panose="02020603050405020304" pitchFamily="18" charset="0"/>
                </a:rPr>
                <a:t>4800-5000 MHz</a:t>
              </a:r>
            </a:p>
          </p:txBody>
        </p:sp>
        <p:sp>
          <p:nvSpPr>
            <p:cNvPr id="17" name="圆角矩形 122"/>
            <p:cNvSpPr>
              <a:spLocks noChangeArrowheads="1"/>
            </p:cNvSpPr>
            <p:nvPr/>
          </p:nvSpPr>
          <p:spPr bwMode="auto">
            <a:xfrm>
              <a:off x="2431056" y="2076980"/>
              <a:ext cx="7896286" cy="1259051"/>
            </a:xfrm>
            <a:prstGeom prst="roundRect">
              <a:avLst>
                <a:gd name="adj" fmla="val 8832"/>
              </a:avLst>
            </a:prstGeom>
            <a:solidFill>
              <a:srgbClr val="DAEDEF">
                <a:lumMod val="90000"/>
              </a:srgbClr>
            </a:solidFill>
            <a:ln w="12700">
              <a:noFill/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 sz="1200">
                  <a:solidFill>
                    <a:schemeClr val="tx1"/>
                  </a:solidFill>
                  <a:latin typeface="Arial Unicode MS" panose="020B0604020202020204" pitchFamily="34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Arial Unicode MS" panose="020B0604020202020204" pitchFamily="34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Arial Unicode MS" panose="020B0604020202020204" pitchFamily="34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Arial Unicode MS" panose="020B0604020202020204" pitchFamily="34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Arial Unicode MS" panose="020B0604020202020204" pitchFamily="34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 Unicode MS" panose="020B0604020202020204" pitchFamily="34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 Unicode MS" panose="020B0604020202020204" pitchFamily="34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 Unicode MS" panose="020B0604020202020204" pitchFamily="34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 Unicode MS" panose="020B0604020202020204" pitchFamily="34" charset="-122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8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Wingdings" panose="05000000000000000000" pitchFamily="2" charset="2"/>
                <a:buNone/>
                <a:tabLst/>
                <a:defRPr/>
              </a:pPr>
              <a:endParaRPr kumimoji="1" lang="zh-CN" altLang="en-US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8" name="TextBox 123"/>
            <p:cNvSpPr txBox="1">
              <a:spLocks noChangeArrowheads="1"/>
            </p:cNvSpPr>
            <p:nvPr/>
          </p:nvSpPr>
          <p:spPr bwMode="auto">
            <a:xfrm>
              <a:off x="2513324" y="2165889"/>
              <a:ext cx="7601696" cy="1166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1200">
                  <a:solidFill>
                    <a:schemeClr val="tx1"/>
                  </a:solidFill>
                  <a:latin typeface="Arial Unicode MS" panose="020B0604020202020204" pitchFamily="34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1200">
                  <a:solidFill>
                    <a:schemeClr val="tx1"/>
                  </a:solidFill>
                  <a:latin typeface="Arial Unicode MS" panose="020B0604020202020204" pitchFamily="34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1200">
                  <a:solidFill>
                    <a:schemeClr val="tx1"/>
                  </a:solidFill>
                  <a:latin typeface="Arial Unicode MS" panose="020B0604020202020204" pitchFamily="34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1200">
                  <a:solidFill>
                    <a:schemeClr val="tx1"/>
                  </a:solidFill>
                  <a:latin typeface="Arial Unicode MS" panose="020B0604020202020204" pitchFamily="34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1200">
                  <a:solidFill>
                    <a:schemeClr val="tx1"/>
                  </a:solidFill>
                  <a:latin typeface="Arial Unicode MS" panose="020B0604020202020204" pitchFamily="34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 Unicode MS" panose="020B0604020202020204" pitchFamily="34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 Unicode MS" panose="020B0604020202020204" pitchFamily="34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 Unicode MS" panose="020B0604020202020204" pitchFamily="34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200">
                  <a:solidFill>
                    <a:schemeClr val="tx1"/>
                  </a:solidFill>
                  <a:latin typeface="Arial Unicode MS" panose="020B0604020202020204" pitchFamily="34" charset="-122"/>
                  <a:ea typeface="宋体" panose="02010600030101010101" pitchFamily="2" charset="-122"/>
                </a:defRPr>
              </a:lvl9pPr>
            </a:lstStyle>
            <a:p>
              <a:pPr marL="174625" indent="-174625">
                <a:lnSpc>
                  <a:spcPct val="12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/>
              </a:pPr>
              <a:r>
                <a:rPr lang="en-US" altLang="zh-CN" sz="1800" dirty="0">
                  <a:solidFill>
                    <a:srgbClr val="000000"/>
                  </a:solidFill>
                  <a:latin typeface="Times New Roman" panose="02020603050405020304" pitchFamily="18" charset="0"/>
                  <a:ea typeface="微软雅黑" pitchFamily="34" charset="-122"/>
                  <a:cs typeface="Times New Roman" panose="02020603050405020304" pitchFamily="18" charset="0"/>
                </a:rPr>
                <a:t>MIIT approved application of 3400-3600 MHz for 5G Technology R&amp;D trial on January 7, 2016.</a:t>
              </a:r>
            </a:p>
            <a:p>
              <a:pPr marL="174625" indent="-174625">
                <a:lnSpc>
                  <a:spcPct val="120000"/>
                </a:lnSpc>
                <a:spcBef>
                  <a:spcPts val="600"/>
                </a:spcBef>
                <a:buFont typeface="Arial" panose="020B0604020202020204" pitchFamily="34" charset="0"/>
                <a:buChar char="•"/>
                <a:defRPr/>
              </a:pPr>
              <a:r>
                <a:rPr lang="en-US" altLang="zh-CN" sz="1800" dirty="0">
                  <a:solidFill>
                    <a:srgbClr val="000000"/>
                  </a:solidFill>
                  <a:latin typeface="Times New Roman" panose="02020603050405020304" pitchFamily="18" charset="0"/>
                  <a:ea typeface="微软雅黑" pitchFamily="34" charset="-122"/>
                  <a:cs typeface="Times New Roman" panose="02020603050405020304" pitchFamily="18" charset="0"/>
                </a:rPr>
                <a:t>MIIT approved 4800-5000 MHz for the trial on July 3, 2017.</a:t>
              </a:r>
            </a:p>
          </p:txBody>
        </p:sp>
      </p:grpSp>
      <p:sp>
        <p:nvSpPr>
          <p:cNvPr id="25" name="圆角矩形 122"/>
          <p:cNvSpPr>
            <a:spLocks noChangeArrowheads="1"/>
          </p:cNvSpPr>
          <p:nvPr/>
        </p:nvSpPr>
        <p:spPr bwMode="auto">
          <a:xfrm>
            <a:off x="2341519" y="4531280"/>
            <a:ext cx="7577032" cy="1114091"/>
          </a:xfrm>
          <a:prstGeom prst="roundRect">
            <a:avLst>
              <a:gd name="adj" fmla="val 8832"/>
            </a:avLst>
          </a:prstGeom>
          <a:solidFill>
            <a:srgbClr val="99CCFF"/>
          </a:solidFill>
          <a:ln w="12700">
            <a:solidFill>
              <a:srgbClr val="80808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kumimoji="1" sz="1200">
                <a:solidFill>
                  <a:schemeClr val="tx1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200">
                <a:solidFill>
                  <a:schemeClr val="tx1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200">
                <a:solidFill>
                  <a:schemeClr val="tx1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200">
                <a:solidFill>
                  <a:schemeClr val="tx1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200">
                <a:solidFill>
                  <a:schemeClr val="tx1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27" name="圆角矩形 122"/>
          <p:cNvSpPr>
            <a:spLocks noChangeArrowheads="1"/>
          </p:cNvSpPr>
          <p:nvPr/>
        </p:nvSpPr>
        <p:spPr bwMode="auto">
          <a:xfrm>
            <a:off x="216478" y="4534091"/>
            <a:ext cx="1987941" cy="1114092"/>
          </a:xfrm>
          <a:prstGeom prst="roundRect">
            <a:avLst>
              <a:gd name="adj" fmla="val 6976"/>
            </a:avLst>
          </a:prstGeom>
          <a:solidFill>
            <a:srgbClr val="99CCFF"/>
          </a:solidFill>
          <a:ln w="12700">
            <a:solidFill>
              <a:srgbClr val="80808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kumimoji="1" sz="1200">
                <a:solidFill>
                  <a:schemeClr val="tx1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200">
                <a:solidFill>
                  <a:schemeClr val="tx1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200">
                <a:solidFill>
                  <a:schemeClr val="tx1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200">
                <a:solidFill>
                  <a:schemeClr val="tx1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200">
                <a:solidFill>
                  <a:schemeClr val="tx1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" name="TextBox 123"/>
          <p:cNvSpPr txBox="1">
            <a:spLocks noChangeArrowheads="1"/>
          </p:cNvSpPr>
          <p:nvPr/>
        </p:nvSpPr>
        <p:spPr bwMode="auto">
          <a:xfrm>
            <a:off x="298619" y="4726689"/>
            <a:ext cx="2023486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1200">
                <a:solidFill>
                  <a:schemeClr val="tx1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200">
                <a:solidFill>
                  <a:schemeClr val="tx1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200">
                <a:solidFill>
                  <a:schemeClr val="tx1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200">
                <a:solidFill>
                  <a:schemeClr val="tx1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200">
                <a:solidFill>
                  <a:schemeClr val="tx1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9pPr>
          </a:lstStyle>
          <a:p>
            <a:pPr marL="182563" lvl="2" indent="-182563" fontAlgn="base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24.75-27.5 GHz</a:t>
            </a:r>
          </a:p>
          <a:p>
            <a:pPr marL="182563" lvl="2" indent="-182563" fontAlgn="base"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37-42.5 GHz</a:t>
            </a:r>
          </a:p>
        </p:txBody>
      </p:sp>
      <p:sp>
        <p:nvSpPr>
          <p:cNvPr id="19" name="TextBox 123"/>
          <p:cNvSpPr txBox="1">
            <a:spLocks noChangeArrowheads="1"/>
          </p:cNvSpPr>
          <p:nvPr/>
        </p:nvSpPr>
        <p:spPr bwMode="auto">
          <a:xfrm>
            <a:off x="2420461" y="4586074"/>
            <a:ext cx="7397301" cy="1089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1200">
                <a:solidFill>
                  <a:schemeClr val="tx1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200">
                <a:solidFill>
                  <a:schemeClr val="tx1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200">
                <a:solidFill>
                  <a:schemeClr val="tx1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200">
                <a:solidFill>
                  <a:schemeClr val="tx1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200">
                <a:solidFill>
                  <a:schemeClr val="tx1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 Unicode MS" panose="020B0604020202020204" pitchFamily="34" charset="-122"/>
                <a:ea typeface="宋体" panose="02010600030101010101" pitchFamily="2" charset="-122"/>
              </a:defRPr>
            </a:lvl9pPr>
          </a:lstStyle>
          <a:p>
            <a:pPr marL="174625" indent="-174625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/>
            </a:pPr>
            <a:r>
              <a:rPr lang="en-US" altLang="zh-CN" sz="18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On July 3, 2017, 24.75-27.5 GHz and 37-42.5 GHz, a total of 8.25GHz spectrum in millimeter wave approved by MIIT for 5G Technology R&amp;D trial.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94538" y="3985446"/>
            <a:ext cx="1710849" cy="240760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84044" y="1301289"/>
            <a:ext cx="1691720" cy="24089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1605516" y="6125286"/>
            <a:ext cx="7519465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2.1GHz frequency band for 5G NSA etc</a:t>
            </a:r>
            <a:r>
              <a:rPr lang="en-US" altLang="zh-CN" sz="24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 test</a:t>
            </a:r>
            <a:endParaRPr lang="zh-CN" altLang="en-US" sz="2400" b="1" dirty="0">
              <a:solidFill>
                <a:srgbClr val="FFFF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1248104" y="6420465"/>
            <a:ext cx="7472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Page 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zh-CN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9469175"/>
      </p:ext>
    </p:extLst>
  </p:cSld>
  <p:clrMapOvr>
    <a:masterClrMapping/>
  </p:clrMapOvr>
  <p:transition advTm="124023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838200" y="465486"/>
            <a:ext cx="10515600" cy="854074"/>
          </a:xfrm>
        </p:spPr>
        <p:txBody>
          <a:bodyPr/>
          <a:lstStyle/>
          <a:p>
            <a:r>
              <a:rPr lang="en-US" altLang="zh-CN" sz="3600" b="1" dirty="0">
                <a:latin typeface="Times New Roman" panose="02020603050405020304" pitchFamily="18" charset="0"/>
              </a:rPr>
              <a:t>5G Industrial Applications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796763" y="1384152"/>
            <a:ext cx="10847246" cy="1045030"/>
          </a:xfrm>
          <a:prstGeom prst="roundRect">
            <a:avLst>
              <a:gd name="adj" fmla="val 741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35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Gill Sans" charset="0"/>
              </a:rPr>
              <a:t>5G Industrial Applications still in the 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Gill Sans" charset="0"/>
              </a:rPr>
              <a:t>cultivation 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Gill Sans" charset="0"/>
              </a:rPr>
              <a:t>stage, need to explore from service,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Gill Sans" charset="0"/>
              </a:rPr>
              <a:t> 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Gill Sans" charset="0"/>
              </a:rPr>
              <a:t>ecosystem, business models, laws and regulations aspects</a:t>
            </a:r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137653" y="2799545"/>
            <a:ext cx="6667184" cy="994242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zh-CN" sz="2400" dirty="0"/>
              <a:t>IMT-2020 PG set up two new Working Groups</a:t>
            </a:r>
          </a:p>
          <a:p>
            <a:pPr marL="0" indent="0" algn="ctr">
              <a:buNone/>
            </a:pPr>
            <a:r>
              <a:rPr lang="en-US" altLang="zh-CN" sz="2400" dirty="0">
                <a:solidFill>
                  <a:srgbClr val="FFFF00"/>
                </a:solidFill>
              </a:rPr>
              <a:t>C-V2X WG</a:t>
            </a:r>
            <a:r>
              <a:rPr lang="zh-CN" altLang="en-US" sz="2400" dirty="0">
                <a:solidFill>
                  <a:srgbClr val="FFFF00"/>
                </a:solidFill>
              </a:rPr>
              <a:t> </a:t>
            </a:r>
            <a:r>
              <a:rPr lang="en-US" altLang="zh-CN" sz="2400" dirty="0"/>
              <a:t>and</a:t>
            </a:r>
            <a:r>
              <a:rPr lang="en-US" altLang="zh-CN" sz="2400" dirty="0">
                <a:solidFill>
                  <a:srgbClr val="FF0000"/>
                </a:solidFill>
              </a:rPr>
              <a:t> </a:t>
            </a:r>
            <a:r>
              <a:rPr lang="en-US" altLang="zh-CN" sz="2400" dirty="0">
                <a:solidFill>
                  <a:srgbClr val="FFFF00"/>
                </a:solidFill>
              </a:rPr>
              <a:t>5G Application WG</a:t>
            </a:r>
          </a:p>
        </p:txBody>
      </p:sp>
      <p:pic>
        <p:nvPicPr>
          <p:cNvPr id="7" name="图片 6" descr="Macintosh HD:Users:liuyuchao:Dropbox:Work:05-5G:IMT-2020需求组:白皮书用图:5G业务图:ITS.png">
            <a:extLst>
              <a:ext uri="{FF2B5EF4-FFF2-40B4-BE49-F238E27FC236}">
                <a16:creationId xmlns="" xmlns:a16="http://schemas.microsoft.com/office/drawing/2014/main" id="{B03A54AB-6E8F-4C41-B8A7-2F06369A5F5E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398" y="5042591"/>
            <a:ext cx="1901706" cy="10798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89655750-CDF1-44DD-95BB-B813E506724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2008" y="5042591"/>
            <a:ext cx="1840324" cy="10798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矩形 8"/>
          <p:cNvSpPr/>
          <p:nvPr/>
        </p:nvSpPr>
        <p:spPr>
          <a:xfrm>
            <a:off x="7609195" y="2835001"/>
            <a:ext cx="38815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Gill Sans" charset="0"/>
              </a:rPr>
              <a:t>“5G Application Contest”</a:t>
            </a:r>
            <a:endParaRPr lang="zh-CN" altLang="en-US" sz="2800" dirty="0">
              <a:solidFill>
                <a:srgbClr val="FFFF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5" t="17732" r="7940" b="19344"/>
          <a:stretch/>
        </p:blipFill>
        <p:spPr>
          <a:xfrm>
            <a:off x="8003458" y="4432125"/>
            <a:ext cx="2812025" cy="1553496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2" name="矩形 1"/>
          <p:cNvSpPr/>
          <p:nvPr/>
        </p:nvSpPr>
        <p:spPr>
          <a:xfrm>
            <a:off x="6758858" y="3286986"/>
            <a:ext cx="55821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Gill Sans" charset="0"/>
              </a:rPr>
              <a:t>Encourage innovative applications of 5G</a:t>
            </a:r>
          </a:p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Gill Sans" charset="0"/>
              </a:rPr>
              <a:t>Open for submission from Feb. 1</a:t>
            </a:r>
            <a:r>
              <a:rPr lang="en-US" altLang="zh-CN" sz="2400" b="1" baseline="30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Gill Sans" charset="0"/>
              </a:rPr>
              <a:t>st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Gill Sans" charset="0"/>
              </a:rPr>
              <a:t>, 2018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2388239" y="4286919"/>
            <a:ext cx="2153634" cy="1154068"/>
          </a:xfrm>
          <a:prstGeom prst="roundRect">
            <a:avLst>
              <a:gd name="adj" fmla="val 10000"/>
            </a:avLst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000" r="-3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1248104" y="6420465"/>
            <a:ext cx="7472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Page 9</a:t>
            </a:r>
            <a:endParaRPr lang="zh-CN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47767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空白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FAF087"/>
      </a:accent1>
      <a:accent2>
        <a:srgbClr val="333399"/>
      </a:accent2>
      <a:accent3>
        <a:srgbClr val="AAAAAA"/>
      </a:accent3>
      <a:accent4>
        <a:srgbClr val="DADADA"/>
      </a:accent4>
      <a:accent5>
        <a:srgbClr val="FCF6C3"/>
      </a:accent5>
      <a:accent6>
        <a:srgbClr val="2D2D8A"/>
      </a:accent6>
      <a:hlink>
        <a:srgbClr val="009999"/>
      </a:hlink>
      <a:folHlink>
        <a:srgbClr val="99CC00"/>
      </a:folHlink>
    </a:clrScheme>
    <a:fontScheme name="空白">
      <a:majorFont>
        <a:latin typeface="Gill Sans"/>
        <a:ea typeface="Heiti SC Light"/>
        <a:cs typeface="Heiti SC Light"/>
      </a:majorFont>
      <a:minorFont>
        <a:latin typeface="Gill Sans"/>
        <a:ea typeface="Heiti SC Light"/>
        <a:cs typeface="Heiti SC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/>
            </a:gs>
            <a:gs pos="100000">
              <a:srgbClr val="0B3280"/>
            </a:gs>
          </a:gsLst>
          <a:lin ang="5400000" scaled="1"/>
        </a:gradFill>
        <a:ln>
          <a:noFill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074EB3"/>
            </a:gs>
            <a:gs pos="100000">
              <a:srgbClr val="0B3280"/>
            </a:gs>
          </a:gsLst>
          <a:lin ang="5400000" scaled="1"/>
        </a:gradFill>
        <a:ln>
          <a:noFill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56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lnDef>
  </a:objectDefaults>
  <a:extraClrSchemeLst>
    <a:extraClrScheme>
      <a:clrScheme name="空白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3007</TotalTime>
  <Pages>0</Pages>
  <Words>1063</Words>
  <Characters>0</Characters>
  <Application>Microsoft Office PowerPoint</Application>
  <DocSecurity>0</DocSecurity>
  <PresentationFormat>宽屏</PresentationFormat>
  <Lines>0</Lines>
  <Paragraphs>240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Arial Unicode MS</vt:lpstr>
      <vt:lpstr>Gill Sans</vt:lpstr>
      <vt:lpstr>Heiti SC Light</vt:lpstr>
      <vt:lpstr>MS Mincho</vt:lpstr>
      <vt:lpstr>华文中宋</vt:lpstr>
      <vt:lpstr>楷体</vt:lpstr>
      <vt:lpstr>隶书</vt:lpstr>
      <vt:lpstr>宋体</vt:lpstr>
      <vt:lpstr>微软雅黑</vt:lpstr>
      <vt:lpstr>微软雅黑 Light</vt:lpstr>
      <vt:lpstr>Arial</vt:lpstr>
      <vt:lpstr>Calibri</vt:lpstr>
      <vt:lpstr>Times New Roman</vt:lpstr>
      <vt:lpstr>Wingdings</vt:lpstr>
      <vt:lpstr>空白</vt:lpstr>
      <vt:lpstr>Approaching 5G in China </vt:lpstr>
      <vt:lpstr>CONTENT</vt:lpstr>
      <vt:lpstr>5G Trial Roadmap</vt:lpstr>
      <vt:lpstr>Completely Meet ITU 5G KPI for Typical Scenarios</vt:lpstr>
      <vt:lpstr>New System Architecture Solution meet 5G KPI </vt:lpstr>
      <vt:lpstr>5G Technology R&amp;D Trial Step 3 Launched</vt:lpstr>
      <vt:lpstr>The Principles of 5G Tech. R&amp;D Trial Step 3</vt:lpstr>
      <vt:lpstr>Spectrum for 5G Trial</vt:lpstr>
      <vt:lpstr>5G Industrial Applications</vt:lpstr>
      <vt:lpstr>C-V2X, Cross-industry Innovation Platform</vt:lpstr>
      <vt:lpstr>C-V2X Demonstrations and Pilot Areas</vt:lpstr>
      <vt:lpstr>NB-IoT initiates small scale commercial deployments</vt:lpstr>
      <vt:lpstr>NB-IoT applications focusing on Smart City</vt:lpstr>
      <vt:lpstr>Yingtan, leading NB-IoT innovation &amp; application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王志勤</cp:lastModifiedBy>
  <cp:revision>2215</cp:revision>
  <cp:lastPrinted>2018-02-23T05:42:20Z</cp:lastPrinted>
  <dcterms:created xsi:type="dcterms:W3CDTF">2015-04-06T03:01:00Z</dcterms:created>
  <dcterms:modified xsi:type="dcterms:W3CDTF">2018-03-28T12:04:18Z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