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337" r:id="rId2"/>
    <p:sldId id="349" r:id="rId3"/>
    <p:sldId id="351" r:id="rId4"/>
    <p:sldId id="347" r:id="rId5"/>
    <p:sldId id="346" r:id="rId6"/>
    <p:sldId id="348" r:id="rId7"/>
    <p:sldId id="353" r:id="rId8"/>
    <p:sldId id="354" r:id="rId9"/>
    <p:sldId id="345" r:id="rId10"/>
    <p:sldId id="350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e Barrett" initials="J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A90F"/>
    <a:srgbClr val="8F297D"/>
    <a:srgbClr val="4E64B5"/>
    <a:srgbClr val="103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Grid="0" snapToObjects="1">
      <p:cViewPr varScale="1">
        <p:scale>
          <a:sx n="113" d="100"/>
          <a:sy n="113" d="100"/>
        </p:scale>
        <p:origin x="-104" y="-240"/>
      </p:cViewPr>
      <p:guideLst>
        <p:guide orient="horz" pos="88"/>
        <p:guide orient="horz" pos="377"/>
        <p:guide orient="horz" pos="2137"/>
        <p:guide orient="horz" pos="2982"/>
        <p:guide pos="190"/>
        <p:guide pos="5726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commentAuthors" Target="commentAuthor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AFB6B-5AAC-0C4A-A78A-4DF5B24C468A}" type="datetimeFigureOut">
              <a:rPr lang="en-US" smtClean="0"/>
              <a:pPr/>
              <a:t>27/09/17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4BB96-D0CF-664B-A6F0-6F0066B9DF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1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675" y="1532176"/>
            <a:ext cx="8174038" cy="1021557"/>
          </a:xfrm>
          <a:prstGeom prst="rect">
            <a:avLst/>
          </a:prstGeom>
        </p:spPr>
        <p:txBody>
          <a:bodyPr anchor="ctr"/>
          <a:lstStyle>
            <a:lvl1pPr algn="l">
              <a:defRPr sz="2400" b="1" cap="all" baseline="0">
                <a:latin typeface="Open Sans"/>
                <a:cs typeface="Open Sans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675" y="2733732"/>
            <a:ext cx="5559486" cy="112514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0" i="0">
                <a:solidFill>
                  <a:schemeClr val="bg1">
                    <a:lumMod val="50000"/>
                  </a:schemeClr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89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320676" y="1186960"/>
            <a:ext cx="7520312" cy="133631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>
            <a:lvl1pPr>
              <a:buFontTx/>
              <a:buNone/>
              <a:defRPr lang="en-US" sz="2800" b="0" kern="0" dirty="0">
                <a:solidFill>
                  <a:schemeClr val="tx1"/>
                </a:solidFill>
                <a:latin typeface="Open Sans"/>
                <a:ea typeface="Play"/>
                <a:cs typeface="Open Sans"/>
              </a:defRPr>
            </a:lvl1pPr>
          </a:lstStyle>
          <a:p>
            <a:pPr marL="0" lvl="0" indent="0" defTabSz="362847">
              <a:spcBef>
                <a:spcPct val="0"/>
              </a:spcBef>
              <a:buFont typeface="Arial"/>
              <a:buNone/>
            </a:pPr>
            <a:r>
              <a:rPr lang="en-US" dirty="0" smtClean="0"/>
              <a:t>Click to edit sub section text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320675" y="2733732"/>
            <a:ext cx="5559486" cy="112514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rgbClr val="7F7F7F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576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079614"/>
            <a:ext cx="8501063" cy="298744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>
                  <a:lumMod val="50000"/>
                </a:schemeClr>
              </a:buClr>
              <a:buFont typeface="Arial"/>
              <a:buChar char="•"/>
              <a:defRPr sz="2000">
                <a:latin typeface="Open Sans"/>
                <a:cs typeface="Open Sans"/>
              </a:defRPr>
            </a:lvl1pPr>
            <a:lvl2pPr marL="742950" indent="-285750">
              <a:buClr>
                <a:schemeClr val="bg1">
                  <a:lumMod val="50000"/>
                </a:schemeClr>
              </a:buClr>
              <a:buFont typeface="Arial"/>
              <a:buChar char="•"/>
              <a:defRPr sz="1800">
                <a:latin typeface="Open Sans"/>
                <a:cs typeface="Open Sans"/>
              </a:defRPr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/>
              <a:buChar char="•"/>
              <a:defRPr sz="1600">
                <a:latin typeface="Open Sans"/>
                <a:cs typeface="Open Sans"/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Arial"/>
              <a:buChar char="•"/>
              <a:defRPr sz="1400">
                <a:latin typeface="Open Sans"/>
                <a:cs typeface="Open Sans"/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/>
              <a:buChar char="•"/>
              <a:defRPr sz="1400">
                <a:latin typeface="Open Sans"/>
                <a:cs typeface="Open Sans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903" y="-23202"/>
            <a:ext cx="8194718" cy="583354"/>
          </a:xfrm>
          <a:prstGeom prst="rect">
            <a:avLst/>
          </a:prstGeom>
          <a:noFill/>
        </p:spPr>
        <p:txBody>
          <a:bodyPr anchor="ctr"/>
          <a:lstStyle>
            <a:lvl1pPr marL="252000" algn="l">
              <a:defRPr sz="2000" b="1" i="0" cap="all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20676" y="600170"/>
            <a:ext cx="8403891" cy="343186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800">
                <a:solidFill>
                  <a:srgbClr val="7F7F7F"/>
                </a:solidFill>
                <a:latin typeface="Open Sans"/>
                <a:cs typeface="Open San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440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20676" y="600170"/>
            <a:ext cx="8403891" cy="343186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800">
                <a:solidFill>
                  <a:srgbClr val="7F7F7F"/>
                </a:solidFill>
                <a:latin typeface="Open Sans"/>
                <a:cs typeface="Open San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903" y="-23202"/>
            <a:ext cx="8194718" cy="583354"/>
          </a:xfrm>
          <a:prstGeom prst="rect">
            <a:avLst/>
          </a:prstGeom>
          <a:noFill/>
        </p:spPr>
        <p:txBody>
          <a:bodyPr anchor="ctr"/>
          <a:lstStyle>
            <a:lvl1pPr marL="252000" algn="l">
              <a:defRPr sz="2000" b="1" i="0" cap="all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78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76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lay"/>
          <a:ea typeface="+mj-ea"/>
          <a:cs typeface="Play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Play"/>
          <a:ea typeface="+mn-ea"/>
          <a:cs typeface="Play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Play"/>
          <a:ea typeface="+mn-ea"/>
          <a:cs typeface="Play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Play"/>
          <a:ea typeface="+mn-ea"/>
          <a:cs typeface="Play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Play"/>
          <a:ea typeface="+mn-ea"/>
          <a:cs typeface="Play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Play"/>
          <a:ea typeface="+mn-ea"/>
          <a:cs typeface="Play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jpe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jpe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20" Type="http://schemas.openxmlformats.org/officeDocument/2006/relationships/image" Target="../media/image25.jpg"/><Relationship Id="rId21" Type="http://schemas.openxmlformats.org/officeDocument/2006/relationships/image" Target="../media/image26.png"/><Relationship Id="rId10" Type="http://schemas.openxmlformats.org/officeDocument/2006/relationships/image" Target="../media/image15.jpeg"/><Relationship Id="rId11" Type="http://schemas.openxmlformats.org/officeDocument/2006/relationships/image" Target="../media/image16.jpeg"/><Relationship Id="rId12" Type="http://schemas.openxmlformats.org/officeDocument/2006/relationships/image" Target="../media/image17.png"/><Relationship Id="rId13" Type="http://schemas.openxmlformats.org/officeDocument/2006/relationships/image" Target="../media/image18.emf"/><Relationship Id="rId14" Type="http://schemas.openxmlformats.org/officeDocument/2006/relationships/image" Target="../media/image19.gif"/><Relationship Id="rId15" Type="http://schemas.openxmlformats.org/officeDocument/2006/relationships/image" Target="../media/image20.emf"/><Relationship Id="rId16" Type="http://schemas.openxmlformats.org/officeDocument/2006/relationships/image" Target="../media/image21.emf"/><Relationship Id="rId17" Type="http://schemas.openxmlformats.org/officeDocument/2006/relationships/image" Target="../media/image22.jpeg"/><Relationship Id="rId18" Type="http://schemas.openxmlformats.org/officeDocument/2006/relationships/image" Target="../media/image23.jpeg"/><Relationship Id="rId19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jpeg"/><Relationship Id="rId8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jp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3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3GPP PCG/OP Meeting Vienna 2017</a:t>
            </a:r>
            <a:endParaRPr lang="en-GB" dirty="0">
              <a:latin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20675" y="2951697"/>
            <a:ext cx="5559486" cy="1125140"/>
          </a:xfrm>
        </p:spPr>
        <p:txBody>
          <a:bodyPr/>
          <a:lstStyle/>
          <a:p>
            <a:r>
              <a:rPr lang="en-GB" dirty="0" smtClean="0">
                <a:latin typeface="+mn-lt"/>
              </a:rPr>
              <a:t>GSA</a:t>
            </a:r>
          </a:p>
          <a:p>
            <a:r>
              <a:rPr lang="en-GB" dirty="0" smtClean="0">
                <a:latin typeface="+mn-lt"/>
              </a:rPr>
              <a:t>Global mobile Suppliers Association</a:t>
            </a:r>
          </a:p>
          <a:p>
            <a:endParaRPr lang="en-GB" dirty="0">
              <a:latin typeface="+mn-lt"/>
            </a:endParaRPr>
          </a:p>
          <a:p>
            <a:r>
              <a:rPr lang="en-GB" sz="1400" dirty="0" smtClean="0">
                <a:latin typeface="+mn-lt"/>
              </a:rPr>
              <a:t>Joe Barrett</a:t>
            </a:r>
          </a:p>
          <a:p>
            <a:r>
              <a:rPr lang="en-GB" sz="1400" dirty="0" smtClean="0">
                <a:latin typeface="+mn-lt"/>
              </a:rPr>
              <a:t>President</a:t>
            </a:r>
          </a:p>
        </p:txBody>
      </p:sp>
      <p:pic>
        <p:nvPicPr>
          <p:cNvPr id="4" name="Picture 3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3751" y="170819"/>
            <a:ext cx="753533" cy="326394"/>
          </a:xfrm>
          <a:prstGeom prst="rect">
            <a:avLst/>
          </a:prstGeom>
        </p:spPr>
      </p:pic>
      <p:sp>
        <p:nvSpPr>
          <p:cNvPr id="5" name="Shape 3"/>
          <p:cNvSpPr/>
          <p:nvPr/>
        </p:nvSpPr>
        <p:spPr>
          <a:xfrm>
            <a:off x="827957" y="4934922"/>
            <a:ext cx="23848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defTabSz="362897">
              <a:lnSpc>
                <a:spcPct val="95000"/>
              </a:lnSpc>
              <a:defRPr sz="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© 2017 Global mobile Suppliers Association </a:t>
            </a:r>
          </a:p>
        </p:txBody>
      </p:sp>
      <p:sp>
        <p:nvSpPr>
          <p:cNvPr id="7" name="Shape 4"/>
          <p:cNvSpPr/>
          <p:nvPr/>
        </p:nvSpPr>
        <p:spPr>
          <a:xfrm>
            <a:off x="8874107" y="4877108"/>
            <a:ext cx="290473" cy="202418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sz="8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1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5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603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16626" y="2749017"/>
            <a:ext cx="6431678" cy="636104"/>
          </a:xfrm>
        </p:spPr>
        <p:txBody>
          <a:bodyPr/>
          <a:lstStyle/>
          <a:p>
            <a:pPr algn="ctr"/>
            <a:r>
              <a:rPr lang="en-GB" dirty="0" smtClean="0"/>
              <a:t>Promoting the 3GPP Family of Technologies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082882" y="1854530"/>
            <a:ext cx="2965908" cy="409382"/>
          </a:xfrm>
        </p:spPr>
        <p:txBody>
          <a:bodyPr>
            <a:noAutofit/>
          </a:bodyPr>
          <a:lstStyle/>
          <a:p>
            <a:r>
              <a:rPr lang="en-GB" sz="1400" dirty="0" smtClean="0"/>
              <a:t>Global mobile Suppliers Association</a:t>
            </a:r>
            <a:endParaRPr lang="en-GB" sz="1400" dirty="0"/>
          </a:p>
        </p:txBody>
      </p:sp>
      <p:pic>
        <p:nvPicPr>
          <p:cNvPr id="18" name="Picture 17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882" y="701675"/>
            <a:ext cx="2867615" cy="1242110"/>
          </a:xfrm>
          <a:prstGeom prst="rect">
            <a:avLst/>
          </a:prstGeom>
        </p:spPr>
      </p:pic>
      <p:sp>
        <p:nvSpPr>
          <p:cNvPr id="1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2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Text Placeholder 5"/>
          <p:cNvSpPr txBox="1">
            <a:spLocks/>
          </p:cNvSpPr>
          <p:nvPr/>
        </p:nvSpPr>
        <p:spPr>
          <a:xfrm>
            <a:off x="3095396" y="4015132"/>
            <a:ext cx="2965908" cy="40938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Tx/>
              <a:buNone/>
              <a:defRPr lang="en-US" sz="2800" b="0" kern="0" dirty="0">
                <a:solidFill>
                  <a:schemeClr val="tx1"/>
                </a:solidFill>
                <a:latin typeface="Open Sans"/>
                <a:ea typeface="Play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err="1" smtClean="0"/>
              <a:t>www.gsacom.com</a:t>
            </a:r>
            <a:endParaRPr lang="en-GB" sz="1400" dirty="0"/>
          </a:p>
        </p:txBody>
      </p:sp>
      <p:pic>
        <p:nvPicPr>
          <p:cNvPr id="3" name="Picture 2" descr="Facebook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704" y="4353757"/>
            <a:ext cx="357446" cy="35744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2" name="Picture 31" descr="Twitter logo white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790" y="4350751"/>
            <a:ext cx="360130" cy="36013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3" name="Picture 32" descr="linkedin-51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9002" y="4352711"/>
            <a:ext cx="348718" cy="348718"/>
          </a:xfrm>
          <a:prstGeom prst="rect">
            <a:avLst/>
          </a:prstGeom>
          <a:solidFill>
            <a:srgbClr val="103AF1"/>
          </a:solidFill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81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7909392" cy="3799055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GB" sz="1800" dirty="0" smtClean="0"/>
              <a:t>Promote the 3GPP family of technologies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Information and reports to support technology and spectrum decisions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Expand the GSA database facility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Devices, Spectrum, Technologies, Commercial Deployments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Increase GSA Membership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New benefits and membership fee structure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Based on company size </a:t>
            </a:r>
            <a:r>
              <a:rPr lang="mr-IN" sz="1600" dirty="0" smtClean="0"/>
              <a:t>–</a:t>
            </a:r>
            <a:r>
              <a:rPr lang="en-GB" sz="1600" dirty="0" smtClean="0"/>
              <a:t> from as little as </a:t>
            </a:r>
            <a:r>
              <a:rPr lang="en-GB" sz="1600" b="1" dirty="0" smtClean="0">
                <a:solidFill>
                  <a:srgbClr val="FF6600"/>
                </a:solidFill>
              </a:rPr>
              <a:t>£95 </a:t>
            </a:r>
            <a:r>
              <a:rPr lang="en-GB" sz="1600" dirty="0" smtClean="0"/>
              <a:t>per annum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New short term teams to create technical white papers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To further promote 3GPP standards based technology deployment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To promote harmonisation of 5G spectrum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Continuing GSA Strategy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-1" y="5048212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Picture 2" descr="5G-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40" y="3464653"/>
            <a:ext cx="959861" cy="959861"/>
          </a:xfrm>
          <a:prstGeom prst="rect">
            <a:avLst/>
          </a:prstGeom>
        </p:spPr>
      </p:pic>
      <p:pic>
        <p:nvPicPr>
          <p:cNvPr id="6" name="Picture 5" descr="LTE Advanced Pr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0877" y="2842417"/>
            <a:ext cx="1031383" cy="836704"/>
          </a:xfrm>
          <a:prstGeom prst="rect">
            <a:avLst/>
          </a:prstGeom>
        </p:spPr>
      </p:pic>
      <p:pic>
        <p:nvPicPr>
          <p:cNvPr id="7" name="Picture 6" descr="LTE Advance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637" y="2155389"/>
            <a:ext cx="1049363" cy="851290"/>
          </a:xfrm>
          <a:prstGeom prst="rect">
            <a:avLst/>
          </a:prstGeom>
        </p:spPr>
      </p:pic>
      <p:pic>
        <p:nvPicPr>
          <p:cNvPr id="8" name="Picture 7" descr="LTE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293" y="1646369"/>
            <a:ext cx="551438" cy="509020"/>
          </a:xfrm>
          <a:prstGeom prst="rect">
            <a:avLst/>
          </a:prstGeom>
        </p:spPr>
      </p:pic>
      <p:pic>
        <p:nvPicPr>
          <p:cNvPr id="9" name="Picture 8" descr="3GPP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7362" y="845969"/>
            <a:ext cx="1020790" cy="59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2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6666455" cy="3799055"/>
          </a:xfrm>
        </p:spPr>
        <p:txBody>
          <a:bodyPr/>
          <a:lstStyle/>
          <a:p>
            <a:r>
              <a:rPr lang="en-GB" sz="1600" dirty="0" smtClean="0"/>
              <a:t>GSA has increased Executive Membership</a:t>
            </a:r>
            <a:br>
              <a:rPr lang="en-GB" sz="16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endParaRPr lang="en-GB" sz="1600" dirty="0" smtClean="0"/>
          </a:p>
          <a:p>
            <a:r>
              <a:rPr lang="en-GB" sz="1600" dirty="0" smtClean="0"/>
              <a:t>As well as Ordinary Members and Associates</a:t>
            </a:r>
            <a:br>
              <a:rPr lang="en-GB" sz="16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endParaRPr lang="en-GB" sz="1400" dirty="0" smtClean="0"/>
          </a:p>
          <a:p>
            <a:r>
              <a:rPr lang="en-GB" sz="1600" dirty="0" smtClean="0"/>
              <a:t>New Web Site, New Reports, Expanding Analysis &amp; Databases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A Great Deal Has Happened in the Past 2.5 Years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1198" y="1209232"/>
            <a:ext cx="627348" cy="4145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907" y="1323717"/>
            <a:ext cx="1298820" cy="2571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3728" y="1220325"/>
            <a:ext cx="1204727" cy="3995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2241" y="1158151"/>
            <a:ext cx="1538786" cy="607755"/>
          </a:xfrm>
          <a:prstGeom prst="rect">
            <a:avLst/>
          </a:prstGeom>
        </p:spPr>
      </p:pic>
      <p:pic>
        <p:nvPicPr>
          <p:cNvPr id="25" name="Picture 24" descr="BLUE_ON_WHITE_NOKIA_LOGO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377" y="1202053"/>
            <a:ext cx="1164460" cy="490656"/>
          </a:xfrm>
          <a:prstGeom prst="rect">
            <a:avLst/>
          </a:prstGeom>
        </p:spPr>
      </p:pic>
      <p:pic>
        <p:nvPicPr>
          <p:cNvPr id="26" name="Picture 25" descr="Description: logo_Samsu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5115" y="1229543"/>
            <a:ext cx="998602" cy="33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Shape 3"/>
          <p:cNvSpPr/>
          <p:nvPr/>
        </p:nvSpPr>
        <p:spPr>
          <a:xfrm>
            <a:off x="827957" y="4934922"/>
            <a:ext cx="23848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defTabSz="362897">
              <a:lnSpc>
                <a:spcPct val="95000"/>
              </a:lnSpc>
              <a:defRPr sz="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© 2017 Global mobile Suppliers Association </a:t>
            </a:r>
          </a:p>
        </p:txBody>
      </p:sp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0" name="Picture 49" descr="Analysys Mason logo CMYK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9825" y="2222008"/>
            <a:ext cx="480089" cy="183364"/>
          </a:xfrm>
          <a:prstGeom prst="rect">
            <a:avLst/>
          </a:prstGeom>
        </p:spPr>
      </p:pic>
      <p:pic>
        <p:nvPicPr>
          <p:cNvPr id="51" name="Picture 50" descr="Doro Logo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030" y="2172392"/>
            <a:ext cx="556826" cy="283171"/>
          </a:xfrm>
          <a:prstGeom prst="rect">
            <a:avLst/>
          </a:prstGeom>
        </p:spPr>
      </p:pic>
      <p:pic>
        <p:nvPicPr>
          <p:cNvPr id="52" name="Picture 51" descr="DraysonTechnologies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8215" y="2288826"/>
            <a:ext cx="596127" cy="398450"/>
          </a:xfrm>
          <a:prstGeom prst="rect">
            <a:avLst/>
          </a:prstGeom>
        </p:spPr>
      </p:pic>
      <p:pic>
        <p:nvPicPr>
          <p:cNvPr id="54" name="Picture 53" descr="LGS Innovations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724" y="2455563"/>
            <a:ext cx="456100" cy="205486"/>
          </a:xfrm>
          <a:prstGeom prst="rect">
            <a:avLst/>
          </a:prstGeom>
        </p:spPr>
      </p:pic>
      <p:pic>
        <p:nvPicPr>
          <p:cNvPr id="55" name="Picture 54" descr="Philips_2008_CMYK.eps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8974" y="2262873"/>
            <a:ext cx="495686" cy="90887"/>
          </a:xfrm>
          <a:prstGeom prst="rect">
            <a:avLst/>
          </a:prstGeom>
        </p:spPr>
      </p:pic>
      <p:pic>
        <p:nvPicPr>
          <p:cNvPr id="57" name="Picture 56" descr="RS_Logo_cyan_rgb.gif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9412" y="2483908"/>
            <a:ext cx="876790" cy="177142"/>
          </a:xfrm>
          <a:prstGeom prst="rect">
            <a:avLst/>
          </a:prstGeom>
        </p:spPr>
      </p:pic>
      <p:pic>
        <p:nvPicPr>
          <p:cNvPr id="58" name="Picture 57" descr="SpiderCloud Logo Large_FINAL.eps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0512" y="2481599"/>
            <a:ext cx="853019" cy="166737"/>
          </a:xfrm>
          <a:prstGeom prst="rect">
            <a:avLst/>
          </a:prstGeom>
        </p:spPr>
      </p:pic>
      <p:pic>
        <p:nvPicPr>
          <p:cNvPr id="59" name="Picture 58" descr="Syniverse-Wordmark_R_large.eps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1222" y="2249809"/>
            <a:ext cx="556194" cy="135164"/>
          </a:xfrm>
          <a:prstGeom prst="rect">
            <a:avLst/>
          </a:prstGeom>
        </p:spPr>
      </p:pic>
      <p:pic>
        <p:nvPicPr>
          <p:cNvPr id="61" name="Picture 60" descr="COB_L01_Logo_CYAN_RGB.JPG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683" y="2483908"/>
            <a:ext cx="797416" cy="83837"/>
          </a:xfrm>
          <a:prstGeom prst="rect">
            <a:avLst/>
          </a:prstGeom>
        </p:spPr>
      </p:pic>
      <p:pic>
        <p:nvPicPr>
          <p:cNvPr id="62" name="Picture 61" descr="Comreg logo-01-01.jpg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8303" y="2455563"/>
            <a:ext cx="1086869" cy="2461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587" y="2525827"/>
            <a:ext cx="704664" cy="166493"/>
          </a:xfrm>
          <a:prstGeom prst="rect">
            <a:avLst/>
          </a:prstGeom>
        </p:spPr>
      </p:pic>
      <p:pic>
        <p:nvPicPr>
          <p:cNvPr id="6" name="Picture 5" descr="GSA Home page-banner01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5" y="3429000"/>
            <a:ext cx="5583390" cy="1692065"/>
          </a:xfrm>
          <a:prstGeom prst="rect">
            <a:avLst/>
          </a:prstGeom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  <p:pic>
        <p:nvPicPr>
          <p:cNvPr id="8" name="Picture 7" descr="Screen Shot 2017-09-26 at 19.12.24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421" y="3429000"/>
            <a:ext cx="3691362" cy="1699084"/>
          </a:xfrm>
          <a:prstGeom prst="rect">
            <a:avLst/>
          </a:prstGeom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94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Ecosystem Reporting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95350" y="4761202"/>
            <a:ext cx="27240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Source: </a:t>
            </a:r>
            <a:r>
              <a:rPr lang="en-GB" sz="1000" dirty="0" err="1" smtClean="0"/>
              <a:t>www.gsacom.com</a:t>
            </a:r>
            <a:r>
              <a:rPr lang="en-GB" sz="1000" dirty="0" smtClean="0"/>
              <a:t>/</a:t>
            </a:r>
            <a:r>
              <a:rPr lang="en-GB" sz="1000" dirty="0" err="1" smtClean="0"/>
              <a:t>gambod</a:t>
            </a:r>
            <a:endParaRPr lang="en-GB" sz="1000" dirty="0"/>
          </a:p>
        </p:txBody>
      </p:sp>
      <p:pic>
        <p:nvPicPr>
          <p:cNvPr id="6" name="Picture 5" descr="170712 July Ecosystem report graph Device Types.pd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46" y="1079939"/>
            <a:ext cx="4406372" cy="2894930"/>
          </a:xfrm>
          <a:prstGeom prst="rect">
            <a:avLst/>
          </a:prstGeom>
          <a:solidFill>
            <a:schemeClr val="bg1"/>
          </a:solidFill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  <p:pic>
        <p:nvPicPr>
          <p:cNvPr id="2" name="Picture 1" descr="Screen Shot 2017-08-02 at 12.22.3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749" y="1111689"/>
            <a:ext cx="4254446" cy="2863180"/>
          </a:xfrm>
          <a:prstGeom prst="rect">
            <a:avLst/>
          </a:prstGeom>
          <a:solidFill>
            <a:schemeClr val="bg1"/>
          </a:solidFill>
          <a:ln w="1905" cmpd="sng">
            <a:solidFill>
              <a:srgbClr val="8F297D">
                <a:alpha val="68000"/>
              </a:srgbClr>
            </a:solidFill>
          </a:ln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998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5379508" cy="3799055"/>
          </a:xfrm>
        </p:spPr>
        <p:txBody>
          <a:bodyPr/>
          <a:lstStyle/>
          <a:p>
            <a:r>
              <a:rPr lang="en-GB" sz="1600" dirty="0" smtClean="0"/>
              <a:t>Working towards WRC-19</a:t>
            </a:r>
          </a:p>
          <a:p>
            <a:r>
              <a:rPr lang="en-GB" sz="1600" dirty="0"/>
              <a:t>700-800 MHz White Paper in </a:t>
            </a:r>
            <a:r>
              <a:rPr lang="en-GB" sz="1600" dirty="0" smtClean="0"/>
              <a:t>May</a:t>
            </a:r>
          </a:p>
          <a:p>
            <a:r>
              <a:rPr lang="en-GB" sz="1600" dirty="0" smtClean="0"/>
              <a:t>C-Band </a:t>
            </a:r>
            <a:r>
              <a:rPr lang="mr-IN" sz="1600" dirty="0" smtClean="0"/>
              <a:t>–</a:t>
            </a:r>
            <a:r>
              <a:rPr lang="en-GB" sz="1600" dirty="0" smtClean="0"/>
              <a:t> White Paper in July 2017</a:t>
            </a:r>
          </a:p>
          <a:p>
            <a:r>
              <a:rPr lang="en-GB" sz="1600" dirty="0" smtClean="0"/>
              <a:t>28 GHz </a:t>
            </a:r>
            <a:r>
              <a:rPr lang="mr-IN" sz="1600" dirty="0" smtClean="0"/>
              <a:t>–</a:t>
            </a:r>
            <a:r>
              <a:rPr lang="en-GB" sz="1600" dirty="0" smtClean="0"/>
              <a:t> White Paper September 2017</a:t>
            </a:r>
          </a:p>
          <a:p>
            <a:r>
              <a:rPr lang="en-GB" sz="1600" dirty="0" smtClean="0"/>
              <a:t>LTE V2X </a:t>
            </a:r>
            <a:r>
              <a:rPr lang="mr-IN" sz="1600" dirty="0" smtClean="0"/>
              <a:t>–</a:t>
            </a:r>
            <a:r>
              <a:rPr lang="en-GB" sz="1600" dirty="0" smtClean="0"/>
              <a:t> 3.4 </a:t>
            </a:r>
            <a:r>
              <a:rPr lang="mr-IN" sz="1600" dirty="0" smtClean="0"/>
              <a:t>–</a:t>
            </a:r>
            <a:r>
              <a:rPr lang="en-GB" sz="1600" dirty="0" smtClean="0"/>
              <a:t> 3.8 GHz &amp; 5.9 GHz    (EATA)</a:t>
            </a:r>
          </a:p>
          <a:p>
            <a:r>
              <a:rPr lang="en-GB" sz="1600" dirty="0" smtClean="0"/>
              <a:t>Spectrum Sharing Studies</a:t>
            </a:r>
            <a:r>
              <a:rPr lang="en-GB" sz="1600" dirty="0"/>
              <a:t> </a:t>
            </a:r>
          </a:p>
          <a:p>
            <a:r>
              <a:rPr lang="en-GB" sz="1600" dirty="0" smtClean="0"/>
              <a:t>Fixed Satellite Services protection study on-going</a:t>
            </a:r>
          </a:p>
          <a:p>
            <a:r>
              <a:rPr lang="en-GB" sz="1600" dirty="0" smtClean="0"/>
              <a:t>GSA-SG Active in all 8 ITU regions</a:t>
            </a:r>
          </a:p>
          <a:p>
            <a:pPr lvl="1"/>
            <a:r>
              <a:rPr lang="en-GB" sz="1400" dirty="0" smtClean="0"/>
              <a:t>APT </a:t>
            </a:r>
            <a:r>
              <a:rPr lang="mr-IN" sz="1400" dirty="0" smtClean="0"/>
              <a:t>–</a:t>
            </a:r>
            <a:r>
              <a:rPr lang="en-GB" sz="1400" dirty="0" smtClean="0"/>
              <a:t> CEPT-EU </a:t>
            </a:r>
            <a:r>
              <a:rPr lang="mr-IN" sz="1400" dirty="0" smtClean="0"/>
              <a:t>–</a:t>
            </a:r>
            <a:r>
              <a:rPr lang="en-GB" sz="1400" dirty="0" smtClean="0"/>
              <a:t> US-C </a:t>
            </a:r>
            <a:r>
              <a:rPr lang="mr-IN" sz="1400" dirty="0" smtClean="0"/>
              <a:t>–</a:t>
            </a:r>
            <a:r>
              <a:rPr lang="en-GB" sz="1400" dirty="0" smtClean="0"/>
              <a:t> CJK </a:t>
            </a:r>
            <a:r>
              <a:rPr lang="mr-IN" sz="1400" dirty="0" smtClean="0"/>
              <a:t>–</a:t>
            </a:r>
            <a:r>
              <a:rPr lang="en-GB" sz="1400" dirty="0" smtClean="0"/>
              <a:t> ATU </a:t>
            </a:r>
            <a:r>
              <a:rPr lang="mr-IN" sz="1400" dirty="0" smtClean="0"/>
              <a:t>–</a:t>
            </a:r>
            <a:r>
              <a:rPr lang="en-GB" sz="1400" dirty="0" smtClean="0"/>
              <a:t> RCC </a:t>
            </a:r>
            <a:r>
              <a:rPr lang="mr-IN" sz="1400" dirty="0" smtClean="0"/>
              <a:t>–</a:t>
            </a:r>
            <a:r>
              <a:rPr lang="en-GB" sz="1400" dirty="0" smtClean="0"/>
              <a:t> ASMG </a:t>
            </a:r>
            <a:r>
              <a:rPr lang="mr-IN" sz="1400" dirty="0" smtClean="0"/>
              <a:t>–</a:t>
            </a:r>
            <a:r>
              <a:rPr lang="en-GB" sz="1400" dirty="0" smtClean="0"/>
              <a:t> CITEL </a:t>
            </a:r>
          </a:p>
          <a:p>
            <a:pPr lvl="1"/>
            <a:r>
              <a:rPr lang="en-GB" sz="1400" dirty="0" smtClean="0"/>
              <a:t>GSA admitted to RCC as an Observer but requested to be a contributor and influencer</a:t>
            </a:r>
          </a:p>
          <a:p>
            <a:r>
              <a:rPr lang="en-GB" sz="1600" dirty="0" err="1" smtClean="0"/>
              <a:t>MoU</a:t>
            </a:r>
            <a:r>
              <a:rPr lang="en-GB" sz="1600" dirty="0" smtClean="0"/>
              <a:t> signed with GSMA</a:t>
            </a:r>
          </a:p>
          <a:p>
            <a:pPr lvl="1"/>
            <a:r>
              <a:rPr lang="en-GB" sz="1400" dirty="0" smtClean="0"/>
              <a:t>Joint spectrum work plans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GSA Spectrum Group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9" name="Picture 8" descr="Screen Shot 2017-09-26 at 19.22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914" y="394275"/>
            <a:ext cx="1812835" cy="2551627"/>
          </a:xfrm>
          <a:prstGeom prst="rect">
            <a:avLst/>
          </a:prstGeom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  <p:pic>
        <p:nvPicPr>
          <p:cNvPr id="10" name="Picture 9" descr="Screen Shot 2017-09-26 at 19.19.2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824" y="2093397"/>
            <a:ext cx="1826104" cy="2551627"/>
          </a:xfrm>
          <a:prstGeom prst="rect">
            <a:avLst/>
          </a:prstGeom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483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7288051" cy="3799055"/>
          </a:xfrm>
        </p:spPr>
        <p:txBody>
          <a:bodyPr/>
          <a:lstStyle/>
          <a:p>
            <a:r>
              <a:rPr lang="en-GB" sz="1800" dirty="0" smtClean="0"/>
              <a:t>Update of Evolution to LTE Report and Format for 2017</a:t>
            </a:r>
            <a:endParaRPr lang="en-GB" sz="1800" dirty="0"/>
          </a:p>
          <a:p>
            <a:pPr>
              <a:spcBef>
                <a:spcPts val="800"/>
              </a:spcBef>
            </a:pPr>
            <a:r>
              <a:rPr lang="en-GB" sz="1600" b="1" dirty="0">
                <a:solidFill>
                  <a:srgbClr val="FF6600"/>
                </a:solidFill>
              </a:rPr>
              <a:t>774</a:t>
            </a:r>
            <a:r>
              <a:rPr lang="en-GB" sz="1600" b="1" dirty="0"/>
              <a:t> </a:t>
            </a:r>
            <a:r>
              <a:rPr lang="en-GB" sz="1600" dirty="0"/>
              <a:t>operators investing in LTE in 202 countries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591</a:t>
            </a:r>
            <a:r>
              <a:rPr lang="en-GB" sz="1600" b="1" dirty="0" smtClean="0"/>
              <a:t> </a:t>
            </a:r>
            <a:r>
              <a:rPr lang="en-GB" sz="1600" dirty="0"/>
              <a:t>commercially launched LTE or LTE-Advanced networks in 189 countries, including 97 LTE-TDD (TD-LTE) launched in 56 countries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106</a:t>
            </a:r>
            <a:r>
              <a:rPr lang="en-GB" sz="1600" b="1" dirty="0" smtClean="0"/>
              <a:t> </a:t>
            </a:r>
            <a:r>
              <a:rPr lang="en-GB" sz="1600" dirty="0"/>
              <a:t>commercial </a:t>
            </a:r>
            <a:r>
              <a:rPr lang="en-GB" sz="1600" dirty="0" err="1"/>
              <a:t>VoLTE</a:t>
            </a:r>
            <a:r>
              <a:rPr lang="en-GB" sz="1600" dirty="0"/>
              <a:t> networks in 55 countries, and 167 operators investing in </a:t>
            </a:r>
            <a:r>
              <a:rPr lang="en-GB" sz="1600" dirty="0" err="1"/>
              <a:t>VoLTE</a:t>
            </a:r>
            <a:r>
              <a:rPr lang="en-GB" sz="1600" dirty="0"/>
              <a:t> in 74 countries </a:t>
            </a:r>
            <a:r>
              <a:rPr lang="en-GB" sz="1600" dirty="0" smtClean="0"/>
              <a:t>- </a:t>
            </a:r>
            <a:r>
              <a:rPr lang="en-GB" sz="1600" b="1" dirty="0" smtClean="0">
                <a:solidFill>
                  <a:srgbClr val="0000FF"/>
                </a:solidFill>
              </a:rPr>
              <a:t>Updated</a:t>
            </a:r>
            <a:endParaRPr lang="en-GB" sz="1600" b="1" dirty="0">
              <a:solidFill>
                <a:srgbClr val="0000FF"/>
              </a:solidFill>
            </a:endParaRP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195</a:t>
            </a:r>
            <a:r>
              <a:rPr lang="en-GB" sz="1600" b="1" dirty="0" smtClean="0"/>
              <a:t> </a:t>
            </a:r>
            <a:r>
              <a:rPr lang="en-GB" sz="1600" dirty="0"/>
              <a:t>launched networks are LTE-Advanced or LTE-Advanced Pro, in 95 countries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4</a:t>
            </a:r>
            <a:r>
              <a:rPr lang="en-GB" sz="1600" b="1" dirty="0" smtClean="0"/>
              <a:t> </a:t>
            </a:r>
            <a:r>
              <a:rPr lang="en-GB" sz="1600" dirty="0"/>
              <a:t>NB-IoT and 2 LTE-M networks are commercially launched, with </a:t>
            </a:r>
            <a:r>
              <a:rPr lang="en-GB" sz="1600" b="1" dirty="0">
                <a:solidFill>
                  <a:srgbClr val="FF6600"/>
                </a:solidFill>
              </a:rPr>
              <a:t>40</a:t>
            </a:r>
            <a:r>
              <a:rPr lang="en-GB" sz="1600" b="1" dirty="0"/>
              <a:t> </a:t>
            </a:r>
            <a:r>
              <a:rPr lang="en-GB" sz="1600" dirty="0"/>
              <a:t>NB-IoT and 12 LTE-M networks planned or being trialled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18</a:t>
            </a:r>
            <a:r>
              <a:rPr lang="en-GB" sz="1600" b="1" dirty="0" smtClean="0"/>
              <a:t> </a:t>
            </a:r>
            <a:r>
              <a:rPr lang="en-GB" sz="1600" dirty="0" smtClean="0"/>
              <a:t>operators, at least, have now made public commitments to deployment of pre-standards ‘5G’ networks in 13 countries </a:t>
            </a:r>
            <a:r>
              <a:rPr lang="en-GB" sz="1600" dirty="0"/>
              <a:t>- </a:t>
            </a:r>
            <a:r>
              <a:rPr lang="en-GB" sz="1600" b="1" dirty="0">
                <a:solidFill>
                  <a:srgbClr val="0000FF"/>
                </a:solidFill>
              </a:rPr>
              <a:t>Updated</a:t>
            </a:r>
          </a:p>
          <a:p>
            <a:pPr>
              <a:spcBef>
                <a:spcPts val="800"/>
              </a:spcBef>
            </a:pPr>
            <a:endParaRPr lang="en-GB" sz="16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Evolution from LTE to 5G Reporting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" name="Picture 16" descr="170424 Evolution from LTE to 5G.pd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1445" y="499760"/>
            <a:ext cx="1532171" cy="2168213"/>
          </a:xfrm>
          <a:prstGeom prst="rect">
            <a:avLst/>
          </a:prstGeom>
          <a:solidFill>
            <a:schemeClr val="bg1"/>
          </a:solidFill>
          <a:ln w="1905" cmpd="sng">
            <a:solidFill>
              <a:srgbClr val="8F297D">
                <a:alpha val="68000"/>
              </a:srgbClr>
            </a:solidFill>
          </a:ln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  <p:pic>
        <p:nvPicPr>
          <p:cNvPr id="6" name="Picture 5" descr="Screen Shot 2017-09-26 at 19.19.08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" t="1183" r="1350" b="1330"/>
          <a:stretch/>
        </p:blipFill>
        <p:spPr>
          <a:xfrm>
            <a:off x="7531445" y="2767724"/>
            <a:ext cx="1532171" cy="2158896"/>
          </a:xfrm>
          <a:prstGeom prst="rect">
            <a:avLst/>
          </a:prstGeom>
          <a:solidFill>
            <a:schemeClr val="bg1"/>
          </a:solidFill>
          <a:ln w="1905" cmpd="sng">
            <a:solidFill>
              <a:srgbClr val="8F297D">
                <a:alpha val="68000"/>
              </a:srgbClr>
            </a:solidFill>
          </a:ln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447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GSA Maps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8" name="Picture 7" descr="Screen Shot 2017-09-26 at 19.20.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919" y="2460998"/>
            <a:ext cx="4782608" cy="2465622"/>
          </a:xfrm>
          <a:prstGeom prst="rect">
            <a:avLst/>
          </a:prstGeom>
          <a:solidFill>
            <a:schemeClr val="bg1"/>
          </a:solidFill>
          <a:ln w="1905" cmpd="sng">
            <a:solidFill>
              <a:srgbClr val="8F297D">
                <a:alpha val="68000"/>
              </a:srgbClr>
            </a:solidFill>
          </a:ln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  <p:sp>
        <p:nvSpPr>
          <p:cNvPr id="22" name="Content Placeholder 1"/>
          <p:cNvSpPr>
            <a:spLocks noGrp="1"/>
          </p:cNvSpPr>
          <p:nvPr>
            <p:ph idx="1"/>
          </p:nvPr>
        </p:nvSpPr>
        <p:spPr>
          <a:xfrm>
            <a:off x="5048250" y="920750"/>
            <a:ext cx="3894794" cy="973667"/>
          </a:xfrm>
        </p:spPr>
        <p:txBody>
          <a:bodyPr/>
          <a:lstStyle/>
          <a:p>
            <a:r>
              <a:rPr lang="en-GB" dirty="0" smtClean="0"/>
              <a:t>81 5G Trials in 42 Countries</a:t>
            </a:r>
          </a:p>
          <a:p>
            <a:pPr lvl="1"/>
            <a:r>
              <a:rPr lang="en-GB" sz="1600" dirty="0" smtClean="0"/>
              <a:t>28GHz most popular Band</a:t>
            </a:r>
          </a:p>
        </p:txBody>
      </p:sp>
      <p:sp>
        <p:nvSpPr>
          <p:cNvPr id="23" name="Content Placeholder 1"/>
          <p:cNvSpPr txBox="1">
            <a:spLocks/>
          </p:cNvSpPr>
          <p:nvPr/>
        </p:nvSpPr>
        <p:spPr>
          <a:xfrm>
            <a:off x="312905" y="3539142"/>
            <a:ext cx="3743224" cy="97366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203 Operators Investing in </a:t>
            </a:r>
            <a:r>
              <a:rPr lang="en-GB" dirty="0" err="1" smtClean="0"/>
              <a:t>VoLTE</a:t>
            </a:r>
            <a:r>
              <a:rPr lang="en-GB" dirty="0" smtClean="0"/>
              <a:t>/</a:t>
            </a:r>
            <a:r>
              <a:rPr lang="en-GB" dirty="0" err="1" smtClean="0"/>
              <a:t>ViLTE</a:t>
            </a:r>
            <a:endParaRPr lang="en-GB" dirty="0" smtClean="0"/>
          </a:p>
          <a:p>
            <a:pPr lvl="1"/>
            <a:endParaRPr lang="en-GB" sz="1100" dirty="0" smtClean="0"/>
          </a:p>
        </p:txBody>
      </p:sp>
      <p:pic>
        <p:nvPicPr>
          <p:cNvPr id="2" name="Picture 1" descr="170927 GSA Map 5G Status_Artboard 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8" y="621527"/>
            <a:ext cx="4759761" cy="2403881"/>
          </a:xfrm>
          <a:prstGeom prst="rect">
            <a:avLst/>
          </a:prstGeom>
          <a:solidFill>
            <a:schemeClr val="bg1"/>
          </a:solidFill>
          <a:ln w="1905" cmpd="sng">
            <a:solidFill>
              <a:srgbClr val="8F297D">
                <a:alpha val="68000"/>
              </a:srgbClr>
            </a:solidFill>
          </a:ln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5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7" name="Shape 3"/>
          <p:cNvSpPr/>
          <p:nvPr/>
        </p:nvSpPr>
        <p:spPr>
          <a:xfrm>
            <a:off x="827957" y="4934922"/>
            <a:ext cx="23848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defTabSz="362897">
              <a:lnSpc>
                <a:spcPct val="95000"/>
              </a:lnSpc>
              <a:defRPr sz="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© 2017 Global mobile Suppliers Association </a:t>
            </a:r>
          </a:p>
        </p:txBody>
      </p:sp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Content Placeholder 1"/>
          <p:cNvSpPr>
            <a:spLocks noGrp="1"/>
          </p:cNvSpPr>
          <p:nvPr>
            <p:ph idx="1"/>
          </p:nvPr>
        </p:nvSpPr>
        <p:spPr>
          <a:xfrm>
            <a:off x="314325" y="598487"/>
            <a:ext cx="5189007" cy="3888845"/>
          </a:xfrm>
        </p:spPr>
        <p:txBody>
          <a:bodyPr/>
          <a:lstStyle/>
          <a:p>
            <a:r>
              <a:rPr lang="en-US" dirty="0" smtClean="0"/>
              <a:t>LTE/5G Ecosystem</a:t>
            </a:r>
          </a:p>
          <a:p>
            <a:pPr lvl="1"/>
            <a:r>
              <a:rPr lang="en-US" dirty="0" smtClean="0"/>
              <a:t>Specific Segments</a:t>
            </a:r>
          </a:p>
          <a:p>
            <a:pPr lvl="1"/>
            <a:r>
              <a:rPr lang="en-US" dirty="0" smtClean="0"/>
              <a:t>Chipsets</a:t>
            </a:r>
          </a:p>
          <a:p>
            <a:r>
              <a:rPr lang="en-US" dirty="0" smtClean="0"/>
              <a:t>Gigabit LTE</a:t>
            </a:r>
            <a:endParaRPr lang="en-US" sz="2400" dirty="0"/>
          </a:p>
          <a:p>
            <a:r>
              <a:rPr lang="en-US" dirty="0" smtClean="0"/>
              <a:t>Spectrum</a:t>
            </a:r>
          </a:p>
          <a:p>
            <a:pPr lvl="1"/>
            <a:r>
              <a:rPr lang="en-US" dirty="0" smtClean="0"/>
              <a:t>3.5 GHz </a:t>
            </a:r>
            <a:r>
              <a:rPr lang="mr-IN" dirty="0" smtClean="0"/>
              <a:t>–</a:t>
            </a:r>
            <a:r>
              <a:rPr lang="en-US" dirty="0" smtClean="0"/>
              <a:t> sub 1GHz</a:t>
            </a:r>
          </a:p>
          <a:p>
            <a:r>
              <a:rPr lang="en-US" dirty="0" smtClean="0"/>
              <a:t>Developing Countries</a:t>
            </a:r>
          </a:p>
          <a:p>
            <a:pPr lvl="1"/>
            <a:r>
              <a:rPr lang="en-US" dirty="0" smtClean="0"/>
              <a:t>1.5 billion subscribers</a:t>
            </a:r>
          </a:p>
          <a:p>
            <a:r>
              <a:rPr lang="en-US" dirty="0" smtClean="0"/>
              <a:t>5G Trials</a:t>
            </a:r>
          </a:p>
          <a:p>
            <a:r>
              <a:rPr lang="en-US" dirty="0" smtClean="0"/>
              <a:t>Networks </a:t>
            </a:r>
            <a:r>
              <a:rPr lang="mr-IN" dirty="0" smtClean="0"/>
              <a:t>–</a:t>
            </a:r>
            <a:r>
              <a:rPr lang="en-US" dirty="0" smtClean="0"/>
              <a:t> Technologies </a:t>
            </a:r>
            <a:r>
              <a:rPr lang="mr-IN" dirty="0" smtClean="0"/>
              <a:t>–</a:t>
            </a:r>
            <a:r>
              <a:rPr lang="en-US" dirty="0" smtClean="0"/>
              <a:t> Spectrum database</a:t>
            </a:r>
          </a:p>
          <a:p>
            <a:pPr lvl="1"/>
            <a:r>
              <a:rPr lang="en-US" dirty="0" smtClean="0"/>
              <a:t>Launch in October</a:t>
            </a:r>
          </a:p>
          <a:p>
            <a:endParaRPr lang="en-US" dirty="0" smtClean="0"/>
          </a:p>
        </p:txBody>
      </p:sp>
      <p:pic>
        <p:nvPicPr>
          <p:cNvPr id="26" name="Picture 25" descr="Screen Shot 2017-08-25 at 12.27.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642" y="65619"/>
            <a:ext cx="3708694" cy="4980598"/>
          </a:xfrm>
          <a:prstGeom prst="rect">
            <a:avLst/>
          </a:prstGeom>
          <a:solidFill>
            <a:schemeClr val="bg1"/>
          </a:solidFill>
          <a:ln w="1905" cmpd="sng">
            <a:solidFill>
              <a:srgbClr val="8F297D">
                <a:alpha val="68000"/>
              </a:srgbClr>
            </a:solidFill>
          </a:ln>
          <a:effectLst>
            <a:outerShdw blurRad="76200" dist="38100" dir="2700000" algn="tl" rotWithShape="0">
              <a:srgbClr val="000090">
                <a:alpha val="43000"/>
              </a:srgbClr>
            </a:outerShdw>
          </a:effectLst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GSA Current Projects</a:t>
            </a:r>
            <a:endParaRPr lang="en-GB" sz="2000" b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76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4619" y="612731"/>
            <a:ext cx="8066533" cy="3603342"/>
          </a:xfrm>
        </p:spPr>
        <p:txBody>
          <a:bodyPr/>
          <a:lstStyle/>
          <a:p>
            <a:r>
              <a:rPr lang="en-GB" sz="1800" dirty="0" smtClean="0"/>
              <a:t>Objective to expand and promote GSM technology and give a global platform and industry voice for mobile suppliers</a:t>
            </a:r>
          </a:p>
          <a:p>
            <a:r>
              <a:rPr lang="en-GB" sz="1800" dirty="0" smtClean="0"/>
              <a:t>Focus over the past 19 years has been to promote standards, harmonisation of spectrum and report on the progress of 3GPP technology </a:t>
            </a:r>
          </a:p>
          <a:p>
            <a:pPr lvl="1"/>
            <a:r>
              <a:rPr lang="en-GB" sz="1600" dirty="0" smtClean="0"/>
              <a:t>Over 1 million reports have been downloaded from GSA Web site in the past 7 years</a:t>
            </a:r>
          </a:p>
          <a:p>
            <a:pPr lvl="1"/>
            <a:r>
              <a:rPr lang="en-GB" sz="1600" dirty="0" smtClean="0"/>
              <a:t>Reports are free to download once user is registered</a:t>
            </a:r>
          </a:p>
          <a:p>
            <a:pPr lvl="1"/>
            <a:r>
              <a:rPr lang="en-GB" sz="1600" dirty="0"/>
              <a:t>GSA facts and figures are quoted industry </a:t>
            </a:r>
            <a:r>
              <a:rPr lang="en-GB" sz="1600" dirty="0" smtClean="0"/>
              <a:t>wide</a:t>
            </a:r>
          </a:p>
          <a:p>
            <a:pPr lvl="1"/>
            <a:r>
              <a:rPr lang="en-GB" sz="1600" dirty="0" smtClean="0"/>
              <a:t>GAMBoD devices database unique in the </a:t>
            </a:r>
            <a:r>
              <a:rPr lang="en-GB" sz="1600" dirty="0" smtClean="0"/>
              <a:t>industry</a:t>
            </a:r>
            <a:endParaRPr lang="en-GB" sz="1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GSA formed in October 1998 – 20 year anniversary in 2018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7" name="Shape 3"/>
          <p:cNvSpPr/>
          <p:nvPr/>
        </p:nvSpPr>
        <p:spPr>
          <a:xfrm>
            <a:off x="827957" y="4934922"/>
            <a:ext cx="23848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defTabSz="362897">
              <a:lnSpc>
                <a:spcPct val="95000"/>
              </a:lnSpc>
              <a:defRPr sz="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© 2017 Global mobile Suppliers Association </a:t>
            </a:r>
          </a:p>
        </p:txBody>
      </p:sp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895350" y="3933982"/>
            <a:ext cx="7850025" cy="646331"/>
          </a:xfrm>
          <a:prstGeom prst="rect">
            <a:avLst/>
          </a:prstGeom>
          <a:solidFill>
            <a:schemeClr val="bg1"/>
          </a:solidFill>
          <a:ln>
            <a:solidFill>
              <a:srgbClr val="2C7C9F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GB" sz="1200" dirty="0" err="1"/>
              <a:t>Aethos</a:t>
            </a:r>
            <a:r>
              <a:rPr lang="en-GB" sz="1200" dirty="0"/>
              <a:t> Communication Systems, ARC Cores, </a:t>
            </a:r>
            <a:r>
              <a:rPr lang="en-GB" sz="1200" dirty="0" err="1"/>
              <a:t>Benefon</a:t>
            </a:r>
            <a:r>
              <a:rPr lang="en-GB" sz="1200" dirty="0"/>
              <a:t>, BTI, Compaq/Tandem Computers, </a:t>
            </a:r>
            <a:r>
              <a:rPr lang="en-GB" sz="1200" dirty="0" err="1"/>
              <a:t>Comptel</a:t>
            </a:r>
            <a:r>
              <a:rPr lang="en-GB" sz="1200" dirty="0"/>
              <a:t>, Convergys Corporation, </a:t>
            </a:r>
            <a:r>
              <a:rPr lang="en-GB" sz="1200" b="1" dirty="0"/>
              <a:t>Ericsson</a:t>
            </a:r>
            <a:r>
              <a:rPr lang="en-GB" sz="1200" dirty="0"/>
              <a:t>, </a:t>
            </a:r>
            <a:r>
              <a:rPr lang="en-GB" sz="1200" dirty="0" err="1"/>
              <a:t>Filtronic</a:t>
            </a:r>
            <a:r>
              <a:rPr lang="en-GB" sz="1200" dirty="0"/>
              <a:t> </a:t>
            </a:r>
            <a:r>
              <a:rPr lang="en-GB" sz="1200" dirty="0" err="1"/>
              <a:t>Comtek</a:t>
            </a:r>
            <a:r>
              <a:rPr lang="en-GB" sz="1200" dirty="0"/>
              <a:t>, GTE Telecommunication Services </a:t>
            </a:r>
            <a:r>
              <a:rPr lang="en-GB" sz="1200" dirty="0" err="1"/>
              <a:t>Inc</a:t>
            </a:r>
            <a:r>
              <a:rPr lang="en-GB" sz="1200" dirty="0"/>
              <a:t>, Hewlett-Packard, </a:t>
            </a:r>
            <a:r>
              <a:rPr lang="en-GB" sz="1200" dirty="0" err="1"/>
              <a:t>Italtel</a:t>
            </a:r>
            <a:r>
              <a:rPr lang="en-GB" sz="1200" dirty="0"/>
              <a:t>, </a:t>
            </a:r>
            <a:r>
              <a:rPr lang="en-GB" sz="1200" dirty="0" err="1"/>
              <a:t>Logica</a:t>
            </a:r>
            <a:r>
              <a:rPr lang="en-GB" sz="1200" dirty="0"/>
              <a:t> </a:t>
            </a:r>
            <a:r>
              <a:rPr lang="en-GB" sz="1200" dirty="0" err="1"/>
              <a:t>Aldiscon</a:t>
            </a:r>
            <a:r>
              <a:rPr lang="en-GB" sz="1200" dirty="0"/>
              <a:t>, </a:t>
            </a:r>
            <a:r>
              <a:rPr lang="en-GB" sz="1200" b="1" dirty="0"/>
              <a:t>Nokia</a:t>
            </a:r>
            <a:r>
              <a:rPr lang="en-GB" sz="1200" dirty="0"/>
              <a:t>, Siemens AG, Schlumberger, </a:t>
            </a:r>
            <a:r>
              <a:rPr lang="en-GB" sz="1200" dirty="0" err="1"/>
              <a:t>Saville</a:t>
            </a:r>
            <a:r>
              <a:rPr lang="en-GB" sz="1200" dirty="0"/>
              <a:t> Systems, Scientific Games Intl, Texas Instruments, </a:t>
            </a:r>
            <a:r>
              <a:rPr lang="en-GB" sz="1200" dirty="0" err="1"/>
              <a:t>Wavecom</a:t>
            </a:r>
            <a:r>
              <a:rPr lang="en-GB" sz="1200" dirty="0"/>
              <a:t>, and X-Net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4619" y="3587194"/>
            <a:ext cx="22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Founding Members</a:t>
            </a:r>
          </a:p>
        </p:txBody>
      </p:sp>
    </p:spTree>
    <p:extLst>
      <p:ext uri="{BB962C8B-B14F-4D97-AF65-F5344CB8AC3E}">
        <p14:creationId xmlns:p14="http://schemas.microsoft.com/office/powerpoint/2010/main" val="325854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20948</TotalTime>
  <Words>606</Words>
  <Application>Microsoft Macintosh PowerPoint</Application>
  <PresentationFormat>On-screen Show (16:9)</PresentationFormat>
  <Paragraphs>76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3GPP PCG/OP Meeting Vienna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GSA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Joe Barrett</dc:creator>
  <cp:keywords/>
  <dc:description/>
  <cp:lastModifiedBy>Joe Barrett</cp:lastModifiedBy>
  <cp:revision>429</cp:revision>
  <dcterms:created xsi:type="dcterms:W3CDTF">2015-04-18T08:38:03Z</dcterms:created>
  <dcterms:modified xsi:type="dcterms:W3CDTF">2017-09-28T06:51:04Z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(2)Xwlf5Wse9qZhIff3myBBpWI7MQZaZ7/uidsUgT0/y6ibqug+Yv3UKZb0Q54nc41USNDOFP2j
5zekGIpDKA0ERWO1gyR8/1zMkTLbD8Bz3IHT453T7i6OmB23PwhZU8UEGBDqMil289fleG5Y
x/n2zNA5njcA36rL4YPyvxs7Mf6ZtAwY9x5dd0uXo2zO5mOyz26zETUIC4BypIqLuOPorQRh
6SyVzIk6S0WAqDocUY</vt:lpwstr>
  </property>
  <property fmtid="{D5CDD505-2E9C-101B-9397-08002B2CF9AE}" pid="3" name="_2015_ms_pID_7253431">
    <vt:lpwstr>mDdyC18jwsZDvGbkD4UcNf+U18lRQN4TaB0Lzg2bwAw3qV0fCmSeQk
+mQhXi1CcYhmnKamBJuKPZqIaJeiFYeXUqbBZEIDIUfC2h8KH84RyXMVXCtw6Ojax31z7D3T
jqxXN0JtZuOI93+vvWKB56tI8e180bzQIghKI+1/NOPYy4hKCfHuKv/kHdvgzjlh5c+8TFZw
p0ynvdqsmrq5bKBc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1479649376</vt:lpwstr>
  </property>
</Properties>
</file>