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Lst>
  <p:notesMasterIdLst>
    <p:notesMasterId r:id="rId8"/>
  </p:notesMasterIdLst>
  <p:handoutMasterIdLst>
    <p:handoutMasterId r:id="rId9"/>
  </p:handoutMasterIdLst>
  <p:sldIdLst>
    <p:sldId id="280" r:id="rId2"/>
    <p:sldId id="329" r:id="rId3"/>
    <p:sldId id="332" r:id="rId4"/>
    <p:sldId id="348" r:id="rId5"/>
    <p:sldId id="347" r:id="rId6"/>
    <p:sldId id="342" r:id="rId7"/>
  </p:sldIdLst>
  <p:sldSz cx="9144000" cy="6858000" type="screen4x3"/>
  <p:notesSz cx="6858000" cy="9144000"/>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079">
          <p15:clr>
            <a:srgbClr val="A4A3A4"/>
          </p15:clr>
        </p15:guide>
        <p15:guide id="2" pos="374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AMELIN Valerie SG/DJ" initials="VH" lastIdx="3" clrIdx="0"/>
  <p:cmAuthor id="1" name="Stefan Engel-Flechsig" initials="SE"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832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89"/>
    <p:restoredTop sz="50000" autoAdjust="0"/>
  </p:normalViewPr>
  <p:slideViewPr>
    <p:cSldViewPr snapToGrid="0" snapToObjects="1" showGuides="1">
      <p:cViewPr varScale="1">
        <p:scale>
          <a:sx n="117" d="100"/>
          <a:sy n="117" d="100"/>
        </p:scale>
        <p:origin x="-1686" y="-102"/>
      </p:cViewPr>
      <p:guideLst>
        <p:guide orient="horz" pos="3079"/>
        <p:guide pos="3749"/>
      </p:guideLst>
    </p:cSldViewPr>
  </p:slideViewPr>
  <p:notesTextViewPr>
    <p:cViewPr>
      <p:scale>
        <a:sx n="100" d="100"/>
        <a:sy n="100" d="100"/>
      </p:scale>
      <p:origin x="0" y="0"/>
    </p:cViewPr>
  </p:notesTextViewPr>
  <p:sorterViewPr>
    <p:cViewPr>
      <p:scale>
        <a:sx n="151" d="100"/>
        <a:sy n="151"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EE7310-150A-5647-BDC3-BB6431426F0B}" type="datetimeFigureOut">
              <a:rPr lang="de-DE" smtClean="0"/>
              <a:t>21.04.2017</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EF47673-99E2-2043-9CD1-7850A9C505CA}" type="slidenum">
              <a:rPr lang="de-DE" smtClean="0"/>
              <a:t>‹Nr.›</a:t>
            </a:fld>
            <a:endParaRPr lang="de-DE"/>
          </a:p>
        </p:txBody>
      </p:sp>
    </p:spTree>
    <p:extLst>
      <p:ext uri="{BB962C8B-B14F-4D97-AF65-F5344CB8AC3E}">
        <p14:creationId xmlns:p14="http://schemas.microsoft.com/office/powerpoint/2010/main" val="32191857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0678EF-1F45-024B-9EF0-5299D0798C62}" type="datetimeFigureOut">
              <a:rPr lang="de-DE" smtClean="0"/>
              <a:t>21.04.2017</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886B341-CC94-6146-AF9B-BFB2C381EDAB}" type="slidenum">
              <a:rPr lang="de-DE" smtClean="0"/>
              <a:t>‹Nr.›</a:t>
            </a:fld>
            <a:endParaRPr lang="de-DE"/>
          </a:p>
        </p:txBody>
      </p:sp>
    </p:spTree>
    <p:extLst>
      <p:ext uri="{BB962C8B-B14F-4D97-AF65-F5344CB8AC3E}">
        <p14:creationId xmlns:p14="http://schemas.microsoft.com/office/powerpoint/2010/main" val="281911818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4" name="Grafik 9" descr="ngmn_welle_k.jpg"/>
          <p:cNvPicPr>
            <a:picLocks noChangeAspect="1"/>
          </p:cNvPicPr>
          <p:nvPr/>
        </p:nvPicPr>
        <p:blipFill>
          <a:blip r:embed="rId2"/>
          <a:srcRect/>
          <a:stretch>
            <a:fillRect/>
          </a:stretch>
        </p:blipFill>
        <p:spPr bwMode="auto">
          <a:xfrm>
            <a:off x="0" y="2778125"/>
            <a:ext cx="7429500" cy="4079875"/>
          </a:xfrm>
          <a:prstGeom prst="rect">
            <a:avLst/>
          </a:prstGeom>
          <a:noFill/>
          <a:ln w="9525">
            <a:noFill/>
            <a:miter lim="800000"/>
            <a:headEnd/>
            <a:tailEnd/>
          </a:ln>
        </p:spPr>
      </p:pic>
      <p:sp>
        <p:nvSpPr>
          <p:cNvPr id="2" name="Titel 1"/>
          <p:cNvSpPr>
            <a:spLocks noGrp="1"/>
          </p:cNvSpPr>
          <p:nvPr>
            <p:ph type="title"/>
          </p:nvPr>
        </p:nvSpPr>
        <p:spPr>
          <a:xfrm>
            <a:off x="857224" y="1857364"/>
            <a:ext cx="7858180" cy="1285884"/>
          </a:xfrm>
        </p:spPr>
        <p:txBody>
          <a:bodyPr anchor="t"/>
          <a:lstStyle>
            <a:lvl1pPr>
              <a:defRPr sz="3200">
                <a:solidFill>
                  <a:srgbClr val="468329"/>
                </a:solidFill>
                <a:latin typeface="+mj-lt"/>
              </a:defRPr>
            </a:lvl1pPr>
          </a:lstStyle>
          <a:p>
            <a:r>
              <a:rPr lang="de-DE" noProof="0" dirty="0"/>
              <a:t>Titelmasterformat durch Klicken bearbeiten</a:t>
            </a:r>
            <a:endParaRPr lang="en-GB" noProof="0" dirty="0"/>
          </a:p>
        </p:txBody>
      </p:sp>
      <p:sp>
        <p:nvSpPr>
          <p:cNvPr id="7" name="Textplatzhalter 6"/>
          <p:cNvSpPr>
            <a:spLocks noGrp="1"/>
          </p:cNvSpPr>
          <p:nvPr>
            <p:ph type="body" sz="quarter" idx="13"/>
          </p:nvPr>
        </p:nvSpPr>
        <p:spPr>
          <a:xfrm>
            <a:off x="3848512" y="4143380"/>
            <a:ext cx="5072062" cy="2571768"/>
          </a:xfrm>
        </p:spPr>
        <p:txBody>
          <a:bodyPr/>
          <a:lstStyle>
            <a:lvl1pPr marL="0">
              <a:buNone/>
              <a:defRPr sz="2400">
                <a:latin typeface="+mj-lt"/>
              </a:defRPr>
            </a:lvl1pPr>
            <a:lvl2pPr>
              <a:buNone/>
              <a:defRPr/>
            </a:lvl2pPr>
            <a:lvl3pPr>
              <a:buNone/>
              <a:defRPr/>
            </a:lvl3pPr>
            <a:lvl4pPr>
              <a:buNone/>
              <a:defRPr/>
            </a:lvl4pPr>
            <a:lvl5pPr>
              <a:buNone/>
              <a:defRPr/>
            </a:lvl5pPr>
          </a:lstStyle>
          <a:p>
            <a:pPr lvl="0"/>
            <a:r>
              <a:rPr lang="de-DE" noProof="0" dirty="0"/>
              <a:t>Textmasterformate durch Klicken bearbeiten</a:t>
            </a:r>
          </a:p>
        </p:txBody>
      </p:sp>
      <p:sp>
        <p:nvSpPr>
          <p:cNvPr id="5" name="Foliennummernplatzhalter 4"/>
          <p:cNvSpPr>
            <a:spLocks noGrp="1"/>
          </p:cNvSpPr>
          <p:nvPr>
            <p:ph type="sldNum" sz="quarter" idx="14"/>
          </p:nvPr>
        </p:nvSpPr>
        <p:spPr/>
        <p:txBody>
          <a:bodyPr/>
          <a:lstStyle>
            <a:lvl1pPr>
              <a:defRPr/>
            </a:lvl1pPr>
          </a:lstStyle>
          <a:p>
            <a:pPr>
              <a:defRPr/>
            </a:pPr>
            <a:fld id="{C3925298-694E-4944-95EC-CE02362E7BCF}" type="slidenum">
              <a:rPr lang="en-GB">
                <a:solidFill>
                  <a:prstClr val="black">
                    <a:tint val="75000"/>
                  </a:prstClr>
                </a:solidFill>
              </a:rPr>
              <a:pPr>
                <a:defRPr/>
              </a:pPr>
              <a:t>‹Nr.›</a:t>
            </a:fld>
            <a:endParaRPr lang="en-GB" dirty="0">
              <a:solidFill>
                <a:prstClr val="black">
                  <a:tint val="75000"/>
                </a:prstClr>
              </a:solidFill>
            </a:endParaRPr>
          </a:p>
        </p:txBody>
      </p:sp>
    </p:spTree>
    <p:extLst>
      <p:ext uri="{BB962C8B-B14F-4D97-AF65-F5344CB8AC3E}">
        <p14:creationId xmlns:p14="http://schemas.microsoft.com/office/powerpoint/2010/main" val="24581148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ndardfoli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6" name="Textplatzhalter 9"/>
          <p:cNvSpPr>
            <a:spLocks noGrp="1"/>
          </p:cNvSpPr>
          <p:nvPr>
            <p:ph type="body" sz="quarter" idx="15"/>
          </p:nvPr>
        </p:nvSpPr>
        <p:spPr>
          <a:xfrm>
            <a:off x="142844" y="1071546"/>
            <a:ext cx="7000924" cy="285750"/>
          </a:xfrm>
          <a:prstGeom prst="rect">
            <a:avLst/>
          </a:prstGeom>
        </p:spPr>
        <p:txBody>
          <a:bodyPr/>
          <a:lstStyle>
            <a:lvl1pPr marL="0" indent="0">
              <a:buNone/>
              <a:defRPr sz="1600" b="1">
                <a:solidFill>
                  <a:srgbClr val="468329"/>
                </a:solidFill>
              </a:defRPr>
            </a:lvl1pPr>
          </a:lstStyle>
          <a:p>
            <a:pPr lvl="0"/>
            <a:r>
              <a:rPr lang="de-DE" noProof="0" dirty="0"/>
              <a:t>Textmasterformate durch Klicken bearbeiten</a:t>
            </a:r>
          </a:p>
        </p:txBody>
      </p:sp>
      <p:sp>
        <p:nvSpPr>
          <p:cNvPr id="11" name="Textplatzhalter 10"/>
          <p:cNvSpPr>
            <a:spLocks noGrp="1"/>
          </p:cNvSpPr>
          <p:nvPr>
            <p:ph type="body" sz="quarter" idx="20"/>
          </p:nvPr>
        </p:nvSpPr>
        <p:spPr>
          <a:xfrm>
            <a:off x="785813" y="1785926"/>
            <a:ext cx="7929562" cy="4643470"/>
          </a:xfrm>
        </p:spPr>
        <p:txBody>
          <a:bodyPr/>
          <a:lstStyle>
            <a:lvl1pPr>
              <a:buClr>
                <a:srgbClr val="699419"/>
              </a:buClr>
              <a:buFont typeface="Wingdings" pitchFamily="2" charset="2"/>
              <a:buChar char="§"/>
              <a:defRPr>
                <a:latin typeface="+mn-lt"/>
              </a:defRPr>
            </a:lvl1pPr>
            <a:lvl2pPr>
              <a:buClr>
                <a:srgbClr val="468329"/>
              </a:buClr>
              <a:defRPr>
                <a:latin typeface="+mn-lt"/>
              </a:defRPr>
            </a:lvl2pPr>
            <a:lvl3pPr>
              <a:buClr>
                <a:srgbClr val="699419"/>
              </a:buClr>
              <a:buNone/>
              <a:defRPr>
                <a:latin typeface="+mn-lt"/>
              </a:defRPr>
            </a:lvl3pPr>
            <a:lvl4pPr>
              <a:buClr>
                <a:srgbClr val="699419"/>
              </a:buClr>
              <a:defRPr>
                <a:latin typeface="+mn-lt"/>
              </a:defRPr>
            </a:lvl4pPr>
            <a:lvl5pPr>
              <a:buClr>
                <a:srgbClr val="699419"/>
              </a:buClr>
              <a:defRPr>
                <a:latin typeface="+mn-lt"/>
              </a:defRPr>
            </a:lvl5pPr>
          </a:lstStyle>
          <a:p>
            <a:pPr lvl="0"/>
            <a:r>
              <a:rPr lang="de-DE" noProof="0" dirty="0"/>
              <a:t>Textmasterformate durch Klicken bearbeiten</a:t>
            </a:r>
          </a:p>
          <a:p>
            <a:pPr lvl="1"/>
            <a:r>
              <a:rPr lang="de-DE" noProof="0" dirty="0"/>
              <a:t>Zweite Ebene</a:t>
            </a:r>
          </a:p>
        </p:txBody>
      </p:sp>
      <p:sp>
        <p:nvSpPr>
          <p:cNvPr id="5" name="Foliennummernplatzhalter 5"/>
          <p:cNvSpPr>
            <a:spLocks noGrp="1"/>
          </p:cNvSpPr>
          <p:nvPr>
            <p:ph type="sldNum" sz="quarter" idx="21"/>
          </p:nvPr>
        </p:nvSpPr>
        <p:spPr/>
        <p:txBody>
          <a:bodyPr/>
          <a:lstStyle>
            <a:lvl1pPr>
              <a:defRPr/>
            </a:lvl1pPr>
          </a:lstStyle>
          <a:p>
            <a:pPr>
              <a:defRPr/>
            </a:pPr>
            <a:fld id="{5E257AC9-5E10-4AC5-8669-63F12DDDD4F3}" type="slidenum">
              <a:rPr lang="en-GB">
                <a:solidFill>
                  <a:prstClr val="black">
                    <a:tint val="75000"/>
                  </a:prstClr>
                </a:solidFill>
              </a:rPr>
              <a:pPr>
                <a:defRPr/>
              </a:pPr>
              <a:t>‹Nr.›</a:t>
            </a:fld>
            <a:endParaRPr lang="en-GB" dirty="0">
              <a:solidFill>
                <a:prstClr val="black">
                  <a:tint val="75000"/>
                </a:prstClr>
              </a:solidFill>
            </a:endParaRPr>
          </a:p>
        </p:txBody>
      </p:sp>
    </p:spTree>
    <p:extLst>
      <p:ext uri="{BB962C8B-B14F-4D97-AF65-F5344CB8AC3E}">
        <p14:creationId xmlns:p14="http://schemas.microsoft.com/office/powerpoint/2010/main" val="42871451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Foliennummernplatzhalter 5"/>
          <p:cNvSpPr>
            <a:spLocks noGrp="1"/>
          </p:cNvSpPr>
          <p:nvPr>
            <p:ph type="sldNum" sz="quarter" idx="10"/>
          </p:nvPr>
        </p:nvSpPr>
        <p:spPr/>
        <p:txBody>
          <a:bodyPr/>
          <a:lstStyle>
            <a:lvl1pPr>
              <a:defRPr/>
            </a:lvl1pPr>
          </a:lstStyle>
          <a:p>
            <a:pPr>
              <a:defRPr/>
            </a:pPr>
            <a:r>
              <a:rPr lang="en-GB">
                <a:solidFill>
                  <a:prstClr val="black">
                    <a:tint val="75000"/>
                  </a:prstClr>
                </a:solidFill>
              </a:rPr>
              <a:t>Hamid Akhavan, </a:t>
            </a:r>
            <a:r>
              <a:rPr lang="en-US">
                <a:solidFill>
                  <a:prstClr val="black">
                    <a:tint val="75000"/>
                  </a:prstClr>
                </a:solidFill>
              </a:rPr>
              <a:t>NGMN Industry Conference, June </a:t>
            </a:r>
            <a:r>
              <a:rPr lang="en-GB">
                <a:solidFill>
                  <a:prstClr val="black">
                    <a:tint val="75000"/>
                  </a:prstClr>
                </a:solidFill>
              </a:rPr>
              <a:t>26</a:t>
            </a:r>
            <a:r>
              <a:rPr lang="en-GB" baseline="30000">
                <a:solidFill>
                  <a:prstClr val="black">
                    <a:tint val="75000"/>
                  </a:prstClr>
                </a:solidFill>
              </a:rPr>
              <a:t>th</a:t>
            </a:r>
            <a:r>
              <a:rPr lang="en-US">
                <a:solidFill>
                  <a:prstClr val="black">
                    <a:tint val="75000"/>
                  </a:prstClr>
                </a:solidFill>
              </a:rPr>
              <a:t>, 2008			</a:t>
            </a:r>
            <a:fld id="{03167705-FC6B-44D2-9B6B-4AC986AEF25C}" type="slidenum">
              <a:rPr lang="en-GB">
                <a:solidFill>
                  <a:prstClr val="black">
                    <a:tint val="75000"/>
                  </a:prstClr>
                </a:solidFill>
              </a:rPr>
              <a:pPr>
                <a:defRPr/>
              </a:pPr>
              <a:t>‹Nr.›</a:t>
            </a:fld>
            <a:endParaRPr lang="en-GB">
              <a:solidFill>
                <a:prstClr val="black">
                  <a:tint val="75000"/>
                </a:prstClr>
              </a:solidFill>
            </a:endParaRPr>
          </a:p>
        </p:txBody>
      </p:sp>
    </p:spTree>
    <p:extLst>
      <p:ext uri="{BB962C8B-B14F-4D97-AF65-F5344CB8AC3E}">
        <p14:creationId xmlns:p14="http://schemas.microsoft.com/office/powerpoint/2010/main" val="699579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2875" y="381000"/>
            <a:ext cx="6900863" cy="511175"/>
          </a:xfrm>
        </p:spPr>
        <p:txBody>
          <a:bodyPr/>
          <a:lstStyle/>
          <a:p>
            <a:r>
              <a:rPr lang="en-US"/>
              <a:t>Click to edit Master title style</a:t>
            </a:r>
            <a:endParaRPr lang="de-DE"/>
          </a:p>
        </p:txBody>
      </p:sp>
      <p:sp>
        <p:nvSpPr>
          <p:cNvPr id="3" name="Content Placeholder 2"/>
          <p:cNvSpPr>
            <a:spLocks noGrp="1"/>
          </p:cNvSpPr>
          <p:nvPr>
            <p:ph idx="1"/>
          </p:nvPr>
        </p:nvSpPr>
        <p:spPr>
          <a:xfrm>
            <a:off x="785813" y="1524000"/>
            <a:ext cx="7929562" cy="46910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umsplatzhalter 3"/>
          <p:cNvSpPr>
            <a:spLocks noGrp="1"/>
          </p:cNvSpPr>
          <p:nvPr>
            <p:ph type="dt" sz="half" idx="10"/>
          </p:nvPr>
        </p:nvSpPr>
        <p:spPr>
          <a:xfrm>
            <a:off x="785813"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cs typeface="Arial" charset="0"/>
              </a:defRPr>
            </a:lvl1pPr>
          </a:lstStyle>
          <a:p>
            <a:pPr>
              <a:defRPr/>
            </a:pPr>
            <a:endParaRPr lang="de-CH"/>
          </a:p>
        </p:txBody>
      </p:sp>
      <p:sp>
        <p:nvSpPr>
          <p:cNvPr id="5" name="Fußzeilenplatzhalter 4"/>
          <p:cNvSpPr>
            <a:spLocks noGrp="1"/>
          </p:cNvSpPr>
          <p:nvPr>
            <p:ph type="ftr" sz="quarter" idx="11"/>
          </p:nvPr>
        </p:nvSpPr>
        <p:spPr>
          <a:xfrm>
            <a:off x="3124200" y="6356350"/>
            <a:ext cx="2895600" cy="365125"/>
          </a:xfrm>
          <a:prstGeom prst="rect">
            <a:avLst/>
          </a:prstGeom>
        </p:spPr>
        <p:txBody>
          <a:bodyPr/>
          <a:lstStyle>
            <a:lvl1pPr>
              <a:defRPr>
                <a:latin typeface="Arial" charset="0"/>
                <a:ea typeface="+mn-ea"/>
                <a:cs typeface="+mn-cs"/>
              </a:defRPr>
            </a:lvl1pPr>
          </a:lstStyle>
          <a:p>
            <a:pPr>
              <a:defRPr/>
            </a:pPr>
            <a:r>
              <a:rPr lang="en-GB"/>
              <a:t>NGMN Confidential</a:t>
            </a:r>
            <a:endParaRPr lang="de-CH"/>
          </a:p>
        </p:txBody>
      </p:sp>
      <p:sp>
        <p:nvSpPr>
          <p:cNvPr id="6" name="Foliennummernplatzhalter 5"/>
          <p:cNvSpPr>
            <a:spLocks noGrp="1"/>
          </p:cNvSpPr>
          <p:nvPr>
            <p:ph type="sldNum" sz="quarter" idx="12"/>
          </p:nvPr>
        </p:nvSpPr>
        <p:spPr/>
        <p:txBody>
          <a:bodyPr/>
          <a:lstStyle>
            <a:lvl1pPr>
              <a:defRPr/>
            </a:lvl1pPr>
          </a:lstStyle>
          <a:p>
            <a:pPr>
              <a:defRPr/>
            </a:pPr>
            <a:fld id="{19E7FC80-A080-9A4D-9617-1D464F753B8A}" type="slidenum">
              <a:rPr lang="de-CH"/>
              <a:pPr>
                <a:defRPr/>
              </a:pPr>
              <a:t>‹Nr.›</a:t>
            </a:fld>
            <a:endParaRPr lang="de-CH"/>
          </a:p>
        </p:txBody>
      </p:sp>
    </p:spTree>
    <p:extLst>
      <p:ext uri="{BB962C8B-B14F-4D97-AF65-F5344CB8AC3E}">
        <p14:creationId xmlns:p14="http://schemas.microsoft.com/office/powerpoint/2010/main" val="14360837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Grafik 8" descr="NGMN Logo groß.jp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215188" y="214313"/>
            <a:ext cx="1790700" cy="1011237"/>
          </a:xfrm>
          <a:prstGeom prst="rect">
            <a:avLst/>
          </a:prstGeom>
          <a:noFill/>
          <a:ln w="9525">
            <a:noFill/>
            <a:miter lim="800000"/>
            <a:headEnd/>
            <a:tailEnd/>
          </a:ln>
        </p:spPr>
      </p:pic>
      <p:sp>
        <p:nvSpPr>
          <p:cNvPr id="8" name="Rechteck 7"/>
          <p:cNvSpPr/>
          <p:nvPr/>
        </p:nvSpPr>
        <p:spPr>
          <a:xfrm>
            <a:off x="0" y="1527175"/>
            <a:ext cx="9144000" cy="984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de-CH">
              <a:solidFill>
                <a:prstClr val="white"/>
              </a:solidFill>
              <a:latin typeface="Arial"/>
            </a:endParaRPr>
          </a:p>
        </p:txBody>
      </p:sp>
      <p:sp>
        <p:nvSpPr>
          <p:cNvPr id="7" name="Rechteck 6"/>
          <p:cNvSpPr/>
          <p:nvPr/>
        </p:nvSpPr>
        <p:spPr>
          <a:xfrm>
            <a:off x="0" y="1428750"/>
            <a:ext cx="9144000" cy="96838"/>
          </a:xfrm>
          <a:prstGeom prst="rect">
            <a:avLst/>
          </a:prstGeom>
          <a:solidFill>
            <a:srgbClr val="4683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de-CH">
              <a:solidFill>
                <a:prstClr val="white"/>
              </a:solidFill>
              <a:latin typeface="Arial"/>
            </a:endParaRPr>
          </a:p>
        </p:txBody>
      </p:sp>
      <p:sp>
        <p:nvSpPr>
          <p:cNvPr id="6" name="Foliennummernplatzhalter 5"/>
          <p:cNvSpPr>
            <a:spLocks noGrp="1"/>
          </p:cNvSpPr>
          <p:nvPr>
            <p:ph type="sldNum" sz="quarter" idx="4"/>
          </p:nvPr>
        </p:nvSpPr>
        <p:spPr>
          <a:xfrm>
            <a:off x="6553200" y="6492875"/>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DIN 1451 Com Mittelschrift" pitchFamily="34" charset="0"/>
                <a:cs typeface="Arial" pitchFamily="34" charset="0"/>
              </a:defRPr>
            </a:lvl1pPr>
          </a:lstStyle>
          <a:p>
            <a:pPr defTabSz="914400">
              <a:defRPr/>
            </a:pPr>
            <a:fld id="{B1E2CEAB-95B2-4385-B0D6-21CB43DE52F3}" type="slidenum">
              <a:rPr lang="en-GB">
                <a:solidFill>
                  <a:prstClr val="black">
                    <a:tint val="75000"/>
                  </a:prstClr>
                </a:solidFill>
              </a:rPr>
              <a:pPr defTabSz="914400">
                <a:defRPr/>
              </a:pPr>
              <a:t>‹Nr.›</a:t>
            </a:fld>
            <a:endParaRPr lang="en-GB" dirty="0">
              <a:solidFill>
                <a:prstClr val="black">
                  <a:tint val="75000"/>
                </a:prstClr>
              </a:solidFill>
            </a:endParaRPr>
          </a:p>
        </p:txBody>
      </p:sp>
      <p:sp>
        <p:nvSpPr>
          <p:cNvPr id="1032" name="Titelplatzhalter 11"/>
          <p:cNvSpPr>
            <a:spLocks noGrp="1"/>
          </p:cNvSpPr>
          <p:nvPr>
            <p:ph type="title"/>
          </p:nvPr>
        </p:nvSpPr>
        <p:spPr bwMode="auto">
          <a:xfrm>
            <a:off x="142875" y="560388"/>
            <a:ext cx="6900863" cy="511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dirty="0" err="1"/>
              <a:t>Titelmasterformat</a:t>
            </a:r>
            <a:r>
              <a:rPr lang="en-GB" dirty="0"/>
              <a:t> </a:t>
            </a:r>
            <a:r>
              <a:rPr lang="en-GB" dirty="0" err="1"/>
              <a:t>durch</a:t>
            </a:r>
            <a:r>
              <a:rPr lang="en-GB" dirty="0"/>
              <a:t> </a:t>
            </a:r>
            <a:r>
              <a:rPr lang="en-GB" dirty="0" err="1"/>
              <a:t>Klicken</a:t>
            </a:r>
            <a:r>
              <a:rPr lang="en-GB" dirty="0"/>
              <a:t> </a:t>
            </a:r>
            <a:r>
              <a:rPr lang="en-GB" dirty="0" err="1"/>
              <a:t>bearbeiten</a:t>
            </a:r>
            <a:endParaRPr lang="en-GB" dirty="0"/>
          </a:p>
        </p:txBody>
      </p:sp>
      <p:sp>
        <p:nvSpPr>
          <p:cNvPr id="1033" name="Textplatzhalter 16"/>
          <p:cNvSpPr>
            <a:spLocks noGrp="1"/>
          </p:cNvSpPr>
          <p:nvPr>
            <p:ph type="body" idx="1"/>
          </p:nvPr>
        </p:nvSpPr>
        <p:spPr bwMode="auto">
          <a:xfrm>
            <a:off x="785813" y="1785938"/>
            <a:ext cx="7929562" cy="4643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err="1"/>
              <a:t>Textmasterformate</a:t>
            </a:r>
            <a:r>
              <a:rPr lang="en-GB" dirty="0"/>
              <a:t> </a:t>
            </a:r>
            <a:r>
              <a:rPr lang="en-GB" dirty="0" err="1"/>
              <a:t>durch</a:t>
            </a:r>
            <a:r>
              <a:rPr lang="en-GB" dirty="0"/>
              <a:t> </a:t>
            </a:r>
            <a:r>
              <a:rPr lang="en-GB" dirty="0" err="1"/>
              <a:t>Klicken</a:t>
            </a:r>
            <a:r>
              <a:rPr lang="en-GB" dirty="0"/>
              <a:t> </a:t>
            </a:r>
            <a:r>
              <a:rPr lang="en-GB" dirty="0" err="1"/>
              <a:t>bearbeiten</a:t>
            </a:r>
            <a:endParaRPr lang="en-GB" dirty="0"/>
          </a:p>
          <a:p>
            <a:pPr lvl="1"/>
            <a:r>
              <a:rPr lang="en-GB" dirty="0" err="1"/>
              <a:t>Zweite</a:t>
            </a:r>
            <a:r>
              <a:rPr lang="en-GB" dirty="0"/>
              <a:t> </a:t>
            </a:r>
            <a:r>
              <a:rPr lang="en-GB" dirty="0" err="1"/>
              <a:t>Ebene</a:t>
            </a:r>
            <a:endParaRPr lang="en-GB" dirty="0"/>
          </a:p>
          <a:p>
            <a:pPr lvl="2"/>
            <a:r>
              <a:rPr lang="en-GB" dirty="0" err="1"/>
              <a:t>Dritte</a:t>
            </a:r>
            <a:r>
              <a:rPr lang="en-GB" dirty="0"/>
              <a:t> </a:t>
            </a:r>
            <a:r>
              <a:rPr lang="en-GB" dirty="0" err="1"/>
              <a:t>Ebene</a:t>
            </a:r>
            <a:endParaRPr lang="en-GB" dirty="0"/>
          </a:p>
          <a:p>
            <a:pPr lvl="3"/>
            <a:r>
              <a:rPr lang="en-GB" dirty="0" err="1"/>
              <a:t>Vierte</a:t>
            </a:r>
            <a:r>
              <a:rPr lang="en-GB" dirty="0"/>
              <a:t> </a:t>
            </a:r>
            <a:r>
              <a:rPr lang="en-GB" dirty="0" err="1"/>
              <a:t>Ebene</a:t>
            </a:r>
            <a:endParaRPr lang="en-GB" dirty="0"/>
          </a:p>
          <a:p>
            <a:pPr lvl="4"/>
            <a:r>
              <a:rPr lang="en-GB" dirty="0" err="1"/>
              <a:t>Fünfte</a:t>
            </a:r>
            <a:r>
              <a:rPr lang="en-GB" dirty="0"/>
              <a:t> </a:t>
            </a:r>
            <a:r>
              <a:rPr lang="en-GB" dirty="0" err="1"/>
              <a:t>Ebene</a:t>
            </a:r>
            <a:endParaRPr lang="en-GB" dirty="0"/>
          </a:p>
        </p:txBody>
      </p:sp>
    </p:spTree>
    <p:extLst>
      <p:ext uri="{BB962C8B-B14F-4D97-AF65-F5344CB8AC3E}">
        <p14:creationId xmlns:p14="http://schemas.microsoft.com/office/powerpoint/2010/main" val="21268618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hf hdr="0" dt="0"/>
  <p:txStyles>
    <p:titleStyle>
      <a:lvl1pPr algn="l" rtl="0" eaLnBrk="0" fontAlgn="base" hangingPunct="0">
        <a:spcBef>
          <a:spcPct val="0"/>
        </a:spcBef>
        <a:spcAft>
          <a:spcPct val="0"/>
        </a:spcAft>
        <a:defRPr sz="2400" b="1" kern="1200" spc="50">
          <a:solidFill>
            <a:srgbClr val="468329"/>
          </a:solidFill>
          <a:latin typeface="+mj-lt"/>
          <a:ea typeface="+mj-ea"/>
          <a:cs typeface="Arial" pitchFamily="34" charset="0"/>
        </a:defRPr>
      </a:lvl1pPr>
      <a:lvl2pPr algn="l" rtl="0" eaLnBrk="0" fontAlgn="base" hangingPunct="0">
        <a:spcBef>
          <a:spcPct val="0"/>
        </a:spcBef>
        <a:spcAft>
          <a:spcPct val="0"/>
        </a:spcAft>
        <a:defRPr sz="2400" b="1">
          <a:solidFill>
            <a:srgbClr val="468329"/>
          </a:solidFill>
          <a:latin typeface="Arial" charset="0"/>
          <a:cs typeface="Arial" pitchFamily="34" charset="0"/>
        </a:defRPr>
      </a:lvl2pPr>
      <a:lvl3pPr algn="l" rtl="0" eaLnBrk="0" fontAlgn="base" hangingPunct="0">
        <a:spcBef>
          <a:spcPct val="0"/>
        </a:spcBef>
        <a:spcAft>
          <a:spcPct val="0"/>
        </a:spcAft>
        <a:defRPr sz="2400" b="1">
          <a:solidFill>
            <a:srgbClr val="468329"/>
          </a:solidFill>
          <a:latin typeface="Arial" charset="0"/>
          <a:cs typeface="Arial" pitchFamily="34" charset="0"/>
        </a:defRPr>
      </a:lvl3pPr>
      <a:lvl4pPr algn="l" rtl="0" eaLnBrk="0" fontAlgn="base" hangingPunct="0">
        <a:spcBef>
          <a:spcPct val="0"/>
        </a:spcBef>
        <a:spcAft>
          <a:spcPct val="0"/>
        </a:spcAft>
        <a:defRPr sz="2400" b="1">
          <a:solidFill>
            <a:srgbClr val="468329"/>
          </a:solidFill>
          <a:latin typeface="Arial" charset="0"/>
          <a:cs typeface="Arial" pitchFamily="34" charset="0"/>
        </a:defRPr>
      </a:lvl4pPr>
      <a:lvl5pPr algn="l" rtl="0" eaLnBrk="0" fontAlgn="base" hangingPunct="0">
        <a:spcBef>
          <a:spcPct val="0"/>
        </a:spcBef>
        <a:spcAft>
          <a:spcPct val="0"/>
        </a:spcAft>
        <a:defRPr sz="2400" b="1">
          <a:solidFill>
            <a:srgbClr val="468329"/>
          </a:solidFill>
          <a:latin typeface="Arial" charset="0"/>
          <a:cs typeface="Arial" pitchFamily="34" charset="0"/>
        </a:defRPr>
      </a:lvl5pPr>
      <a:lvl6pPr marL="457200" algn="l" rtl="0" eaLnBrk="1" fontAlgn="base" hangingPunct="1">
        <a:spcBef>
          <a:spcPct val="0"/>
        </a:spcBef>
        <a:spcAft>
          <a:spcPct val="0"/>
        </a:spcAft>
        <a:defRPr sz="3800" b="1">
          <a:solidFill>
            <a:srgbClr val="699419"/>
          </a:solidFill>
          <a:latin typeface="Arial" pitchFamily="34" charset="0"/>
          <a:cs typeface="Arial" pitchFamily="34" charset="0"/>
        </a:defRPr>
      </a:lvl6pPr>
      <a:lvl7pPr marL="914400" algn="l" rtl="0" eaLnBrk="1" fontAlgn="base" hangingPunct="1">
        <a:spcBef>
          <a:spcPct val="0"/>
        </a:spcBef>
        <a:spcAft>
          <a:spcPct val="0"/>
        </a:spcAft>
        <a:defRPr sz="3800" b="1">
          <a:solidFill>
            <a:srgbClr val="699419"/>
          </a:solidFill>
          <a:latin typeface="Arial" pitchFamily="34" charset="0"/>
          <a:cs typeface="Arial" pitchFamily="34" charset="0"/>
        </a:defRPr>
      </a:lvl7pPr>
      <a:lvl8pPr marL="1371600" algn="l" rtl="0" eaLnBrk="1" fontAlgn="base" hangingPunct="1">
        <a:spcBef>
          <a:spcPct val="0"/>
        </a:spcBef>
        <a:spcAft>
          <a:spcPct val="0"/>
        </a:spcAft>
        <a:defRPr sz="3800" b="1">
          <a:solidFill>
            <a:srgbClr val="699419"/>
          </a:solidFill>
          <a:latin typeface="Arial" pitchFamily="34" charset="0"/>
          <a:cs typeface="Arial" pitchFamily="34" charset="0"/>
        </a:defRPr>
      </a:lvl8pPr>
      <a:lvl9pPr marL="1828800" algn="l" rtl="0" eaLnBrk="1" fontAlgn="base" hangingPunct="1">
        <a:spcBef>
          <a:spcPct val="0"/>
        </a:spcBef>
        <a:spcAft>
          <a:spcPct val="0"/>
        </a:spcAft>
        <a:defRPr sz="3800" b="1">
          <a:solidFill>
            <a:srgbClr val="699419"/>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lr>
          <a:srgbClr val="468329"/>
        </a:buClr>
        <a:buFont typeface="Wingdings" pitchFamily="2" charset="2"/>
        <a:buChar char="§"/>
        <a:defRPr sz="2800" kern="1200" spc="50">
          <a:solidFill>
            <a:schemeClr val="tx1"/>
          </a:solidFill>
          <a:latin typeface="+mn-lt"/>
          <a:ea typeface="+mn-ea"/>
          <a:cs typeface="Arial" pitchFamily="34" charset="0"/>
        </a:defRPr>
      </a:lvl1pPr>
      <a:lvl2pPr marL="742950" indent="-285750" algn="l" rtl="0" eaLnBrk="0" fontAlgn="base" hangingPunct="0">
        <a:spcBef>
          <a:spcPct val="20000"/>
        </a:spcBef>
        <a:spcAft>
          <a:spcPct val="0"/>
        </a:spcAft>
        <a:buClr>
          <a:srgbClr val="468329"/>
        </a:buClr>
        <a:buFont typeface="Arial" pitchFamily="34" charset="0"/>
        <a:buChar char="–"/>
        <a:defRPr sz="2600" kern="1200" spc="50">
          <a:solidFill>
            <a:schemeClr val="tx1"/>
          </a:solidFill>
          <a:latin typeface="+mn-lt"/>
          <a:ea typeface="+mn-ea"/>
          <a:cs typeface="Arial" pitchFamily="34" charset="0"/>
        </a:defRPr>
      </a:lvl2pPr>
      <a:lvl3pPr marL="1143000" indent="-228600" algn="l" rtl="0" eaLnBrk="0" fontAlgn="base" hangingPunct="0">
        <a:spcBef>
          <a:spcPct val="20000"/>
        </a:spcBef>
        <a:spcAft>
          <a:spcPct val="0"/>
        </a:spcAft>
        <a:buFont typeface="Arial" pitchFamily="34" charset="0"/>
        <a:buChar char="•"/>
        <a:defRPr sz="2400" kern="1200" spc="50">
          <a:solidFill>
            <a:schemeClr val="tx1"/>
          </a:solidFill>
          <a:latin typeface="+mn-lt"/>
          <a:ea typeface="+mn-ea"/>
          <a:cs typeface="Arial" pitchFamily="34" charset="0"/>
        </a:defRPr>
      </a:lvl3pPr>
      <a:lvl4pPr marL="1600200" indent="-228600" algn="l" rtl="0" eaLnBrk="0" fontAlgn="base" hangingPunct="0">
        <a:spcBef>
          <a:spcPct val="20000"/>
        </a:spcBef>
        <a:spcAft>
          <a:spcPct val="0"/>
        </a:spcAft>
        <a:buFont typeface="Arial" pitchFamily="34" charset="0"/>
        <a:buChar char="–"/>
        <a:defRPr sz="2000" kern="1200" spc="50">
          <a:solidFill>
            <a:schemeClr val="tx1"/>
          </a:solidFill>
          <a:latin typeface="+mn-lt"/>
          <a:ea typeface="+mn-ea"/>
          <a:cs typeface="Arial" pitchFamily="34" charset="0"/>
        </a:defRPr>
      </a:lvl4pPr>
      <a:lvl5pPr marL="2057400" indent="-228600" algn="l" rtl="0" eaLnBrk="0" fontAlgn="base" hangingPunct="0">
        <a:spcBef>
          <a:spcPct val="20000"/>
        </a:spcBef>
        <a:spcAft>
          <a:spcPct val="0"/>
        </a:spcAft>
        <a:buFont typeface="Arial" pitchFamily="34" charset="0"/>
        <a:buChar char="»"/>
        <a:defRPr sz="2000" kern="1200" spc="50">
          <a:solidFill>
            <a:schemeClr val="tx1"/>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57224" y="1857364"/>
            <a:ext cx="7858180" cy="1635136"/>
          </a:xfrm>
        </p:spPr>
        <p:txBody>
          <a:bodyPr>
            <a:normAutofit fontScale="90000"/>
          </a:bodyPr>
          <a:lstStyle/>
          <a:p>
            <a:r>
              <a:rPr lang="en-GB" dirty="0"/>
              <a:t>NGMN 5G IPR </a:t>
            </a:r>
            <a:r>
              <a:rPr lang="en-GB" dirty="0" smtClean="0"/>
              <a:t>Forum</a:t>
            </a:r>
            <a:r>
              <a:rPr lang="en-GB" dirty="0"/>
              <a:t/>
            </a:r>
            <a:br>
              <a:rPr lang="en-GB" dirty="0"/>
            </a:br>
            <a:r>
              <a:rPr lang="en-GB" dirty="0" smtClean="0"/>
              <a:t>Standards Essential Patents </a:t>
            </a:r>
            <a:r>
              <a:rPr lang="mr-IN" dirty="0" smtClean="0"/>
              <a:t>–</a:t>
            </a:r>
            <a:r>
              <a:rPr lang="en-GB" dirty="0" smtClean="0"/>
              <a:t> </a:t>
            </a:r>
            <a:br>
              <a:rPr lang="en-GB" dirty="0" smtClean="0"/>
            </a:br>
            <a:r>
              <a:rPr lang="en-GB" dirty="0" smtClean="0"/>
              <a:t>Recommendations for Declarations </a:t>
            </a:r>
            <a:br>
              <a:rPr lang="en-GB" dirty="0" smtClean="0"/>
            </a:br>
            <a:endParaRPr lang="en-GB" dirty="0"/>
          </a:p>
        </p:txBody>
      </p:sp>
      <p:sp>
        <p:nvSpPr>
          <p:cNvPr id="3" name="Textplatzhalter 2"/>
          <p:cNvSpPr>
            <a:spLocks noGrp="1"/>
          </p:cNvSpPr>
          <p:nvPr>
            <p:ph type="body" sz="quarter" idx="13"/>
          </p:nvPr>
        </p:nvSpPr>
        <p:spPr>
          <a:xfrm>
            <a:off x="3848512" y="4143380"/>
            <a:ext cx="5072062" cy="1231260"/>
          </a:xfrm>
        </p:spPr>
        <p:txBody>
          <a:bodyPr/>
          <a:lstStyle/>
          <a:p>
            <a:r>
              <a:rPr lang="de-DE" dirty="0" smtClean="0"/>
              <a:t>NGMN IPR </a:t>
            </a:r>
            <a:r>
              <a:rPr lang="de-DE" smtClean="0"/>
              <a:t>Forum v02</a:t>
            </a:r>
            <a:endParaRPr lang="de-DE" dirty="0"/>
          </a:p>
        </p:txBody>
      </p:sp>
    </p:spTree>
    <p:extLst>
      <p:ext uri="{BB962C8B-B14F-4D97-AF65-F5344CB8AC3E}">
        <p14:creationId xmlns:p14="http://schemas.microsoft.com/office/powerpoint/2010/main" val="3979840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NGMN 5G Whitepaper IPR - 2015 </a:t>
            </a:r>
            <a:endParaRPr lang="en-GB" dirty="0"/>
          </a:p>
        </p:txBody>
      </p:sp>
      <p:sp>
        <p:nvSpPr>
          <p:cNvPr id="4" name="Textplatzhalter 3"/>
          <p:cNvSpPr>
            <a:spLocks noGrp="1"/>
          </p:cNvSpPr>
          <p:nvPr>
            <p:ph type="body" sz="quarter" idx="20"/>
          </p:nvPr>
        </p:nvSpPr>
        <p:spPr>
          <a:xfrm>
            <a:off x="142844" y="1814480"/>
            <a:ext cx="8572500" cy="4334529"/>
          </a:xfrm>
        </p:spPr>
        <p:txBody>
          <a:bodyPr>
            <a:normAutofit fontScale="92500" lnSpcReduction="10000"/>
          </a:bodyPr>
          <a:lstStyle/>
          <a:p>
            <a:r>
              <a:rPr lang="en-GB" dirty="0" smtClean="0"/>
              <a:t>One recommendation on IPR in 5G: Improve </a:t>
            </a:r>
            <a:r>
              <a:rPr lang="en-GB" dirty="0"/>
              <a:t>5G Standard Essential Patent (SEP) Declarations (“Pillar 1</a:t>
            </a:r>
            <a:r>
              <a:rPr lang="en-GB" dirty="0" smtClean="0"/>
              <a:t>”):</a:t>
            </a:r>
          </a:p>
          <a:p>
            <a:endParaRPr lang="en-GB" dirty="0" smtClean="0"/>
          </a:p>
          <a:p>
            <a:pPr marL="457200" lvl="1" indent="0">
              <a:buNone/>
            </a:pPr>
            <a:r>
              <a:rPr lang="en-GB" dirty="0" smtClean="0"/>
              <a:t>“NGMN </a:t>
            </a:r>
            <a:r>
              <a:rPr lang="en-GB" dirty="0"/>
              <a:t>recommends improving the existing structure and framework across the industry for Standard Essential Patent declarations in order to improve transparency and limit abusive patent declarations related to 5G standards, while still encouraging early declarations</a:t>
            </a:r>
            <a:r>
              <a:rPr lang="en-GB" dirty="0" smtClean="0"/>
              <a:t>.” </a:t>
            </a:r>
            <a:endParaRPr lang="de-DE" dirty="0"/>
          </a:p>
          <a:p>
            <a:pPr marL="0" indent="0">
              <a:buNone/>
            </a:pPr>
            <a:r>
              <a:rPr lang="en-GB" dirty="0"/>
              <a:t> </a:t>
            </a:r>
            <a:endParaRPr lang="de-DE" dirty="0"/>
          </a:p>
          <a:p>
            <a:endParaRPr lang="en-GB" dirty="0"/>
          </a:p>
          <a:p>
            <a:endParaRPr lang="en-GB" dirty="0"/>
          </a:p>
        </p:txBody>
      </p:sp>
      <p:sp>
        <p:nvSpPr>
          <p:cNvPr id="5" name="Foliennummernplatzhalter 4"/>
          <p:cNvSpPr>
            <a:spLocks noGrp="1"/>
          </p:cNvSpPr>
          <p:nvPr>
            <p:ph type="sldNum" sz="quarter" idx="21"/>
          </p:nvPr>
        </p:nvSpPr>
        <p:spPr/>
        <p:txBody>
          <a:bodyPr/>
          <a:lstStyle/>
          <a:p>
            <a:pPr>
              <a:defRPr/>
            </a:pPr>
            <a:fld id="{5E257AC9-5E10-4AC5-8669-63F12DDDD4F3}" type="slidenum">
              <a:rPr lang="en-GB" smtClean="0">
                <a:solidFill>
                  <a:prstClr val="black">
                    <a:tint val="75000"/>
                  </a:prstClr>
                </a:solidFill>
              </a:rPr>
              <a:pPr>
                <a:defRPr/>
              </a:pPr>
              <a:t>2</a:t>
            </a:fld>
            <a:endParaRPr lang="en-GB" dirty="0">
              <a:solidFill>
                <a:prstClr val="black">
                  <a:tint val="75000"/>
                </a:prstClr>
              </a:solidFill>
            </a:endParaRPr>
          </a:p>
        </p:txBody>
      </p:sp>
    </p:spTree>
    <p:extLst>
      <p:ext uri="{BB962C8B-B14F-4D97-AF65-F5344CB8AC3E}">
        <p14:creationId xmlns:p14="http://schemas.microsoft.com/office/powerpoint/2010/main" val="1677000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GB" dirty="0" smtClean="0"/>
              <a:t>Recommendations on SEP Declaration - 2016</a:t>
            </a:r>
            <a:endParaRPr lang="en-GB" dirty="0"/>
          </a:p>
        </p:txBody>
      </p:sp>
      <p:sp>
        <p:nvSpPr>
          <p:cNvPr id="3" name="Inhaltsplatzhalter 2"/>
          <p:cNvSpPr>
            <a:spLocks noGrp="1"/>
          </p:cNvSpPr>
          <p:nvPr>
            <p:ph idx="1"/>
          </p:nvPr>
        </p:nvSpPr>
        <p:spPr>
          <a:xfrm>
            <a:off x="266700" y="1765300"/>
            <a:ext cx="8448675" cy="4591050"/>
          </a:xfrm>
        </p:spPr>
        <p:txBody>
          <a:bodyPr>
            <a:normAutofit fontScale="70000" lnSpcReduction="20000"/>
          </a:bodyPr>
          <a:lstStyle/>
          <a:p>
            <a:endParaRPr lang="en-GB" dirty="0" smtClean="0"/>
          </a:p>
          <a:p>
            <a:r>
              <a:rPr lang="en-GB" dirty="0" smtClean="0"/>
              <a:t>NGMN IPR Forum agreed in 2016 on first set of recommendations for non-binding </a:t>
            </a:r>
            <a:r>
              <a:rPr lang="en-GB" dirty="0"/>
              <a:t>and voluntary recommendations for 5G SDOs and patent holders;</a:t>
            </a:r>
          </a:p>
          <a:p>
            <a:pPr lvl="0"/>
            <a:r>
              <a:rPr lang="en-GB" dirty="0" smtClean="0"/>
              <a:t>One </a:t>
            </a:r>
            <a:r>
              <a:rPr lang="en-GB" dirty="0"/>
              <a:t>single document has been created </a:t>
            </a:r>
            <a:r>
              <a:rPr lang="en-GB" u="sng" dirty="0"/>
              <a:t>by consensus</a:t>
            </a:r>
            <a:r>
              <a:rPr lang="en-GB" dirty="0"/>
              <a:t> including a preamble and four recommendations:</a:t>
            </a:r>
          </a:p>
          <a:p>
            <a:pPr lvl="1"/>
            <a:r>
              <a:rPr lang="en-GB" dirty="0"/>
              <a:t>Preamble: competition law disclaimer, effect of recommendations for SDOs in 5G, i.e. they should have no binding effects on any SDO</a:t>
            </a:r>
          </a:p>
          <a:p>
            <a:pPr lvl="1"/>
            <a:r>
              <a:rPr lang="en-GB" dirty="0"/>
              <a:t>Recommendations: a) disclosure of essential patents in a timely way, b) licensing declarations, c) details of disclosures, d) voluntary update requests by </a:t>
            </a:r>
            <a:r>
              <a:rPr lang="en-GB" dirty="0" smtClean="0"/>
              <a:t>SDOs</a:t>
            </a:r>
          </a:p>
          <a:p>
            <a:r>
              <a:rPr lang="en-GB" dirty="0" smtClean="0"/>
              <a:t>NGMN Board has approved recommendations in 2017;</a:t>
            </a:r>
          </a:p>
          <a:p>
            <a:r>
              <a:rPr lang="en-GB" dirty="0" smtClean="0"/>
              <a:t>Recommendations have been distributed via Liaison Statement on to:	</a:t>
            </a:r>
          </a:p>
          <a:p>
            <a:pPr lvl="1"/>
            <a:r>
              <a:rPr lang="en-GB" dirty="0"/>
              <a:t>3GPP, ARIB, ATIS, ITU, ISO, IEC, ETSI, CEN/CENELEC, IEEE, BBF, TMF, MEF, WBA, CCSA, TSDSI, TTA, </a:t>
            </a:r>
            <a:r>
              <a:rPr lang="en-GB" dirty="0" smtClean="0"/>
              <a:t>TTC;</a:t>
            </a:r>
          </a:p>
          <a:p>
            <a:pPr lvl="1"/>
            <a:r>
              <a:rPr lang="en-GB" dirty="0" smtClean="0"/>
              <a:t>EU Commission (DG Connect, DG Grow, DG Trade, EU JRC)</a:t>
            </a:r>
            <a:endParaRPr lang="en-GB" dirty="0"/>
          </a:p>
        </p:txBody>
      </p:sp>
    </p:spTree>
    <p:extLst>
      <p:ext uri="{BB962C8B-B14F-4D97-AF65-F5344CB8AC3E}">
        <p14:creationId xmlns:p14="http://schemas.microsoft.com/office/powerpoint/2010/main" val="37326442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Backup</a:t>
            </a:r>
            <a:endParaRPr lang="de-DE" dirty="0"/>
          </a:p>
        </p:txBody>
      </p:sp>
      <p:sp>
        <p:nvSpPr>
          <p:cNvPr id="3" name="Inhaltsplatzhalter 2"/>
          <p:cNvSpPr>
            <a:spLocks noGrp="1"/>
          </p:cNvSpPr>
          <p:nvPr>
            <p:ph idx="1"/>
          </p:nvPr>
        </p:nvSpPr>
        <p:spPr/>
        <p:txBody>
          <a:bodyPr/>
          <a:lstStyle/>
          <a:p>
            <a:endParaRPr lang="de-DE"/>
          </a:p>
        </p:txBody>
      </p:sp>
      <p:sp>
        <p:nvSpPr>
          <p:cNvPr id="5" name="Foliennummernplatzhalter 4"/>
          <p:cNvSpPr>
            <a:spLocks noGrp="1"/>
          </p:cNvSpPr>
          <p:nvPr>
            <p:ph type="sldNum" sz="quarter" idx="12"/>
          </p:nvPr>
        </p:nvSpPr>
        <p:spPr/>
        <p:txBody>
          <a:bodyPr/>
          <a:lstStyle/>
          <a:p>
            <a:pPr>
              <a:defRPr/>
            </a:pPr>
            <a:fld id="{19E7FC80-A080-9A4D-9617-1D464F753B8A}" type="slidenum">
              <a:rPr lang="de-CH" smtClean="0"/>
              <a:pPr>
                <a:defRPr/>
              </a:pPr>
              <a:t>4</a:t>
            </a:fld>
            <a:endParaRPr lang="de-CH"/>
          </a:p>
        </p:txBody>
      </p:sp>
    </p:spTree>
    <p:extLst>
      <p:ext uri="{BB962C8B-B14F-4D97-AF65-F5344CB8AC3E}">
        <p14:creationId xmlns:p14="http://schemas.microsoft.com/office/powerpoint/2010/main" val="292896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Recommendation Pillar 1 - Preamble </a:t>
            </a:r>
          </a:p>
        </p:txBody>
      </p:sp>
      <p:sp>
        <p:nvSpPr>
          <p:cNvPr id="3" name="Inhaltsplatzhalter 2"/>
          <p:cNvSpPr>
            <a:spLocks noGrp="1"/>
          </p:cNvSpPr>
          <p:nvPr>
            <p:ph idx="1"/>
          </p:nvPr>
        </p:nvSpPr>
        <p:spPr>
          <a:xfrm>
            <a:off x="142875" y="1743794"/>
            <a:ext cx="8572500" cy="4471269"/>
          </a:xfrm>
        </p:spPr>
        <p:txBody>
          <a:bodyPr>
            <a:normAutofit fontScale="32500" lnSpcReduction="20000"/>
          </a:bodyPr>
          <a:lstStyle/>
          <a:p>
            <a:pPr marL="0" indent="0">
              <a:buNone/>
            </a:pPr>
            <a:endParaRPr lang="en-US" i="1" dirty="0"/>
          </a:p>
          <a:p>
            <a:pPr marL="0" indent="0">
              <a:buNone/>
            </a:pPr>
            <a:r>
              <a:rPr lang="en-US" sz="4300" i="1" dirty="0"/>
              <a:t>This section provides background to the high level recommendations set forth in section 7.2 of the 5G White Paper published by the NGMN Alliance on 17 February, 2015.</a:t>
            </a:r>
          </a:p>
          <a:p>
            <a:pPr marL="0" indent="0">
              <a:buNone/>
            </a:pPr>
            <a:endParaRPr lang="de-DE" sz="4300" dirty="0"/>
          </a:p>
          <a:p>
            <a:pPr marL="0" indent="0">
              <a:buNone/>
            </a:pPr>
            <a:r>
              <a:rPr lang="en-US" sz="4300" dirty="0"/>
              <a:t>NGMN and the IPR Forum respect the boundaries of competition law, have taken care to abide by competition law principles when discussing and formulating the recommendations in Sections 7.2.1-7.2.3, and recognize that competition law considerations apply within the context of these recommendations.  </a:t>
            </a:r>
          </a:p>
          <a:p>
            <a:pPr marL="0" indent="0">
              <a:buNone/>
            </a:pPr>
            <a:endParaRPr lang="de-DE" sz="4300" dirty="0"/>
          </a:p>
          <a:p>
            <a:pPr marL="0" indent="0">
              <a:buNone/>
            </a:pPr>
            <a:r>
              <a:rPr lang="en-US" sz="4300" dirty="0"/>
              <a:t>The IPR Forum does not take any position regarding the appropriateness of any given SDO IPR policy for use by other SDOs.  Further, these recommendations are not intended to normalize or harmonize any aspect of the IPR policies of SDOs. An SDO is free to decide whether, and to what extent, it considers any of the following recommendations. NGMN intends that no negative implication arise if an SDO decides not to implement any of the recommendations.</a:t>
            </a:r>
          </a:p>
          <a:p>
            <a:pPr marL="0" indent="0">
              <a:buNone/>
            </a:pPr>
            <a:endParaRPr lang="de-DE" sz="4300" dirty="0"/>
          </a:p>
          <a:p>
            <a:pPr marL="0" indent="0">
              <a:buNone/>
            </a:pPr>
            <a:r>
              <a:rPr lang="en-US" sz="4300" dirty="0"/>
              <a:t>Finally, the recommendations in Sections 7.2.1-7.2.3 do not represent the individual position of any company that participated in or contributed to the IPR Forum.  </a:t>
            </a:r>
            <a:endParaRPr lang="de-DE" sz="4300" dirty="0"/>
          </a:p>
          <a:p>
            <a:pPr marL="0" indent="0">
              <a:buNone/>
            </a:pPr>
            <a:r>
              <a:rPr lang="en-US" sz="4300" dirty="0"/>
              <a:t> </a:t>
            </a:r>
            <a:endParaRPr lang="de-DE" sz="4300" dirty="0"/>
          </a:p>
          <a:p>
            <a:pPr marL="0" indent="0">
              <a:buNone/>
            </a:pPr>
            <a:r>
              <a:rPr lang="en-GB" sz="4300" dirty="0"/>
              <a:t>Subject to the Preamble above, NGMN recommends that the following procedures be considered by SDOs working on 5G technologies in relation to the disclosure and licensing of patents and patent applications (collectively, “Patents”) as potentially essential to a standard:</a:t>
            </a:r>
          </a:p>
        </p:txBody>
      </p:sp>
      <p:sp>
        <p:nvSpPr>
          <p:cNvPr id="5" name="Foliennummernplatzhalter 4"/>
          <p:cNvSpPr>
            <a:spLocks noGrp="1"/>
          </p:cNvSpPr>
          <p:nvPr>
            <p:ph type="sldNum" sz="quarter" idx="12"/>
          </p:nvPr>
        </p:nvSpPr>
        <p:spPr/>
        <p:txBody>
          <a:bodyPr/>
          <a:lstStyle/>
          <a:p>
            <a:pPr>
              <a:defRPr/>
            </a:pPr>
            <a:fld id="{19E7FC80-A080-9A4D-9617-1D464F753B8A}" type="slidenum">
              <a:rPr lang="de-CH" smtClean="0"/>
              <a:pPr>
                <a:defRPr/>
              </a:pPr>
              <a:t>5</a:t>
            </a:fld>
            <a:endParaRPr lang="de-CH"/>
          </a:p>
        </p:txBody>
      </p:sp>
    </p:spTree>
    <p:extLst>
      <p:ext uri="{BB962C8B-B14F-4D97-AF65-F5344CB8AC3E}">
        <p14:creationId xmlns:p14="http://schemas.microsoft.com/office/powerpoint/2010/main" val="38998889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Pillar 1 </a:t>
            </a:r>
            <a:r>
              <a:rPr lang="mr-IN" dirty="0"/>
              <a:t>–</a:t>
            </a:r>
            <a:r>
              <a:rPr lang="en-GB" dirty="0"/>
              <a:t> Approved Recommendations</a:t>
            </a:r>
          </a:p>
        </p:txBody>
      </p:sp>
      <p:sp>
        <p:nvSpPr>
          <p:cNvPr id="3" name="Inhaltsplatzhalter 2"/>
          <p:cNvSpPr>
            <a:spLocks noGrp="1"/>
          </p:cNvSpPr>
          <p:nvPr>
            <p:ph idx="1"/>
          </p:nvPr>
        </p:nvSpPr>
        <p:spPr>
          <a:xfrm>
            <a:off x="142875" y="1524000"/>
            <a:ext cx="8572500" cy="4691063"/>
          </a:xfrm>
        </p:spPr>
        <p:txBody>
          <a:bodyPr>
            <a:normAutofit fontScale="55000" lnSpcReduction="20000"/>
          </a:bodyPr>
          <a:lstStyle/>
          <a:p>
            <a:endParaRPr lang="en-GB" dirty="0"/>
          </a:p>
          <a:p>
            <a:pPr marL="0" indent="0">
              <a:buNone/>
            </a:pPr>
            <a:endParaRPr lang="en-GB" dirty="0"/>
          </a:p>
          <a:p>
            <a:pPr marL="514350" indent="-514350">
              <a:buFont typeface="+mj-lt"/>
              <a:buAutoNum type="arabicPeriod"/>
            </a:pPr>
            <a:r>
              <a:rPr lang="en-GB" b="1" dirty="0">
                <a:solidFill>
                  <a:srgbClr val="468329"/>
                </a:solidFill>
              </a:rPr>
              <a:t>Disclosure of potentially essential Patents</a:t>
            </a:r>
            <a:r>
              <a:rPr lang="en-GB" dirty="0">
                <a:solidFill>
                  <a:srgbClr val="468329"/>
                </a:solidFill>
              </a:rPr>
              <a:t> </a:t>
            </a:r>
            <a:r>
              <a:rPr lang="en-GB" dirty="0"/>
              <a:t>– It is recommended that such SDOs consider requiring their patent holder members to disclose timely to the SDO Patents that they believe may be essential or potentially essential to a standard and declare the member’s licensing position for these Patents, and that the SDO makes these disclosures publicly available not later than upon publication of the adopted standard. This disclosure process is not intended to imply any requirement to conduct patent searches.</a:t>
            </a:r>
            <a:endParaRPr lang="de-DE" dirty="0"/>
          </a:p>
          <a:p>
            <a:pPr marL="514350" indent="-514350">
              <a:buFont typeface="+mj-lt"/>
              <a:buAutoNum type="arabicPeriod"/>
            </a:pPr>
            <a:r>
              <a:rPr lang="en-GB" b="1" dirty="0">
                <a:solidFill>
                  <a:srgbClr val="468329"/>
                </a:solidFill>
              </a:rPr>
              <a:t>Licensing declarations</a:t>
            </a:r>
            <a:r>
              <a:rPr lang="en-GB" dirty="0">
                <a:solidFill>
                  <a:srgbClr val="468329"/>
                </a:solidFill>
              </a:rPr>
              <a:t> </a:t>
            </a:r>
            <a:r>
              <a:rPr lang="en-GB" dirty="0"/>
              <a:t>– In the absence of a disclosure and licensing declaration as described in recommendation 1, above, it is recommended that such SDOs consider, as a minimum, requiring their members to provide timely to the SDO a declaration of the member’s licensing position for their Patents that are essential to a standard, and that the SDO makes these declarations publicly available not later than upon publication of the adopted standard.</a:t>
            </a:r>
            <a:endParaRPr lang="de-DE" dirty="0"/>
          </a:p>
          <a:p>
            <a:pPr marL="514350" indent="-514350">
              <a:buFont typeface="+mj-lt"/>
              <a:buAutoNum type="arabicPeriod"/>
            </a:pPr>
            <a:r>
              <a:rPr lang="en-GB" b="1" dirty="0">
                <a:solidFill>
                  <a:srgbClr val="468329"/>
                </a:solidFill>
              </a:rPr>
              <a:t>Details of disclosures </a:t>
            </a:r>
            <a:r>
              <a:rPr lang="en-GB" dirty="0"/>
              <a:t>– It is recommended that SDOs consider requesting that their members provide non-binding information in their disclosures that identifies at least one version and specific section(s) of the standard for which the member believes a Patent may be essential or potentially essential. </a:t>
            </a:r>
            <a:endParaRPr lang="de-DE" dirty="0"/>
          </a:p>
          <a:p>
            <a:pPr marL="514350" indent="-514350">
              <a:buFont typeface="+mj-lt"/>
              <a:buAutoNum type="arabicPeriod"/>
            </a:pPr>
            <a:r>
              <a:rPr lang="en-GB" b="1" dirty="0">
                <a:solidFill>
                  <a:srgbClr val="468329"/>
                </a:solidFill>
              </a:rPr>
              <a:t>Voluntary update request </a:t>
            </a:r>
            <a:r>
              <a:rPr lang="en-GB" dirty="0"/>
              <a:t>– It is recommended that the SDO consider requesting that its members voluntarily update, according to their present belief, any past essentiality disclosures.</a:t>
            </a:r>
            <a:endParaRPr lang="de-DE" dirty="0"/>
          </a:p>
        </p:txBody>
      </p:sp>
      <p:sp>
        <p:nvSpPr>
          <p:cNvPr id="5" name="Foliennummernplatzhalter 4"/>
          <p:cNvSpPr>
            <a:spLocks noGrp="1"/>
          </p:cNvSpPr>
          <p:nvPr>
            <p:ph type="sldNum" sz="quarter" idx="12"/>
          </p:nvPr>
        </p:nvSpPr>
        <p:spPr/>
        <p:txBody>
          <a:bodyPr/>
          <a:lstStyle/>
          <a:p>
            <a:pPr>
              <a:defRPr/>
            </a:pPr>
            <a:fld id="{19E7FC80-A080-9A4D-9617-1D464F753B8A}" type="slidenum">
              <a:rPr lang="de-CH" smtClean="0"/>
              <a:pPr>
                <a:defRPr/>
              </a:pPr>
              <a:t>6</a:t>
            </a:fld>
            <a:endParaRPr lang="de-CH"/>
          </a:p>
        </p:txBody>
      </p:sp>
    </p:spTree>
    <p:extLst>
      <p:ext uri="{BB962C8B-B14F-4D97-AF65-F5344CB8AC3E}">
        <p14:creationId xmlns:p14="http://schemas.microsoft.com/office/powerpoint/2010/main" val="1085371255"/>
      </p:ext>
    </p:extLst>
  </p:cSld>
  <p:clrMapOvr>
    <a:masterClrMapping/>
  </p:clrMapOvr>
</p:sld>
</file>

<file path=ppt/theme/theme1.xml><?xml version="1.0" encoding="utf-8"?>
<a:theme xmlns:a="http://schemas.openxmlformats.org/drawingml/2006/main" name="NGMN Presentation Template NEW">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623</Words>
  <Application>Microsoft Office PowerPoint</Application>
  <PresentationFormat>Bildschirmpräsentation (4:3)</PresentationFormat>
  <Paragraphs>40</Paragraphs>
  <Slides>6</Slides>
  <Notes>0</Notes>
  <HiddenSlides>0</HiddenSlides>
  <MMClips>0</MMClips>
  <ScaleCrop>false</ScaleCrop>
  <HeadingPairs>
    <vt:vector size="4" baseType="variant">
      <vt:variant>
        <vt:lpstr>Design</vt:lpstr>
      </vt:variant>
      <vt:variant>
        <vt:i4>1</vt:i4>
      </vt:variant>
      <vt:variant>
        <vt:lpstr>Folientitel</vt:lpstr>
      </vt:variant>
      <vt:variant>
        <vt:i4>6</vt:i4>
      </vt:variant>
    </vt:vector>
  </HeadingPairs>
  <TitlesOfParts>
    <vt:vector size="7" baseType="lpstr">
      <vt:lpstr>NGMN Presentation Template NEW</vt:lpstr>
      <vt:lpstr>NGMN 5G IPR Forum Standards Essential Patents –  Recommendations for Declarations  </vt:lpstr>
      <vt:lpstr>NGMN 5G Whitepaper IPR - 2015 </vt:lpstr>
      <vt:lpstr>Recommendations on SEP Declaration - 2016</vt:lpstr>
      <vt:lpstr>Backup</vt:lpstr>
      <vt:lpstr>Recommendation Pillar 1 - Preamble </vt:lpstr>
      <vt:lpstr>Pillar 1 – Approved Recommendations</vt:lpstr>
    </vt:vector>
  </TitlesOfParts>
  <Company>Lawoffice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NGMN IPR Guidelines</dc:title>
  <dc:creator>Stefan Engel-Flechsig</dc:creator>
  <cp:lastModifiedBy>Klaus Moschner</cp:lastModifiedBy>
  <cp:revision>324</cp:revision>
  <dcterms:created xsi:type="dcterms:W3CDTF">2014-05-05T09:15:17Z</dcterms:created>
  <dcterms:modified xsi:type="dcterms:W3CDTF">2017-04-21T07:35:55Z</dcterms:modified>
</cp:coreProperties>
</file>