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2" r:id="rId3"/>
    <p:sldId id="337" r:id="rId4"/>
    <p:sldId id="338" r:id="rId5"/>
    <p:sldId id="334" r:id="rId6"/>
    <p:sldId id="339" r:id="rId7"/>
    <p:sldId id="336" r:id="rId8"/>
    <p:sldId id="340" r:id="rId9"/>
    <p:sldId id="341" r:id="rId10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3923" autoAdjust="0"/>
    <p:restoredTop sz="94660"/>
  </p:normalViewPr>
  <p:slideViewPr>
    <p:cSldViewPr showGuides="1">
      <p:cViewPr varScale="1">
        <p:scale>
          <a:sx n="162" d="100"/>
          <a:sy n="162" d="100"/>
        </p:scale>
        <p:origin x="-584" y="-112"/>
      </p:cViewPr>
      <p:guideLst>
        <p:guide orient="horz" pos="4294"/>
        <p:guide pos="57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50F4D-E114-4907-94DA-E63742007857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2E964-EE40-4447-9206-C016C17C9FC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451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83103E0-A650-4786-81C7-18691B2E634E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71F5B91-B82A-468F-92B7-EECEAA2E47B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982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F5B91-B82A-468F-92B7-EECEAA2E47B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2C211-1096-4ABA-9A4C-D7F5E20C98D5}" type="datetimeFigureOut">
              <a:rPr lang="en-GB" smtClean="0"/>
              <a:pPr/>
              <a:t>19/10/2016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9B67A-6CBB-417B-994C-1CCD788A4BD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9.emf"/><Relationship Id="rId9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5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0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1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2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060090" y="3933056"/>
            <a:ext cx="5017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 smtClean="0">
                <a:latin typeface="Arial" pitchFamily="34" charset="0"/>
                <a:cs typeface="Arial" pitchFamily="34" charset="0"/>
              </a:rPr>
              <a:t>GSA - Global mobile Suppliers Association</a:t>
            </a:r>
          </a:p>
          <a:p>
            <a:pPr algn="ctr"/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www.gsacom.com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7564" y="1412776"/>
            <a:ext cx="7848872" cy="116955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Report to 3GPP PCG #37</a:t>
            </a:r>
            <a:endParaRPr 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1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London– October 20, 2016</a:t>
            </a:r>
            <a:endParaRPr lang="en-GB" sz="1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1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broadband market status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9004" y="1196752"/>
            <a:ext cx="3735292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LTE, LTE-Advanced, LTE-Advanced Pro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6854" y="4869160"/>
            <a:ext cx="35195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i="1" dirty="0" smtClean="0">
                <a:latin typeface="Arial"/>
                <a:cs typeface="Arial"/>
              </a:rPr>
              <a:t>537 commercially launched LTE networks in 170 countries</a:t>
            </a:r>
          </a:p>
          <a:p>
            <a:pPr algn="ctr"/>
            <a:endParaRPr lang="en-US" sz="1000" i="1" dirty="0">
              <a:latin typeface="Arial"/>
              <a:cs typeface="Arial"/>
            </a:endParaRPr>
          </a:p>
          <a:p>
            <a:pPr algn="ctr"/>
            <a:r>
              <a:rPr lang="en-US" sz="1000" i="1" dirty="0" smtClean="0">
                <a:latin typeface="Arial"/>
                <a:cs typeface="Arial"/>
              </a:rPr>
              <a:t>Includes 80 LTE TDD networks in 47 countries</a:t>
            </a:r>
            <a:endParaRPr lang="en-US" sz="1000" i="1" dirty="0">
              <a:latin typeface="Arial"/>
              <a:cs typeface="Arial"/>
            </a:endParaRPr>
          </a:p>
        </p:txBody>
      </p:sp>
      <p:pic>
        <p:nvPicPr>
          <p:cNvPr id="4" name="Picture 3" descr="LTE-launched_nets_growth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60" y="2027416"/>
            <a:ext cx="4409380" cy="26666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60032" y="1340768"/>
            <a:ext cx="4032448" cy="181588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40% of operators are investing in LTE-Advanced technologies: deployments, trials or studies</a:t>
            </a:r>
          </a:p>
          <a:p>
            <a:pPr algn="ctr"/>
            <a:endParaRPr lang="en-US" sz="1400" dirty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Over 30% of operators have commercially launched LTE-Advanced or LTE-Advanced Pro systems (164 operators in 76 countries) </a:t>
            </a:r>
            <a:endParaRPr lang="en-US" sz="1400" dirty="0">
              <a:latin typeface="Arial"/>
              <a:cs typeface="Arial"/>
            </a:endParaRPr>
          </a:p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3573016"/>
            <a:ext cx="4032448" cy="181588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4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Over 29</a:t>
            </a:r>
            <a:r>
              <a:rPr lang="en-US" sz="1400" dirty="0">
                <a:latin typeface="Arial"/>
                <a:cs typeface="Arial"/>
              </a:rPr>
              <a:t>% of operators are investing in VoLTE equipment deployments, trials or </a:t>
            </a:r>
            <a:r>
              <a:rPr lang="en-US" sz="1400" dirty="0" smtClean="0">
                <a:latin typeface="Arial"/>
                <a:cs typeface="Arial"/>
              </a:rPr>
              <a:t>studies</a:t>
            </a:r>
          </a:p>
          <a:p>
            <a:pPr algn="ctr"/>
            <a:endParaRPr lang="en-US" sz="1400" dirty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Around 1 </a:t>
            </a:r>
            <a:r>
              <a:rPr lang="en-US" sz="1400" dirty="0">
                <a:latin typeface="Arial"/>
                <a:cs typeface="Arial"/>
              </a:rPr>
              <a:t>in 6 LTE </a:t>
            </a:r>
            <a:r>
              <a:rPr lang="en-US" sz="1400" dirty="0" smtClean="0">
                <a:latin typeface="Arial"/>
                <a:cs typeface="Arial"/>
              </a:rPr>
              <a:t>operators launched </a:t>
            </a:r>
            <a:r>
              <a:rPr lang="en-US" sz="1400" dirty="0">
                <a:latin typeface="Arial"/>
                <a:cs typeface="Arial"/>
              </a:rPr>
              <a:t>VoLTE </a:t>
            </a:r>
            <a:r>
              <a:rPr lang="en-US" sz="1400" dirty="0" smtClean="0">
                <a:latin typeface="Arial"/>
                <a:cs typeface="Arial"/>
              </a:rPr>
              <a:t>service (92 operators in 52 countries)</a:t>
            </a:r>
            <a:endParaRPr lang="en-US" sz="1400" dirty="0">
              <a:latin typeface="Arial"/>
              <a:cs typeface="Arial"/>
            </a:endParaRPr>
          </a:p>
          <a:p>
            <a:pPr algn="ctr"/>
            <a:endParaRPr lang="en-US" sz="1400" dirty="0" smtClean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EVS and </a:t>
            </a:r>
            <a:r>
              <a:rPr lang="en-US" sz="1400" dirty="0" err="1" smtClean="0">
                <a:latin typeface="Arial"/>
                <a:cs typeface="Arial"/>
              </a:rPr>
              <a:t>ViLTE</a:t>
            </a:r>
            <a:r>
              <a:rPr lang="en-US" sz="1400" dirty="0" smtClean="0">
                <a:latin typeface="Arial"/>
                <a:cs typeface="Arial"/>
              </a:rPr>
              <a:t> activities are tracked by GSA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692696"/>
            <a:ext cx="3268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Arial"/>
                <a:cs typeface="Arial"/>
              </a:rPr>
              <a:t>Source: GSA’s Evolution to LTE report</a:t>
            </a:r>
            <a:endParaRPr lang="en-US" sz="1400" i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2712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broadband market status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48464" y="619172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004" y="1196752"/>
            <a:ext cx="2523084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LTE subscriptions growth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5805264"/>
            <a:ext cx="1319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i="1" dirty="0" smtClean="0">
                <a:latin typeface="Arial"/>
                <a:cs typeface="Arial"/>
              </a:rPr>
              <a:t>Data source: Ovum</a:t>
            </a:r>
            <a:endParaRPr lang="en-US" sz="1000" i="1" dirty="0">
              <a:latin typeface="Arial"/>
              <a:cs typeface="Arial"/>
            </a:endParaRPr>
          </a:p>
        </p:txBody>
      </p:sp>
      <p:pic>
        <p:nvPicPr>
          <p:cNvPr id="2" name="Picture 1" descr="LTE_subs_growth_global_to_Q2-2016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755265" y="65517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3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989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broadband market status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48464" y="619172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2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5805264"/>
            <a:ext cx="1319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i="1" dirty="0" smtClean="0">
                <a:latin typeface="Arial"/>
                <a:cs typeface="Arial"/>
              </a:rPr>
              <a:t>Data source: Ovum</a:t>
            </a:r>
            <a:endParaRPr lang="en-US" sz="1000" i="1" dirty="0">
              <a:latin typeface="Arial"/>
              <a:cs typeface="Arial"/>
            </a:endParaRPr>
          </a:p>
        </p:txBody>
      </p:sp>
      <p:pic>
        <p:nvPicPr>
          <p:cNvPr id="4" name="Picture 3" descr="LTE_subs_regional_shares_Q2-2016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755265" y="655176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4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90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broadband market status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5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2644372" cy="374212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1004603" y="980728"/>
            <a:ext cx="1714269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LTE user devices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" name="Picture 1" descr="2011-2016_LTE-devices-growth-to-6504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908720"/>
            <a:ext cx="4716165" cy="353712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067944" y="4581128"/>
            <a:ext cx="4752528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/>
                <a:cs typeface="Arial"/>
              </a:rPr>
              <a:t>The number of devices verified by GSA as announced doubled from June 2015 – October 2016</a:t>
            </a:r>
            <a:endParaRPr lang="en-US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6367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Mobile broadband market status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48464" y="6191726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4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6504-LTE-devices-ecosystem-101016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820472" y="6567532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6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26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Regular market updates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7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64704"/>
            <a:ext cx="3904584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SNAPSHOT series of information papers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96752"/>
            <a:ext cx="79961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Very popular, short, fact based papers, focusing on: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LTE-Advanced</a:t>
            </a:r>
          </a:p>
          <a:p>
            <a:r>
              <a:rPr lang="en-US" sz="1400" dirty="0" err="1" smtClean="0">
                <a:latin typeface="Arial"/>
                <a:cs typeface="Arial"/>
              </a:rPr>
              <a:t>VoLTE</a:t>
            </a:r>
            <a:endParaRPr lang="en-US" sz="1400" dirty="0" smtClean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LTE TDD</a:t>
            </a:r>
          </a:p>
          <a:p>
            <a:r>
              <a:rPr lang="en-US" sz="1400" dirty="0" smtClean="0">
                <a:latin typeface="Arial"/>
                <a:cs typeface="Arial"/>
              </a:rPr>
              <a:t>LTE1800</a:t>
            </a:r>
          </a:p>
          <a:p>
            <a:r>
              <a:rPr lang="en-US" sz="1400" dirty="0" smtClean="0">
                <a:latin typeface="Arial"/>
                <a:cs typeface="Arial"/>
              </a:rPr>
              <a:t>APT700</a:t>
            </a:r>
          </a:p>
          <a:p>
            <a:r>
              <a:rPr lang="en-US" sz="1400" dirty="0" smtClean="0">
                <a:latin typeface="Arial"/>
                <a:cs typeface="Arial"/>
              </a:rPr>
              <a:t>LTE-Broadcast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LTE</a:t>
            </a:r>
            <a:r>
              <a:rPr lang="en-US" sz="1400" dirty="0">
                <a:latin typeface="Arial"/>
                <a:cs typeface="Arial"/>
              </a:rPr>
              <a:t>-Advanced Carrier Aggregation deployments: peak </a:t>
            </a:r>
            <a:r>
              <a:rPr lang="en-US" sz="1400" dirty="0" smtClean="0">
                <a:latin typeface="Arial"/>
                <a:cs typeface="Arial"/>
              </a:rPr>
              <a:t>speeds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35896" y="4221088"/>
            <a:ext cx="2582758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New regular report series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4725144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/>
                <a:cs typeface="Arial"/>
              </a:rPr>
              <a:t>Evolution to Narrow Band Internet of Things</a:t>
            </a:r>
          </a:p>
          <a:p>
            <a:pPr algn="ctr"/>
            <a:endParaRPr lang="en-US" sz="1400" dirty="0">
              <a:latin typeface="Arial"/>
              <a:cs typeface="Arial"/>
            </a:endParaRPr>
          </a:p>
          <a:p>
            <a:pPr algn="ctr"/>
            <a:r>
              <a:rPr lang="en-US" sz="1400" dirty="0" smtClean="0">
                <a:latin typeface="Arial"/>
                <a:cs typeface="Arial"/>
              </a:rPr>
              <a:t>Cat-1, Cat-M1 and Cat-NB1 </a:t>
            </a:r>
          </a:p>
        </p:txBody>
      </p:sp>
      <p:pic>
        <p:nvPicPr>
          <p:cNvPr id="2" name="Picture 1" descr="Screen Shot 2016-10-19 at 18.25.2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3284984"/>
            <a:ext cx="1962234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88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Regular market updates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8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64704"/>
            <a:ext cx="5176868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GSA joins Europe’s first Automotive-Telecom Alliance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695560"/>
            <a:ext cx="79961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Main goal </a:t>
            </a:r>
            <a:r>
              <a:rPr lang="en-US" sz="1400" dirty="0">
                <a:latin typeface="Arial"/>
                <a:cs typeface="Arial"/>
              </a:rPr>
              <a:t>of </a:t>
            </a:r>
            <a:r>
              <a:rPr lang="en-US" sz="1400" dirty="0" smtClean="0">
                <a:latin typeface="Arial"/>
                <a:cs typeface="Arial"/>
              </a:rPr>
              <a:t>the Alliance: promote </a:t>
            </a:r>
            <a:r>
              <a:rPr lang="en-US" sz="1400" dirty="0">
                <a:latin typeface="Arial"/>
                <a:cs typeface="Arial"/>
              </a:rPr>
              <a:t>the wider deployment of connected and automated driving in </a:t>
            </a:r>
            <a:r>
              <a:rPr lang="en-US" sz="1400" dirty="0" smtClean="0">
                <a:latin typeface="Arial"/>
                <a:cs typeface="Arial"/>
              </a:rPr>
              <a:t>Europe.</a:t>
            </a:r>
          </a:p>
          <a:p>
            <a:endParaRPr lang="en-US" sz="1400" dirty="0">
              <a:latin typeface="Arial"/>
              <a:cs typeface="Arial"/>
            </a:endParaRPr>
          </a:p>
          <a:p>
            <a:r>
              <a:rPr lang="en-US" sz="1400" dirty="0" smtClean="0">
                <a:latin typeface="Arial"/>
                <a:cs typeface="Arial"/>
              </a:rPr>
              <a:t>The </a:t>
            </a:r>
            <a:r>
              <a:rPr lang="en-US" sz="1400" dirty="0">
                <a:latin typeface="Arial"/>
                <a:cs typeface="Arial"/>
              </a:rPr>
              <a:t>first concrete step is the advancement of a “Pre- Deployment Project” aimed at testing three major use-case </a:t>
            </a:r>
            <a:r>
              <a:rPr lang="en-US" sz="1400" dirty="0" smtClean="0">
                <a:latin typeface="Arial"/>
                <a:cs typeface="Arial"/>
              </a:rPr>
              <a:t>categories (exact </a:t>
            </a:r>
            <a:r>
              <a:rPr lang="en-US" sz="1400" dirty="0">
                <a:latin typeface="Arial"/>
                <a:cs typeface="Arial"/>
              </a:rPr>
              <a:t>details still to be </a:t>
            </a:r>
            <a:r>
              <a:rPr lang="en-US" sz="1400" dirty="0" smtClean="0">
                <a:latin typeface="Arial"/>
                <a:cs typeface="Arial"/>
              </a:rPr>
              <a:t>decided):</a:t>
            </a:r>
            <a:endParaRPr lang="en-US" sz="1400" dirty="0">
              <a:latin typeface="Arial"/>
              <a:cs typeface="Arial"/>
            </a:endParaRPr>
          </a:p>
          <a:p>
            <a:endParaRPr lang="en-US" sz="1400" dirty="0" smtClean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r>
              <a:rPr lang="en-US" sz="1400" dirty="0" smtClean="0">
                <a:latin typeface="Arial"/>
                <a:cs typeface="Arial"/>
              </a:rPr>
              <a:t>Automated </a:t>
            </a:r>
            <a:r>
              <a:rPr lang="en-US" sz="1400" dirty="0">
                <a:latin typeface="Arial"/>
                <a:cs typeface="Arial"/>
              </a:rPr>
              <a:t>driving – could include high-density platooning, remotely controlled parking, highway chauffeur and high-definition </a:t>
            </a:r>
            <a:r>
              <a:rPr lang="en-US" sz="1400" dirty="0" smtClean="0">
                <a:latin typeface="Arial"/>
                <a:cs typeface="Arial"/>
              </a:rPr>
              <a:t>maps</a:t>
            </a:r>
            <a:endParaRPr lang="en-US" sz="1400" dirty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endParaRPr lang="en-US" sz="1400" dirty="0" smtClean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r>
              <a:rPr lang="en-US" sz="1400" dirty="0" smtClean="0">
                <a:latin typeface="Arial"/>
                <a:cs typeface="Arial"/>
              </a:rPr>
              <a:t>Road </a:t>
            </a:r>
            <a:r>
              <a:rPr lang="en-US" sz="1400" dirty="0">
                <a:latin typeface="Arial"/>
                <a:cs typeface="Arial"/>
              </a:rPr>
              <a:t>safety and traffic efficiency – could include traffic </a:t>
            </a:r>
            <a:r>
              <a:rPr lang="en-US" sz="1400" dirty="0" err="1">
                <a:latin typeface="Arial"/>
                <a:cs typeface="Arial"/>
              </a:rPr>
              <a:t>optimisation</a:t>
            </a:r>
            <a:r>
              <a:rPr lang="en-US" sz="1400" dirty="0">
                <a:latin typeface="Arial"/>
                <a:cs typeface="Arial"/>
              </a:rPr>
              <a:t> for smart </a:t>
            </a:r>
            <a:r>
              <a:rPr lang="en-US" sz="1400" dirty="0" smtClean="0">
                <a:latin typeface="Arial"/>
                <a:cs typeface="Arial"/>
              </a:rPr>
              <a:t>cities</a:t>
            </a:r>
          </a:p>
          <a:p>
            <a:pPr marL="285750" indent="-285750">
              <a:buFont typeface="Wingdings" charset="2"/>
              <a:buChar char="q"/>
            </a:pPr>
            <a:endParaRPr lang="en-US" sz="1400" dirty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r>
              <a:rPr lang="en-US" sz="1400" dirty="0" err="1" smtClean="0">
                <a:latin typeface="Arial"/>
                <a:cs typeface="Arial"/>
              </a:rPr>
              <a:t>Digitalisation</a:t>
            </a:r>
            <a:r>
              <a:rPr lang="en-US" sz="1400" dirty="0" smtClean="0">
                <a:latin typeface="Arial"/>
                <a:cs typeface="Arial"/>
              </a:rPr>
              <a:t> </a:t>
            </a:r>
            <a:r>
              <a:rPr lang="en-US" sz="1400" dirty="0">
                <a:latin typeface="Arial"/>
                <a:cs typeface="Arial"/>
              </a:rPr>
              <a:t>of transport and logistics – could include remote sensing and data </a:t>
            </a:r>
            <a:r>
              <a:rPr lang="en-US" sz="1400" dirty="0" smtClean="0">
                <a:latin typeface="Arial"/>
                <a:cs typeface="Arial"/>
              </a:rPr>
              <a:t>management</a:t>
            </a:r>
          </a:p>
          <a:p>
            <a:pPr marL="285750" indent="-285750">
              <a:buFont typeface="Wingdings" charset="2"/>
              <a:buChar char="q"/>
            </a:pPr>
            <a:endParaRPr lang="en-US" sz="1400" dirty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endParaRPr lang="en-US" sz="1400" dirty="0" smtClean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r>
              <a:rPr lang="en-US" sz="1400" dirty="0" smtClean="0">
                <a:latin typeface="Arial"/>
                <a:cs typeface="Arial"/>
              </a:rPr>
              <a:t>First meeting October 20, 2016</a:t>
            </a:r>
          </a:p>
        </p:txBody>
      </p:sp>
      <p:pic>
        <p:nvPicPr>
          <p:cNvPr id="15" name="Picture 14" descr="Screen Shot 2016-10-19 at 18.31.48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5194490" cy="79208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447688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GB" dirty="0" smtClean="0">
                <a:solidFill>
                  <a:schemeClr val="bg1"/>
                </a:solidFill>
                <a:latin typeface="Arial" charset="0"/>
              </a:rPr>
              <a:t>Regular market updates</a:t>
            </a:r>
            <a:endParaRPr lang="en-GB" sz="1100" i="1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6" name="Picture 12" descr="C:\Users\ALAN\Pictures\lg_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3813"/>
            <a:ext cx="91440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6600" y="6477000"/>
            <a:ext cx="1905000" cy="228600"/>
          </a:xfrm>
          <a:noFill/>
        </p:spPr>
        <p:txBody>
          <a:bodyPr/>
          <a:lstStyle/>
          <a:p>
            <a:fld id="{B23A554D-8CE7-4A3C-8CCA-6CB26EB7E2C0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77000"/>
            <a:ext cx="9144000" cy="381000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6583363"/>
            <a:ext cx="272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Global mobile Suppliers Association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429000" y="6583363"/>
            <a:ext cx="148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000" b="1">
                <a:solidFill>
                  <a:srgbClr val="FC3904"/>
                </a:solidFill>
                <a:latin typeface="Verdana" pitchFamily="34" charset="0"/>
              </a:rPr>
              <a:t>www.gsacom.com</a:t>
            </a:r>
          </a:p>
        </p:txBody>
      </p:sp>
      <p:pic>
        <p:nvPicPr>
          <p:cNvPr id="11" name="Picture 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6515100"/>
            <a:ext cx="1115616" cy="308940"/>
          </a:xfrm>
          <a:prstGeom prst="rect">
            <a:avLst/>
          </a:prstGeom>
          <a:noFill/>
          <a:ln w="127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33" descr="C:\Users\ALAN\Pictures\twitter_logo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3768" y="6492875"/>
            <a:ext cx="990600" cy="3651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pic>
        <p:nvPicPr>
          <p:cNvPr id="13" name="Picture 3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5253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525344"/>
            <a:ext cx="792088" cy="2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8755265" y="6181095"/>
            <a:ext cx="263119" cy="2616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9</a:t>
            </a:r>
            <a:endParaRPr lang="en-GB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64704"/>
            <a:ext cx="2167931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GSA Spectrum Group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625" y="1308784"/>
            <a:ext cx="6629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Our global team of Members spectrum experts is established and fully operational</a:t>
            </a:r>
            <a:endParaRPr lang="en-US" sz="1400" dirty="0">
              <a:latin typeface="Arial"/>
              <a:cs typeface="Arial"/>
            </a:endParaRPr>
          </a:p>
          <a:p>
            <a:endParaRPr lang="en-US" sz="800" dirty="0" smtClean="0">
              <a:latin typeface="Arial"/>
              <a:cs typeface="Arial"/>
            </a:endParaRPr>
          </a:p>
          <a:p>
            <a:r>
              <a:rPr lang="en-US" sz="1400" i="1" dirty="0" smtClean="0">
                <a:latin typeface="Arial"/>
                <a:cs typeface="Arial"/>
              </a:rPr>
              <a:t>Chairman - </a:t>
            </a:r>
            <a:r>
              <a:rPr lang="en-US" sz="1400" i="1" dirty="0" err="1" smtClean="0">
                <a:latin typeface="Arial"/>
                <a:cs typeface="Arial"/>
              </a:rPr>
              <a:t>Lasse</a:t>
            </a:r>
            <a:r>
              <a:rPr lang="en-US" sz="1400" i="1" dirty="0" smtClean="0">
                <a:latin typeface="Arial"/>
                <a:cs typeface="Arial"/>
              </a:rPr>
              <a:t> </a:t>
            </a:r>
            <a:r>
              <a:rPr lang="en-US" sz="1400" i="1" dirty="0" err="1" smtClean="0">
                <a:latin typeface="Arial"/>
                <a:cs typeface="Arial"/>
              </a:rPr>
              <a:t>Wieweg</a:t>
            </a:r>
            <a:endParaRPr lang="en-US" sz="1400" i="1" dirty="0" smtClean="0"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625" y="3573016"/>
            <a:ext cx="7421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A new GSA 5G Spectrum report will be available on the GSA website in coming weeks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4625" y="4077072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New cooperation GSA Spectrum Group – GSMA on spectrum activities</a:t>
            </a:r>
          </a:p>
          <a:p>
            <a:endParaRPr lang="en-US" sz="1400" dirty="0" smtClean="0"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q"/>
            </a:pPr>
            <a:r>
              <a:rPr lang="en-US" sz="1400" dirty="0">
                <a:latin typeface="Arial"/>
                <a:cs typeface="Arial"/>
              </a:rPr>
              <a:t>i</a:t>
            </a:r>
            <a:r>
              <a:rPr lang="en-US" sz="1400" dirty="0" smtClean="0">
                <a:latin typeface="Arial"/>
                <a:cs typeface="Arial"/>
              </a:rPr>
              <a:t>ncludes joint sponsored workshop “Forward Thinking on Spectrum at ITU Telecom World, Bangkok – November 16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0272" y="764704"/>
            <a:ext cx="1451682" cy="194421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4625" y="3068960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Blogs and presentations are available on the GSA website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4625" y="2132856"/>
            <a:ext cx="6480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AIM </a:t>
            </a:r>
            <a:r>
              <a:rPr lang="en-US" sz="1400" dirty="0">
                <a:latin typeface="Arial"/>
                <a:cs typeface="Arial"/>
              </a:rPr>
              <a:t>is to support national &amp; regional policy makers and regulator in their work to develop regulatory frameworks and making harmonized spectrum available to 5G systems in a timely </a:t>
            </a:r>
            <a:r>
              <a:rPr lang="en-US" sz="1400" dirty="0" smtClean="0">
                <a:latin typeface="Arial"/>
                <a:cs typeface="Arial"/>
              </a:rPr>
              <a:t>manner (WRC ‘19)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9592" y="5445224"/>
            <a:ext cx="7356251" cy="36933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Expanding range of 5G-related information papers and reports also available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034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</TotalTime>
  <Words>556</Words>
  <Application>Microsoft Macintosh PowerPoint</Application>
  <PresentationFormat>On-screen Show (4:3)</PresentationFormat>
  <Paragraphs>120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GSA report to PCG37</dc:title>
  <dc:subject>October 20, 2016</dc:subject>
  <dc:creator>GSA - Global mobile Suppliers Association</dc:creator>
  <cp:keywords/>
  <dc:description/>
  <cp:lastModifiedBy>ALAN HADDEN</cp:lastModifiedBy>
  <cp:revision>379</cp:revision>
  <cp:lastPrinted>2015-04-27T09:48:27Z</cp:lastPrinted>
  <dcterms:created xsi:type="dcterms:W3CDTF">2012-12-03T16:11:47Z</dcterms:created>
  <dcterms:modified xsi:type="dcterms:W3CDTF">2016-10-19T19:51:29Z</dcterms:modified>
  <cp:category/>
</cp:coreProperties>
</file>