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6"/>
  </p:notesMasterIdLst>
  <p:sldIdLst>
    <p:sldId id="280" r:id="rId2"/>
    <p:sldId id="276" r:id="rId3"/>
    <p:sldId id="279" r:id="rId4"/>
    <p:sldId id="281" r:id="rId5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D5998EC6-C421-404B-89F5-4C34CDE0F989}">
          <p14:sldIdLst>
            <p14:sldId id="280"/>
            <p14:sldId id="276"/>
            <p14:sldId id="279"/>
            <p14:sldId id="281"/>
          </p14:sldIdLst>
        </p14:section>
        <p14:section name="タイトルなしのセクション" id="{A7A23047-3050-40E1-A2BB-D5BAB0208E5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60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>
      <p:cViewPr varScale="1">
        <p:scale>
          <a:sx n="50" d="100"/>
          <a:sy n="50" d="100"/>
        </p:scale>
        <p:origin x="2100" y="-2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en-US"/>
              <a:t>クリックしてノート書式の編集</a:t>
            </a:r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en-US" dirty="0"/>
              <a:t>&lt;ヘッダー&gt;</a:t>
            </a:r>
            <a:endParaRPr dirty="0"/>
          </a:p>
        </p:txBody>
      </p:sp>
      <p:sp>
        <p:nvSpPr>
          <p:cNvPr id="117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pPr algn="r"/>
            <a:r>
              <a:rPr lang="en-US" dirty="0"/>
              <a:t>&lt;日付/時刻&gt;</a:t>
            </a:r>
            <a:endParaRPr dirty="0"/>
          </a:p>
        </p:txBody>
      </p:sp>
      <p:sp>
        <p:nvSpPr>
          <p:cNvPr id="118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r>
              <a:rPr lang="en-US" dirty="0"/>
              <a:t>&lt;</a:t>
            </a:r>
            <a:r>
              <a:rPr lang="en-US" dirty="0" err="1"/>
              <a:t>フッタ</a:t>
            </a:r>
            <a:r>
              <a:rPr lang="en-US" dirty="0"/>
              <a:t>ー&gt;</a:t>
            </a:r>
            <a:endParaRPr dirty="0"/>
          </a:p>
        </p:txBody>
      </p:sp>
      <p:sp>
        <p:nvSpPr>
          <p:cNvPr id="119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pPr algn="r"/>
            <a:fld id="{C4D04FE5-E562-407F-9B8F-61F9450F28F0}" type="slidenum">
              <a:rPr lang="en-US"/>
              <a:pPr algn="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388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673200" y="4686480"/>
            <a:ext cx="5388480" cy="4439160"/>
          </a:xfrm>
          <a:prstGeom prst="rect">
            <a:avLst/>
          </a:prstGeom>
        </p:spPr>
        <p:txBody>
          <a:bodyPr lIns="0" tIns="0" rIns="0" bIns="0"/>
          <a:lstStyle/>
          <a:p>
            <a:endParaRPr dirty="0"/>
          </a:p>
        </p:txBody>
      </p:sp>
      <p:sp>
        <p:nvSpPr>
          <p:cNvPr id="148" name="CustomShape 2"/>
          <p:cNvSpPr/>
          <p:nvPr/>
        </p:nvSpPr>
        <p:spPr>
          <a:xfrm>
            <a:off x="3814920" y="9371160"/>
            <a:ext cx="2918160" cy="492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3FB9C0CC-7EF1-4A94-AB91-78A721478703}" type="slidenum">
              <a:rPr lang="en-US" sz="1200">
                <a:solidFill>
                  <a:srgbClr val="000000"/>
                </a:solidFill>
                <a:latin typeface="Arial"/>
                <a:ea typeface="MS PGothic"/>
              </a:rPr>
              <a:pPr algn="r">
                <a:lnSpc>
                  <a:spcPct val="100000"/>
                </a:lnSpc>
              </a:pPr>
              <a:t>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6874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673200" y="4686480"/>
            <a:ext cx="5388480" cy="4439160"/>
          </a:xfrm>
          <a:prstGeom prst="rect">
            <a:avLst/>
          </a:prstGeom>
        </p:spPr>
        <p:txBody>
          <a:bodyPr lIns="0" tIns="0" rIns="0" bIns="0"/>
          <a:lstStyle/>
          <a:p>
            <a:endParaRPr dirty="0"/>
          </a:p>
        </p:txBody>
      </p:sp>
      <p:sp>
        <p:nvSpPr>
          <p:cNvPr id="148" name="CustomShape 2"/>
          <p:cNvSpPr/>
          <p:nvPr/>
        </p:nvSpPr>
        <p:spPr>
          <a:xfrm>
            <a:off x="3814920" y="9371160"/>
            <a:ext cx="2918160" cy="492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3FB9C0CC-7EF1-4A94-AB91-78A721478703}" type="slidenum">
              <a:rPr lang="en-US" sz="1200">
                <a:solidFill>
                  <a:srgbClr val="000000"/>
                </a:solidFill>
                <a:latin typeface="Arial"/>
                <a:ea typeface="MS PGothic"/>
              </a:rPr>
              <a:pPr algn="r">
                <a:lnSpc>
                  <a:spcPct val="100000"/>
                </a:lnSpc>
              </a:pPr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3191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673200" y="4686480"/>
            <a:ext cx="5388480" cy="4439160"/>
          </a:xfrm>
          <a:prstGeom prst="rect">
            <a:avLst/>
          </a:prstGeom>
        </p:spPr>
        <p:txBody>
          <a:bodyPr lIns="0" tIns="0" rIns="0" bIns="0"/>
          <a:lstStyle/>
          <a:p>
            <a:endParaRPr dirty="0"/>
          </a:p>
        </p:txBody>
      </p:sp>
      <p:sp>
        <p:nvSpPr>
          <p:cNvPr id="148" name="CustomShape 2"/>
          <p:cNvSpPr/>
          <p:nvPr/>
        </p:nvSpPr>
        <p:spPr>
          <a:xfrm>
            <a:off x="3814920" y="9371160"/>
            <a:ext cx="2918160" cy="492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3FB9C0CC-7EF1-4A94-AB91-78A721478703}" type="slidenum">
              <a:rPr lang="en-US" sz="1200">
                <a:solidFill>
                  <a:srgbClr val="000000"/>
                </a:solidFill>
                <a:latin typeface="Arial"/>
                <a:ea typeface="MS PGothic"/>
              </a:rPr>
              <a:pPr algn="r">
                <a:lnSpc>
                  <a:spcPct val="100000"/>
                </a:lnSpc>
              </a:pPr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62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75" name="図 7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id="76" name="図 7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789" y="589439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34"/>
            <a:ext cx="77724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3066" y="3141663"/>
            <a:ext cx="64008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11455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7571160" cy="976680"/>
          </a:xfrm>
          <a:prstGeom prst="rect">
            <a:avLst/>
          </a:prstGeom>
          <a:ln>
            <a:noFill/>
          </a:ln>
        </p:spPr>
      </p:pic>
      <p:pic>
        <p:nvPicPr>
          <p:cNvPr id="40" name="Picture 6"/>
          <p:cNvPicPr/>
          <p:nvPr/>
        </p:nvPicPr>
        <p:blipFill>
          <a:blip r:embed="rId16" cstate="print"/>
          <a:srcRect r="73333"/>
          <a:stretch>
            <a:fillRect/>
          </a:stretch>
        </p:blipFill>
        <p:spPr>
          <a:xfrm>
            <a:off x="7551720" y="0"/>
            <a:ext cx="1591200" cy="976680"/>
          </a:xfrm>
          <a:prstGeom prst="rect">
            <a:avLst/>
          </a:prstGeom>
          <a:ln>
            <a:noFill/>
          </a:ln>
        </p:spPr>
      </p:pic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en-US"/>
              <a:t>タイトルテキストの書式を編集するにはクリックします。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en-US"/>
              <a:t>アウトラインテキストの書式を編集するにはクリックします。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/>
              <a:t>2レベル目のアウトライン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/>
              <a:t>3レベル目のアウトライン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/>
              <a:t>4レベル目のアウトライン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/>
              <a:t>5レベル目のアウトライン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/>
              <a:t>6レベル目のアウトライン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en-US"/>
              <a:t>7レベル目のアウトライン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://www.xgpforum.com/new_XGP/en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2" y="2420888"/>
            <a:ext cx="8712968" cy="86677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ja-JP" dirty="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Arial Unicode MS" panose="020B0604020202020204" pitchFamily="50" charset="-128"/>
              </a:rPr>
              <a:t>Information on new XGP standardization activity</a:t>
            </a:r>
            <a:r>
              <a:rPr lang="en-US" altLang="ja-JP" sz="2400" dirty="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Arial Unicode MS" panose="020B0604020202020204" pitchFamily="50" charset="-128"/>
              </a:rPr>
              <a:t/>
            </a:r>
            <a:br>
              <a:rPr lang="en-US" altLang="ja-JP" sz="2400" dirty="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Arial Unicode MS" panose="020B0604020202020204" pitchFamily="50" charset="-128"/>
              </a:rPr>
            </a:br>
            <a:r>
              <a:rPr lang="en-US" altLang="ja-JP" sz="2400" dirty="0" smtClean="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Arial Unicode MS" panose="020B0604020202020204" pitchFamily="50" charset="-128"/>
              </a:rPr>
              <a:t> referring “TD-LTE” </a:t>
            </a:r>
            <a:r>
              <a:rPr lang="en-US" altLang="ja-JP" sz="2400" dirty="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  <a:cs typeface="Arial Unicode MS" panose="020B0604020202020204" pitchFamily="50" charset="-128"/>
              </a:rPr>
              <a:t>3GPP spec. for cordless-phone usage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3066" y="3746406"/>
            <a:ext cx="6400800" cy="1338778"/>
          </a:xfrm>
        </p:spPr>
        <p:txBody>
          <a:bodyPr/>
          <a:lstStyle/>
          <a:p>
            <a:r>
              <a:rPr lang="en-US" altLang="ja-JP" sz="20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Osamu KAMIMURA</a:t>
            </a:r>
          </a:p>
          <a:p>
            <a:r>
              <a:rPr lang="en-US" altLang="ja-JP" sz="20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</a:t>
            </a:r>
            <a:r>
              <a:rPr lang="en-US" altLang="ja-JP" sz="20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 behalf of XGP Forum</a:t>
            </a:r>
          </a:p>
          <a:p>
            <a:endParaRPr lang="en-US" altLang="ja-JP" sz="400" dirty="0" smtClean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20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</a:t>
            </a:r>
            <a:r>
              <a:rPr lang="en-US" altLang="ja-JP" sz="2000" baseline="300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</a:t>
            </a:r>
            <a:r>
              <a:rPr lang="en-US" altLang="ja-JP" sz="20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October 2016</a:t>
            </a:r>
            <a:endParaRPr kumimoji="1" lang="ja-JP" altLang="en-US" sz="20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476672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PCG37_22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07646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107640" y="60840"/>
            <a:ext cx="7704720" cy="829800"/>
          </a:xfrm>
          <a:prstGeom prst="rect">
            <a:avLst/>
          </a:prstGeom>
          <a:noFill/>
          <a:ln>
            <a:noFill/>
          </a:ln>
        </p:spPr>
        <p:txBody>
          <a:bodyPr lIns="18000" tIns="45000" rIns="18000" bIns="45000" anchor="ctr"/>
          <a:lstStyle/>
          <a:p>
            <a:pPr>
              <a:lnSpc>
                <a:spcPct val="100000"/>
              </a:lnSpc>
            </a:pPr>
            <a:r>
              <a:rPr lang="en-US" sz="2400" i="1" dirty="0" smtClean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Information on new XGP standardization activity</a:t>
            </a: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referring “TD-LTE” 3GPP spec. for cordless-phone usage</a:t>
            </a:r>
            <a:endParaRPr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72005" y="1268760"/>
            <a:ext cx="86043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【XGP-BWA in Japan】</a:t>
            </a:r>
          </a:p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XGP is a BWA system specified by XGP Forum which refers 3GPP TD-LTE spec., and was introduced in the 27</a:t>
            </a:r>
            <a:r>
              <a:rPr lang="en-US" altLang="ja-JP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PCG meeting in Oct 2011 .</a:t>
            </a:r>
          </a:p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XGP system operated by a </a:t>
            </a:r>
            <a:r>
              <a:rPr lang="en-US" altLang="ja-JP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SoftBank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group company currently has over 10 million subscribers in Japan.</a:t>
            </a:r>
          </a:p>
          <a:p>
            <a:endParaRPr lang="en-US" altLang="ja-JP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56"/>
          <p:cNvSpPr>
            <a:spLocks noChangeArrowheads="1"/>
          </p:cNvSpPr>
          <p:nvPr/>
        </p:nvSpPr>
        <p:spPr bwMode="auto">
          <a:xfrm>
            <a:off x="544155" y="5906960"/>
            <a:ext cx="5822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1pPr>
            <a:lvl2pPr marL="742950" indent="-28575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2pPr>
            <a:lvl3pPr marL="11430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3pPr>
            <a:lvl4pPr marL="16002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4pPr>
            <a:lvl5pPr marL="20574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ctr"/>
            <a:r>
              <a:rPr lang="en-US" altLang="ja-JP" sz="1400" b="0" u="none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2545</a:t>
            </a:r>
          </a:p>
        </p:txBody>
      </p:sp>
      <p:sp>
        <p:nvSpPr>
          <p:cNvPr id="20" name="Rectangle 57"/>
          <p:cNvSpPr>
            <a:spLocks noChangeArrowheads="1"/>
          </p:cNvSpPr>
          <p:nvPr/>
        </p:nvSpPr>
        <p:spPr bwMode="auto">
          <a:xfrm>
            <a:off x="2849202" y="5906960"/>
            <a:ext cx="5822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1pPr>
            <a:lvl2pPr marL="742950" indent="-28575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2pPr>
            <a:lvl3pPr marL="11430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3pPr>
            <a:lvl4pPr marL="16002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4pPr>
            <a:lvl5pPr marL="20574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ctr"/>
            <a:r>
              <a:rPr lang="en-US" altLang="ja-JP" sz="1400" b="0" u="none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2575</a:t>
            </a:r>
          </a:p>
        </p:txBody>
      </p:sp>
      <p:sp>
        <p:nvSpPr>
          <p:cNvPr id="21" name="Rectangle 57"/>
          <p:cNvSpPr>
            <a:spLocks noChangeArrowheads="1"/>
          </p:cNvSpPr>
          <p:nvPr/>
        </p:nvSpPr>
        <p:spPr bwMode="auto">
          <a:xfrm>
            <a:off x="4363706" y="5905467"/>
            <a:ext cx="5822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1pPr>
            <a:lvl2pPr marL="742950" indent="-28575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2pPr>
            <a:lvl3pPr marL="11430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3pPr>
            <a:lvl4pPr marL="16002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4pPr>
            <a:lvl5pPr marL="20574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ctr"/>
            <a:r>
              <a:rPr lang="en-US" altLang="ja-JP" sz="1400" b="0" u="none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2595</a:t>
            </a:r>
            <a:endParaRPr lang="en-US" altLang="ja-JP" sz="1400" b="0" u="none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2" name="Rectangle 57"/>
          <p:cNvSpPr>
            <a:spLocks noChangeArrowheads="1"/>
          </p:cNvSpPr>
          <p:nvPr/>
        </p:nvSpPr>
        <p:spPr bwMode="auto">
          <a:xfrm>
            <a:off x="7869571" y="5929535"/>
            <a:ext cx="9509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1pPr>
            <a:lvl2pPr marL="742950" indent="-28575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2pPr>
            <a:lvl3pPr marL="11430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3pPr>
            <a:lvl4pPr marL="16002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4pPr>
            <a:lvl5pPr marL="2057400" indent="-228600"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 u="sng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ctr"/>
            <a:r>
              <a:rPr lang="en-US" altLang="ja-JP" sz="1400" b="0" u="none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2645MHz</a:t>
            </a:r>
            <a:endParaRPr lang="en-US" altLang="ja-JP" sz="1400" b="0" u="none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 bwMode="auto">
          <a:xfrm>
            <a:off x="4634352" y="5062175"/>
            <a:ext cx="3710669" cy="8114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rgbClr val="333333"/>
            </a:solidFill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34" name="正方形/長方形 33"/>
          <p:cNvSpPr/>
          <p:nvPr/>
        </p:nvSpPr>
        <p:spPr bwMode="auto">
          <a:xfrm>
            <a:off x="940547" y="5062175"/>
            <a:ext cx="2226401" cy="811426"/>
          </a:xfrm>
          <a:prstGeom prst="rect">
            <a:avLst/>
          </a:prstGeom>
          <a:solidFill>
            <a:schemeClr val="tx2">
              <a:lumMod val="75000"/>
            </a:schemeClr>
          </a:solidFill>
          <a:ln w="28575">
            <a:solidFill>
              <a:srgbClr val="333333"/>
            </a:solidFill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460693" y="5085184"/>
            <a:ext cx="1891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0" dirty="0" smtClean="0">
                <a:solidFill>
                  <a:srgbClr val="333333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UQ communications</a:t>
            </a:r>
          </a:p>
          <a:p>
            <a:pPr algn="ctr"/>
            <a:r>
              <a:rPr lang="en-US" altLang="ja-JP" sz="1200" dirty="0" smtClean="0">
                <a:solidFill>
                  <a:srgbClr val="333333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*KDDI group company</a:t>
            </a:r>
            <a:endParaRPr lang="en-US" altLang="ja-JP" sz="1200" dirty="0">
              <a:solidFill>
                <a:srgbClr val="333333"/>
              </a:solidFill>
              <a:latin typeface="Times New Roman" panose="02020603050405020304" pitchFamily="18" charset="0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en-US" altLang="ja-JP" sz="1600" dirty="0">
                <a:solidFill>
                  <a:srgbClr val="333333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(Nationwide</a:t>
            </a:r>
            <a:r>
              <a:rPr lang="en-US" altLang="ja-JP" sz="1600" dirty="0" smtClean="0">
                <a:solidFill>
                  <a:srgbClr val="333333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)</a:t>
            </a:r>
            <a:endParaRPr lang="en-US" altLang="ja-JP" sz="1600" dirty="0">
              <a:solidFill>
                <a:srgbClr val="333333"/>
              </a:solidFill>
              <a:latin typeface="Times New Roman" panose="02020603050405020304" pitchFamily="18" charset="0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971600" y="5085184"/>
            <a:ext cx="20856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0" dirty="0" smtClean="0">
                <a:solidFill>
                  <a:schemeClr val="bg1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Wireless City Planning</a:t>
            </a:r>
          </a:p>
          <a:p>
            <a:pPr algn="ctr"/>
            <a:r>
              <a:rPr lang="en-US" altLang="ja-JP" sz="1200" dirty="0">
                <a:solidFill>
                  <a:schemeClr val="bg1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*</a:t>
            </a:r>
            <a:r>
              <a:rPr lang="en-US" altLang="ja-JP" sz="12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SoftBank</a:t>
            </a:r>
            <a:r>
              <a:rPr lang="en-US" altLang="ja-JP" sz="1200" dirty="0" smtClean="0">
                <a:solidFill>
                  <a:schemeClr val="bg1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 group company</a:t>
            </a:r>
            <a:endParaRPr lang="en-US" altLang="ja-JP" sz="1200" b="0" dirty="0" smtClean="0">
              <a:solidFill>
                <a:schemeClr val="bg1"/>
              </a:solidFill>
              <a:latin typeface="Times New Roman" panose="02020603050405020304" pitchFamily="18" charset="0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lang="en-US" altLang="ja-JP" sz="1600" b="0" dirty="0" smtClean="0">
                <a:solidFill>
                  <a:schemeClr val="bg1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(Nationwide)</a:t>
            </a:r>
          </a:p>
        </p:txBody>
      </p:sp>
      <p:sp>
        <p:nvSpPr>
          <p:cNvPr id="43" name="正方形/長方形 42"/>
          <p:cNvSpPr/>
          <p:nvPr/>
        </p:nvSpPr>
        <p:spPr bwMode="auto">
          <a:xfrm>
            <a:off x="3150083" y="5062175"/>
            <a:ext cx="1484268" cy="811426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131840" y="5158933"/>
            <a:ext cx="1559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 smtClean="0">
                <a:solidFill>
                  <a:srgbClr val="333333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Regional</a:t>
            </a:r>
            <a:endParaRPr lang="en-US" altLang="ja-JP" sz="1600" b="0" dirty="0" smtClean="0">
              <a:solidFill>
                <a:srgbClr val="333333"/>
              </a:solidFill>
              <a:latin typeface="Times New Roman" panose="02020603050405020304" pitchFamily="18" charset="0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algn="ctr"/>
            <a:r>
              <a:rPr kumimoji="1" lang="en-US" altLang="ja-JP" sz="1600" dirty="0" smtClean="0">
                <a:solidFill>
                  <a:srgbClr val="333333"/>
                </a:solidFill>
                <a:latin typeface="Times New Roman" panose="02020603050405020304" pitchFamily="18" charset="0"/>
                <a:ea typeface="メイリオ" panose="020B0604030504040204" pitchFamily="50" charset="-128"/>
                <a:cs typeface="Times New Roman" panose="02020603050405020304" pitchFamily="18" charset="0"/>
              </a:rPr>
              <a:t>BWA companies</a:t>
            </a:r>
            <a:endParaRPr kumimoji="1" lang="ja-JP" altLang="en-US" sz="1600" b="0" dirty="0">
              <a:solidFill>
                <a:srgbClr val="333333"/>
              </a:solidFill>
              <a:latin typeface="Times New Roman" panose="02020603050405020304" pitchFamily="18" charset="0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95536" y="4088681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Japan’s BWA operation (2.6GHz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kumimoji="1" lang="en-US" altLang="ja-JP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B41)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395536" y="4077072"/>
            <a:ext cx="8434592" cy="2232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63688" y="4643844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XGP</a:t>
            </a:r>
            <a:endParaRPr kumimoji="1" lang="ja-JP" alt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5921380" y="4653136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WiMAX</a:t>
            </a:r>
            <a:endParaRPr kumimoji="1" lang="ja-JP" alt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137699" y="4653136"/>
            <a:ext cx="1578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XGP/WiMAX</a:t>
            </a:r>
            <a:endParaRPr kumimoji="1" lang="ja-JP" alt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346928" y="954544"/>
            <a:ext cx="3797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※</a:t>
            </a:r>
            <a:r>
              <a:rPr lang="en-US" altLang="ja-JP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XGP: “</a:t>
            </a:r>
            <a:r>
              <a:rPr lang="en-US" altLang="ja-JP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eXtended</a:t>
            </a:r>
            <a:r>
              <a:rPr lang="en-US" altLang="ja-JP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Global Platform” for BWA </a:t>
            </a:r>
            <a:r>
              <a:rPr kumimoji="1" lang="en-US" altLang="ja-JP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endParaRPr kumimoji="1" lang="ja-JP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676456" y="6536377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/>
              <a:t>1/3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8529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107640" y="60840"/>
            <a:ext cx="7704720" cy="829800"/>
          </a:xfrm>
          <a:prstGeom prst="rect">
            <a:avLst/>
          </a:prstGeom>
          <a:noFill/>
          <a:ln>
            <a:noFill/>
          </a:ln>
        </p:spPr>
        <p:txBody>
          <a:bodyPr lIns="18000" tIns="45000" rIns="18000" bIns="45000" anchor="ctr"/>
          <a:lstStyle/>
          <a:p>
            <a:pPr>
              <a:lnSpc>
                <a:spcPct val="100000"/>
              </a:lnSpc>
            </a:pPr>
            <a:r>
              <a:rPr lang="en-US" sz="2400" i="1" dirty="0" smtClean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Information on new XGP standardization activity</a:t>
            </a: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referring “TD-LTE” 3GPP spec. for cordless-phone usage</a:t>
            </a:r>
            <a:endParaRPr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72005" y="1268760"/>
            <a:ext cx="86043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ja-JP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sXGP</a:t>
            </a:r>
            <a:r>
              <a:rPr lang="ja-JP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specification】</a:t>
            </a:r>
          </a:p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XGP Forum also deals with a digital cordless-phone system spec. to be used in 1.9GHz private dedicated band.</a:t>
            </a:r>
          </a:p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Japanese governmental committee is now discussing on new system to be used in this 1.9GHz-band </a:t>
            </a:r>
            <a:r>
              <a:rPr lang="en-US" altLang="ja-JP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(strictly:1893.5-1906.1MHz) 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this situation, XGP Forum plans to develop a new specification for 1.9GHz cordless-phone also referring 3GPP TD-LTE spec. as in the case of XGP-BWA, and has an intention to share this information in this 3GPP PCG meeting.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222936" y="941200"/>
            <a:ext cx="39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※</a:t>
            </a:r>
            <a:r>
              <a:rPr lang="en-US" altLang="ja-JP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sXGP</a:t>
            </a:r>
            <a:r>
              <a:rPr lang="en-US" altLang="ja-JP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“super XGP” for digital cordless-phone system</a:t>
            </a:r>
            <a:endParaRPr kumimoji="1" lang="ja-JP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コンテンツ プレースホルダー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6279263"/>
              </p:ext>
            </p:extLst>
          </p:nvPr>
        </p:nvGraphicFramePr>
        <p:xfrm>
          <a:off x="107504" y="5094476"/>
          <a:ext cx="8892481" cy="149052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1913"/>
                <a:gridCol w="1097224"/>
                <a:gridCol w="1097224"/>
                <a:gridCol w="1097224"/>
                <a:gridCol w="1097224"/>
                <a:gridCol w="1097224"/>
                <a:gridCol w="1097224"/>
                <a:gridCol w="1097224"/>
              </a:tblGrid>
              <a:tr h="265475"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Oct/16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Nov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Dec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Jan/17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Feb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Mar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 smtClean="0"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～    </a:t>
                      </a:r>
                      <a:endParaRPr kumimoji="1" lang="ja-JP" altLang="en-US" sz="1600" b="0" dirty="0"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</a:tr>
              <a:tr h="58734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Govern. Committee</a:t>
                      </a:r>
                      <a:endParaRPr kumimoji="1" lang="ja-JP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　　　　　　　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　　　　　　　　　　</a:t>
                      </a:r>
                      <a:endParaRPr kumimoji="1" lang="en-US" altLang="ja-JP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1" lang="ja-JP" altLang="en-US" sz="1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　　　　　　　　　　　　　　　</a:t>
                      </a:r>
                      <a:endParaRPr kumimoji="1" lang="ja-JP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</a:tr>
              <a:tr h="58734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XGP Forum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HGP創英角ｺﾞｼｯｸUB" panose="020B0900000000000000" pitchFamily="50" charset="-128"/>
                          <a:cs typeface="Times New Roman" panose="02020603050405020304" pitchFamily="18" charset="0"/>
                        </a:rPr>
                        <a:t>/ ARIB</a:t>
                      </a:r>
                      <a:endParaRPr kumimoji="1" lang="ja-JP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endParaRPr kumimoji="1" lang="ja-JP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HGP創英角ｺﾞｼｯｸUB" panose="020B09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251520" y="4725144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Schedule </a:t>
            </a:r>
            <a:r>
              <a:rPr kumimoji="1" lang="en-US" altLang="ja-JP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ja-JP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sXGP</a:t>
            </a:r>
            <a:r>
              <a:rPr kumimoji="1" lang="en-US" altLang="ja-JP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specification including 3GPP Spec. Rel.13)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676456" y="6536377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2</a:t>
            </a:r>
            <a:r>
              <a:rPr kumimoji="1" lang="en-US" altLang="ja-JP" sz="1200" dirty="0" smtClean="0"/>
              <a:t>/3</a:t>
            </a:r>
            <a:endParaRPr kumimoji="1" lang="ja-JP" altLang="en-US" sz="1200" dirty="0"/>
          </a:p>
        </p:txBody>
      </p:sp>
      <p:sp>
        <p:nvSpPr>
          <p:cNvPr id="2" name="二等辺三角形 1"/>
          <p:cNvSpPr/>
          <p:nvPr/>
        </p:nvSpPr>
        <p:spPr>
          <a:xfrm>
            <a:off x="3374850" y="6045456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483768" y="6166061"/>
            <a:ext cx="192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Approval</a:t>
            </a:r>
          </a:p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General Meeting </a:t>
            </a:r>
          </a:p>
          <a:p>
            <a:pPr algn="ctr"/>
            <a:r>
              <a:rPr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XGP Forum</a:t>
            </a:r>
            <a:endParaRPr kumimoji="1" lang="ja-JP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二等辺三角形 9"/>
          <p:cNvSpPr/>
          <p:nvPr/>
        </p:nvSpPr>
        <p:spPr>
          <a:xfrm>
            <a:off x="2263473" y="6045456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619672" y="6166061"/>
            <a:ext cx="143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Approval</a:t>
            </a:r>
          </a:p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Technical WG </a:t>
            </a:r>
          </a:p>
          <a:p>
            <a:pPr algn="ctr"/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XGP Forum</a:t>
            </a:r>
            <a:endParaRPr lang="ja-JP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二等辺三角形 11"/>
          <p:cNvSpPr/>
          <p:nvPr/>
        </p:nvSpPr>
        <p:spPr>
          <a:xfrm>
            <a:off x="8424625" y="6045456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533543" y="6166061"/>
            <a:ext cx="192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Approval</a:t>
            </a:r>
          </a:p>
          <a:p>
            <a:pPr algn="ctr"/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Standard </a:t>
            </a:r>
            <a:r>
              <a:rPr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Assembly</a:t>
            </a:r>
          </a:p>
          <a:p>
            <a:pPr algn="ctr"/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ARIB</a:t>
            </a:r>
            <a:endParaRPr kumimoji="1" lang="ja-JP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二等辺三角形 16"/>
          <p:cNvSpPr/>
          <p:nvPr/>
        </p:nvSpPr>
        <p:spPr>
          <a:xfrm>
            <a:off x="5078920" y="5499553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187838" y="5692481"/>
            <a:ext cx="19261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Comment</a:t>
            </a:r>
          </a:p>
        </p:txBody>
      </p:sp>
      <p:sp>
        <p:nvSpPr>
          <p:cNvPr id="19" name="二等辺三角形 18"/>
          <p:cNvSpPr/>
          <p:nvPr/>
        </p:nvSpPr>
        <p:spPr>
          <a:xfrm>
            <a:off x="6921278" y="5499553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030196" y="5630926"/>
            <a:ext cx="1926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</a:p>
          <a:p>
            <a:pPr algn="ctr"/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Radio Regulatory Council</a:t>
            </a:r>
            <a:endParaRPr kumimoji="1" lang="en-US" altLang="ja-JP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二等辺三角形 20"/>
          <p:cNvSpPr/>
          <p:nvPr/>
        </p:nvSpPr>
        <p:spPr>
          <a:xfrm>
            <a:off x="8127378" y="5499553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236296" y="5692481"/>
            <a:ext cx="19261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 enforcement</a:t>
            </a:r>
            <a:endParaRPr kumimoji="1" lang="en-US" altLang="ja-JP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二等辺三角形 22"/>
          <p:cNvSpPr/>
          <p:nvPr/>
        </p:nvSpPr>
        <p:spPr>
          <a:xfrm>
            <a:off x="4043822" y="5499553"/>
            <a:ext cx="144016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152740" y="5692481"/>
            <a:ext cx="19261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Preparation of draft report</a:t>
            </a:r>
          </a:p>
        </p:txBody>
      </p:sp>
    </p:spTree>
    <p:extLst>
      <p:ext uri="{BB962C8B-B14F-4D97-AF65-F5344CB8AC3E}">
        <p14:creationId xmlns:p14="http://schemas.microsoft.com/office/powerpoint/2010/main" val="212581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107640" y="60840"/>
            <a:ext cx="7704720" cy="829800"/>
          </a:xfrm>
          <a:prstGeom prst="rect">
            <a:avLst/>
          </a:prstGeom>
          <a:noFill/>
          <a:ln>
            <a:noFill/>
          </a:ln>
        </p:spPr>
        <p:txBody>
          <a:bodyPr lIns="18000" tIns="45000" rIns="18000" bIns="45000" anchor="ctr"/>
          <a:lstStyle/>
          <a:p>
            <a:pPr>
              <a:lnSpc>
                <a:spcPct val="100000"/>
              </a:lnSpc>
            </a:pPr>
            <a:r>
              <a:rPr lang="en-US" sz="2400" i="1" dirty="0" smtClean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Information on new XGP standardization activity</a:t>
            </a: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rgbClr val="FFFFFF"/>
                </a:solidFill>
                <a:latin typeface="Times New Roman" panose="02020603050405020304" pitchFamily="18" charset="0"/>
                <a:ea typeface="HGPSoeiKakugothicUB"/>
                <a:cs typeface="Times New Roman" panose="02020603050405020304" pitchFamily="18" charset="0"/>
              </a:rPr>
              <a:t>referring “TD-LTE” 3GPP spec. for cordless-phone usage</a:t>
            </a:r>
            <a:endParaRPr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676456" y="6536377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3</a:t>
            </a:r>
            <a:r>
              <a:rPr kumimoji="1" lang="en-US" altLang="ja-JP" sz="1200" dirty="0" smtClean="0"/>
              <a:t>/3</a:t>
            </a:r>
            <a:endParaRPr kumimoji="1" lang="ja-JP" altLang="en-US" sz="12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369353"/>
            <a:ext cx="8419141" cy="544402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0" y="1037659"/>
            <a:ext cx="5112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altLang="ja-JP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http://</a:t>
            </a:r>
            <a:r>
              <a:rPr lang="en-US" altLang="ja-JP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www.xgpforum.com/new_XGP/en/index.html</a:t>
            </a:r>
            <a:endParaRPr kumimoji="1" lang="ja-JP" altLang="en-US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6144" y="3068960"/>
            <a:ext cx="4426296" cy="2671564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088" y="3429000"/>
            <a:ext cx="3744416" cy="316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330</Words>
  <Application>Microsoft Office PowerPoint</Application>
  <PresentationFormat>On-screen Show (4:3)</PresentationFormat>
  <Paragraphs>72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Arial Unicode MS</vt:lpstr>
      <vt:lpstr>メイリオ</vt:lpstr>
      <vt:lpstr>Meiryo UI</vt:lpstr>
      <vt:lpstr>MS PGothic</vt:lpstr>
      <vt:lpstr>Arial</vt:lpstr>
      <vt:lpstr>DejaVu Sans</vt:lpstr>
      <vt:lpstr>HGPSoeiKakugothicUB</vt:lpstr>
      <vt:lpstr>HGPSoeiKakugothicUB</vt:lpstr>
      <vt:lpstr>HGS創英角ｺﾞｼｯｸUB</vt:lpstr>
      <vt:lpstr>StarSymbol</vt:lpstr>
      <vt:lpstr>Times New Roman</vt:lpstr>
      <vt:lpstr>Wingdings</vt:lpstr>
      <vt:lpstr>Office Theme</vt:lpstr>
      <vt:lpstr>Information on new XGP standardization activity  referring “TD-LTE” 3GPP spec. for cordless-phone usage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densei</dc:creator>
  <cp:lastModifiedBy>Adrian Scrase</cp:lastModifiedBy>
  <cp:revision>57</cp:revision>
  <dcterms:modified xsi:type="dcterms:W3CDTF">2016-10-06T06:22:58Z</dcterms:modified>
</cp:coreProperties>
</file>