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346" r:id="rId3"/>
    <p:sldId id="347" r:id="rId4"/>
    <p:sldId id="348" r:id="rId5"/>
    <p:sldId id="349" r:id="rId6"/>
    <p:sldId id="332" r:id="rId7"/>
    <p:sldId id="334" r:id="rId8"/>
    <p:sldId id="337" r:id="rId9"/>
    <p:sldId id="339" r:id="rId10"/>
    <p:sldId id="343" r:id="rId11"/>
  </p:sldIdLst>
  <p:sldSz cx="9144000" cy="5143500" type="screen16x9"/>
  <p:notesSz cx="6888163" cy="100203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F2F2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23923" autoAdjust="0"/>
    <p:restoredTop sz="94660"/>
  </p:normalViewPr>
  <p:slideViewPr>
    <p:cSldViewPr showGuides="1">
      <p:cViewPr varScale="1">
        <p:scale>
          <a:sx n="146" d="100"/>
          <a:sy n="146" d="100"/>
        </p:scale>
        <p:origin x="-280" y="-80"/>
      </p:cViewPr>
      <p:guideLst>
        <p:guide orient="horz" pos="311"/>
        <p:guide pos="276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handoutMaster" Target="handoutMasters/handout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C50F4D-E114-4907-94DA-E63742007857}" type="datetimeFigureOut">
              <a:rPr lang="en-GB" smtClean="0"/>
              <a:pPr/>
              <a:t>28/04/16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72E964-EE40-4447-9206-C016C17C9FC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84518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183103E0-A650-4786-81C7-18691B2E634E}" type="datetimeFigureOut">
              <a:rPr lang="en-GB" smtClean="0"/>
              <a:pPr/>
              <a:t>28/04/16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4775" y="750888"/>
            <a:ext cx="667861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471F5B91-B82A-468F-92B7-EECEAA2E47B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59823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4775" y="750888"/>
            <a:ext cx="667861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1F5B91-B82A-468F-92B7-EECEAA2E47B3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4775" y="750888"/>
            <a:ext cx="667861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1F5B91-B82A-468F-92B7-EECEAA2E47B3}" type="slidenum">
              <a:rPr lang="en-GB" smtClean="0"/>
              <a:pPr/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4775" y="750888"/>
            <a:ext cx="667861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1F5B91-B82A-468F-92B7-EECEAA2E47B3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4775" y="750888"/>
            <a:ext cx="667861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1F5B91-B82A-468F-92B7-EECEAA2E47B3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4775" y="750888"/>
            <a:ext cx="667861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1F5B91-B82A-468F-92B7-EECEAA2E47B3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4775" y="750888"/>
            <a:ext cx="667861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1F5B91-B82A-468F-92B7-EECEAA2E47B3}" type="slidenum">
              <a:rPr lang="en-GB" smtClean="0"/>
              <a:pPr/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4775" y="750888"/>
            <a:ext cx="667861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1F5B91-B82A-468F-92B7-EECEAA2E47B3}" type="slidenum">
              <a:rPr lang="en-GB" smtClean="0"/>
              <a:pPr/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4775" y="750888"/>
            <a:ext cx="667861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1F5B91-B82A-468F-92B7-EECEAA2E47B3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4775" y="750888"/>
            <a:ext cx="667861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1F5B91-B82A-468F-92B7-EECEAA2E47B3}" type="slidenum">
              <a:rPr lang="en-GB" smtClean="0"/>
              <a:pPr/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4775" y="750888"/>
            <a:ext cx="667861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1F5B91-B82A-468F-92B7-EECEAA2E47B3}" type="slidenum">
              <a:rPr lang="en-GB" smtClean="0"/>
              <a:pPr/>
              <a:t>9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C211-1096-4ABA-9A4C-D7F5E20C98D5}" type="datetimeFigureOut">
              <a:rPr lang="en-GB" smtClean="0"/>
              <a:pPr/>
              <a:t>28/04/16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B67A-6CBB-417B-994C-1CCD788A4B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C211-1096-4ABA-9A4C-D7F5E20C98D5}" type="datetimeFigureOut">
              <a:rPr lang="en-GB" smtClean="0"/>
              <a:pPr/>
              <a:t>28/04/16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B67A-6CBB-417B-994C-1CCD788A4B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C211-1096-4ABA-9A4C-D7F5E20C98D5}" type="datetimeFigureOut">
              <a:rPr lang="en-GB" smtClean="0"/>
              <a:pPr/>
              <a:t>28/04/16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B67A-6CBB-417B-994C-1CCD788A4B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C211-1096-4ABA-9A4C-D7F5E20C98D5}" type="datetimeFigureOut">
              <a:rPr lang="en-GB" smtClean="0"/>
              <a:pPr/>
              <a:t>28/04/16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B67A-6CBB-417B-994C-1CCD788A4B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C211-1096-4ABA-9A4C-D7F5E20C98D5}" type="datetimeFigureOut">
              <a:rPr lang="en-GB" smtClean="0"/>
              <a:pPr/>
              <a:t>28/04/16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B67A-6CBB-417B-994C-1CCD788A4B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C211-1096-4ABA-9A4C-D7F5E20C98D5}" type="datetimeFigureOut">
              <a:rPr lang="en-GB" smtClean="0"/>
              <a:pPr/>
              <a:t>28/04/16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B67A-6CBB-417B-994C-1CCD788A4B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C211-1096-4ABA-9A4C-D7F5E20C98D5}" type="datetimeFigureOut">
              <a:rPr lang="en-GB" smtClean="0"/>
              <a:pPr/>
              <a:t>28/04/16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B67A-6CBB-417B-994C-1CCD788A4B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C211-1096-4ABA-9A4C-D7F5E20C98D5}" type="datetimeFigureOut">
              <a:rPr lang="en-GB" smtClean="0"/>
              <a:pPr/>
              <a:t>28/04/16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B67A-6CBB-417B-994C-1CCD788A4B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C211-1096-4ABA-9A4C-D7F5E20C98D5}" type="datetimeFigureOut">
              <a:rPr lang="en-GB" smtClean="0"/>
              <a:pPr/>
              <a:t>28/04/16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B67A-6CBB-417B-994C-1CCD788A4B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C211-1096-4ABA-9A4C-D7F5E20C98D5}" type="datetimeFigureOut">
              <a:rPr lang="en-GB" smtClean="0"/>
              <a:pPr/>
              <a:t>28/04/16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B67A-6CBB-417B-994C-1CCD788A4B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C211-1096-4ABA-9A4C-D7F5E20C98D5}" type="datetimeFigureOut">
              <a:rPr lang="en-GB" smtClean="0"/>
              <a:pPr/>
              <a:t>28/04/16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B67A-6CBB-417B-994C-1CCD788A4B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72C211-1096-4ABA-9A4C-D7F5E20C98D5}" type="datetimeFigureOut">
              <a:rPr lang="en-GB" smtClean="0"/>
              <a:pPr/>
              <a:t>28/04/16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D9B67A-6CBB-417B-994C-1CCD788A4BDC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jpeg"/><Relationship Id="rId6" Type="http://schemas.openxmlformats.org/officeDocument/2006/relationships/image" Target="../media/image4.png"/><Relationship Id="rId7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jpeg"/><Relationship Id="rId6" Type="http://schemas.openxmlformats.org/officeDocument/2006/relationships/image" Target="../media/image4.png"/><Relationship Id="rId7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jpeg"/><Relationship Id="rId6" Type="http://schemas.openxmlformats.org/officeDocument/2006/relationships/image" Target="../media/image4.png"/><Relationship Id="rId7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jpeg"/><Relationship Id="rId6" Type="http://schemas.openxmlformats.org/officeDocument/2006/relationships/image" Target="../media/image4.png"/><Relationship Id="rId7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jpeg"/><Relationship Id="rId6" Type="http://schemas.openxmlformats.org/officeDocument/2006/relationships/image" Target="../media/image4.png"/><Relationship Id="rId7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.jpeg"/><Relationship Id="rId12" Type="http://schemas.openxmlformats.org/officeDocument/2006/relationships/image" Target="../media/image10.jpeg"/><Relationship Id="rId13" Type="http://schemas.openxmlformats.org/officeDocument/2006/relationships/image" Target="../media/image11.jpeg"/><Relationship Id="rId14" Type="http://schemas.openxmlformats.org/officeDocument/2006/relationships/image" Target="../media/image12.jpeg"/><Relationship Id="rId15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jpeg"/><Relationship Id="rId6" Type="http://schemas.openxmlformats.org/officeDocument/2006/relationships/image" Target="../media/image4.png"/><Relationship Id="rId7" Type="http://schemas.openxmlformats.org/officeDocument/2006/relationships/image" Target="../media/image5.jpeg"/><Relationship Id="rId8" Type="http://schemas.openxmlformats.org/officeDocument/2006/relationships/image" Target="../media/image6.png"/><Relationship Id="rId9" Type="http://schemas.openxmlformats.org/officeDocument/2006/relationships/image" Target="../media/image7.png"/><Relationship Id="rId10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jpeg"/><Relationship Id="rId6" Type="http://schemas.openxmlformats.org/officeDocument/2006/relationships/image" Target="../media/image4.png"/><Relationship Id="rId7" Type="http://schemas.openxmlformats.org/officeDocument/2006/relationships/image" Target="../media/image5.jpeg"/><Relationship Id="rId8" Type="http://schemas.openxmlformats.org/officeDocument/2006/relationships/image" Target="../media/image14.tiff"/><Relationship Id="rId9" Type="http://schemas.openxmlformats.org/officeDocument/2006/relationships/image" Target="../media/image15.tiff"/><Relationship Id="rId10" Type="http://schemas.openxmlformats.org/officeDocument/2006/relationships/image" Target="../media/image16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jpeg"/><Relationship Id="rId6" Type="http://schemas.openxmlformats.org/officeDocument/2006/relationships/image" Target="../media/image4.png"/><Relationship Id="rId7" Type="http://schemas.openxmlformats.org/officeDocument/2006/relationships/image" Target="../media/image5.jpeg"/><Relationship Id="rId8" Type="http://schemas.openxmlformats.org/officeDocument/2006/relationships/image" Target="../media/image16.tiff"/><Relationship Id="rId9" Type="http://schemas.openxmlformats.org/officeDocument/2006/relationships/image" Target="../media/image17.tiff"/><Relationship Id="rId10" Type="http://schemas.openxmlformats.org/officeDocument/2006/relationships/image" Target="../media/image18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jpeg"/><Relationship Id="rId6" Type="http://schemas.openxmlformats.org/officeDocument/2006/relationships/image" Target="../media/image4.png"/><Relationship Id="rId7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jpeg"/><Relationship Id="rId6" Type="http://schemas.openxmlformats.org/officeDocument/2006/relationships/image" Target="../media/image4.png"/><Relationship Id="rId7" Type="http://schemas.openxmlformats.org/officeDocument/2006/relationships/image" Target="../media/image5.jpeg"/><Relationship Id="rId8" Type="http://schemas.openxmlformats.org/officeDocument/2006/relationships/image" Target="../media/image19.png"/><Relationship Id="rId9" Type="http://schemas.openxmlformats.org/officeDocument/2006/relationships/image" Target="../media/image20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980395" y="666750"/>
            <a:ext cx="7107009" cy="26776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18000">
                  <a:noFill/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/>
                <a:cs typeface="Arial"/>
              </a:rPr>
              <a:t>GSA report to 3GPP PCG #36</a:t>
            </a:r>
          </a:p>
          <a:p>
            <a:pPr algn="ctr"/>
            <a:endParaRPr lang="en-US" sz="1600" b="1" dirty="0" smtClean="0">
              <a:ln w="18000">
                <a:noFill/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r>
              <a:rPr lang="en-US" b="1" dirty="0" smtClean="0">
                <a:ln w="18000">
                  <a:noFill/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/>
                <a:cs typeface="Arial"/>
              </a:rPr>
              <a:t>Including</a:t>
            </a:r>
          </a:p>
          <a:p>
            <a:pPr algn="ctr"/>
            <a:endParaRPr lang="en-US" b="1" dirty="0" smtClean="0">
              <a:ln w="18000">
                <a:noFill/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r>
              <a:rPr lang="en-US" sz="2800" b="1" dirty="0" smtClean="0">
                <a:ln w="18000">
                  <a:noFill/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/>
                <a:cs typeface="Arial"/>
              </a:rPr>
              <a:t>Global MBB development </a:t>
            </a:r>
            <a:r>
              <a:rPr lang="en-US" sz="2800" b="1" dirty="0">
                <a:ln w="18000">
                  <a:noFill/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/>
                <a:cs typeface="Arial"/>
              </a:rPr>
              <a:t>overview</a:t>
            </a:r>
            <a:endParaRPr lang="en-US" sz="2800" b="1" dirty="0" smtClean="0">
              <a:ln w="18000">
                <a:noFill/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endParaRPr lang="en-US" sz="1400" b="1" dirty="0">
              <a:ln w="18000">
                <a:noFill/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endParaRPr lang="en-US" sz="1400" b="1" dirty="0" smtClean="0">
              <a:ln w="18000">
                <a:noFill/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r>
              <a:rPr lang="en-US" sz="1400" b="1" dirty="0" smtClean="0">
                <a:ln w="18000">
                  <a:noFill/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/>
                <a:cs typeface="Arial"/>
              </a:rPr>
              <a:t>Delhi – 28 April 2016</a:t>
            </a:r>
          </a:p>
          <a:p>
            <a:pPr algn="ctr"/>
            <a:endParaRPr lang="en-GB" sz="1400" b="1" dirty="0" smtClean="0">
              <a:ln w="18000">
                <a:noFill/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4000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 sz="1100" i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76600" y="4857750"/>
            <a:ext cx="1905000" cy="171450"/>
          </a:xfrm>
          <a:noFill/>
        </p:spPr>
        <p:txBody>
          <a:bodyPr/>
          <a:lstStyle/>
          <a:p>
            <a:fld id="{B23A554D-8CE7-4A3C-8CCA-6CB26EB7E2C0}" type="slidenum">
              <a:rPr lang="en-GB" smtClean="0"/>
              <a:pPr/>
              <a:t>1</a:t>
            </a:fld>
            <a:endParaRPr lang="en-GB" smtClean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4857750"/>
            <a:ext cx="9144000" cy="2857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0" y="4937523"/>
            <a:ext cx="275823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Global mobile Suppliers Association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3429001" y="4937523"/>
            <a:ext cx="151677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www.gsacom.com</a:t>
            </a:r>
          </a:p>
        </p:txBody>
      </p:sp>
      <p:pic>
        <p:nvPicPr>
          <p:cNvPr id="10" name="Picture 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4886325"/>
            <a:ext cx="1115616" cy="231705"/>
          </a:xfrm>
          <a:prstGeom prst="rect">
            <a:avLst/>
          </a:prstGeom>
          <a:noFill/>
          <a:ln w="1270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11" name="Picture 33" descr="C:\Users\ALAN\Pictures\twitter_logo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3768" y="4869657"/>
            <a:ext cx="990600" cy="273844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</p:pic>
      <p:pic>
        <p:nvPicPr>
          <p:cNvPr id="12" name="Picture 3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4894008"/>
            <a:ext cx="304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4894008"/>
            <a:ext cx="792088" cy="22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2816380" y="3562439"/>
            <a:ext cx="3587440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00" dirty="0" smtClean="0">
                <a:latin typeface="Arial" pitchFamily="34" charset="0"/>
                <a:cs typeface="Arial" pitchFamily="34" charset="0"/>
              </a:rPr>
              <a:t>Joe Barrett, President</a:t>
            </a:r>
          </a:p>
          <a:p>
            <a:pPr algn="ctr"/>
            <a:r>
              <a:rPr lang="en-GB" sz="1400" dirty="0" smtClean="0">
                <a:latin typeface="Arial" pitchFamily="34" charset="0"/>
                <a:cs typeface="Arial" pitchFamily="34" charset="0"/>
              </a:rPr>
              <a:t>Member of the GSA Executive Committee</a:t>
            </a:r>
          </a:p>
          <a:p>
            <a:pPr algn="ctr"/>
            <a:endParaRPr lang="en-GB" sz="14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GB" sz="1400" dirty="0" smtClean="0">
                <a:latin typeface="Arial" pitchFamily="34" charset="0"/>
                <a:cs typeface="Arial" pitchFamily="34" charset="0"/>
              </a:rPr>
              <a:t>Global mobile Suppliers Association (GSA)</a:t>
            </a:r>
          </a:p>
          <a:p>
            <a:pPr algn="ctr"/>
            <a:r>
              <a:rPr lang="en-GB" sz="1400" dirty="0" err="1" smtClean="0">
                <a:latin typeface="Arial" pitchFamily="34" charset="0"/>
                <a:cs typeface="Arial" pitchFamily="34" charset="0"/>
              </a:rPr>
              <a:t>www.gsacom.com</a:t>
            </a:r>
            <a:endParaRPr lang="en-GB" sz="1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748464" y="4515966"/>
            <a:ext cx="263119" cy="2616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1</a:t>
            </a:r>
            <a:endParaRPr lang="en-GB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18" descr="gsa_logo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628" y="0"/>
            <a:ext cx="648072" cy="3484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000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 sz="1100" i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76600" y="4857750"/>
            <a:ext cx="1905000" cy="171450"/>
          </a:xfrm>
          <a:noFill/>
        </p:spPr>
        <p:txBody>
          <a:bodyPr/>
          <a:lstStyle/>
          <a:p>
            <a:fld id="{B23A554D-8CE7-4A3C-8CCA-6CB26EB7E2C0}" type="slidenum">
              <a:rPr lang="en-GB" smtClean="0"/>
              <a:pPr/>
              <a:t>10</a:t>
            </a:fld>
            <a:endParaRPr lang="en-GB" smtClean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4857750"/>
            <a:ext cx="9144000" cy="2857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0" y="4937523"/>
            <a:ext cx="275823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Global mobile Suppliers Association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429001" y="4937523"/>
            <a:ext cx="151677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www.gsacom.com</a:t>
            </a:r>
          </a:p>
        </p:txBody>
      </p:sp>
      <p:pic>
        <p:nvPicPr>
          <p:cNvPr id="11" name="Picture 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4886325"/>
            <a:ext cx="1115616" cy="231705"/>
          </a:xfrm>
          <a:prstGeom prst="rect">
            <a:avLst/>
          </a:prstGeom>
          <a:noFill/>
          <a:ln w="1270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12" name="Picture 33" descr="C:\Users\ALAN\Pictures\twitter_logo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3768" y="4869657"/>
            <a:ext cx="990600" cy="273844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</p:pic>
      <p:pic>
        <p:nvPicPr>
          <p:cNvPr id="13" name="Picture 3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4894008"/>
            <a:ext cx="304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4894008"/>
            <a:ext cx="792088" cy="22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1081708" y="514350"/>
            <a:ext cx="705678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Arial"/>
                <a:cs typeface="Arial"/>
              </a:rPr>
              <a:t>Visit the GSA website for authoritative reports, information papers and presentations on HSPA/HSPA+, HD Voice, and LTE including networks, user devices, LTE-Advanced including peak speeds and evolution, spectrum, LTE Broadcast, NB-IoT, M2M, LTE-U/LAA, LAS, </a:t>
            </a:r>
            <a:r>
              <a:rPr lang="en-US" sz="1600" dirty="0" smtClean="0">
                <a:latin typeface="Arial"/>
                <a:cs typeface="Arial"/>
              </a:rPr>
              <a:t>SAS, 5G</a:t>
            </a:r>
            <a:endParaRPr lang="en-US" sz="1600" dirty="0" smtClean="0">
              <a:latin typeface="Arial"/>
              <a:cs typeface="Arial"/>
            </a:endParaRPr>
          </a:p>
          <a:p>
            <a:pPr algn="ctr"/>
            <a:endParaRPr lang="en-US" sz="800" dirty="0" smtClean="0">
              <a:latin typeface="Arial"/>
              <a:cs typeface="Arial"/>
            </a:endParaRPr>
          </a:p>
          <a:p>
            <a:pPr algn="ctr"/>
            <a:r>
              <a:rPr lang="en-US" dirty="0" smtClean="0">
                <a:latin typeface="Arial"/>
                <a:cs typeface="Arial"/>
              </a:rPr>
              <a:t>+ market “snapshots” on</a:t>
            </a:r>
          </a:p>
          <a:p>
            <a:pPr algn="ctr"/>
            <a:endParaRPr lang="en-US" sz="1000" dirty="0">
              <a:latin typeface="Arial"/>
              <a:cs typeface="Arial"/>
            </a:endParaRPr>
          </a:p>
          <a:p>
            <a:pPr algn="ctr"/>
            <a:r>
              <a:rPr lang="en-US" sz="1600" dirty="0" smtClean="0">
                <a:latin typeface="Arial"/>
                <a:cs typeface="Arial"/>
              </a:rPr>
              <a:t>APT700</a:t>
            </a:r>
          </a:p>
          <a:p>
            <a:pPr algn="ctr"/>
            <a:r>
              <a:rPr lang="en-US" sz="1600" dirty="0" err="1" smtClean="0">
                <a:latin typeface="Arial"/>
                <a:cs typeface="Arial"/>
              </a:rPr>
              <a:t>VoLTE</a:t>
            </a:r>
            <a:endParaRPr lang="en-US" sz="1600" dirty="0" smtClean="0">
              <a:latin typeface="Arial"/>
              <a:cs typeface="Arial"/>
            </a:endParaRPr>
          </a:p>
          <a:p>
            <a:pPr algn="ctr"/>
            <a:r>
              <a:rPr lang="en-US" sz="1600" dirty="0" smtClean="0">
                <a:latin typeface="Arial"/>
                <a:cs typeface="Arial"/>
              </a:rPr>
              <a:t>LTE TDD (TD-LTE)</a:t>
            </a:r>
          </a:p>
          <a:p>
            <a:pPr algn="ctr"/>
            <a:r>
              <a:rPr lang="en-US" sz="1600" dirty="0" smtClean="0">
                <a:latin typeface="Arial"/>
                <a:cs typeface="Arial"/>
              </a:rPr>
              <a:t>LTE-Advanced</a:t>
            </a:r>
          </a:p>
          <a:p>
            <a:pPr algn="ctr"/>
            <a:r>
              <a:rPr lang="en-US" sz="1600" dirty="0" smtClean="0">
                <a:latin typeface="Arial"/>
                <a:cs typeface="Arial"/>
              </a:rPr>
              <a:t>LTE1800</a:t>
            </a:r>
          </a:p>
          <a:p>
            <a:pPr algn="ctr"/>
            <a:r>
              <a:rPr lang="en-US" sz="1600" dirty="0" smtClean="0">
                <a:latin typeface="Arial"/>
                <a:cs typeface="Arial"/>
              </a:rPr>
              <a:t>LTE Broadcast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629880" y="4019550"/>
            <a:ext cx="3960440" cy="40011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 smtClean="0">
                <a:latin typeface="Arial"/>
                <a:cs typeface="Arial"/>
              </a:rPr>
              <a:t>www.gsacom.com</a:t>
            </a:r>
            <a:endParaRPr lang="en-US" sz="2000" dirty="0">
              <a:latin typeface="Arial"/>
              <a:cs typeface="Arial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748464" y="4515966"/>
            <a:ext cx="341572" cy="2616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10</a:t>
            </a:r>
            <a:endParaRPr lang="en-GB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6" name="Picture 25" descr="gsa_logo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628" y="0"/>
            <a:ext cx="648072" cy="348432"/>
          </a:xfrm>
          <a:prstGeom prst="rect">
            <a:avLst/>
          </a:prstGeom>
        </p:spPr>
      </p:pic>
      <p:pic>
        <p:nvPicPr>
          <p:cNvPr id="27" name="Picture 26" descr="gsa_logo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419350"/>
            <a:ext cx="937529" cy="504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1699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000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GB" dirty="0" smtClean="0">
                <a:solidFill>
                  <a:schemeClr val="bg1"/>
                </a:solidFill>
                <a:latin typeface="Arial" charset="0"/>
              </a:rPr>
              <a:t>Scope of report</a:t>
            </a:r>
            <a:endParaRPr lang="en-GB" sz="1100" i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76600" y="4857750"/>
            <a:ext cx="1905000" cy="171450"/>
          </a:xfrm>
          <a:noFill/>
        </p:spPr>
        <p:txBody>
          <a:bodyPr/>
          <a:lstStyle/>
          <a:p>
            <a:fld id="{B23A554D-8CE7-4A3C-8CCA-6CB26EB7E2C0}" type="slidenum">
              <a:rPr lang="en-GB" smtClean="0"/>
              <a:pPr/>
              <a:t>2</a:t>
            </a:fld>
            <a:endParaRPr lang="en-GB" smtClean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4857750"/>
            <a:ext cx="9144000" cy="2857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0" y="4937523"/>
            <a:ext cx="275823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Global mobile Suppliers Association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429001" y="4937523"/>
            <a:ext cx="151677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www.gsacom.com</a:t>
            </a:r>
          </a:p>
        </p:txBody>
      </p:sp>
      <p:pic>
        <p:nvPicPr>
          <p:cNvPr id="11" name="Picture 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4886325"/>
            <a:ext cx="1115616" cy="231705"/>
          </a:xfrm>
          <a:prstGeom prst="rect">
            <a:avLst/>
          </a:prstGeom>
          <a:noFill/>
          <a:ln w="1270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12" name="Picture 33" descr="C:\Users\ALAN\Pictures\twitter_logo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3768" y="4869657"/>
            <a:ext cx="990600" cy="273844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</p:pic>
      <p:pic>
        <p:nvPicPr>
          <p:cNvPr id="13" name="Picture 3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4894008"/>
            <a:ext cx="304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4894008"/>
            <a:ext cx="792088" cy="22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8748464" y="4515966"/>
            <a:ext cx="263119" cy="2616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2</a:t>
            </a:r>
            <a:endParaRPr lang="en-GB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9" name="Picture 28" descr="gsa_logo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628" y="0"/>
            <a:ext cx="648072" cy="34843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2411760" y="915566"/>
            <a:ext cx="42672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charset="2"/>
              <a:buChar char="q"/>
            </a:pPr>
            <a:r>
              <a:rPr lang="en-US" sz="1600" dirty="0" smtClean="0">
                <a:latin typeface="Arial"/>
              </a:rPr>
              <a:t> Activities</a:t>
            </a:r>
          </a:p>
          <a:p>
            <a:pPr>
              <a:buFont typeface="Wingdings" charset="2"/>
              <a:buChar char="q"/>
            </a:pPr>
            <a:endParaRPr lang="en-US" sz="1600" dirty="0" smtClean="0">
              <a:latin typeface="Arial"/>
            </a:endParaRPr>
          </a:p>
          <a:p>
            <a:pPr>
              <a:buFont typeface="Wingdings" charset="2"/>
              <a:buChar char="q"/>
            </a:pPr>
            <a:r>
              <a:rPr lang="en-US" sz="1600" dirty="0" smtClean="0">
                <a:latin typeface="Arial"/>
              </a:rPr>
              <a:t> </a:t>
            </a:r>
            <a:r>
              <a:rPr lang="en-US" sz="1600" dirty="0" err="1" smtClean="0">
                <a:latin typeface="Arial"/>
              </a:rPr>
              <a:t>Organisation</a:t>
            </a:r>
            <a:endParaRPr lang="en-US" sz="1600" dirty="0" smtClean="0">
              <a:latin typeface="Arial"/>
            </a:endParaRPr>
          </a:p>
          <a:p>
            <a:pPr>
              <a:buFont typeface="Wingdings" charset="2"/>
              <a:buChar char="q"/>
            </a:pPr>
            <a:endParaRPr lang="en-US" sz="1600" dirty="0" smtClean="0">
              <a:latin typeface="Arial"/>
            </a:endParaRPr>
          </a:p>
          <a:p>
            <a:pPr>
              <a:buFont typeface="Wingdings" charset="2"/>
              <a:buChar char="q"/>
            </a:pPr>
            <a:r>
              <a:rPr lang="en-US" sz="1600" dirty="0" smtClean="0">
                <a:latin typeface="Arial"/>
              </a:rPr>
              <a:t> Global MBB market status update:</a:t>
            </a:r>
          </a:p>
          <a:p>
            <a:pPr lvl="1">
              <a:buFont typeface="Wingdings" charset="2"/>
              <a:buChar char="q"/>
            </a:pPr>
            <a:endParaRPr lang="en-US" sz="1600" dirty="0" smtClean="0">
              <a:latin typeface="Arial"/>
            </a:endParaRPr>
          </a:p>
          <a:p>
            <a:pPr lvl="1">
              <a:buFont typeface="Wingdings" charset="2"/>
              <a:buChar char="q"/>
            </a:pPr>
            <a:r>
              <a:rPr lang="en-US" sz="1600" dirty="0" smtClean="0">
                <a:latin typeface="Arial"/>
              </a:rPr>
              <a:t> LTE Networks</a:t>
            </a:r>
          </a:p>
          <a:p>
            <a:pPr lvl="1">
              <a:buFont typeface="Wingdings" charset="2"/>
              <a:buChar char="q"/>
            </a:pPr>
            <a:r>
              <a:rPr lang="en-US" sz="1600" dirty="0">
                <a:latin typeface="Arial"/>
              </a:rPr>
              <a:t> </a:t>
            </a:r>
            <a:r>
              <a:rPr lang="en-US" sz="1600" dirty="0" smtClean="0">
                <a:latin typeface="Arial"/>
              </a:rPr>
              <a:t>LTE Devices</a:t>
            </a:r>
          </a:p>
          <a:p>
            <a:pPr lvl="1">
              <a:buFont typeface="Wingdings" charset="2"/>
              <a:buChar char="q"/>
            </a:pPr>
            <a:r>
              <a:rPr lang="en-US" sz="1600" dirty="0" smtClean="0">
                <a:latin typeface="Arial"/>
              </a:rPr>
              <a:t> Trending</a:t>
            </a:r>
          </a:p>
          <a:p>
            <a:pPr lvl="2">
              <a:buFont typeface="Wingdings" charset="2"/>
              <a:buChar char="q"/>
            </a:pPr>
            <a:r>
              <a:rPr lang="en-US" sz="1600" dirty="0" smtClean="0">
                <a:latin typeface="Arial"/>
              </a:rPr>
              <a:t> </a:t>
            </a:r>
            <a:r>
              <a:rPr lang="en-US" sz="1600" dirty="0" err="1" smtClean="0">
                <a:latin typeface="Arial"/>
              </a:rPr>
              <a:t>VoLTE</a:t>
            </a:r>
            <a:endParaRPr lang="en-US" sz="1600" dirty="0" smtClean="0">
              <a:latin typeface="Arial"/>
            </a:endParaRPr>
          </a:p>
          <a:p>
            <a:pPr lvl="2">
              <a:buFont typeface="Wingdings" charset="2"/>
              <a:buChar char="q"/>
            </a:pPr>
            <a:r>
              <a:rPr lang="en-US" sz="1600" dirty="0" smtClean="0">
                <a:latin typeface="Arial"/>
              </a:rPr>
              <a:t> </a:t>
            </a:r>
            <a:r>
              <a:rPr lang="en-US" sz="1600" dirty="0" err="1" smtClean="0">
                <a:latin typeface="Arial"/>
              </a:rPr>
              <a:t>eMBMS</a:t>
            </a:r>
            <a:endParaRPr lang="en-US" sz="1600" dirty="0" smtClean="0">
              <a:latin typeface="Arial"/>
            </a:endParaRPr>
          </a:p>
          <a:p>
            <a:pPr lvl="2">
              <a:buFont typeface="Wingdings" charset="2"/>
              <a:buChar char="q"/>
            </a:pPr>
            <a:r>
              <a:rPr lang="en-US" sz="1600" dirty="0">
                <a:latin typeface="Arial"/>
              </a:rPr>
              <a:t> </a:t>
            </a:r>
            <a:r>
              <a:rPr lang="en-US" sz="1600" dirty="0" smtClean="0">
                <a:latin typeface="Arial"/>
              </a:rPr>
              <a:t>NB-IoT</a:t>
            </a:r>
          </a:p>
          <a:p>
            <a:pPr lvl="2">
              <a:buFont typeface="Wingdings" charset="2"/>
              <a:buChar char="q"/>
            </a:pPr>
            <a:r>
              <a:rPr lang="en-US" sz="1600" dirty="0">
                <a:latin typeface="Arial"/>
              </a:rPr>
              <a:t> </a:t>
            </a:r>
            <a:r>
              <a:rPr lang="en-US" sz="1600" dirty="0" smtClean="0">
                <a:latin typeface="Arial"/>
              </a:rPr>
              <a:t>Spectrum Sharing</a:t>
            </a:r>
          </a:p>
          <a:p>
            <a:pPr lvl="1">
              <a:buFont typeface="Wingdings" charset="2"/>
              <a:buChar char="q"/>
            </a:pPr>
            <a:r>
              <a:rPr lang="en-US" sz="1600" dirty="0" smtClean="0">
                <a:latin typeface="Arial"/>
              </a:rPr>
              <a:t> LTE-Advanced Pro &amp; 5G</a:t>
            </a:r>
          </a:p>
        </p:txBody>
      </p:sp>
    </p:spTree>
    <p:extLst>
      <p:ext uri="{BB962C8B-B14F-4D97-AF65-F5344CB8AC3E}">
        <p14:creationId xmlns:p14="http://schemas.microsoft.com/office/powerpoint/2010/main" val="22227124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000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GB" dirty="0" smtClean="0">
                <a:solidFill>
                  <a:schemeClr val="bg1"/>
                </a:solidFill>
                <a:latin typeface="Arial" charset="0"/>
              </a:rPr>
              <a:t>Activities (1)</a:t>
            </a:r>
            <a:endParaRPr lang="en-GB" sz="1100" i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76600" y="4857750"/>
            <a:ext cx="1905000" cy="171450"/>
          </a:xfrm>
          <a:noFill/>
        </p:spPr>
        <p:txBody>
          <a:bodyPr/>
          <a:lstStyle/>
          <a:p>
            <a:fld id="{B23A554D-8CE7-4A3C-8CCA-6CB26EB7E2C0}" type="slidenum">
              <a:rPr lang="en-GB" smtClean="0"/>
              <a:pPr/>
              <a:t>3</a:t>
            </a:fld>
            <a:endParaRPr lang="en-GB" smtClean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4857750"/>
            <a:ext cx="9144000" cy="2857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0" y="4937523"/>
            <a:ext cx="275823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Global mobile Suppliers Association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429001" y="4937523"/>
            <a:ext cx="151677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www.gsacom.com</a:t>
            </a:r>
          </a:p>
        </p:txBody>
      </p:sp>
      <p:pic>
        <p:nvPicPr>
          <p:cNvPr id="11" name="Picture 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4886325"/>
            <a:ext cx="1115616" cy="231705"/>
          </a:xfrm>
          <a:prstGeom prst="rect">
            <a:avLst/>
          </a:prstGeom>
          <a:noFill/>
          <a:ln w="1270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12" name="Picture 33" descr="C:\Users\ALAN\Pictures\twitter_logo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3768" y="4869657"/>
            <a:ext cx="990600" cy="273844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</p:pic>
      <p:pic>
        <p:nvPicPr>
          <p:cNvPr id="13" name="Picture 3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4894008"/>
            <a:ext cx="304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4894008"/>
            <a:ext cx="792088" cy="22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8748464" y="4515966"/>
            <a:ext cx="263119" cy="2616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3</a:t>
            </a:r>
            <a:endParaRPr lang="en-GB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9" name="Picture 28" descr="gsa_logo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628" y="0"/>
            <a:ext cx="648072" cy="34843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28600" y="1512283"/>
            <a:ext cx="3124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rial"/>
              </a:rPr>
              <a:t>Working on four strategic areas:</a:t>
            </a:r>
          </a:p>
          <a:p>
            <a:endParaRPr lang="en-US" sz="1600" dirty="0" smtClean="0">
              <a:latin typeface="Arial"/>
            </a:endParaRPr>
          </a:p>
          <a:p>
            <a:pPr>
              <a:buFont typeface="Wingdings" charset="2"/>
              <a:buChar char="q"/>
            </a:pPr>
            <a:r>
              <a:rPr lang="en-US" sz="1600" dirty="0" smtClean="0">
                <a:latin typeface="Arial"/>
              </a:rPr>
              <a:t> LTE</a:t>
            </a:r>
          </a:p>
          <a:p>
            <a:pPr>
              <a:buFont typeface="Wingdings" charset="2"/>
              <a:buChar char="q"/>
            </a:pPr>
            <a:r>
              <a:rPr lang="en-US" sz="1600" dirty="0" smtClean="0">
                <a:latin typeface="Arial"/>
              </a:rPr>
              <a:t> NB-IoT and M2M</a:t>
            </a:r>
          </a:p>
          <a:p>
            <a:pPr>
              <a:buFont typeface="Wingdings" charset="2"/>
              <a:buChar char="q"/>
            </a:pPr>
            <a:r>
              <a:rPr lang="en-US" sz="1600" dirty="0" smtClean="0">
                <a:latin typeface="Arial"/>
              </a:rPr>
              <a:t> Spectrum</a:t>
            </a:r>
          </a:p>
          <a:p>
            <a:pPr>
              <a:buFont typeface="Wingdings" charset="2"/>
              <a:buChar char="q"/>
            </a:pPr>
            <a:r>
              <a:rPr lang="en-US" sz="1600" dirty="0" smtClean="0">
                <a:latin typeface="Arial"/>
              </a:rPr>
              <a:t> 5G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276600" y="438150"/>
            <a:ext cx="5410200" cy="4154983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/>
              </a:rPr>
              <a:t>Evolution to LTE report: regular updates </a:t>
            </a:r>
            <a:r>
              <a:rPr lang="en-US" sz="1200" i="1" dirty="0" smtClean="0">
                <a:latin typeface="Arial"/>
              </a:rPr>
              <a:t>(latest is April 8, </a:t>
            </a:r>
            <a:r>
              <a:rPr lang="en-US" sz="1200" i="1" dirty="0" smtClean="0">
                <a:latin typeface="Arial"/>
              </a:rPr>
              <a:t>2016)</a:t>
            </a:r>
            <a:endParaRPr lang="en-US" sz="1200" i="1" dirty="0" smtClean="0">
              <a:latin typeface="Arial"/>
            </a:endParaRPr>
          </a:p>
          <a:p>
            <a:endParaRPr lang="en-US" sz="800" dirty="0" smtClean="0">
              <a:latin typeface="Arial"/>
            </a:endParaRPr>
          </a:p>
          <a:p>
            <a:r>
              <a:rPr lang="en-US" sz="1400" dirty="0" smtClean="0">
                <a:latin typeface="Arial"/>
              </a:rPr>
              <a:t>“Snapshot” </a:t>
            </a:r>
            <a:r>
              <a:rPr lang="en-US" sz="1400" dirty="0" err="1" smtClean="0">
                <a:latin typeface="Arial"/>
              </a:rPr>
              <a:t>VoLTE</a:t>
            </a:r>
            <a:r>
              <a:rPr lang="en-US" sz="1400" dirty="0" smtClean="0">
                <a:latin typeface="Arial"/>
              </a:rPr>
              <a:t>, LTE-Advanced, LTE-Broadcast, LTE1800, APT700</a:t>
            </a:r>
          </a:p>
          <a:p>
            <a:endParaRPr lang="en-US" sz="1400" dirty="0">
              <a:latin typeface="Arial"/>
            </a:endParaRPr>
          </a:p>
          <a:p>
            <a:r>
              <a:rPr lang="en-US" sz="1400" dirty="0" smtClean="0">
                <a:latin typeface="Arial"/>
              </a:rPr>
              <a:t>Review of WRC-15 and plans for WRC-16 very popular</a:t>
            </a:r>
          </a:p>
          <a:p>
            <a:endParaRPr lang="en-US" sz="1400" dirty="0" smtClean="0">
              <a:latin typeface="Arial"/>
            </a:endParaRPr>
          </a:p>
          <a:p>
            <a:r>
              <a:rPr lang="en-US" sz="1400" dirty="0" smtClean="0">
                <a:latin typeface="Arial"/>
              </a:rPr>
              <a:t>Status of the LTE Ecosystem report </a:t>
            </a:r>
            <a:r>
              <a:rPr lang="en-US" sz="1200" i="1" dirty="0" smtClean="0">
                <a:latin typeface="Arial"/>
              </a:rPr>
              <a:t>Updated April 8, 2016</a:t>
            </a:r>
          </a:p>
          <a:p>
            <a:endParaRPr lang="en-US" sz="1400" dirty="0" smtClean="0">
              <a:latin typeface="Arial"/>
            </a:endParaRPr>
          </a:p>
          <a:p>
            <a:r>
              <a:rPr lang="en-US" sz="1400" i="1" dirty="0" smtClean="0">
                <a:latin typeface="Arial"/>
              </a:rPr>
              <a:t>“The Journey to 5G” </a:t>
            </a:r>
            <a:r>
              <a:rPr lang="en-US" sz="1400" dirty="0" smtClean="0">
                <a:latin typeface="Arial"/>
              </a:rPr>
              <a:t>paper published: 07/15 – next update June 2016 focusing on Spectrum</a:t>
            </a:r>
          </a:p>
          <a:p>
            <a:endParaRPr lang="en-US" sz="800" dirty="0" smtClean="0">
              <a:latin typeface="Arial"/>
            </a:endParaRPr>
          </a:p>
          <a:p>
            <a:r>
              <a:rPr lang="en-US" sz="1400" dirty="0" smtClean="0">
                <a:latin typeface="Arial"/>
              </a:rPr>
              <a:t>GSA Spectrum Group – GSG – now working – Ericsson, Qualcomm, Nokia, Huawei, Intel all participating in leadership positions. Working relationships agreed with CEPT and ATU</a:t>
            </a:r>
            <a:endParaRPr lang="en-US" sz="1400" dirty="0" smtClean="0">
              <a:solidFill>
                <a:srgbClr val="FF0000"/>
              </a:solidFill>
              <a:latin typeface="Arial"/>
            </a:endParaRPr>
          </a:p>
          <a:p>
            <a:endParaRPr lang="en-US" sz="1000" dirty="0" smtClean="0">
              <a:latin typeface="Arial"/>
            </a:endParaRPr>
          </a:p>
          <a:p>
            <a:r>
              <a:rPr lang="en-US" sz="1400" dirty="0" smtClean="0">
                <a:latin typeface="Arial"/>
              </a:rPr>
              <a:t>GSA 5G round table established – first event at MWC, next event June 28</a:t>
            </a:r>
            <a:r>
              <a:rPr lang="en-US" sz="1400" baseline="30000" dirty="0" smtClean="0">
                <a:latin typeface="Arial"/>
              </a:rPr>
              <a:t>th</a:t>
            </a:r>
            <a:r>
              <a:rPr lang="en-US" sz="1400" dirty="0" smtClean="0">
                <a:latin typeface="Arial"/>
              </a:rPr>
              <a:t> in London</a:t>
            </a:r>
          </a:p>
          <a:p>
            <a:endParaRPr lang="en-US" sz="1400" dirty="0">
              <a:latin typeface="Arial"/>
            </a:endParaRPr>
          </a:p>
          <a:p>
            <a:r>
              <a:rPr lang="en-US" sz="1400" dirty="0" smtClean="0">
                <a:latin typeface="Arial"/>
              </a:rPr>
              <a:t>Evolution to Mobile-IoT report being established</a:t>
            </a:r>
          </a:p>
        </p:txBody>
      </p:sp>
    </p:spTree>
    <p:extLst>
      <p:ext uri="{BB962C8B-B14F-4D97-AF65-F5344CB8AC3E}">
        <p14:creationId xmlns:p14="http://schemas.microsoft.com/office/powerpoint/2010/main" val="22227124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000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GB" dirty="0" smtClean="0">
                <a:solidFill>
                  <a:schemeClr val="bg1"/>
                </a:solidFill>
                <a:latin typeface="Arial" charset="0"/>
              </a:rPr>
              <a:t>Activities (2)</a:t>
            </a:r>
            <a:endParaRPr lang="en-GB" sz="1100" i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76600" y="4857750"/>
            <a:ext cx="1905000" cy="171450"/>
          </a:xfrm>
          <a:noFill/>
        </p:spPr>
        <p:txBody>
          <a:bodyPr/>
          <a:lstStyle/>
          <a:p>
            <a:fld id="{B23A554D-8CE7-4A3C-8CCA-6CB26EB7E2C0}" type="slidenum">
              <a:rPr lang="en-GB" smtClean="0"/>
              <a:pPr/>
              <a:t>4</a:t>
            </a:fld>
            <a:endParaRPr lang="en-GB" smtClean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4857750"/>
            <a:ext cx="9144000" cy="2857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0" y="4937523"/>
            <a:ext cx="275823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Global mobile Suppliers Association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429001" y="4937523"/>
            <a:ext cx="151677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www.gsacom.com</a:t>
            </a:r>
          </a:p>
        </p:txBody>
      </p:sp>
      <p:pic>
        <p:nvPicPr>
          <p:cNvPr id="11" name="Picture 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4886325"/>
            <a:ext cx="1115616" cy="231705"/>
          </a:xfrm>
          <a:prstGeom prst="rect">
            <a:avLst/>
          </a:prstGeom>
          <a:noFill/>
          <a:ln w="1270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12" name="Picture 33" descr="C:\Users\ALAN\Pictures\twitter_logo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3768" y="4869657"/>
            <a:ext cx="990600" cy="273844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</p:pic>
      <p:pic>
        <p:nvPicPr>
          <p:cNvPr id="13" name="Picture 3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4894008"/>
            <a:ext cx="304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4894008"/>
            <a:ext cx="792088" cy="22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8748464" y="4515966"/>
            <a:ext cx="263119" cy="2616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4</a:t>
            </a:r>
            <a:endParaRPr lang="en-GB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9" name="Picture 28" descr="gsa_logo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628" y="0"/>
            <a:ext cx="648072" cy="34843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914400" y="1276350"/>
            <a:ext cx="1447800" cy="338554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rial"/>
              </a:rPr>
              <a:t>SPECTRUM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771800" y="2571750"/>
            <a:ext cx="5638800" cy="9541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400" dirty="0" smtClean="0">
                <a:latin typeface="Arial"/>
              </a:rPr>
              <a:t> 3GPP technologies and their required ecosystems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>
                <a:latin typeface="Arial"/>
              </a:rPr>
              <a:t> Spectrum initiatives (incl. </a:t>
            </a:r>
            <a:r>
              <a:rPr lang="en-US" sz="1400" dirty="0" err="1" smtClean="0">
                <a:latin typeface="Arial"/>
              </a:rPr>
              <a:t>refarming</a:t>
            </a:r>
            <a:r>
              <a:rPr lang="en-US" sz="1400" dirty="0" smtClean="0">
                <a:latin typeface="Arial"/>
              </a:rPr>
              <a:t>, digital dividend e.g. APT700, LTE in unlicensed bands, L-band, 3.5 GHz, other emerging topics)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14400" y="2859782"/>
            <a:ext cx="1447800" cy="3385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rial"/>
              </a:rPr>
              <a:t>PROMOTION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771800" y="3579862"/>
            <a:ext cx="5638800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/>
              </a:rPr>
              <a:t>Participation at targeted events incl. key conferences &amp; non-commercial events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771800" y="4155926"/>
            <a:ext cx="5638800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/>
              </a:rPr>
              <a:t>Reports, information papers, interviews, comment pieces, invited contributions, webinars, etc.</a:t>
            </a:r>
          </a:p>
        </p:txBody>
      </p:sp>
      <p:sp>
        <p:nvSpPr>
          <p:cNvPr id="2" name="Rectangle 1"/>
          <p:cNvSpPr/>
          <p:nvPr/>
        </p:nvSpPr>
        <p:spPr>
          <a:xfrm>
            <a:off x="2771800" y="483518"/>
            <a:ext cx="5688632" cy="1600438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/>
              </a:rPr>
              <a:t>GSA Spectrum Group – GSG – now working </a:t>
            </a:r>
            <a:endParaRPr lang="en-US" sz="1400" dirty="0" smtClean="0">
              <a:latin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sz="1400" dirty="0" err="1" smtClean="0">
                <a:latin typeface="Arial"/>
              </a:rPr>
              <a:t>Lasse</a:t>
            </a:r>
            <a:r>
              <a:rPr lang="en-US" sz="1400" dirty="0" smtClean="0">
                <a:latin typeface="Arial"/>
              </a:rPr>
              <a:t> </a:t>
            </a:r>
            <a:r>
              <a:rPr lang="en-US" sz="1400" dirty="0" err="1" smtClean="0">
                <a:latin typeface="Arial"/>
              </a:rPr>
              <a:t>Wieweg</a:t>
            </a:r>
            <a:r>
              <a:rPr lang="en-US" sz="1400" dirty="0" smtClean="0">
                <a:latin typeface="Arial"/>
              </a:rPr>
              <a:t> GSA Chairman. Huawei GSG Vice Chair.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>
                <a:latin typeface="Arial"/>
              </a:rPr>
              <a:t>Ericsson</a:t>
            </a:r>
            <a:r>
              <a:rPr lang="en-US" sz="1400" dirty="0">
                <a:latin typeface="Arial"/>
              </a:rPr>
              <a:t>, Qualcomm, Nokia, Huawei, Intel all participating </a:t>
            </a:r>
            <a:r>
              <a:rPr lang="en-US" sz="1400" dirty="0" smtClean="0">
                <a:latin typeface="Arial"/>
              </a:rPr>
              <a:t>in Regional Coordinator positions</a:t>
            </a:r>
            <a:r>
              <a:rPr lang="en-US" sz="1400" dirty="0">
                <a:latin typeface="Arial"/>
              </a:rPr>
              <a:t>. </a:t>
            </a:r>
            <a:endParaRPr lang="en-US" sz="1400" dirty="0" smtClean="0">
              <a:latin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sz="1400" dirty="0" smtClean="0">
                <a:latin typeface="Arial"/>
              </a:rPr>
              <a:t>Working </a:t>
            </a:r>
            <a:r>
              <a:rPr lang="en-US" sz="1400" dirty="0">
                <a:latin typeface="Arial"/>
              </a:rPr>
              <a:t>relationships agreed with CEPT and </a:t>
            </a:r>
            <a:r>
              <a:rPr lang="en-US" sz="1400" dirty="0" smtClean="0">
                <a:latin typeface="Arial"/>
              </a:rPr>
              <a:t>ATU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>
                <a:latin typeface="Arial"/>
              </a:rPr>
              <a:t>Others to follow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>
                <a:latin typeface="Arial"/>
              </a:rPr>
              <a:t>Considering best time to join ITU</a:t>
            </a:r>
            <a:endParaRPr lang="en-US" sz="1400" dirty="0">
              <a:latin typeface="Arial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771800" y="2211710"/>
            <a:ext cx="5638800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400" dirty="0" smtClean="0">
                <a:latin typeface="Arial"/>
              </a:rPr>
              <a:t>GSA Web site – building in new features to </a:t>
            </a:r>
            <a:r>
              <a:rPr lang="en-US" sz="1400" dirty="0" smtClean="0">
                <a:latin typeface="Arial"/>
              </a:rPr>
              <a:t>ease report discovery</a:t>
            </a:r>
            <a:endParaRPr lang="en-US" sz="1400" dirty="0" smtClean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227124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000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GB" dirty="0" smtClean="0">
                <a:solidFill>
                  <a:schemeClr val="bg1"/>
                </a:solidFill>
                <a:latin typeface="Arial" charset="0"/>
              </a:rPr>
              <a:t>Organisational aspects</a:t>
            </a:r>
            <a:endParaRPr lang="en-GB" sz="1100" i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76600" y="4857750"/>
            <a:ext cx="1905000" cy="171450"/>
          </a:xfrm>
          <a:noFill/>
        </p:spPr>
        <p:txBody>
          <a:bodyPr/>
          <a:lstStyle/>
          <a:p>
            <a:fld id="{B23A554D-8CE7-4A3C-8CCA-6CB26EB7E2C0}" type="slidenum">
              <a:rPr lang="en-GB" smtClean="0"/>
              <a:pPr/>
              <a:t>5</a:t>
            </a:fld>
            <a:endParaRPr lang="en-GB" smtClean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4857750"/>
            <a:ext cx="9144000" cy="2857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0" y="4937523"/>
            <a:ext cx="275823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Global mobile Suppliers Association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429001" y="4937523"/>
            <a:ext cx="151677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www.gsacom.com</a:t>
            </a:r>
          </a:p>
        </p:txBody>
      </p:sp>
      <p:pic>
        <p:nvPicPr>
          <p:cNvPr id="11" name="Picture 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4886325"/>
            <a:ext cx="1115616" cy="231705"/>
          </a:xfrm>
          <a:prstGeom prst="rect">
            <a:avLst/>
          </a:prstGeom>
          <a:noFill/>
          <a:ln w="1270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12" name="Picture 33" descr="C:\Users\ALAN\Pictures\twitter_logo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3768" y="4869657"/>
            <a:ext cx="990600" cy="273844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</p:pic>
      <p:pic>
        <p:nvPicPr>
          <p:cNvPr id="13" name="Picture 3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4894008"/>
            <a:ext cx="304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4894008"/>
            <a:ext cx="792088" cy="22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8748464" y="4515966"/>
            <a:ext cx="263119" cy="2616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5</a:t>
            </a:r>
            <a:endParaRPr lang="en-GB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9" name="Picture 28" descr="gsa_logo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628" y="0"/>
            <a:ext cx="648072" cy="34843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22275" y="771550"/>
            <a:ext cx="6934200" cy="800219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rial"/>
              </a:rPr>
              <a:t>Intel has joined the GSA Executive Committee – 5 Executive Members</a:t>
            </a:r>
          </a:p>
          <a:p>
            <a:endParaRPr lang="en-US" sz="1600" dirty="0" smtClean="0">
              <a:latin typeface="Arial"/>
            </a:endParaRPr>
          </a:p>
          <a:p>
            <a:r>
              <a:rPr lang="en-US" sz="1400" dirty="0" err="1" smtClean="0">
                <a:latin typeface="Arial"/>
              </a:rPr>
              <a:t>Radisys</a:t>
            </a:r>
            <a:r>
              <a:rPr lang="en-US" sz="1400" dirty="0" smtClean="0">
                <a:latin typeface="Arial"/>
              </a:rPr>
              <a:t> Corporation and Drayson Technologies have joined as GSA Members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22275" y="1995686"/>
            <a:ext cx="6934200" cy="338554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rial"/>
              </a:rPr>
              <a:t>GSA Associate Subscriptions for access to </a:t>
            </a:r>
            <a:r>
              <a:rPr lang="en-US" sz="1600" dirty="0" err="1" smtClean="0">
                <a:latin typeface="Arial"/>
              </a:rPr>
              <a:t>GAMBoD</a:t>
            </a:r>
            <a:r>
              <a:rPr lang="en-US" sz="1600" dirty="0" smtClean="0">
                <a:latin typeface="Arial"/>
              </a:rPr>
              <a:t> increasing</a:t>
            </a:r>
            <a:endParaRPr lang="en-US" sz="1400" dirty="0" smtClean="0">
              <a:latin typeface="Arial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22275" y="4011910"/>
            <a:ext cx="6934200" cy="338554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rial"/>
              </a:rPr>
              <a:t>Continue to grow the registered subscribers in new vertical sectors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22275" y="3291830"/>
            <a:ext cx="6934200" cy="338554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latin typeface="Arial"/>
              </a:rPr>
              <a:t>c</a:t>
            </a:r>
            <a:r>
              <a:rPr lang="en-US" sz="1600" dirty="0" smtClean="0">
                <a:latin typeface="Arial"/>
              </a:rPr>
              <a:t>. 250,000 downloads of reports, white papers etc. from the website p.a.</a:t>
            </a:r>
          </a:p>
        </p:txBody>
      </p:sp>
      <p:pic>
        <p:nvPicPr>
          <p:cNvPr id="2" name="Picture 1" descr="ERI_horizontal_Blue copy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498311"/>
            <a:ext cx="1239876" cy="254718"/>
          </a:xfrm>
          <a:prstGeom prst="rect">
            <a:avLst/>
          </a:prstGeom>
        </p:spPr>
      </p:pic>
      <p:pic>
        <p:nvPicPr>
          <p:cNvPr id="3" name="Picture 2" descr="GSA Member Logos Nokia-01.png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62" t="43820" r="17673" b="42519"/>
          <a:stretch/>
        </p:blipFill>
        <p:spPr>
          <a:xfrm>
            <a:off x="7884368" y="1241060"/>
            <a:ext cx="840040" cy="178562"/>
          </a:xfrm>
          <a:prstGeom prst="rect">
            <a:avLst/>
          </a:prstGeom>
        </p:spPr>
      </p:pic>
      <p:pic>
        <p:nvPicPr>
          <p:cNvPr id="4" name="Picture 3" descr="Huawei Brand Logo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1563638"/>
            <a:ext cx="513114" cy="504056"/>
          </a:xfrm>
          <a:prstGeom prst="rect">
            <a:avLst/>
          </a:prstGeom>
        </p:spPr>
      </p:pic>
      <p:pic>
        <p:nvPicPr>
          <p:cNvPr id="6" name="Picture 5" descr="intel_1spot Main copy.jp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1573907"/>
            <a:ext cx="723187" cy="483518"/>
          </a:xfrm>
          <a:prstGeom prst="rect">
            <a:avLst/>
          </a:prstGeom>
        </p:spPr>
      </p:pic>
      <p:pic>
        <p:nvPicPr>
          <p:cNvPr id="16" name="Picture 15" descr="GSA Member Logos Qualcomm-08.jpg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" t="40105" r="9389" b="40105"/>
          <a:stretch/>
        </p:blipFill>
        <p:spPr>
          <a:xfrm>
            <a:off x="7740352" y="843558"/>
            <a:ext cx="1139428" cy="277624"/>
          </a:xfrm>
          <a:prstGeom prst="rect">
            <a:avLst/>
          </a:prstGeom>
        </p:spPr>
      </p:pic>
      <p:pic>
        <p:nvPicPr>
          <p:cNvPr id="18" name="Picture 17" descr="GSA Member Radisys-01.jpg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72" b="36427"/>
          <a:stretch/>
        </p:blipFill>
        <p:spPr>
          <a:xfrm>
            <a:off x="7956376" y="2527841"/>
            <a:ext cx="732780" cy="252816"/>
          </a:xfrm>
          <a:prstGeom prst="rect">
            <a:avLst/>
          </a:prstGeom>
        </p:spPr>
      </p:pic>
      <p:pic>
        <p:nvPicPr>
          <p:cNvPr id="22" name="Picture 21" descr="DT_reversed_CMYK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2887881"/>
            <a:ext cx="720080" cy="475957"/>
          </a:xfrm>
          <a:prstGeom prst="rect">
            <a:avLst/>
          </a:prstGeom>
        </p:spPr>
      </p:pic>
      <p:pic>
        <p:nvPicPr>
          <p:cNvPr id="23" name="Picture 22" descr="GSA Member Logol-expway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2167801"/>
            <a:ext cx="794367" cy="289322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414263" y="2643758"/>
            <a:ext cx="69660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 err="1">
                <a:latin typeface="Arial"/>
                <a:cs typeface="Arial"/>
              </a:rPr>
              <a:t>Analysys</a:t>
            </a:r>
            <a:r>
              <a:rPr lang="en-GB" sz="1200" dirty="0">
                <a:latin typeface="Arial"/>
                <a:cs typeface="Arial"/>
              </a:rPr>
              <a:t> Mason · Philips · Rohde &amp; Schwarz · Redline Communications · Reliance </a:t>
            </a:r>
            <a:r>
              <a:rPr lang="en-GB" sz="1200" dirty="0" err="1">
                <a:latin typeface="Arial"/>
                <a:cs typeface="Arial"/>
              </a:rPr>
              <a:t>Jio</a:t>
            </a:r>
            <a:r>
              <a:rPr lang="en-GB" sz="1200" dirty="0">
                <a:latin typeface="Arial"/>
                <a:cs typeface="Arial"/>
              </a:rPr>
              <a:t> </a:t>
            </a:r>
            <a:r>
              <a:rPr lang="en-GB" sz="1200" dirty="0" err="1">
                <a:latin typeface="Arial"/>
                <a:cs typeface="Arial"/>
              </a:rPr>
              <a:t>Infocomm</a:t>
            </a:r>
            <a:r>
              <a:rPr lang="en-GB" sz="1200" dirty="0">
                <a:latin typeface="Arial"/>
                <a:cs typeface="Arial"/>
              </a:rPr>
              <a:t>  · IFT Mexico · Doro AB </a:t>
            </a:r>
            <a:r>
              <a:rPr lang="en-GB" sz="1200" dirty="0" smtClean="0">
                <a:latin typeface="Arial"/>
                <a:cs typeface="Arial"/>
              </a:rPr>
              <a:t>· </a:t>
            </a:r>
            <a:r>
              <a:rPr lang="en-GB" sz="1200" dirty="0" err="1" smtClean="0">
                <a:latin typeface="Arial"/>
                <a:cs typeface="Arial"/>
              </a:rPr>
              <a:t>ComReg</a:t>
            </a:r>
            <a:r>
              <a:rPr lang="en-GB" sz="1200" dirty="0" smtClean="0">
                <a:latin typeface="Arial"/>
                <a:cs typeface="Arial"/>
              </a:rPr>
              <a:t> 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  <a:latin typeface="Arial"/>
                <a:ea typeface="Wingdings"/>
                <a:cs typeface="Arial"/>
                <a:sym typeface="Wingdings"/>
              </a:rPr>
              <a:t></a:t>
            </a:r>
            <a:r>
              <a:rPr lang="en-GB" sz="1200" dirty="0" smtClean="0">
                <a:latin typeface="Arial"/>
                <a:cs typeface="Arial"/>
              </a:rPr>
              <a:t> </a:t>
            </a:r>
            <a:r>
              <a:rPr lang="en-GB" sz="1200" dirty="0" err="1" smtClean="0">
                <a:latin typeface="Arial"/>
                <a:cs typeface="Arial"/>
              </a:rPr>
              <a:t>SpiderCloud</a:t>
            </a:r>
            <a:r>
              <a:rPr lang="en-GB" sz="1200" dirty="0" smtClean="0">
                <a:latin typeface="Arial"/>
                <a:cs typeface="Arial"/>
              </a:rPr>
              <a:t> </a:t>
            </a:r>
            <a:r>
              <a:rPr lang="en-GB" sz="1200" dirty="0">
                <a:latin typeface="Arial"/>
                <a:cs typeface="Arial"/>
              </a:rPr>
              <a:t>Wireless </a:t>
            </a:r>
            <a:r>
              <a:rPr lang="en-GB" sz="1200" dirty="0" smtClean="0">
                <a:latin typeface="Arial"/>
                <a:cs typeface="Arial"/>
              </a:rPr>
              <a:t>· </a:t>
            </a:r>
            <a:endParaRPr lang="en-GB" sz="12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227124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000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GB" dirty="0" smtClean="0">
                <a:solidFill>
                  <a:schemeClr val="bg1"/>
                </a:solidFill>
                <a:latin typeface="Arial" charset="0"/>
              </a:rPr>
              <a:t>4G/LTE deployments: status worldwide</a:t>
            </a:r>
            <a:endParaRPr lang="en-GB" sz="1100" i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76600" y="4857750"/>
            <a:ext cx="1905000" cy="171450"/>
          </a:xfrm>
          <a:noFill/>
        </p:spPr>
        <p:txBody>
          <a:bodyPr/>
          <a:lstStyle/>
          <a:p>
            <a:fld id="{B23A554D-8CE7-4A3C-8CCA-6CB26EB7E2C0}" type="slidenum">
              <a:rPr lang="en-GB" smtClean="0"/>
              <a:pPr/>
              <a:t>6</a:t>
            </a:fld>
            <a:endParaRPr lang="en-GB" smtClean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4857750"/>
            <a:ext cx="9144000" cy="2857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0" y="4937523"/>
            <a:ext cx="275823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Global mobile Suppliers Association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429001" y="4937523"/>
            <a:ext cx="151677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www.gsacom.com</a:t>
            </a:r>
          </a:p>
        </p:txBody>
      </p:sp>
      <p:pic>
        <p:nvPicPr>
          <p:cNvPr id="11" name="Picture 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4886325"/>
            <a:ext cx="1115616" cy="231705"/>
          </a:xfrm>
          <a:prstGeom prst="rect">
            <a:avLst/>
          </a:prstGeom>
          <a:noFill/>
          <a:ln w="1270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12" name="Picture 33" descr="C:\Users\ALAN\Pictures\twitter_logo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3768" y="4869657"/>
            <a:ext cx="990600" cy="273844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</p:pic>
      <p:pic>
        <p:nvPicPr>
          <p:cNvPr id="13" name="Picture 3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4894008"/>
            <a:ext cx="304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4894008"/>
            <a:ext cx="792088" cy="22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Box 21"/>
          <p:cNvSpPr txBox="1"/>
          <p:nvPr/>
        </p:nvSpPr>
        <p:spPr>
          <a:xfrm>
            <a:off x="5686096" y="4587974"/>
            <a:ext cx="155020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i="1" dirty="0" smtClean="0">
                <a:latin typeface="Arial"/>
                <a:cs typeface="Arial"/>
              </a:rPr>
              <a:t>LTE User Device Growth </a:t>
            </a:r>
            <a:endParaRPr lang="en-US" sz="900" b="1" i="1" dirty="0">
              <a:latin typeface="Arial"/>
              <a:cs typeface="Arial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11560" y="4515966"/>
            <a:ext cx="2325581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i="1" dirty="0" smtClean="0">
                <a:latin typeface="Arial"/>
              </a:rPr>
              <a:t>Source GSA: Evolution to LTE report – 8</a:t>
            </a:r>
            <a:r>
              <a:rPr lang="en-US" sz="700" i="1" baseline="30000" dirty="0" smtClean="0">
                <a:latin typeface="Arial"/>
              </a:rPr>
              <a:t>the</a:t>
            </a:r>
            <a:r>
              <a:rPr lang="en-US" sz="700" i="1" dirty="0" smtClean="0">
                <a:latin typeface="Arial"/>
              </a:rPr>
              <a:t> April 2016</a:t>
            </a:r>
            <a:endParaRPr lang="en-US" sz="700" i="1" dirty="0">
              <a:latin typeface="Arial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748464" y="4515966"/>
            <a:ext cx="263119" cy="2616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6</a:t>
            </a:r>
            <a:endParaRPr lang="en-GB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9" name="Picture 28" descr="gsa_logo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628" y="0"/>
            <a:ext cx="648072" cy="348432"/>
          </a:xfrm>
          <a:prstGeom prst="rect">
            <a:avLst/>
          </a:prstGeom>
        </p:spPr>
      </p:pic>
      <p:pic>
        <p:nvPicPr>
          <p:cNvPr id="3" name="Picture 2" descr="160427 LTE market status.tif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627534"/>
            <a:ext cx="4392488" cy="3850611"/>
          </a:xfrm>
          <a:prstGeom prst="rect">
            <a:avLst/>
          </a:prstGeom>
        </p:spPr>
      </p:pic>
      <p:pic>
        <p:nvPicPr>
          <p:cNvPr id="4" name="Picture 3" descr="160427 LTE launces.tif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83518"/>
            <a:ext cx="3096344" cy="2058505"/>
          </a:xfrm>
          <a:prstGeom prst="rect">
            <a:avLst/>
          </a:prstGeom>
        </p:spPr>
      </p:pic>
      <p:pic>
        <p:nvPicPr>
          <p:cNvPr id="6" name="Picture 5" descr="160427 LTE user devices.tiff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14"/>
          <a:stretch/>
        </p:blipFill>
        <p:spPr>
          <a:xfrm>
            <a:off x="5724128" y="2571750"/>
            <a:ext cx="3168352" cy="201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7124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000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GB" dirty="0" smtClean="0">
                <a:solidFill>
                  <a:schemeClr val="bg1"/>
                </a:solidFill>
                <a:latin typeface="Arial" charset="0"/>
              </a:rPr>
              <a:t>LTE user devices</a:t>
            </a:r>
            <a:endParaRPr lang="en-GB" sz="1100" i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76600" y="4857750"/>
            <a:ext cx="1905000" cy="171450"/>
          </a:xfrm>
          <a:noFill/>
        </p:spPr>
        <p:txBody>
          <a:bodyPr/>
          <a:lstStyle/>
          <a:p>
            <a:fld id="{B23A554D-8CE7-4A3C-8CCA-6CB26EB7E2C0}" type="slidenum">
              <a:rPr lang="en-GB" smtClean="0"/>
              <a:pPr/>
              <a:t>7</a:t>
            </a:fld>
            <a:endParaRPr lang="en-GB" smtClean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4857750"/>
            <a:ext cx="9144000" cy="2857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0" y="4937523"/>
            <a:ext cx="275823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Global mobile Suppliers Association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429001" y="4937523"/>
            <a:ext cx="151677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www.gsacom.com</a:t>
            </a:r>
          </a:p>
        </p:txBody>
      </p:sp>
      <p:pic>
        <p:nvPicPr>
          <p:cNvPr id="11" name="Picture 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4886325"/>
            <a:ext cx="1115616" cy="231705"/>
          </a:xfrm>
          <a:prstGeom prst="rect">
            <a:avLst/>
          </a:prstGeom>
          <a:noFill/>
          <a:ln w="1270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12" name="Picture 33" descr="C:\Users\ALAN\Pictures\twitter_logo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3768" y="4869657"/>
            <a:ext cx="990600" cy="273844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</p:pic>
      <p:pic>
        <p:nvPicPr>
          <p:cNvPr id="13" name="Picture 3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4894008"/>
            <a:ext cx="304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4894008"/>
            <a:ext cx="792088" cy="22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251520" y="2715766"/>
            <a:ext cx="2520929" cy="276999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200" i="1" dirty="0" smtClean="0">
                <a:solidFill>
                  <a:srgbClr val="FFFFFF"/>
                </a:solidFill>
                <a:latin typeface="Arial"/>
                <a:cs typeface="Arial"/>
              </a:rPr>
              <a:t>LTE-Advanced continues to grow</a:t>
            </a:r>
            <a:endParaRPr lang="en-US" sz="1200" i="1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9512" y="3075806"/>
            <a:ext cx="3456384" cy="15696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Arial"/>
                <a:cs typeface="Arial"/>
              </a:rPr>
              <a:t>2,460 (1,132) devices support Cat 4</a:t>
            </a:r>
          </a:p>
          <a:p>
            <a:pPr algn="ctr"/>
            <a:r>
              <a:rPr lang="en-US" sz="1200" dirty="0" smtClean="0">
                <a:latin typeface="Arial"/>
                <a:cs typeface="Arial"/>
              </a:rPr>
              <a:t>100% increase in 6 months</a:t>
            </a:r>
          </a:p>
          <a:p>
            <a:pPr algn="ctr"/>
            <a:endParaRPr lang="en-US" sz="1200" dirty="0" smtClean="0">
              <a:latin typeface="Arial"/>
              <a:cs typeface="Arial"/>
            </a:endParaRPr>
          </a:p>
          <a:p>
            <a:pPr algn="ctr"/>
            <a:r>
              <a:rPr lang="en-US" sz="1200" dirty="0" smtClean="0">
                <a:latin typeface="Arial"/>
                <a:cs typeface="Arial"/>
              </a:rPr>
              <a:t>Includes 285 (108) Cat 6 terminals</a:t>
            </a:r>
          </a:p>
          <a:p>
            <a:pPr algn="ctr"/>
            <a:endParaRPr lang="en-US" sz="1200" dirty="0">
              <a:latin typeface="Arial"/>
              <a:cs typeface="Arial"/>
            </a:endParaRPr>
          </a:p>
          <a:p>
            <a:pPr algn="ctr"/>
            <a:r>
              <a:rPr lang="en-US" sz="1200" dirty="0" smtClean="0">
                <a:latin typeface="Arial"/>
                <a:cs typeface="Arial"/>
              </a:rPr>
              <a:t>40 Cat 9 devices</a:t>
            </a:r>
          </a:p>
          <a:p>
            <a:pPr algn="ctr"/>
            <a:r>
              <a:rPr lang="en-US" sz="1200" dirty="0" smtClean="0">
                <a:latin typeface="Arial"/>
                <a:cs typeface="Arial"/>
              </a:rPr>
              <a:t>1 Cat 11 device</a:t>
            </a:r>
          </a:p>
          <a:p>
            <a:pPr algn="ctr"/>
            <a:r>
              <a:rPr lang="en-US" sz="1200" dirty="0">
                <a:latin typeface="Arial"/>
                <a:cs typeface="Arial"/>
              </a:rPr>
              <a:t>7</a:t>
            </a:r>
            <a:r>
              <a:rPr lang="en-US" sz="1200" dirty="0" smtClean="0">
                <a:latin typeface="Arial"/>
                <a:cs typeface="Arial"/>
              </a:rPr>
              <a:t> Cat 12 devices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372200" y="3579862"/>
            <a:ext cx="23762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Arial"/>
                <a:cs typeface="Arial"/>
              </a:rPr>
              <a:t>1,943 (1,210) LTE TDD devices</a:t>
            </a:r>
          </a:p>
          <a:p>
            <a:pPr algn="ctr"/>
            <a:r>
              <a:rPr lang="en-US" sz="1000" i="1" dirty="0" smtClean="0">
                <a:latin typeface="Arial"/>
                <a:cs typeface="Arial"/>
              </a:rPr>
              <a:t>1,283 are smartphones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436097" y="4569972"/>
            <a:ext cx="319201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i="1" dirty="0" smtClean="0">
                <a:latin typeface="Arial"/>
              </a:rPr>
              <a:t>Source GSA: Status of the LTE Ecosystem report –  8</a:t>
            </a:r>
            <a:r>
              <a:rPr lang="en-US" sz="800" i="1" baseline="30000" dirty="0" smtClean="0">
                <a:latin typeface="Arial"/>
              </a:rPr>
              <a:t>th</a:t>
            </a:r>
            <a:r>
              <a:rPr lang="en-US" sz="800" i="1" dirty="0" smtClean="0">
                <a:latin typeface="Arial"/>
              </a:rPr>
              <a:t> April 2016</a:t>
            </a:r>
            <a:endParaRPr lang="en-US" sz="800" i="1" dirty="0">
              <a:latin typeface="Arial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868144" y="2283718"/>
            <a:ext cx="316835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latin typeface="Arial"/>
                <a:cs typeface="Arial"/>
              </a:rPr>
              <a:t>91.2% (90%) of all LTE devices can operate on a 3G technology (2,327 on HSPA systems)</a:t>
            </a:r>
          </a:p>
          <a:p>
            <a:endParaRPr lang="en-US" sz="1000" dirty="0">
              <a:latin typeface="Arial"/>
              <a:cs typeface="Arial"/>
            </a:endParaRPr>
          </a:p>
          <a:p>
            <a:r>
              <a:rPr lang="en-US" sz="1000" dirty="0" smtClean="0">
                <a:latin typeface="Arial"/>
                <a:cs typeface="Arial"/>
              </a:rPr>
              <a:t>370 (219) </a:t>
            </a:r>
            <a:r>
              <a:rPr lang="en-US" sz="1000" dirty="0" err="1" smtClean="0">
                <a:latin typeface="Arial"/>
                <a:cs typeface="Arial"/>
              </a:rPr>
              <a:t>VoLTE</a:t>
            </a:r>
            <a:r>
              <a:rPr lang="en-US" sz="1000" dirty="0" smtClean="0">
                <a:latin typeface="Arial"/>
                <a:cs typeface="Arial"/>
              </a:rPr>
              <a:t> capable devices including 342 (198) smartphones have been announced</a:t>
            </a:r>
            <a:endParaRPr lang="en-US" sz="1000" dirty="0">
              <a:latin typeface="Arial"/>
              <a:cs typeface="Arial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748464" y="4515966"/>
            <a:ext cx="263119" cy="2616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7</a:t>
            </a:r>
            <a:endParaRPr lang="en-GB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7" name="Picture 26" descr="gsa_logo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628" y="0"/>
            <a:ext cx="648072" cy="348432"/>
          </a:xfrm>
          <a:prstGeom prst="rect">
            <a:avLst/>
          </a:prstGeom>
        </p:spPr>
      </p:pic>
      <p:pic>
        <p:nvPicPr>
          <p:cNvPr id="26" name="Picture 25" descr="160427 LTE user devices.tiff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49" t="17560" r="11745" b="12036"/>
          <a:stretch/>
        </p:blipFill>
        <p:spPr>
          <a:xfrm>
            <a:off x="179512" y="483518"/>
            <a:ext cx="3190416" cy="2201552"/>
          </a:xfrm>
          <a:prstGeom prst="rect">
            <a:avLst/>
          </a:prstGeom>
        </p:spPr>
      </p:pic>
      <p:pic>
        <p:nvPicPr>
          <p:cNvPr id="3" name="Picture 2" descr="160427 Device form factors.tif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2948" y="448722"/>
            <a:ext cx="3297621" cy="1754758"/>
          </a:xfrm>
          <a:prstGeom prst="rect">
            <a:avLst/>
          </a:prstGeom>
        </p:spPr>
      </p:pic>
      <p:pic>
        <p:nvPicPr>
          <p:cNvPr id="6" name="Picture 5" descr="160227 Frequency Bands.tif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7088" y="442652"/>
            <a:ext cx="2304256" cy="2921186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3707904" y="3507854"/>
            <a:ext cx="2304256" cy="10156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Arial"/>
                <a:cs typeface="Arial"/>
              </a:rPr>
              <a:t>GSA Now Tracking Cat 1 Devices</a:t>
            </a:r>
          </a:p>
          <a:p>
            <a:pPr algn="ctr"/>
            <a:endParaRPr lang="en-US" sz="1200" dirty="0">
              <a:latin typeface="Arial"/>
              <a:cs typeface="Arial"/>
            </a:endParaRPr>
          </a:p>
          <a:p>
            <a:pPr algn="ctr"/>
            <a:r>
              <a:rPr lang="en-US" sz="1200" dirty="0" smtClean="0">
                <a:latin typeface="Arial"/>
                <a:cs typeface="Arial"/>
              </a:rPr>
              <a:t>10 Cat 1 devices identified and now in the </a:t>
            </a:r>
            <a:r>
              <a:rPr lang="en-US" sz="1200" dirty="0" err="1" smtClean="0">
                <a:latin typeface="Arial"/>
                <a:cs typeface="Arial"/>
              </a:rPr>
              <a:t>GAMBoD</a:t>
            </a:r>
            <a:r>
              <a:rPr lang="en-US" sz="1200" dirty="0" smtClean="0">
                <a:latin typeface="Arial"/>
                <a:cs typeface="Arial"/>
              </a:rPr>
              <a:t> Database</a:t>
            </a:r>
          </a:p>
        </p:txBody>
      </p:sp>
    </p:spTree>
    <p:extLst>
      <p:ext uri="{BB962C8B-B14F-4D97-AF65-F5344CB8AC3E}">
        <p14:creationId xmlns:p14="http://schemas.microsoft.com/office/powerpoint/2010/main" val="35763671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000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GB" dirty="0" smtClean="0">
                <a:solidFill>
                  <a:schemeClr val="bg1"/>
                </a:solidFill>
                <a:latin typeface="Arial" charset="0"/>
              </a:rPr>
              <a:t>Trending</a:t>
            </a:r>
            <a:endParaRPr lang="en-GB" sz="1100" i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76600" y="4857750"/>
            <a:ext cx="1905000" cy="171450"/>
          </a:xfrm>
          <a:noFill/>
        </p:spPr>
        <p:txBody>
          <a:bodyPr/>
          <a:lstStyle/>
          <a:p>
            <a:fld id="{B23A554D-8CE7-4A3C-8CCA-6CB26EB7E2C0}" type="slidenum">
              <a:rPr lang="en-GB" smtClean="0"/>
              <a:pPr/>
              <a:t>8</a:t>
            </a:fld>
            <a:endParaRPr lang="en-GB" smtClean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4857750"/>
            <a:ext cx="9144000" cy="2857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0" y="4937523"/>
            <a:ext cx="275823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Global mobile Suppliers Association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429001" y="4937523"/>
            <a:ext cx="151677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www.gsacom.com</a:t>
            </a:r>
          </a:p>
        </p:txBody>
      </p:sp>
      <p:pic>
        <p:nvPicPr>
          <p:cNvPr id="11" name="Picture 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4886325"/>
            <a:ext cx="1115616" cy="231705"/>
          </a:xfrm>
          <a:prstGeom prst="rect">
            <a:avLst/>
          </a:prstGeom>
          <a:noFill/>
          <a:ln w="1270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12" name="Picture 33" descr="C:\Users\ALAN\Pictures\twitter_logo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3768" y="4869657"/>
            <a:ext cx="990600" cy="273844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</p:pic>
      <p:pic>
        <p:nvPicPr>
          <p:cNvPr id="13" name="Picture 3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4894008"/>
            <a:ext cx="304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4894008"/>
            <a:ext cx="792088" cy="22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Box 21"/>
          <p:cNvSpPr txBox="1"/>
          <p:nvPr/>
        </p:nvSpPr>
        <p:spPr>
          <a:xfrm>
            <a:off x="323528" y="699542"/>
            <a:ext cx="8409756" cy="907941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en-US" sz="1600" dirty="0" err="1" smtClean="0">
                <a:solidFill>
                  <a:srgbClr val="FFFFFF"/>
                </a:solidFill>
                <a:latin typeface="Arial"/>
                <a:cs typeface="Arial"/>
              </a:rPr>
              <a:t>VoLTE</a:t>
            </a:r>
            <a:r>
              <a:rPr lang="en-US" sz="1600" dirty="0" smtClean="0">
                <a:solidFill>
                  <a:srgbClr val="FFFFFF"/>
                </a:solidFill>
                <a:latin typeface="Arial"/>
                <a:cs typeface="Arial"/>
              </a:rPr>
              <a:t>-HD voice service – 126 operators investing in 60 countries with 55 commercially launched networks in 34 countries.</a:t>
            </a: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en-US" sz="1600" dirty="0" smtClean="0">
                <a:solidFill>
                  <a:srgbClr val="FFFFFF"/>
                </a:solidFill>
                <a:latin typeface="Arial"/>
                <a:cs typeface="Arial"/>
              </a:rPr>
              <a:t>370 </a:t>
            </a:r>
            <a:r>
              <a:rPr lang="en-US" sz="1600" dirty="0" err="1" smtClean="0">
                <a:solidFill>
                  <a:srgbClr val="FFFFFF"/>
                </a:solidFill>
                <a:latin typeface="Arial"/>
                <a:cs typeface="Arial"/>
              </a:rPr>
              <a:t>VoLTE</a:t>
            </a:r>
            <a:r>
              <a:rPr lang="en-US" sz="1600" dirty="0" smtClean="0">
                <a:solidFill>
                  <a:srgbClr val="FFFFFF"/>
                </a:solidFill>
                <a:latin typeface="Arial"/>
                <a:cs typeface="Arial"/>
              </a:rPr>
              <a:t>- compatible devices announced </a:t>
            </a:r>
            <a:endParaRPr lang="en-US" sz="16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pic>
        <p:nvPicPr>
          <p:cNvPr id="27" name="Picture 26" descr="gsa_logo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628" y="0"/>
            <a:ext cx="648072" cy="348432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8748464" y="4515966"/>
            <a:ext cx="263119" cy="2616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8</a:t>
            </a:r>
            <a:endParaRPr lang="en-GB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3528" y="1635646"/>
            <a:ext cx="8409756" cy="130805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en-US" sz="1600" dirty="0" err="1" smtClean="0">
                <a:solidFill>
                  <a:srgbClr val="FFFFFF"/>
                </a:solidFill>
                <a:latin typeface="Arial"/>
                <a:cs typeface="Arial"/>
              </a:rPr>
              <a:t>eMBMS</a:t>
            </a:r>
            <a:r>
              <a:rPr lang="en-US" sz="1600" dirty="0" smtClean="0">
                <a:solidFill>
                  <a:srgbClr val="FFFFFF"/>
                </a:solidFill>
                <a:latin typeface="Arial"/>
                <a:cs typeface="Arial"/>
              </a:rPr>
              <a:t> – 34 operators committed to </a:t>
            </a:r>
            <a:r>
              <a:rPr lang="en-US" sz="1600" dirty="0" err="1" smtClean="0">
                <a:solidFill>
                  <a:srgbClr val="FFFFFF"/>
                </a:solidFill>
                <a:latin typeface="Arial"/>
                <a:cs typeface="Arial"/>
              </a:rPr>
              <a:t>eMBMS</a:t>
            </a:r>
            <a:r>
              <a:rPr lang="en-US" sz="1600" dirty="0" smtClean="0">
                <a:solidFill>
                  <a:srgbClr val="FFFFFF"/>
                </a:solidFill>
                <a:latin typeface="Arial"/>
                <a:cs typeface="Arial"/>
              </a:rPr>
              <a:t> in 21 countries - 2 commercial networks</a:t>
            </a: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en-US" sz="1600" dirty="0" smtClean="0">
                <a:solidFill>
                  <a:srgbClr val="FFFFFF"/>
                </a:solidFill>
                <a:latin typeface="Arial"/>
                <a:cs typeface="Arial"/>
              </a:rPr>
              <a:t>Update to “Evaluating the LTE Broadcast Opportunity” report planned</a:t>
            </a: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en-US" sz="1600" dirty="0" smtClean="0">
                <a:solidFill>
                  <a:srgbClr val="FFFFFF"/>
                </a:solidFill>
                <a:latin typeface="Arial"/>
                <a:cs typeface="Arial"/>
              </a:rPr>
              <a:t>Nokia white paper on GSA web site “LTE for Wide Area Broadcast” includes trial results</a:t>
            </a: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en-GB" sz="1600" dirty="0">
                <a:solidFill>
                  <a:srgbClr val="FFFFFF"/>
                </a:solidFill>
                <a:latin typeface="Arial"/>
                <a:cs typeface="Arial"/>
              </a:rPr>
              <a:t>97 devices have either been used in </a:t>
            </a:r>
            <a:r>
              <a:rPr lang="en-GB" sz="1600">
                <a:solidFill>
                  <a:srgbClr val="FFFFFF"/>
                </a:solidFill>
                <a:latin typeface="Arial"/>
                <a:cs typeface="Arial"/>
              </a:rPr>
              <a:t>LTE </a:t>
            </a:r>
            <a:r>
              <a:rPr lang="en-GB" sz="1600" smtClean="0">
                <a:solidFill>
                  <a:srgbClr val="FFFFFF"/>
                </a:solidFill>
                <a:latin typeface="Arial"/>
                <a:cs typeface="Arial"/>
              </a:rPr>
              <a:t>Broadcast demonstrations </a:t>
            </a:r>
            <a:r>
              <a:rPr lang="en-GB" sz="1600" dirty="0">
                <a:solidFill>
                  <a:srgbClr val="FFFFFF"/>
                </a:solidFill>
                <a:latin typeface="Arial"/>
                <a:cs typeface="Arial"/>
              </a:rPr>
              <a:t>or trials</a:t>
            </a:r>
            <a:endParaRPr lang="en-US" sz="16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3528" y="2983984"/>
            <a:ext cx="8409756" cy="338554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en-US" sz="1600" dirty="0" smtClean="0">
                <a:solidFill>
                  <a:srgbClr val="FFFFFF"/>
                </a:solidFill>
                <a:latin typeface="Arial"/>
                <a:cs typeface="Arial"/>
              </a:rPr>
              <a:t>LTE-Advanced Pro – new report coming from GSA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23528" y="3361305"/>
            <a:ext cx="8409756" cy="338554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en-US" sz="1600" dirty="0" smtClean="0">
                <a:solidFill>
                  <a:srgbClr val="FFFFFF"/>
                </a:solidFill>
                <a:latin typeface="Arial"/>
                <a:cs typeface="Arial"/>
              </a:rPr>
              <a:t>Spectrum Sharing - Interest in LSA and SAS</a:t>
            </a:r>
            <a:endParaRPr lang="en-US" sz="16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23528" y="3738743"/>
            <a:ext cx="8409756" cy="984885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en-US" sz="1600" dirty="0" smtClean="0">
                <a:solidFill>
                  <a:srgbClr val="FFFFFF"/>
                </a:solidFill>
                <a:latin typeface="Arial"/>
                <a:cs typeface="Arial"/>
              </a:rPr>
              <a:t>IoT drivers and use cases</a:t>
            </a: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en-US" sz="1600" dirty="0" smtClean="0">
                <a:solidFill>
                  <a:srgbClr val="FFFFFF"/>
                </a:solidFill>
                <a:latin typeface="Arial"/>
                <a:cs typeface="Arial"/>
              </a:rPr>
              <a:t>Evolution to NB-IoT and NB-IoT Ecosystem reports coming from GSA</a:t>
            </a: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en-US" sz="1600" dirty="0" smtClean="0">
                <a:solidFill>
                  <a:srgbClr val="FFFFFF"/>
                </a:solidFill>
                <a:latin typeface="Arial"/>
                <a:cs typeface="Arial"/>
              </a:rPr>
              <a:t>Tracking of NB-IoT devices in </a:t>
            </a:r>
            <a:r>
              <a:rPr lang="en-US" sz="1600" dirty="0" err="1" smtClean="0">
                <a:solidFill>
                  <a:srgbClr val="FFFFFF"/>
                </a:solidFill>
                <a:latin typeface="Arial"/>
                <a:cs typeface="Arial"/>
              </a:rPr>
              <a:t>GAMBoD</a:t>
            </a:r>
            <a:endParaRPr lang="en-US" sz="1600" dirty="0">
              <a:solidFill>
                <a:srgbClr val="FFFF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119409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000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 sz="1100" i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76600" y="4857750"/>
            <a:ext cx="1905000" cy="171450"/>
          </a:xfrm>
          <a:noFill/>
        </p:spPr>
        <p:txBody>
          <a:bodyPr/>
          <a:lstStyle/>
          <a:p>
            <a:fld id="{B23A554D-8CE7-4A3C-8CCA-6CB26EB7E2C0}" type="slidenum">
              <a:rPr lang="en-GB" smtClean="0"/>
              <a:pPr/>
              <a:t>9</a:t>
            </a:fld>
            <a:endParaRPr lang="en-GB" smtClean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4857750"/>
            <a:ext cx="9144000" cy="2857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0" y="4937523"/>
            <a:ext cx="275823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Global mobile Suppliers Association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429001" y="4937523"/>
            <a:ext cx="151677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www.gsacom.com</a:t>
            </a:r>
          </a:p>
        </p:txBody>
      </p:sp>
      <p:pic>
        <p:nvPicPr>
          <p:cNvPr id="11" name="Picture 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4886325"/>
            <a:ext cx="1115616" cy="231705"/>
          </a:xfrm>
          <a:prstGeom prst="rect">
            <a:avLst/>
          </a:prstGeom>
          <a:noFill/>
          <a:ln w="1270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12" name="Picture 33" descr="C:\Users\ALAN\Pictures\twitter_logo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3768" y="4869657"/>
            <a:ext cx="990600" cy="273844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</p:pic>
      <p:pic>
        <p:nvPicPr>
          <p:cNvPr id="13" name="Picture 3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4894008"/>
            <a:ext cx="304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4894008"/>
            <a:ext cx="792088" cy="22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1" y="33468"/>
            <a:ext cx="1889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The Journey to 5G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1520" y="1131590"/>
            <a:ext cx="3455988" cy="2246769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FFFFFF"/>
                </a:solidFill>
                <a:latin typeface="Arial"/>
                <a:cs typeface="Arial"/>
              </a:rPr>
              <a:t>GSA-5G Round Table 28</a:t>
            </a:r>
            <a:r>
              <a:rPr lang="en-US" sz="1400" baseline="30000" dirty="0" smtClean="0">
                <a:solidFill>
                  <a:srgbClr val="FFFFFF"/>
                </a:solidFill>
                <a:latin typeface="Arial"/>
                <a:cs typeface="Arial"/>
              </a:rPr>
              <a:t>th</a:t>
            </a:r>
            <a:r>
              <a:rPr lang="en-US" sz="1400" dirty="0" smtClean="0">
                <a:solidFill>
                  <a:srgbClr val="FFFFFF"/>
                </a:solidFill>
                <a:latin typeface="Arial"/>
                <a:cs typeface="Arial"/>
              </a:rPr>
              <a:t> June</a:t>
            </a:r>
          </a:p>
          <a:p>
            <a:pPr algn="ctr"/>
            <a:r>
              <a:rPr lang="en-US" sz="1400" dirty="0" smtClean="0">
                <a:solidFill>
                  <a:srgbClr val="FFFFFF"/>
                </a:solidFill>
                <a:latin typeface="Arial"/>
                <a:cs typeface="Arial"/>
              </a:rPr>
              <a:t>Hilton Olympia London</a:t>
            </a:r>
          </a:p>
          <a:p>
            <a:pPr algn="ctr"/>
            <a:endParaRPr lang="en-US" sz="1400" dirty="0">
              <a:solidFill>
                <a:srgbClr val="FFFFFF"/>
              </a:solidFill>
              <a:latin typeface="Arial"/>
              <a:cs typeface="Arial"/>
            </a:endParaRPr>
          </a:p>
          <a:p>
            <a:pPr algn="ctr"/>
            <a:r>
              <a:rPr lang="en-US" sz="1400" dirty="0" smtClean="0">
                <a:solidFill>
                  <a:srgbClr val="FFFFFF"/>
                </a:solidFill>
                <a:latin typeface="Arial"/>
                <a:cs typeface="Arial"/>
              </a:rPr>
              <a:t>Discuss 5G Progress</a:t>
            </a:r>
          </a:p>
          <a:p>
            <a:pPr algn="ctr"/>
            <a:endParaRPr lang="en-US" sz="1400" dirty="0">
              <a:solidFill>
                <a:srgbClr val="FFFFFF"/>
              </a:solidFill>
              <a:latin typeface="Arial"/>
              <a:cs typeface="Arial"/>
            </a:endParaRPr>
          </a:p>
          <a:p>
            <a:pPr algn="ctr"/>
            <a:r>
              <a:rPr lang="en-US" sz="1400" dirty="0" smtClean="0">
                <a:solidFill>
                  <a:srgbClr val="FFFFFF"/>
                </a:solidFill>
                <a:latin typeface="Arial"/>
                <a:cs typeface="Arial"/>
              </a:rPr>
              <a:t>30-35 Industry Leaders</a:t>
            </a:r>
          </a:p>
          <a:p>
            <a:pPr algn="ctr"/>
            <a:endParaRPr lang="en-US" sz="1400" dirty="0">
              <a:solidFill>
                <a:srgbClr val="FFFFFF"/>
              </a:solidFill>
              <a:latin typeface="Arial"/>
              <a:cs typeface="Arial"/>
            </a:endParaRPr>
          </a:p>
          <a:p>
            <a:pPr algn="ctr"/>
            <a:r>
              <a:rPr lang="en-US" sz="1400" dirty="0" smtClean="0">
                <a:solidFill>
                  <a:srgbClr val="FFFFFF"/>
                </a:solidFill>
                <a:latin typeface="Arial"/>
                <a:cs typeface="Arial"/>
              </a:rPr>
              <a:t>Vertical Industry Engagement</a:t>
            </a:r>
          </a:p>
          <a:p>
            <a:pPr algn="ctr"/>
            <a:endParaRPr lang="en-US" sz="1400" dirty="0">
              <a:solidFill>
                <a:srgbClr val="FFFFFF"/>
              </a:solidFill>
              <a:latin typeface="Arial"/>
              <a:cs typeface="Arial"/>
            </a:endParaRPr>
          </a:p>
          <a:p>
            <a:pPr algn="ctr"/>
            <a:r>
              <a:rPr lang="en-US" sz="1400" dirty="0" smtClean="0">
                <a:solidFill>
                  <a:srgbClr val="FFFFFF"/>
                </a:solidFill>
                <a:latin typeface="Arial"/>
                <a:cs typeface="Arial"/>
              </a:rPr>
              <a:t>Agree what constitutes a 5G Network</a:t>
            </a:r>
            <a:endParaRPr lang="en-US" sz="14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pic>
        <p:nvPicPr>
          <p:cNvPr id="28" name="Picture 27" descr="gsa_logo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628" y="0"/>
            <a:ext cx="648072" cy="348432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8748464" y="4515966"/>
            <a:ext cx="263119" cy="2616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9</a:t>
            </a:r>
            <a:endParaRPr lang="en-GB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8"/>
          <a:srcRect r="17602"/>
          <a:stretch/>
        </p:blipFill>
        <p:spPr>
          <a:xfrm>
            <a:off x="683568" y="3795886"/>
            <a:ext cx="2480508" cy="393026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4788024" y="1131590"/>
            <a:ext cx="3455988" cy="1169551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FFFFFF"/>
                </a:solidFill>
                <a:latin typeface="Arial"/>
                <a:cs typeface="Arial"/>
              </a:rPr>
              <a:t>Update to GSA 5G Executive Report</a:t>
            </a:r>
          </a:p>
          <a:p>
            <a:pPr algn="ctr"/>
            <a:endParaRPr lang="en-US" sz="1400" dirty="0">
              <a:solidFill>
                <a:srgbClr val="FFFFFF"/>
              </a:solidFill>
              <a:latin typeface="Arial"/>
              <a:cs typeface="Arial"/>
            </a:endParaRPr>
          </a:p>
          <a:p>
            <a:pPr algn="ctr"/>
            <a:r>
              <a:rPr lang="en-US" sz="1400" dirty="0" smtClean="0">
                <a:solidFill>
                  <a:srgbClr val="FFFFFF"/>
                </a:solidFill>
                <a:latin typeface="Arial"/>
                <a:cs typeface="Arial"/>
              </a:rPr>
              <a:t>New section on Spectrum</a:t>
            </a:r>
          </a:p>
          <a:p>
            <a:pPr algn="ctr"/>
            <a:endParaRPr lang="en-US" sz="1400" dirty="0">
              <a:solidFill>
                <a:srgbClr val="FFFFFF"/>
              </a:solidFill>
              <a:latin typeface="Arial"/>
              <a:cs typeface="Arial"/>
            </a:endParaRPr>
          </a:p>
          <a:p>
            <a:pPr algn="ctr"/>
            <a:r>
              <a:rPr lang="en-US" sz="1400" dirty="0" smtClean="0">
                <a:solidFill>
                  <a:srgbClr val="FFFFFF"/>
                </a:solidFill>
                <a:latin typeface="Arial"/>
                <a:cs typeface="Arial"/>
              </a:rPr>
              <a:t>Released at the 5G Round Table in June</a:t>
            </a:r>
            <a:endParaRPr lang="en-US" sz="14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pic>
        <p:nvPicPr>
          <p:cNvPr id="3" name="Picture 2" descr="160427 Road to 5G.tif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2715766"/>
            <a:ext cx="1415545" cy="1995686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06505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14004</TotalTime>
  <Words>928</Words>
  <Application>Microsoft Macintosh PowerPoint</Application>
  <PresentationFormat>On-screen Show (16:9)</PresentationFormat>
  <Paragraphs>183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22nd October 2015</Manager>
  <Company>GSA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GSA Report to 3GPP PCG #35</dc:title>
  <dc:subject>Vancouver</dc:subject>
  <dc:creator>Alan Hadden</dc:creator>
  <cp:keywords/>
  <dc:description/>
  <cp:lastModifiedBy>Joe Barrett</cp:lastModifiedBy>
  <cp:revision>487</cp:revision>
  <cp:lastPrinted>2015-06-23T08:22:43Z</cp:lastPrinted>
  <dcterms:created xsi:type="dcterms:W3CDTF">2015-10-22T04:21:28Z</dcterms:created>
  <dcterms:modified xsi:type="dcterms:W3CDTF">2016-04-28T03:26:01Z</dcterms:modified>
  <cp:category/>
</cp:coreProperties>
</file>