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303" r:id="rId2"/>
    <p:sldId id="764" r:id="rId3"/>
    <p:sldId id="738" r:id="rId4"/>
    <p:sldId id="739" r:id="rId5"/>
    <p:sldId id="760" r:id="rId6"/>
    <p:sldId id="765" r:id="rId7"/>
    <p:sldId id="781" r:id="rId8"/>
    <p:sldId id="782" r:id="rId9"/>
    <p:sldId id="771" r:id="rId10"/>
    <p:sldId id="769" r:id="rId11"/>
    <p:sldId id="772" r:id="rId12"/>
    <p:sldId id="787" r:id="rId13"/>
    <p:sldId id="783" r:id="rId14"/>
    <p:sldId id="784" r:id="rId15"/>
    <p:sldId id="785" r:id="rId16"/>
    <p:sldId id="788" r:id="rId17"/>
    <p:sldId id="749" r:id="rId18"/>
    <p:sldId id="762" r:id="rId19"/>
    <p:sldId id="748" r:id="rId20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98" autoAdjust="0"/>
    <p:restoredTop sz="85611" autoAdjust="0"/>
  </p:normalViewPr>
  <p:slideViewPr>
    <p:cSldViewPr snapToGrid="0">
      <p:cViewPr>
        <p:scale>
          <a:sx n="75" d="100"/>
          <a:sy n="75" d="100"/>
        </p:scale>
        <p:origin x="-82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318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7,%20Aug%202015\Chairman%20tasks\Chairmans%20Report\TSG%20GERAN\Workload_G%2351-G%236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Summary!$D$12</c:f>
              <c:strCache>
                <c:ptCount val="1"/>
                <c:pt idx="0">
                  <c:v>Tdocs</c:v>
                </c:pt>
              </c:strCache>
            </c:strRef>
          </c:tx>
          <c:invertIfNegative val="0"/>
          <c:cat>
            <c:strRef>
              <c:f>Summary!$J$11:$U$11</c:f>
              <c:strCache>
                <c:ptCount val="12"/>
                <c:pt idx="0">
                  <c:v>G#56</c:v>
                </c:pt>
                <c:pt idx="1">
                  <c:v>G#57</c:v>
                </c:pt>
                <c:pt idx="2">
                  <c:v>G#58</c:v>
                </c:pt>
                <c:pt idx="3">
                  <c:v>G#59</c:v>
                </c:pt>
                <c:pt idx="4">
                  <c:v>G#60</c:v>
                </c:pt>
                <c:pt idx="5">
                  <c:v>G#61</c:v>
                </c:pt>
                <c:pt idx="6">
                  <c:v>G#62</c:v>
                </c:pt>
                <c:pt idx="7">
                  <c:v>G#63</c:v>
                </c:pt>
                <c:pt idx="8">
                  <c:v>G#64</c:v>
                </c:pt>
                <c:pt idx="9">
                  <c:v>G#65</c:v>
                </c:pt>
                <c:pt idx="10">
                  <c:v>G#66</c:v>
                </c:pt>
                <c:pt idx="11">
                  <c:v>G#67</c:v>
                </c:pt>
              </c:strCache>
            </c:strRef>
          </c:cat>
          <c:val>
            <c:numRef>
              <c:f>Summary!$J$12:$U$12</c:f>
              <c:numCache>
                <c:formatCode>General</c:formatCode>
                <c:ptCount val="12"/>
                <c:pt idx="0">
                  <c:v>244</c:v>
                </c:pt>
                <c:pt idx="1">
                  <c:v>303</c:v>
                </c:pt>
                <c:pt idx="2">
                  <c:v>236</c:v>
                </c:pt>
                <c:pt idx="3">
                  <c:v>329</c:v>
                </c:pt>
                <c:pt idx="4">
                  <c:v>245</c:v>
                </c:pt>
                <c:pt idx="5">
                  <c:v>245</c:v>
                </c:pt>
                <c:pt idx="6">
                  <c:v>183</c:v>
                </c:pt>
                <c:pt idx="7">
                  <c:v>292</c:v>
                </c:pt>
                <c:pt idx="8">
                  <c:v>271</c:v>
                </c:pt>
                <c:pt idx="9">
                  <c:v>323</c:v>
                </c:pt>
                <c:pt idx="10">
                  <c:v>349</c:v>
                </c:pt>
                <c:pt idx="11">
                  <c:v>374</c:v>
                </c:pt>
              </c:numCache>
            </c:numRef>
          </c:val>
        </c:ser>
        <c:ser>
          <c:idx val="1"/>
          <c:order val="1"/>
          <c:tx>
            <c:strRef>
              <c:f>Summary!$D$13</c:f>
              <c:strCache>
                <c:ptCount val="1"/>
                <c:pt idx="0">
                  <c:v>Approved CRs</c:v>
                </c:pt>
              </c:strCache>
            </c:strRef>
          </c:tx>
          <c:invertIfNegative val="0"/>
          <c:cat>
            <c:strRef>
              <c:f>Summary!$J$11:$U$11</c:f>
              <c:strCache>
                <c:ptCount val="12"/>
                <c:pt idx="0">
                  <c:v>G#56</c:v>
                </c:pt>
                <c:pt idx="1">
                  <c:v>G#57</c:v>
                </c:pt>
                <c:pt idx="2">
                  <c:v>G#58</c:v>
                </c:pt>
                <c:pt idx="3">
                  <c:v>G#59</c:v>
                </c:pt>
                <c:pt idx="4">
                  <c:v>G#60</c:v>
                </c:pt>
                <c:pt idx="5">
                  <c:v>G#61</c:v>
                </c:pt>
                <c:pt idx="6">
                  <c:v>G#62</c:v>
                </c:pt>
                <c:pt idx="7">
                  <c:v>G#63</c:v>
                </c:pt>
                <c:pt idx="8">
                  <c:v>G#64</c:v>
                </c:pt>
                <c:pt idx="9">
                  <c:v>G#65</c:v>
                </c:pt>
                <c:pt idx="10">
                  <c:v>G#66</c:v>
                </c:pt>
                <c:pt idx="11">
                  <c:v>G#67</c:v>
                </c:pt>
              </c:strCache>
            </c:strRef>
          </c:cat>
          <c:val>
            <c:numRef>
              <c:f>Summary!$J$13:$U$13</c:f>
              <c:numCache>
                <c:formatCode>General</c:formatCode>
                <c:ptCount val="12"/>
                <c:pt idx="0">
                  <c:v>63</c:v>
                </c:pt>
                <c:pt idx="1">
                  <c:v>75</c:v>
                </c:pt>
                <c:pt idx="2">
                  <c:v>55</c:v>
                </c:pt>
                <c:pt idx="3">
                  <c:v>73</c:v>
                </c:pt>
                <c:pt idx="4">
                  <c:v>66</c:v>
                </c:pt>
                <c:pt idx="5">
                  <c:v>68</c:v>
                </c:pt>
                <c:pt idx="6">
                  <c:v>41</c:v>
                </c:pt>
                <c:pt idx="7">
                  <c:v>38</c:v>
                </c:pt>
                <c:pt idx="8">
                  <c:v>78</c:v>
                </c:pt>
                <c:pt idx="9">
                  <c:v>41</c:v>
                </c:pt>
                <c:pt idx="10">
                  <c:v>28</c:v>
                </c:pt>
                <c:pt idx="11">
                  <c:v>7</c:v>
                </c:pt>
              </c:numCache>
            </c:numRef>
          </c:val>
        </c:ser>
        <c:ser>
          <c:idx val="2"/>
          <c:order val="2"/>
          <c:tx>
            <c:strRef>
              <c:f>Summary!$D$14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Summary!$J$11:$U$11</c:f>
              <c:strCache>
                <c:ptCount val="12"/>
                <c:pt idx="0">
                  <c:v>G#56</c:v>
                </c:pt>
                <c:pt idx="1">
                  <c:v>G#57</c:v>
                </c:pt>
                <c:pt idx="2">
                  <c:v>G#58</c:v>
                </c:pt>
                <c:pt idx="3">
                  <c:v>G#59</c:v>
                </c:pt>
                <c:pt idx="4">
                  <c:v>G#60</c:v>
                </c:pt>
                <c:pt idx="5">
                  <c:v>G#61</c:v>
                </c:pt>
                <c:pt idx="6">
                  <c:v>G#62</c:v>
                </c:pt>
                <c:pt idx="7">
                  <c:v>G#63</c:v>
                </c:pt>
                <c:pt idx="8">
                  <c:v>G#64</c:v>
                </c:pt>
                <c:pt idx="9">
                  <c:v>G#65</c:v>
                </c:pt>
                <c:pt idx="10">
                  <c:v>G#66</c:v>
                </c:pt>
                <c:pt idx="11">
                  <c:v>G#67</c:v>
                </c:pt>
              </c:strCache>
            </c:strRef>
          </c:cat>
          <c:val>
            <c:numRef>
              <c:f>Summary!$J$14:$U$14</c:f>
              <c:numCache>
                <c:formatCode>General</c:formatCode>
                <c:ptCount val="12"/>
                <c:pt idx="0">
                  <c:v>47</c:v>
                </c:pt>
                <c:pt idx="1">
                  <c:v>55</c:v>
                </c:pt>
                <c:pt idx="2">
                  <c:v>46</c:v>
                </c:pt>
                <c:pt idx="3">
                  <c:v>45</c:v>
                </c:pt>
                <c:pt idx="4">
                  <c:v>35</c:v>
                </c:pt>
                <c:pt idx="5">
                  <c:v>38</c:v>
                </c:pt>
                <c:pt idx="6">
                  <c:v>34</c:v>
                </c:pt>
                <c:pt idx="7">
                  <c:v>39</c:v>
                </c:pt>
                <c:pt idx="8">
                  <c:v>40</c:v>
                </c:pt>
                <c:pt idx="9">
                  <c:v>47</c:v>
                </c:pt>
                <c:pt idx="10">
                  <c:v>53</c:v>
                </c:pt>
                <c:pt idx="11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1796992"/>
        <c:axId val="91798528"/>
        <c:axId val="0"/>
      </c:bar3DChart>
      <c:catAx>
        <c:axId val="91796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91798528"/>
        <c:crosses val="autoZero"/>
        <c:auto val="1"/>
        <c:lblAlgn val="ctr"/>
        <c:lblOffset val="100"/>
        <c:noMultiLvlLbl val="0"/>
      </c:catAx>
      <c:valAx>
        <c:axId val="91798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79699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833355205599294"/>
          <c:y val="0.34682118853640403"/>
          <c:w val="0.2416666666666667"/>
          <c:h val="0.2976882405595254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10/5/2015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10/5/2015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83369-A23B-429C-BDA0-843532BC4DE1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309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19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3GPP </a:t>
            </a:r>
            <a:r>
              <a:rPr lang="en-GB" spc="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PCG#35, </a:t>
            </a:r>
            <a:r>
              <a:rPr lang="en-GB" spc="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PCG#35_06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Specs/archive/43_series/43.869/43869-d00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Specs/archive/45_series/45.820/45820-d00.zi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TSG_RAN/TSGR_68/Docs/RP-150582.zi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/>
              <a:t>PCG#35_06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GERAN#66 &amp; #67 REPORT TO PCG#35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284480" y="197801"/>
            <a:ext cx="342106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PCG#35_06</a:t>
            </a:r>
            <a:endParaRPr lang="en-GB" altLang="ja-JP"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Vancouver, Canada</a:t>
            </a:r>
            <a:endParaRPr lang="en-US" altLang="ja-JP"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Oct 22</a:t>
            </a:r>
            <a:r>
              <a:rPr lang="en-US" altLang="ja-JP" sz="1800" b="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ja-JP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2015</a:t>
            </a:r>
            <a:endParaRPr lang="en-GB" altLang="ja-JP"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FEATURES/BUILDING BLOCKS/WORK TASKS</a:t>
            </a:r>
            <a:endParaRPr lang="en-US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REL 13</a:t>
            </a:r>
          </a:p>
          <a:p>
            <a:pPr lvl="1"/>
            <a:r>
              <a:rPr lang="en-GB" kern="1200" dirty="0" err="1" smtClean="0">
                <a:solidFill>
                  <a:schemeClr val="dk1"/>
                </a:solidFill>
              </a:rPr>
              <a:t>CSPS_Coord_GERAN</a:t>
            </a:r>
            <a:endParaRPr lang="en-US" kern="1200" dirty="0">
              <a:solidFill>
                <a:schemeClr val="dk1"/>
              </a:solidFill>
            </a:endParaRPr>
          </a:p>
          <a:p>
            <a:pPr lvl="2"/>
            <a:r>
              <a:rPr lang="en-US" sz="1600" kern="1200" dirty="0" smtClean="0">
                <a:solidFill>
                  <a:schemeClr val="dk1"/>
                </a:solidFill>
              </a:rPr>
              <a:t>A </a:t>
            </a:r>
            <a:r>
              <a:rPr lang="en-US" sz="1600" kern="1200" dirty="0">
                <a:solidFill>
                  <a:schemeClr val="dk1"/>
                </a:solidFill>
              </a:rPr>
              <a:t>first </a:t>
            </a:r>
            <a:r>
              <a:rPr lang="en-US" sz="1600" dirty="0"/>
              <a:t>set of CRs to GERAN core specifications were presented and postponed</a:t>
            </a:r>
            <a:r>
              <a:rPr lang="en-US" sz="1600" dirty="0" smtClean="0"/>
              <a:t>.</a:t>
            </a:r>
          </a:p>
          <a:p>
            <a:pPr lvl="1"/>
            <a:r>
              <a:rPr lang="en-US" dirty="0" err="1" smtClean="0"/>
              <a:t>eDRX_GSM</a:t>
            </a:r>
            <a:endParaRPr lang="en-US" dirty="0" smtClean="0"/>
          </a:p>
          <a:p>
            <a:pPr lvl="2"/>
            <a:r>
              <a:rPr lang="en-US" sz="1600" kern="1200" dirty="0" smtClean="0">
                <a:solidFill>
                  <a:schemeClr val="dk1"/>
                </a:solidFill>
              </a:rPr>
              <a:t>A </a:t>
            </a:r>
            <a:r>
              <a:rPr lang="en-US" sz="1600" kern="1200" dirty="0">
                <a:solidFill>
                  <a:schemeClr val="dk1"/>
                </a:solidFill>
              </a:rPr>
              <a:t>first </a:t>
            </a:r>
            <a:r>
              <a:rPr lang="en-US" sz="1600" dirty="0"/>
              <a:t>set of CRs to GERAN core specifications were presented and postponed.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9965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88950" y="147320"/>
            <a:ext cx="6827838" cy="1143000"/>
          </a:xfrm>
        </p:spPr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5295" y="1189990"/>
            <a:ext cx="8388350" cy="4830763"/>
          </a:xfrm>
        </p:spPr>
        <p:txBody>
          <a:bodyPr/>
          <a:lstStyle/>
          <a:p>
            <a:r>
              <a:rPr lang="en-US" dirty="0" err="1" smtClean="0"/>
              <a:t>BTSEnergy</a:t>
            </a:r>
            <a:r>
              <a:rPr lang="en-US" dirty="0" smtClean="0"/>
              <a:t> </a:t>
            </a:r>
          </a:p>
          <a:p>
            <a:pPr lvl="1"/>
            <a:r>
              <a:rPr lang="en-US" sz="1800" dirty="0"/>
              <a:t>TR 45.926 v1.6.0 agreed with a conclusion section added. </a:t>
            </a:r>
          </a:p>
          <a:p>
            <a:pPr lvl="1"/>
            <a:r>
              <a:rPr lang="en-US" sz="1800" dirty="0" smtClean="0"/>
              <a:t>Slow progress.</a:t>
            </a:r>
          </a:p>
          <a:p>
            <a:r>
              <a:rPr lang="en-US" dirty="0" smtClean="0"/>
              <a:t>FS_DOMIMO</a:t>
            </a:r>
          </a:p>
          <a:p>
            <a:pPr lvl="1"/>
            <a:r>
              <a:rPr lang="en-US" sz="1800" dirty="0"/>
              <a:t>No input presented besides the work plan.</a:t>
            </a:r>
          </a:p>
          <a:p>
            <a:pPr lvl="1"/>
            <a:r>
              <a:rPr lang="en-US" sz="1800" dirty="0" smtClean="0"/>
              <a:t>Minimal </a:t>
            </a:r>
            <a:r>
              <a:rPr lang="en-US" sz="1800" dirty="0"/>
              <a:t>progress</a:t>
            </a:r>
            <a:r>
              <a:rPr lang="en-US" sz="1800" dirty="0" smtClean="0"/>
              <a:t>.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dirty="0" smtClean="0"/>
              <a:t>FS_UL_MU-MIMO</a:t>
            </a:r>
          </a:p>
          <a:p>
            <a:pPr lvl="1"/>
            <a:r>
              <a:rPr lang="en-US" sz="1800" dirty="0"/>
              <a:t>No input.</a:t>
            </a:r>
          </a:p>
          <a:p>
            <a:r>
              <a:rPr lang="en-US" dirty="0" err="1" smtClean="0"/>
              <a:t>FS_uPoD</a:t>
            </a:r>
            <a:endParaRPr lang="en-US" dirty="0" smtClean="0"/>
          </a:p>
          <a:p>
            <a:pPr lvl="1"/>
            <a:r>
              <a:rPr lang="en-US" sz="1800" dirty="0">
                <a:hlinkClick r:id="rId2"/>
              </a:rPr>
              <a:t>TR 43.869 </a:t>
            </a:r>
            <a:r>
              <a:rPr lang="en-US" sz="1800" dirty="0"/>
              <a:t>v2.0.0 </a:t>
            </a:r>
            <a:r>
              <a:rPr lang="en-US" sz="1800" dirty="0" smtClean="0"/>
              <a:t>approved at GERAN#67. </a:t>
            </a:r>
            <a:endParaRPr lang="en-US" sz="1800" dirty="0"/>
          </a:p>
          <a:p>
            <a:pPr lvl="1"/>
            <a:r>
              <a:rPr lang="en-US" sz="1800" dirty="0"/>
              <a:t>The </a:t>
            </a:r>
            <a:r>
              <a:rPr lang="en-US" sz="1800" dirty="0" err="1"/>
              <a:t>FS_uPoD</a:t>
            </a:r>
            <a:r>
              <a:rPr lang="en-US" sz="1800" dirty="0"/>
              <a:t> SI is completed.</a:t>
            </a:r>
          </a:p>
        </p:txBody>
      </p:sp>
    </p:spTree>
    <p:extLst>
      <p:ext uri="{BB962C8B-B14F-4D97-AF65-F5344CB8AC3E}">
        <p14:creationId xmlns:p14="http://schemas.microsoft.com/office/powerpoint/2010/main" val="21216184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88950" y="79484"/>
            <a:ext cx="6827838" cy="1143000"/>
          </a:xfrm>
        </p:spPr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ITEMS: </a:t>
            </a:r>
            <a:r>
              <a:rPr lang="en-GB" sz="2000" dirty="0" err="1"/>
              <a:t>FS_IoT_LC</a:t>
            </a:r>
            <a:endParaRPr lang="en-US" sz="20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69874" y="1433236"/>
            <a:ext cx="8494747" cy="4830763"/>
          </a:xfrm>
        </p:spPr>
        <p:txBody>
          <a:bodyPr/>
          <a:lstStyle/>
          <a:p>
            <a:pPr marL="342900" lvl="1" indent="-342900">
              <a:buClrTx/>
              <a:buBlip>
                <a:blip r:embed="rId2"/>
              </a:buBlip>
            </a:pPr>
            <a:r>
              <a:rPr lang="en-US" dirty="0" smtClean="0"/>
              <a:t>After GERAN#67 the </a:t>
            </a:r>
            <a:r>
              <a:rPr lang="en-US" dirty="0">
                <a:hlinkClick r:id="rId3" invalidUrl="ftp://www.3gpp.org/tsg_geran/TSG_GERAN/AD-HOCs/Ad-hoc_GERAN1-GERAN2_CIoT/TR 45 820v210_approved.zip"/>
              </a:rPr>
              <a:t>TR </a:t>
            </a:r>
            <a:r>
              <a:rPr lang="en-US" dirty="0" smtClean="0">
                <a:hlinkClick r:id="rId4"/>
              </a:rPr>
              <a:t>45.820 </a:t>
            </a:r>
            <a:r>
              <a:rPr lang="en-US" dirty="0" smtClean="0"/>
              <a:t>was approved by correspondence in version 2.1.0.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000" dirty="0" smtClean="0"/>
              <a:t>In total seven candidate techniques are captured in th</a:t>
            </a:r>
            <a:r>
              <a:rPr lang="en-US" dirty="0" smtClean="0"/>
              <a:t>e TR;</a:t>
            </a:r>
            <a:endParaRPr lang="en-US" sz="2000" dirty="0" smtClean="0"/>
          </a:p>
          <a:p>
            <a:pPr lvl="1"/>
            <a:r>
              <a:rPr lang="en-US" sz="1600" dirty="0" smtClean="0"/>
              <a:t>EC-GSM, N-GSM, and,</a:t>
            </a:r>
          </a:p>
          <a:p>
            <a:pPr lvl="1"/>
            <a:r>
              <a:rPr lang="en-US" sz="1600" dirty="0" smtClean="0"/>
              <a:t>NB M2M, NB OFDMA,</a:t>
            </a:r>
            <a:r>
              <a:rPr lang="en-US" sz="1600" dirty="0"/>
              <a:t> </a:t>
            </a:r>
            <a:r>
              <a:rPr lang="en-US" sz="1600" dirty="0" smtClean="0"/>
              <a:t>Cooperative </a:t>
            </a:r>
            <a:r>
              <a:rPr lang="en-US" sz="1600" dirty="0"/>
              <a:t>Ultra </a:t>
            </a:r>
            <a:r>
              <a:rPr lang="en-US" sz="1600" dirty="0" smtClean="0"/>
              <a:t>Narrowband, NB </a:t>
            </a:r>
            <a:r>
              <a:rPr lang="en-US" sz="1600" dirty="0" err="1" smtClean="0"/>
              <a:t>CIoT</a:t>
            </a:r>
            <a:r>
              <a:rPr lang="en-US" sz="1600" dirty="0" smtClean="0"/>
              <a:t> and NB LTE.</a:t>
            </a:r>
            <a:endParaRPr lang="en-US" sz="1600" dirty="0"/>
          </a:p>
          <a:p>
            <a:r>
              <a:rPr lang="en-US" sz="2000" dirty="0" smtClean="0"/>
              <a:t>The study item is thereby completed with the following outcome;</a:t>
            </a:r>
          </a:p>
          <a:p>
            <a:pPr lvl="1" fontAlgn="auto" hangingPunct="1"/>
            <a:r>
              <a:rPr lang="en-GB" sz="1600" dirty="0"/>
              <a:t>EC-GSM concluded and shown compliance to all objectives. </a:t>
            </a:r>
            <a:endParaRPr lang="en-US" sz="1600" dirty="0"/>
          </a:p>
          <a:p>
            <a:pPr lvl="1" fontAlgn="auto" hangingPunct="1"/>
            <a:r>
              <a:rPr lang="en-GB" sz="1600" dirty="0"/>
              <a:t>NB-</a:t>
            </a:r>
            <a:r>
              <a:rPr lang="en-GB" sz="1600" dirty="0" err="1"/>
              <a:t>CIoT</a:t>
            </a:r>
            <a:r>
              <a:rPr lang="en-GB" sz="1600" dirty="0"/>
              <a:t> concluded and shown compliance to all objectives. </a:t>
            </a:r>
            <a:endParaRPr lang="en-US" sz="1600" dirty="0"/>
          </a:p>
          <a:p>
            <a:pPr lvl="1" fontAlgn="auto" hangingPunct="1"/>
            <a:r>
              <a:rPr lang="en-GB" sz="1600" dirty="0" smtClean="0"/>
              <a:t>NB-LTE, </a:t>
            </a:r>
            <a:r>
              <a:rPr lang="en-GB" sz="1600" dirty="0"/>
              <a:t>NB-M2M, NB-OFDMA, </a:t>
            </a:r>
            <a:r>
              <a:rPr lang="en-GB" sz="1600" dirty="0" smtClean="0"/>
              <a:t>N-GSM and </a:t>
            </a:r>
            <a:r>
              <a:rPr lang="en-GB" sz="1600" dirty="0"/>
              <a:t>C-UNB </a:t>
            </a:r>
            <a:r>
              <a:rPr lang="en-GB" sz="1600" dirty="0" smtClean="0"/>
              <a:t>are </a:t>
            </a:r>
            <a:r>
              <a:rPr lang="en-GB" sz="1600" dirty="0"/>
              <a:t>partially described</a:t>
            </a:r>
            <a:r>
              <a:rPr lang="en-GB" sz="1600" dirty="0" smtClean="0"/>
              <a:t>.</a:t>
            </a:r>
            <a:endParaRPr lang="en-US" sz="1600" dirty="0" smtClean="0"/>
          </a:p>
          <a:p>
            <a:r>
              <a:rPr lang="en-US" sz="2000" dirty="0" smtClean="0"/>
              <a:t>As a consequence;</a:t>
            </a:r>
          </a:p>
          <a:p>
            <a:pPr lvl="1"/>
            <a:r>
              <a:rPr lang="en-US" sz="1600" dirty="0" smtClean="0"/>
              <a:t>A WI on the EC-GSM candidate was approved (1039).</a:t>
            </a:r>
          </a:p>
          <a:p>
            <a:pPr lvl="1"/>
            <a:r>
              <a:rPr lang="en-GB" sz="1600" dirty="0" smtClean="0"/>
              <a:t>A LS </a:t>
            </a:r>
            <a:r>
              <a:rPr lang="en-GB" sz="1600" dirty="0"/>
              <a:t>on Completion of Study Item on Cellular System Support for Ultra Low Complexity and Low Throughput Internet of Things (</a:t>
            </a:r>
            <a:r>
              <a:rPr lang="en-GB" sz="1600" dirty="0" err="1"/>
              <a:t>FS_IoT_LC</a:t>
            </a:r>
            <a:r>
              <a:rPr lang="en-GB" sz="1600" dirty="0"/>
              <a:t>), </a:t>
            </a:r>
            <a:r>
              <a:rPr lang="en-GB" sz="1600" dirty="0" smtClean="0"/>
              <a:t>was sent to </a:t>
            </a:r>
            <a:r>
              <a:rPr lang="en-GB" sz="1600" dirty="0"/>
              <a:t>TSG RAN, TSG SA, SA2, SA3, TSG CT (1041</a:t>
            </a:r>
            <a:r>
              <a:rPr lang="en-GB" sz="16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1897030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ITEMS: </a:t>
            </a:r>
            <a:r>
              <a:rPr lang="en-GB" sz="2000" dirty="0" err="1"/>
              <a:t>FS_IoT_LC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Below follows a summary of the conclusions for the performance objectives in TR 45.820 v2.1.0; </a:t>
            </a:r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performance objectives for completed </a:t>
            </a:r>
            <a:r>
              <a:rPr lang="en-GB" sz="1600" dirty="0" smtClean="0"/>
              <a:t>techniques;</a:t>
            </a:r>
          </a:p>
          <a:p>
            <a:pPr lvl="1"/>
            <a:endParaRPr lang="en-GB" sz="1600" dirty="0"/>
          </a:p>
          <a:p>
            <a:endParaRPr lang="en-GB" sz="2000" dirty="0" smtClean="0"/>
          </a:p>
          <a:p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performance objectives for partially described </a:t>
            </a:r>
            <a:r>
              <a:rPr lang="en-GB" sz="1600" dirty="0" smtClean="0"/>
              <a:t>techniques;</a:t>
            </a:r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416138"/>
              </p:ext>
            </p:extLst>
          </p:nvPr>
        </p:nvGraphicFramePr>
        <p:xfrm>
          <a:off x="1310326" y="2478373"/>
          <a:ext cx="6627045" cy="96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9955"/>
                <a:gridCol w="1649691"/>
                <a:gridCol w="1687399"/>
              </a:tblGrid>
              <a:tr h="13144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Performance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Completed techniques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EC-GSM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NB-CIoT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Improved indoor coverage (see  4.1.1)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Support of massive number of low throughput devices (see  4.1.2)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Reduced device complexity (see  4.1.3)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Improved power efficiency (see  4.1.4)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Latency (see  4.1.5)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267325"/>
              </p:ext>
            </p:extLst>
          </p:nvPr>
        </p:nvGraphicFramePr>
        <p:xfrm>
          <a:off x="1338606" y="4174258"/>
          <a:ext cx="7192651" cy="1783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60"/>
                <a:gridCol w="1198051"/>
                <a:gridCol w="1345904"/>
                <a:gridCol w="1345904"/>
                <a:gridCol w="1113976"/>
                <a:gridCol w="940756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Performance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Partially described techniques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NB-LTE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NB-M2M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NB-OFDMA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N-GSM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C-UNB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Improved indoor coverage (see  4.1.1)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 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Support of massive number of low throughput devices (see  4.1.2)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Reduced device complexity (see  4.1.3)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</a:rPr>
                        <a:t>Improved power efficiency (see  4.1.4)</a:t>
                      </a:r>
                      <a:endParaRPr lang="en-US" sz="900" b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Latency (see  4.1.5)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38567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ITEMS: </a:t>
            </a:r>
            <a:r>
              <a:rPr lang="en-GB" sz="2000" dirty="0" err="1"/>
              <a:t>FS_IoT_LC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Below follows a summary of the conclusions for the compatibility objectives in TR 45.820 v2.1.0; </a:t>
            </a:r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</a:t>
            </a:r>
            <a:r>
              <a:rPr lang="en-GB" sz="1600" dirty="0" smtClean="0"/>
              <a:t>compatibility objectives </a:t>
            </a:r>
            <a:r>
              <a:rPr lang="en-GB" sz="1600" dirty="0"/>
              <a:t>for completed </a:t>
            </a:r>
            <a:r>
              <a:rPr lang="en-GB" sz="1600" dirty="0" smtClean="0"/>
              <a:t>techniques;</a:t>
            </a:r>
          </a:p>
          <a:p>
            <a:pPr lvl="1"/>
            <a:endParaRPr lang="en-GB" sz="1600" dirty="0"/>
          </a:p>
          <a:p>
            <a:endParaRPr lang="en-GB" sz="2000" dirty="0" smtClean="0"/>
          </a:p>
          <a:p>
            <a:pPr lvl="1"/>
            <a:endParaRPr lang="en-GB" sz="1600" dirty="0" smtClean="0"/>
          </a:p>
          <a:p>
            <a:pPr lvl="1"/>
            <a:r>
              <a:rPr lang="en-GB" sz="1600" dirty="0" smtClean="0"/>
              <a:t>Summary </a:t>
            </a:r>
            <a:r>
              <a:rPr lang="en-GB" sz="1600" dirty="0"/>
              <a:t>of compliance with compatibility </a:t>
            </a:r>
            <a:r>
              <a:rPr lang="en-GB" sz="1600" dirty="0" smtClean="0"/>
              <a:t>objectives </a:t>
            </a:r>
            <a:r>
              <a:rPr lang="en-GB" sz="1600" dirty="0"/>
              <a:t>for partially described </a:t>
            </a:r>
            <a:r>
              <a:rPr lang="en-GB" sz="1600" dirty="0" smtClean="0"/>
              <a:t>techniques;</a:t>
            </a:r>
            <a:endParaRPr lang="en-US" sz="1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484141"/>
              </p:ext>
            </p:extLst>
          </p:nvPr>
        </p:nvGraphicFramePr>
        <p:xfrm>
          <a:off x="1338604" y="2448569"/>
          <a:ext cx="6645899" cy="567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0843"/>
                <a:gridCol w="2147528"/>
                <a:gridCol w="2147528"/>
              </a:tblGrid>
              <a:tr h="105998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Compatibility</a:t>
                      </a:r>
                      <a:endParaRPr lang="en-US" sz="900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Completed techniques</a:t>
                      </a:r>
                      <a:endParaRPr lang="en-US" sz="900" b="1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9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EC-GSM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NB-</a:t>
                      </a:r>
                      <a:r>
                        <a:rPr lang="en-GB" sz="900" b="1" dirty="0" err="1">
                          <a:solidFill>
                            <a:sysClr val="windowText" lastClr="000000"/>
                          </a:solidFill>
                          <a:effectLst/>
                        </a:rPr>
                        <a:t>CIoT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9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ysClr val="windowText" lastClr="000000"/>
                          </a:solidFill>
                          <a:effectLst/>
                        </a:rPr>
                        <a:t>Co-existence with GSM/UMTS/LTE (see  4.2.1)</a:t>
                      </a:r>
                      <a:endParaRPr lang="en-US" sz="900" b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7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ysClr val="windowText" lastClr="000000"/>
                          </a:solidFill>
                          <a:effectLst/>
                        </a:rPr>
                        <a:t>Impact on GSM/EDGE BTS hardware (see  4.2.2)</a:t>
                      </a:r>
                      <a:endParaRPr lang="en-US" sz="900" b="0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ysClr val="windowText" lastClr="00000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2887"/>
              </p:ext>
            </p:extLst>
          </p:nvPr>
        </p:nvGraphicFramePr>
        <p:xfrm>
          <a:off x="1346628" y="3674053"/>
          <a:ext cx="7156348" cy="8413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9618"/>
                <a:gridCol w="1220224"/>
                <a:gridCol w="1211424"/>
                <a:gridCol w="1127093"/>
                <a:gridCol w="1127093"/>
                <a:gridCol w="1080896"/>
              </a:tblGrid>
              <a:tr h="11830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Compatibility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Objective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Partially described techniques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NB-LTE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NB-M2M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NB-OFDMA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N-GSM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C-UNB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6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Co-existence with GSM/UMTS/LTE (see  4.2.1)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</a:rPr>
                        <a:t>Not compliant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7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</a:rPr>
                        <a:t>Impact on GSM/EDGE BTS hardware (see  4.2.2)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Inconclusive/FFS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Expected to be fulfilled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</a:rPr>
                        <a:t>Compliant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</a:rPr>
                        <a:t>Not </a:t>
                      </a:r>
                      <a:r>
                        <a:rPr lang="en-GB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compliant</a:t>
                      </a:r>
                      <a:endParaRPr lang="en-US" sz="9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1824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ITEMS: </a:t>
            </a:r>
            <a:r>
              <a:rPr lang="en-GB" sz="2000" dirty="0" err="1"/>
              <a:t>FS_IoT_LC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On Overall </a:t>
            </a:r>
            <a:r>
              <a:rPr lang="en-GB" sz="2000" dirty="0"/>
              <a:t>Architecture </a:t>
            </a:r>
            <a:r>
              <a:rPr lang="en-GB" sz="2000" dirty="0" smtClean="0"/>
              <a:t>the following was concluded </a:t>
            </a:r>
            <a:r>
              <a:rPr lang="en-GB" sz="2000" dirty="0"/>
              <a:t>in </a:t>
            </a:r>
            <a:r>
              <a:rPr lang="en-GB" sz="2000" dirty="0" smtClean="0"/>
              <a:t>TR 45.820 v2.1.0 ;</a:t>
            </a:r>
            <a:endParaRPr lang="en-US" sz="2000" dirty="0"/>
          </a:p>
          <a:p>
            <a:pPr lvl="1"/>
            <a:r>
              <a:rPr lang="en-GB" sz="1800" dirty="0"/>
              <a:t>For evolutions of GSM, a Gb based architecture is selected.</a:t>
            </a:r>
            <a:endParaRPr lang="en-US" sz="1800" dirty="0"/>
          </a:p>
          <a:p>
            <a:pPr lvl="1"/>
            <a:r>
              <a:rPr lang="en-GB" sz="1800" dirty="0"/>
              <a:t>For ‘clean slate’ concepts described in section 7, section 8.4 has concluded that a Gb based architecture is better than the current (June 2015) S1 based architecture in terms of transmission efficiency and device energy consumption.</a:t>
            </a:r>
            <a:endParaRPr lang="en-US" sz="1800" dirty="0"/>
          </a:p>
          <a:p>
            <a:pPr lvl="1"/>
            <a:r>
              <a:rPr lang="en-GB" sz="1800" dirty="0" smtClean="0"/>
              <a:t>NOTE: Since </a:t>
            </a:r>
            <a:r>
              <a:rPr lang="en-GB" sz="1800" dirty="0"/>
              <a:t>June 2015, 3GPP TSG SA WG 2 has commenced work to examine improvements to the S1 based architecture for the type of traffic models considered in this Technical Report. 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0064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G3new held electronic meetings at GERAN#66 &amp; #67.</a:t>
            </a:r>
          </a:p>
          <a:p>
            <a:r>
              <a:rPr lang="en-GB" sz="2200" dirty="0" smtClean="0"/>
              <a:t>The group is experiencing a period of low work load as no Rel-13 normative work in G3new has started.</a:t>
            </a:r>
          </a:p>
          <a:p>
            <a:r>
              <a:rPr lang="en-GB" sz="2200" dirty="0" smtClean="0"/>
              <a:t>Totally 26 pre Rel-13 CRs were approved on various topics.</a:t>
            </a:r>
          </a:p>
          <a:p>
            <a:pPr marL="0" indent="0">
              <a:buNone/>
            </a:pPr>
            <a:endParaRPr lang="en-GB" sz="2200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271782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PLANNED MEETINGS</a:t>
            </a:r>
            <a:br>
              <a:rPr lang="en-US" dirty="0" smtClean="0"/>
            </a:br>
            <a:r>
              <a:rPr lang="en-US" sz="2000" dirty="0" smtClean="0"/>
              <a:t>PLENARY AND AD-HOC MEETINGS</a:t>
            </a:r>
            <a:endParaRPr lang="en-US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65760" y="1454150"/>
            <a:ext cx="8508365" cy="4830763"/>
          </a:xfrm>
        </p:spPr>
        <p:txBody>
          <a:bodyPr/>
          <a:lstStyle/>
          <a:p>
            <a:r>
              <a:rPr lang="en-GB" sz="2200" dirty="0" smtClean="0"/>
              <a:t>Adhoc#1 on EC-GSM &amp; </a:t>
            </a:r>
            <a:r>
              <a:rPr lang="en-GB" sz="2200" dirty="0" err="1" smtClean="0"/>
              <a:t>eDRX</a:t>
            </a:r>
            <a:r>
              <a:rPr lang="en-GB" sz="2200" dirty="0" smtClean="0"/>
              <a:t>, 12</a:t>
            </a:r>
            <a:r>
              <a:rPr lang="en-GB" sz="2200" baseline="30000" dirty="0" smtClean="0"/>
              <a:t>th</a:t>
            </a:r>
            <a:r>
              <a:rPr lang="en-GB" sz="2200" dirty="0" smtClean="0"/>
              <a:t>-13</a:t>
            </a:r>
            <a:r>
              <a:rPr lang="en-GB" sz="2200" baseline="30000" dirty="0" smtClean="0"/>
              <a:t>th</a:t>
            </a:r>
            <a:r>
              <a:rPr lang="en-GB" sz="2200" dirty="0" smtClean="0"/>
              <a:t> Oct 2015, </a:t>
            </a:r>
            <a:r>
              <a:rPr lang="en-GB" sz="2200" dirty="0" smtClean="0"/>
              <a:t>Stockholm, Sweden</a:t>
            </a:r>
            <a:endParaRPr lang="en-GB" sz="2200" dirty="0" smtClean="0"/>
          </a:p>
          <a:p>
            <a:r>
              <a:rPr lang="en-GB" dirty="0" smtClean="0"/>
              <a:t>GERAN#68, 16</a:t>
            </a:r>
            <a:r>
              <a:rPr lang="en-GB" baseline="30000" dirty="0" smtClean="0"/>
              <a:t>th</a:t>
            </a:r>
            <a:r>
              <a:rPr lang="en-GB" dirty="0" smtClean="0"/>
              <a:t>-20</a:t>
            </a:r>
            <a:r>
              <a:rPr lang="en-GB" baseline="30000" dirty="0" smtClean="0"/>
              <a:t>th</a:t>
            </a:r>
            <a:r>
              <a:rPr lang="en-GB" dirty="0" smtClean="0"/>
              <a:t> Nov 2015, Anaheim, USA </a:t>
            </a:r>
            <a:r>
              <a:rPr lang="en-GB" dirty="0" smtClean="0">
                <a:solidFill>
                  <a:srgbClr val="2A6EA8"/>
                </a:solidFill>
              </a:rPr>
              <a:t>[Co-located with RAN WGs]</a:t>
            </a:r>
          </a:p>
          <a:p>
            <a:r>
              <a:rPr lang="en-GB" dirty="0" smtClean="0"/>
              <a:t>GERAN#69, 15</a:t>
            </a:r>
            <a:r>
              <a:rPr lang="en-GB" baseline="30000" dirty="0" smtClean="0"/>
              <a:t>th</a:t>
            </a:r>
            <a:r>
              <a:rPr lang="en-GB" dirty="0" smtClean="0"/>
              <a:t>-19</a:t>
            </a:r>
            <a:r>
              <a:rPr lang="en-GB" baseline="30000" dirty="0" smtClean="0"/>
              <a:t>th</a:t>
            </a:r>
            <a:r>
              <a:rPr lang="en-GB" dirty="0" smtClean="0"/>
              <a:t> Feb 2016, Malta, Europe </a:t>
            </a:r>
            <a:r>
              <a:rPr lang="en-GB" dirty="0">
                <a:solidFill>
                  <a:srgbClr val="2A6EA8"/>
                </a:solidFill>
              </a:rPr>
              <a:t>[Co-located with RAN WGs]</a:t>
            </a:r>
            <a:endParaRPr lang="en-GB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PCG GUIDANCE &amp; INFORMATION</a:t>
            </a:r>
            <a:endParaRPr 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85775" y="1250950"/>
            <a:ext cx="8388350" cy="5180330"/>
          </a:xfrm>
        </p:spPr>
        <p:txBody>
          <a:bodyPr/>
          <a:lstStyle/>
          <a:p>
            <a:r>
              <a:rPr lang="en-US" sz="2200" dirty="0" smtClean="0"/>
              <a:t>For information</a:t>
            </a:r>
          </a:p>
          <a:p>
            <a:pPr lvl="1"/>
            <a:r>
              <a:rPr lang="en-GB" sz="1800" smtClean="0">
                <a:solidFill>
                  <a:srgbClr val="003300"/>
                </a:solidFill>
              </a:rPr>
              <a:t>GERAN has </a:t>
            </a:r>
            <a:r>
              <a:rPr lang="en-GB" sz="1800" dirty="0">
                <a:solidFill>
                  <a:srgbClr val="003300"/>
                </a:solidFill>
              </a:rPr>
              <a:t>successfully transferred the “Clean Slate </a:t>
            </a:r>
            <a:r>
              <a:rPr lang="en-GB" sz="1800" dirty="0" err="1">
                <a:solidFill>
                  <a:srgbClr val="003300"/>
                </a:solidFill>
              </a:rPr>
              <a:t>CIoT</a:t>
            </a:r>
            <a:r>
              <a:rPr lang="en-GB" sz="1800" dirty="0">
                <a:solidFill>
                  <a:srgbClr val="003300"/>
                </a:solidFill>
              </a:rPr>
              <a:t>” activity from GERAN to RAN as per PCG request in </a:t>
            </a:r>
            <a:r>
              <a:rPr lang="en-GB" sz="1800" dirty="0" smtClean="0">
                <a:hlinkClick r:id="rId2"/>
              </a:rPr>
              <a:t>RP-150582</a:t>
            </a:r>
            <a:r>
              <a:rPr lang="en-GB" sz="1800" dirty="0" smtClean="0"/>
              <a:t>.</a:t>
            </a:r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8890559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19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GERAN 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199" y="128524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2" y="127254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</a:t>
            </a:r>
            <a:r>
              <a:rPr lang="en-US" sz="2000" kern="0" dirty="0" smtClean="0">
                <a:latin typeface="+mn-lt"/>
              </a:rPr>
              <a:t>WG </a:t>
            </a:r>
            <a:r>
              <a:rPr lang="en-US" sz="2000" kern="0" dirty="0">
                <a:latin typeface="+mn-lt"/>
              </a:rPr>
              <a:t>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endParaRPr lang="da-DK" sz="1600" kern="0" dirty="0" smtClean="0">
              <a:latin typeface="+mn-lt"/>
            </a:endParaRPr>
          </a:p>
          <a:p>
            <a:pPr lvl="2">
              <a:spcBef>
                <a:spcPct val="20000"/>
              </a:spcBef>
              <a:defRPr/>
            </a:pPr>
            <a:r>
              <a:rPr lang="da-DK" sz="1400" kern="0" dirty="0">
                <a:latin typeface="+mn-lt"/>
              </a:rPr>
              <a:t> </a:t>
            </a:r>
            <a:r>
              <a:rPr lang="da-DK" sz="1400" kern="0" dirty="0" smtClean="0">
                <a:latin typeface="+mn-lt"/>
              </a:rPr>
              <a:t>     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Gert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>
                <a:latin typeface="+mn-lt"/>
              </a:rPr>
              <a:t>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36879" y="5209381"/>
            <a:ext cx="7769290" cy="1361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en-US" sz="2000" kern="0" dirty="0" smtClean="0"/>
              <a:t>WG1, WG2 and WG3 new chairpersons were re-elected at GERAN#66 and #67.</a:t>
            </a:r>
          </a:p>
          <a:p>
            <a:pPr lvl="1" eaLnBrk="1" hangingPunct="1"/>
            <a:endParaRPr lang="en-US" altLang="en-US" sz="1400" kern="0" dirty="0" smtClean="0"/>
          </a:p>
        </p:txBody>
      </p:sp>
    </p:spTree>
    <p:extLst>
      <p:ext uri="{BB962C8B-B14F-4D97-AF65-F5344CB8AC3E}">
        <p14:creationId xmlns:p14="http://schemas.microsoft.com/office/powerpoint/2010/main" val="24747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GERAN#66 &amp; 67 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343400" y="1320800"/>
            <a:ext cx="4079240" cy="4830763"/>
          </a:xfrm>
        </p:spPr>
        <p:txBody>
          <a:bodyPr/>
          <a:lstStyle/>
          <a:p>
            <a:r>
              <a:rPr lang="en-US" altLang="en-US" dirty="0"/>
              <a:t>TSG </a:t>
            </a:r>
            <a:r>
              <a:rPr lang="en-US" altLang="en-US" dirty="0" smtClean="0"/>
              <a:t>GERAN#67 statistics</a:t>
            </a: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kern="1200" dirty="0" smtClean="0">
                <a:ea typeface="+mn-ea"/>
                <a:cs typeface="Arial" charset="0"/>
              </a:rPr>
              <a:t>374 </a:t>
            </a:r>
            <a:r>
              <a:rPr lang="en-US" kern="1200" dirty="0">
                <a:ea typeface="+mn-ea"/>
                <a:cs typeface="Arial" charset="0"/>
              </a:rPr>
              <a:t>documents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kern="1200" dirty="0" smtClean="0">
                <a:ea typeface="+mn-ea"/>
                <a:cs typeface="Arial" charset="0"/>
              </a:rPr>
              <a:t>7 </a:t>
            </a:r>
            <a:r>
              <a:rPr lang="en-US" kern="1200" dirty="0">
                <a:ea typeface="+mn-ea"/>
                <a:cs typeface="Arial" charset="0"/>
              </a:rPr>
              <a:t>Change Requests approved</a:t>
            </a:r>
          </a:p>
          <a:p>
            <a:pPr lvl="2" eaLnBrk="1" hangingPunct="1">
              <a:lnSpc>
                <a:spcPct val="90000"/>
              </a:lnSpc>
            </a:pPr>
            <a:r>
              <a:rPr lang="en-US" kern="1200" dirty="0" smtClean="0">
                <a:ea typeface="+mn-ea"/>
                <a:cs typeface="Arial" charset="0"/>
              </a:rPr>
              <a:t>0 </a:t>
            </a:r>
            <a:r>
              <a:rPr lang="en-US" kern="1200" dirty="0">
                <a:ea typeface="+mn-ea"/>
                <a:cs typeface="Arial" charset="0"/>
              </a:rPr>
              <a:t>from WG1</a:t>
            </a:r>
          </a:p>
          <a:p>
            <a:pPr lvl="2" eaLnBrk="1" hangingPunct="1">
              <a:lnSpc>
                <a:spcPct val="90000"/>
              </a:lnSpc>
            </a:pPr>
            <a:r>
              <a:rPr lang="en-US" kern="1200" dirty="0" smtClean="0">
                <a:ea typeface="+mn-ea"/>
                <a:cs typeface="Arial" charset="0"/>
              </a:rPr>
              <a:t>0 </a:t>
            </a:r>
            <a:r>
              <a:rPr lang="en-US" kern="1200" dirty="0">
                <a:ea typeface="+mn-ea"/>
                <a:cs typeface="Arial" charset="0"/>
              </a:rPr>
              <a:t>from WG2</a:t>
            </a:r>
          </a:p>
          <a:p>
            <a:pPr lvl="2" eaLnBrk="1" hangingPunct="1">
              <a:lnSpc>
                <a:spcPct val="90000"/>
              </a:lnSpc>
            </a:pPr>
            <a:r>
              <a:rPr lang="en-US" kern="1200" dirty="0" smtClean="0">
                <a:ea typeface="+mn-ea"/>
                <a:cs typeface="Arial" charset="0"/>
              </a:rPr>
              <a:t>7 </a:t>
            </a:r>
            <a:r>
              <a:rPr lang="en-US" kern="1200" dirty="0">
                <a:ea typeface="+mn-ea"/>
                <a:cs typeface="Arial" charset="0"/>
              </a:rPr>
              <a:t>from WG3new</a:t>
            </a:r>
          </a:p>
          <a:p>
            <a:pPr lvl="1" eaLnBrk="1" hangingPunct="1">
              <a:lnSpc>
                <a:spcPct val="90000"/>
              </a:lnSpc>
            </a:pPr>
            <a:r>
              <a:rPr lang="en-US" kern="1200" dirty="0" smtClean="0">
                <a:ea typeface="+mn-ea"/>
                <a:cs typeface="Arial" charset="0"/>
              </a:rPr>
              <a:t>9 </a:t>
            </a:r>
            <a:r>
              <a:rPr lang="en-US" kern="1200" dirty="0">
                <a:ea typeface="+mn-ea"/>
                <a:cs typeface="Arial" charset="0"/>
              </a:rPr>
              <a:t>incoming &amp; </a:t>
            </a:r>
            <a:r>
              <a:rPr lang="en-US" kern="1200" dirty="0" smtClean="0">
                <a:ea typeface="+mn-ea"/>
                <a:cs typeface="Arial" charset="0"/>
              </a:rPr>
              <a:t>4 </a:t>
            </a:r>
            <a:r>
              <a:rPr lang="en-US" kern="1200" dirty="0">
                <a:ea typeface="+mn-ea"/>
                <a:cs typeface="Arial" charset="0"/>
              </a:rPr>
              <a:t>outgoing liaisons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kern="1200" dirty="0" smtClean="0">
                <a:ea typeface="+mn-ea"/>
                <a:cs typeface="Arial" charset="0"/>
              </a:rPr>
              <a:t>62 </a:t>
            </a:r>
            <a:r>
              <a:rPr lang="en-US" kern="1200" dirty="0">
                <a:ea typeface="+mn-ea"/>
                <a:cs typeface="Arial" charset="0"/>
              </a:rPr>
              <a:t>delegates at TSG plenary</a:t>
            </a:r>
            <a:r>
              <a:rPr lang="en-US" kern="1200" dirty="0" smtClean="0">
                <a:ea typeface="+mn-ea"/>
                <a:cs typeface="Arial" charset="0"/>
              </a:rPr>
              <a:t>.	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WG3new chairman was </a:t>
            </a:r>
            <a:r>
              <a:rPr lang="en-US" dirty="0"/>
              <a:t>re-elected.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6700" y="1371600"/>
            <a:ext cx="42545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dirty="0" smtClean="0"/>
              <a:t>GERAN#66 statistics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 smtClean="0"/>
              <a:t>349 documents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 smtClean="0"/>
              <a:t>28 Change Requests approved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dirty="0" smtClean="0"/>
              <a:t>2 from WG1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dirty="0" smtClean="0"/>
              <a:t>7 from WG2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dirty="0" smtClean="0"/>
              <a:t>19 from WG3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13 </a:t>
            </a:r>
            <a:r>
              <a:rPr lang="en-US" dirty="0"/>
              <a:t>incoming &amp; </a:t>
            </a:r>
            <a:r>
              <a:rPr lang="en-US" dirty="0" smtClean="0"/>
              <a:t>5 </a:t>
            </a:r>
            <a:r>
              <a:rPr lang="en-US" dirty="0"/>
              <a:t>outgoing liaisons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 smtClean="0"/>
              <a:t>48 delegates at TSG plenary.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WG1 &amp; WG2 chairpersons were </a:t>
            </a:r>
            <a:r>
              <a:rPr lang="en-US" dirty="0"/>
              <a:t>re-elected.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7"/>
          <p:cNvSpPr>
            <a:spLocks noGrp="1"/>
          </p:cNvSpPr>
          <p:nvPr>
            <p:ph idx="1"/>
          </p:nvPr>
        </p:nvSpPr>
        <p:spPr>
          <a:xfrm>
            <a:off x="485775" y="1493520"/>
            <a:ext cx="8388350" cy="4435793"/>
          </a:xfrm>
        </p:spPr>
        <p:txBody>
          <a:bodyPr/>
          <a:lstStyle/>
          <a:p>
            <a:r>
              <a:rPr lang="en-US" sz="1800" dirty="0" smtClean="0"/>
              <a:t>High workload mainly due to interest in </a:t>
            </a:r>
            <a:r>
              <a:rPr lang="en-GB" sz="1800" kern="1200" dirty="0">
                <a:solidFill>
                  <a:schemeClr val="dk1"/>
                </a:solidFill>
              </a:rPr>
              <a:t>Cellular System Support for Ultra Low Complexity and Low Throughput Internet of Things </a:t>
            </a:r>
            <a:r>
              <a:rPr lang="en-GB" sz="1800" kern="1200" dirty="0" smtClean="0">
                <a:solidFill>
                  <a:schemeClr val="dk1"/>
                </a:solidFill>
              </a:rPr>
              <a:t>[</a:t>
            </a:r>
            <a:r>
              <a:rPr lang="en-GB" sz="1800" dirty="0" err="1" smtClean="0"/>
              <a:t>FS_IoT_LC</a:t>
            </a:r>
            <a:r>
              <a:rPr lang="en-GB" sz="1800" dirty="0" smtClean="0"/>
              <a:t>] study item.</a:t>
            </a:r>
          </a:p>
          <a:p>
            <a:r>
              <a:rPr lang="en-US" sz="1800" dirty="0" smtClean="0"/>
              <a:t>Note </a:t>
            </a:r>
            <a:r>
              <a:rPr lang="en-US" sz="1800" dirty="0"/>
              <a:t>that </a:t>
            </a:r>
            <a:r>
              <a:rPr lang="en-US" sz="1800" dirty="0" smtClean="0"/>
              <a:t>two </a:t>
            </a:r>
            <a:r>
              <a:rPr lang="en-US" sz="1800" dirty="0" err="1" smtClean="0"/>
              <a:t>adhoc</a:t>
            </a:r>
            <a:r>
              <a:rPr lang="en-US" sz="1800" dirty="0" smtClean="0"/>
              <a:t> meetings </a:t>
            </a:r>
            <a:r>
              <a:rPr lang="en-US" sz="1800" dirty="0"/>
              <a:t>on </a:t>
            </a:r>
            <a:r>
              <a:rPr lang="en-US" sz="1800" dirty="0" err="1" smtClean="0"/>
              <a:t>FS_IoT_LC</a:t>
            </a:r>
            <a:r>
              <a:rPr lang="en-US" sz="1800" dirty="0"/>
              <a:t> </a:t>
            </a:r>
            <a:r>
              <a:rPr lang="en-US" sz="1800" dirty="0" smtClean="0"/>
              <a:t>&amp; </a:t>
            </a:r>
            <a:r>
              <a:rPr lang="en-US" sz="1800" dirty="0" err="1" smtClean="0"/>
              <a:t>uPoD</a:t>
            </a:r>
            <a:r>
              <a:rPr lang="en-US" sz="1800" dirty="0" smtClean="0"/>
              <a:t> </a:t>
            </a:r>
            <a:r>
              <a:rPr lang="en-US" sz="1800" dirty="0" smtClean="0"/>
              <a:t>were </a:t>
            </a:r>
            <a:r>
              <a:rPr lang="en-US" sz="1800" dirty="0"/>
              <a:t>held </a:t>
            </a:r>
            <a:r>
              <a:rPr lang="en-US" sz="1800" dirty="0" smtClean="0"/>
              <a:t>before and after G#66 with totally </a:t>
            </a:r>
            <a:r>
              <a:rPr lang="en-US" sz="1800" dirty="0" smtClean="0"/>
              <a:t>174 </a:t>
            </a:r>
            <a:r>
              <a:rPr lang="en-US" sz="1800" dirty="0" smtClean="0"/>
              <a:t>&amp; </a:t>
            </a:r>
            <a:r>
              <a:rPr lang="en-US" sz="1800" dirty="0" smtClean="0"/>
              <a:t>330 documents</a:t>
            </a:r>
            <a:r>
              <a:rPr lang="en-US" sz="1800" dirty="0" smtClean="0"/>
              <a:t>.</a:t>
            </a:r>
            <a:endParaRPr lang="en-US" dirty="0"/>
          </a:p>
          <a:p>
            <a:r>
              <a:rPr lang="en-US" sz="1800" dirty="0" smtClean="0"/>
              <a:t>GERAN3new is experiencing a period of low work load.</a:t>
            </a:r>
            <a:endParaRPr lang="en-US" sz="1800" dirty="0"/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GERAN#56 TO 67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7063120"/>
              </p:ext>
            </p:extLst>
          </p:nvPr>
        </p:nvGraphicFramePr>
        <p:xfrm>
          <a:off x="1007200" y="3090289"/>
          <a:ext cx="7283359" cy="3229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WORK AND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Features/Building blocks/Work tasks</a:t>
            </a:r>
          </a:p>
          <a:p>
            <a:pPr lvl="1"/>
            <a:r>
              <a:rPr lang="en-GB" kern="1200" dirty="0" smtClean="0">
                <a:solidFill>
                  <a:schemeClr val="dk1"/>
                </a:solidFill>
              </a:rPr>
              <a:t>Extended DRX (</a:t>
            </a:r>
            <a:r>
              <a:rPr lang="en-GB" kern="1200" dirty="0" err="1" smtClean="0">
                <a:solidFill>
                  <a:schemeClr val="dk1"/>
                </a:solidFill>
              </a:rPr>
              <a:t>eDRX</a:t>
            </a:r>
            <a:r>
              <a:rPr lang="en-GB" kern="1200" dirty="0" smtClean="0">
                <a:solidFill>
                  <a:schemeClr val="dk1"/>
                </a:solidFill>
              </a:rPr>
              <a:t>) for GSM [</a:t>
            </a:r>
            <a:r>
              <a:rPr lang="en-GB" kern="1200" dirty="0" err="1" smtClean="0">
                <a:solidFill>
                  <a:schemeClr val="dk1"/>
                </a:solidFill>
              </a:rPr>
              <a:t>eDRX_GSM</a:t>
            </a:r>
            <a:r>
              <a:rPr lang="en-GB" kern="1200" dirty="0" smtClean="0">
                <a:solidFill>
                  <a:schemeClr val="dk1"/>
                </a:solidFill>
              </a:rPr>
              <a:t>]</a:t>
            </a:r>
          </a:p>
          <a:p>
            <a:pPr lvl="2"/>
            <a:r>
              <a:rPr lang="en-GB" kern="1200" dirty="0" smtClean="0">
                <a:solidFill>
                  <a:schemeClr val="dk1"/>
                </a:solidFill>
              </a:rPr>
              <a:t>The main objective is to introduce </a:t>
            </a:r>
            <a:r>
              <a:rPr lang="en-GB" kern="1200" dirty="0" err="1" smtClean="0">
                <a:solidFill>
                  <a:schemeClr val="dk1"/>
                </a:solidFill>
              </a:rPr>
              <a:t>eDRX</a:t>
            </a:r>
            <a:r>
              <a:rPr lang="en-GB" kern="1200" dirty="0" smtClean="0">
                <a:solidFill>
                  <a:schemeClr val="dk1"/>
                </a:solidFill>
              </a:rPr>
              <a:t>, </a:t>
            </a:r>
            <a:r>
              <a:rPr lang="en-GB" dirty="0"/>
              <a:t>optimized idle mode behaviour and relaxed mobility </a:t>
            </a:r>
            <a:r>
              <a:rPr lang="en-GB" dirty="0" smtClean="0"/>
              <a:t>requirements.</a:t>
            </a:r>
            <a:endParaRPr lang="en-GB" kern="1200" dirty="0" smtClean="0">
              <a:solidFill>
                <a:schemeClr val="dk1"/>
              </a:solidFill>
            </a:endParaRPr>
          </a:p>
          <a:p>
            <a:pPr lvl="1"/>
            <a:r>
              <a:rPr lang="en-US" kern="1200" dirty="0">
                <a:solidFill>
                  <a:schemeClr val="dk1"/>
                </a:solidFill>
              </a:rPr>
              <a:t>Extended Coverage GSM (EC-GSM) for support of Cellular Internet of Things [</a:t>
            </a:r>
            <a:r>
              <a:rPr lang="en-US" kern="1200" dirty="0" err="1">
                <a:solidFill>
                  <a:schemeClr val="dk1"/>
                </a:solidFill>
              </a:rPr>
              <a:t>CIoT_EC_GSM</a:t>
            </a:r>
            <a:r>
              <a:rPr lang="en-US" kern="1200" dirty="0" smtClean="0">
                <a:solidFill>
                  <a:schemeClr val="dk1"/>
                </a:solidFill>
              </a:rPr>
              <a:t>]</a:t>
            </a:r>
          </a:p>
          <a:p>
            <a:pPr lvl="2"/>
            <a:r>
              <a:rPr lang="en-US" dirty="0" smtClean="0"/>
              <a:t>The main objective is to introduce EC-GSM, which has shown to meet the objectives of the </a:t>
            </a:r>
            <a:r>
              <a:rPr lang="en-US" dirty="0" err="1" smtClean="0"/>
              <a:t>FS_IoT_LC</a:t>
            </a:r>
            <a:r>
              <a:rPr lang="en-US" dirty="0" smtClean="0"/>
              <a:t> SI.</a:t>
            </a:r>
          </a:p>
        </p:txBody>
      </p:sp>
    </p:spTree>
    <p:extLst>
      <p:ext uri="{BB962C8B-B14F-4D97-AF65-F5344CB8AC3E}">
        <p14:creationId xmlns:p14="http://schemas.microsoft.com/office/powerpoint/2010/main" val="923269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COMPLETED WORK </a:t>
            </a:r>
            <a:r>
              <a:rPr lang="en-US" dirty="0"/>
              <a:t>AND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Completed Study items</a:t>
            </a:r>
          </a:p>
          <a:p>
            <a:pPr lvl="1"/>
            <a:r>
              <a:rPr lang="en-GB" kern="1200" dirty="0">
                <a:solidFill>
                  <a:schemeClr val="dk1"/>
                </a:solidFill>
              </a:rPr>
              <a:t>Study of Power Saving for MTC Devices [</a:t>
            </a:r>
            <a:r>
              <a:rPr lang="en-GB" kern="1200" dirty="0" err="1">
                <a:solidFill>
                  <a:schemeClr val="dk1"/>
                </a:solidFill>
              </a:rPr>
              <a:t>FS_uPoD</a:t>
            </a:r>
            <a:r>
              <a:rPr lang="en-GB" kern="1200" dirty="0">
                <a:solidFill>
                  <a:schemeClr val="dk1"/>
                </a:solidFill>
              </a:rPr>
              <a:t>]</a:t>
            </a:r>
            <a:endParaRPr lang="en-US" dirty="0" smtClean="0"/>
          </a:p>
          <a:p>
            <a:pPr lvl="1"/>
            <a:r>
              <a:rPr lang="en-GB" kern="1200" dirty="0">
                <a:solidFill>
                  <a:schemeClr val="dk1"/>
                </a:solidFill>
              </a:rPr>
              <a:t>Cellular System Support for Ultra Low Complexity and Low Throughput Internet of Things [</a:t>
            </a:r>
            <a:r>
              <a:rPr lang="en-GB" kern="1200" dirty="0" err="1">
                <a:solidFill>
                  <a:schemeClr val="dk1"/>
                </a:solidFill>
              </a:rPr>
              <a:t>FS_IoT_LC</a:t>
            </a:r>
            <a:r>
              <a:rPr lang="en-GB" kern="1200" dirty="0">
                <a:solidFill>
                  <a:schemeClr val="dk1"/>
                </a:solidFill>
              </a:rPr>
              <a:t>]</a:t>
            </a:r>
            <a:endParaRPr lang="en-US" kern="1200" dirty="0">
              <a:solidFill>
                <a:schemeClr val="dk1"/>
              </a:solidFill>
            </a:endParaRP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5805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dirty="0"/>
              <a:t>WORK ITEMS @ END OF </a:t>
            </a:r>
            <a:r>
              <a:rPr lang="en-US" dirty="0" smtClean="0"/>
              <a:t>GERAN#67</a:t>
            </a:r>
            <a:br>
              <a:rPr lang="en-US" dirty="0" smtClean="0"/>
            </a:br>
            <a:r>
              <a:rPr lang="en-US" sz="2000" dirty="0" smtClean="0"/>
              <a:t>NAME [ACRONYM]</a:t>
            </a:r>
            <a:r>
              <a:rPr lang="en-US" sz="1200" dirty="0" smtClean="0"/>
              <a:t> </a:t>
            </a:r>
            <a:r>
              <a:rPr lang="en-US" sz="2000" dirty="0" smtClean="0"/>
              <a:t>/ RESPONSIBLE GROUP(S) / COMPLETION LEVEL</a:t>
            </a:r>
            <a:endParaRPr lang="en-US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496231"/>
              </p:ext>
            </p:extLst>
          </p:nvPr>
        </p:nvGraphicFramePr>
        <p:xfrm>
          <a:off x="304800" y="1285875"/>
          <a:ext cx="8750300" cy="4038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5945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GSM/EDGE BTS Energy Saving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FS_Energy_BTS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of Power Saving for MTC Devices 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FS_uPoD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MU-MIMO [FS_UL_MU-MIMO]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Cellular System Support for Ultra Low Complexity and Low Throughput Internet of Things</a:t>
                      </a:r>
                      <a:r>
                        <a:rPr lang="en-GB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FS_IoT_LC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3744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GSM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CIoT_EC_GSM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 rot="1257537">
            <a:off x="4204842" y="2601796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COMPLETED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257537">
            <a:off x="7019850" y="3394027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COMPLETED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257537">
            <a:off x="3352406" y="4456786"/>
            <a:ext cx="890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/>
                </a:solidFill>
              </a:rPr>
              <a:t>NEW</a:t>
            </a:r>
          </a:p>
          <a:p>
            <a:pPr algn="ctr"/>
            <a:r>
              <a:rPr lang="en-US" b="1" dirty="0" smtClean="0">
                <a:solidFill>
                  <a:schemeClr val="accent3"/>
                </a:solidFill>
              </a:rPr>
              <a:t>From June Ad Hoc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257537">
            <a:off x="6910204" y="4964532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97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85775" y="1490033"/>
            <a:ext cx="8388350" cy="4830763"/>
          </a:xfrm>
        </p:spPr>
        <p:txBody>
          <a:bodyPr/>
          <a:lstStyle/>
          <a:p>
            <a:r>
              <a:rPr lang="en-US" dirty="0" smtClean="0"/>
              <a:t>GERAN#66</a:t>
            </a:r>
          </a:p>
          <a:p>
            <a:pPr lvl="1"/>
            <a:r>
              <a:rPr lang="en-US" dirty="0" smtClean="0"/>
              <a:t>No CRs were approved for Rel-13.</a:t>
            </a:r>
          </a:p>
          <a:p>
            <a:pPr lvl="1"/>
            <a:r>
              <a:rPr lang="en-US" dirty="0" smtClean="0"/>
              <a:t>Pre-release 13</a:t>
            </a:r>
          </a:p>
          <a:p>
            <a:pPr lvl="2"/>
            <a:r>
              <a:rPr lang="en-US" sz="1600" dirty="0"/>
              <a:t>WG1 approved </a:t>
            </a:r>
            <a:r>
              <a:rPr lang="en-US" sz="1600" dirty="0" smtClean="0"/>
              <a:t>2 </a:t>
            </a:r>
            <a:r>
              <a:rPr lang="en-US" sz="1600" dirty="0"/>
              <a:t>CRs, WG2 approved </a:t>
            </a:r>
            <a:r>
              <a:rPr lang="en-US" sz="1600" dirty="0" smtClean="0"/>
              <a:t>7 CRs, WG3new approved 19 CRs.</a:t>
            </a:r>
          </a:p>
          <a:p>
            <a:r>
              <a:rPr lang="en-US" dirty="0" smtClean="0"/>
              <a:t>GERAN#67</a:t>
            </a:r>
          </a:p>
          <a:p>
            <a:pPr lvl="1"/>
            <a:r>
              <a:rPr lang="en-US" dirty="0"/>
              <a:t>No CRs were approved for Rel-13.</a:t>
            </a:r>
          </a:p>
          <a:p>
            <a:pPr lvl="1"/>
            <a:r>
              <a:rPr lang="en-US" dirty="0"/>
              <a:t>Pre-release 13</a:t>
            </a:r>
          </a:p>
          <a:p>
            <a:pPr lvl="2"/>
            <a:r>
              <a:rPr lang="en-US" sz="1600" dirty="0"/>
              <a:t>WG3new approved 7 CRs.</a:t>
            </a:r>
          </a:p>
          <a:p>
            <a:endParaRPr lang="en-US" dirty="0" smtClean="0"/>
          </a:p>
          <a:p>
            <a:pPr lvl="1"/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2326551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FEATURES/BUILDING BLOCKS/WORK TASKS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65455" y="1342390"/>
            <a:ext cx="8388350" cy="4830763"/>
          </a:xfrm>
        </p:spPr>
        <p:txBody>
          <a:bodyPr/>
          <a:lstStyle/>
          <a:p>
            <a:r>
              <a:rPr lang="en-GB" dirty="0" smtClean="0"/>
              <a:t>REL 12 </a:t>
            </a:r>
            <a:r>
              <a:rPr lang="en-GB" dirty="0"/>
              <a:t>and earlier</a:t>
            </a:r>
            <a:endParaRPr lang="en-GB" dirty="0" smtClean="0"/>
          </a:p>
          <a:p>
            <a:pPr lvl="1"/>
            <a:r>
              <a:rPr lang="en-US" sz="1800" dirty="0"/>
              <a:t>EARFCN extension </a:t>
            </a:r>
          </a:p>
          <a:p>
            <a:pPr lvl="2"/>
            <a:r>
              <a:rPr lang="en-US" sz="1600" dirty="0"/>
              <a:t>Correction CRs to 44.018 approved.</a:t>
            </a:r>
          </a:p>
          <a:p>
            <a:pPr lvl="2"/>
            <a:r>
              <a:rPr lang="en-US" sz="1600" dirty="0"/>
              <a:t>CRs to 24.008 endorsed. </a:t>
            </a:r>
          </a:p>
          <a:p>
            <a:pPr lvl="2"/>
            <a:r>
              <a:rPr lang="en-US" sz="1600" dirty="0"/>
              <a:t>LS sent to CT1.</a:t>
            </a:r>
          </a:p>
          <a:p>
            <a:pPr lvl="1"/>
            <a:r>
              <a:rPr lang="en-US" sz="1800" dirty="0"/>
              <a:t>Dual Priority, DMCG, GLONASS</a:t>
            </a:r>
          </a:p>
          <a:p>
            <a:pPr lvl="2"/>
            <a:r>
              <a:rPr lang="en-US" sz="1600" dirty="0"/>
              <a:t>Correction CRs to 44.018, 44.031 and 44.060 approved.</a:t>
            </a:r>
          </a:p>
          <a:p>
            <a:pPr lvl="1"/>
            <a:r>
              <a:rPr lang="en-US" sz="1800" dirty="0"/>
              <a:t>A discussion paper on relaxing VAMOS and TIGHTER MS performance requirements when supporting LTE Carrier Aggregation was presented.</a:t>
            </a:r>
          </a:p>
          <a:p>
            <a:pPr lvl="2"/>
            <a:endParaRPr lang="en-US" sz="2000" dirty="0" smtClean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9973864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30434</TotalTime>
  <Words>1310</Words>
  <Application>Microsoft Office PowerPoint</Application>
  <PresentationFormat>On-screen Show (4:3)</PresentationFormat>
  <Paragraphs>274</Paragraphs>
  <Slides>19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PCG#35_06 TSG GERAN#66 &amp; #67 REPORT TO PCG#35</vt:lpstr>
      <vt:lpstr>TSG GERAN ORGANISATION</vt:lpstr>
      <vt:lpstr>GERAN#66 &amp; 67 OVERVIEW</vt:lpstr>
      <vt:lpstr>EVOLUTION OF WORKLOAD FROM GERAN#56 TO 67</vt:lpstr>
      <vt:lpstr>NEW WORK AND STUDY ITEMS</vt:lpstr>
      <vt:lpstr>COMPLETED WORK AND STUDY ITEMS</vt:lpstr>
      <vt:lpstr>WORK ITEMS @ END OF GERAN#67 NAME [ACRONYM] / RESPONSIBLE GROUP(S) / COMPLETION LEVEL</vt:lpstr>
      <vt:lpstr>APPROVED CHANGE REQUESTS</vt:lpstr>
      <vt:lpstr>GENERAL INFORMATION WG1 &amp; WG2 FEATURES/BUILDING BLOCKS/WORK TASKS</vt:lpstr>
      <vt:lpstr>GENERAL INFORMATION WG1 &amp; WG2 FEATURES/BUILDING BLOCKS/WORK TASKS</vt:lpstr>
      <vt:lpstr>GENERAL INFORMATION WG1 &amp; WG2 STUDY ITEMS</vt:lpstr>
      <vt:lpstr>GENERAL INFORMATION WG1 &amp; WG2 STUDY ITEMS: FS_IoT_LC</vt:lpstr>
      <vt:lpstr>GENERAL INFORMATION WG1 &amp; WG2 STUDY ITEMS: FS_IoT_LC</vt:lpstr>
      <vt:lpstr>GENERAL INFORMATION WG1 &amp; WG2 STUDY ITEMS: FS_IoT_LC</vt:lpstr>
      <vt:lpstr>GENERAL INFORMATION WG1 &amp; WG2 STUDY ITEMS: FS_IoT_LC</vt:lpstr>
      <vt:lpstr>GENERAL INFORMATION GERAN3new</vt:lpstr>
      <vt:lpstr>FUTURE PLANNED MEETINGS PLENARY AND AD-HOC MEETINGS</vt:lpstr>
      <vt:lpstr>PCG 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1076</cp:revision>
  <dcterms:created xsi:type="dcterms:W3CDTF">2008-08-30T09:32:10Z</dcterms:created>
  <dcterms:modified xsi:type="dcterms:W3CDTF">2015-10-05T07:34:39Z</dcterms:modified>
</cp:coreProperties>
</file>