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4"/>
  </p:notesMasterIdLst>
  <p:handoutMasterIdLst>
    <p:handoutMasterId r:id="rId15"/>
  </p:handoutMasterIdLst>
  <p:sldIdLst>
    <p:sldId id="303" r:id="rId2"/>
    <p:sldId id="313" r:id="rId3"/>
    <p:sldId id="309" r:id="rId4"/>
    <p:sldId id="304" r:id="rId5"/>
    <p:sldId id="307" r:id="rId6"/>
    <p:sldId id="311" r:id="rId7"/>
    <p:sldId id="312" r:id="rId8"/>
    <p:sldId id="305" r:id="rId9"/>
    <p:sldId id="310" r:id="rId10"/>
    <p:sldId id="306" r:id="rId11"/>
    <p:sldId id="308" r:id="rId12"/>
    <p:sldId id="314" r:id="rId13"/>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1000"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1000"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1000"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1000" kern="1200">
        <a:solidFill>
          <a:schemeClr val="tx1"/>
        </a:solidFill>
        <a:latin typeface="Arial" pitchFamily="34" charset="0"/>
        <a:ea typeface="+mn-ea"/>
        <a:cs typeface="Arial" pitchFamily="34" charset="0"/>
      </a:defRPr>
    </a:lvl5pPr>
    <a:lvl6pPr marL="2286000" algn="l" defTabSz="914400" rtl="0" eaLnBrk="1" latinLnBrk="0" hangingPunct="1">
      <a:defRPr sz="1000" kern="1200">
        <a:solidFill>
          <a:schemeClr val="tx1"/>
        </a:solidFill>
        <a:latin typeface="Arial" pitchFamily="34" charset="0"/>
        <a:ea typeface="+mn-ea"/>
        <a:cs typeface="Arial" pitchFamily="34" charset="0"/>
      </a:defRPr>
    </a:lvl6pPr>
    <a:lvl7pPr marL="2743200" algn="l" defTabSz="914400" rtl="0" eaLnBrk="1" latinLnBrk="0" hangingPunct="1">
      <a:defRPr sz="1000" kern="1200">
        <a:solidFill>
          <a:schemeClr val="tx1"/>
        </a:solidFill>
        <a:latin typeface="Arial" pitchFamily="34" charset="0"/>
        <a:ea typeface="+mn-ea"/>
        <a:cs typeface="Arial" pitchFamily="34" charset="0"/>
      </a:defRPr>
    </a:lvl7pPr>
    <a:lvl8pPr marL="3200400" algn="l" defTabSz="914400" rtl="0" eaLnBrk="1" latinLnBrk="0" hangingPunct="1">
      <a:defRPr sz="1000" kern="1200">
        <a:solidFill>
          <a:schemeClr val="tx1"/>
        </a:solidFill>
        <a:latin typeface="Arial" pitchFamily="34" charset="0"/>
        <a:ea typeface="+mn-ea"/>
        <a:cs typeface="Arial" pitchFamily="34" charset="0"/>
      </a:defRPr>
    </a:lvl8pPr>
    <a:lvl9pPr marL="3657600" algn="l" defTabSz="914400" rtl="0" eaLnBrk="1" latinLnBrk="0" hangingPunct="1">
      <a:defRPr sz="1000"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72AF2F"/>
    <a:srgbClr val="B1D254"/>
    <a:srgbClr val="000000"/>
    <a:srgbClr val="5C88D0"/>
    <a:srgbClr val="2A6EA8"/>
    <a:srgbClr val="72732F"/>
    <a:srgbClr val="C6D254"/>
    <a:srgbClr val="FF3300"/>
    <a:srgbClr val="4D4D4D"/>
  </p:clrMru>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91" autoAdjust="0"/>
    <p:restoredTop sz="94625" autoAdjust="0"/>
  </p:normalViewPr>
  <p:slideViewPr>
    <p:cSldViewPr snapToGrid="0">
      <p:cViewPr varScale="1">
        <p:scale>
          <a:sx n="91" d="100"/>
          <a:sy n="91" d="100"/>
        </p:scale>
        <p:origin x="-1356" y="-114"/>
      </p:cViewPr>
      <p:guideLst>
        <p:guide orient="horz" pos="2160"/>
        <p:guide pos="2880"/>
      </p:guideLst>
    </p:cSldViewPr>
  </p:slideViewPr>
  <p:notesTextViewPr>
    <p:cViewPr>
      <p:scale>
        <a:sx n="100" d="100"/>
        <a:sy n="100" d="100"/>
      </p:scale>
      <p:origin x="0" y="0"/>
    </p:cViewPr>
  </p:notesTextViewPr>
  <p:sorterViewPr>
    <p:cViewPr>
      <p:scale>
        <a:sx n="80" d="100"/>
        <a:sy n="80" d="100"/>
      </p:scale>
      <p:origin x="0" y="126"/>
    </p:cViewPr>
  </p:sorterViewPr>
  <p:notesViewPr>
    <p:cSldViewPr snapToGrid="0">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D7BE626B-74EF-44F2-BA31-DABB70397FC7}" type="datetime1">
              <a:rPr lang="en-US"/>
              <a:pPr>
                <a:defRPr/>
              </a:pPr>
              <a:t>4/1/2013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E495BA0D-76B4-4E21-9E74-A51BD6A40C6F}" type="slidenum">
              <a:rPr lang="en-GB"/>
              <a:pPr>
                <a:defRPr/>
              </a:pPr>
              <a:t>‹#›</a:t>
            </a:fld>
            <a:endParaRPr lang="en-GB"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06C29F31-FAC3-461B-924B-D7A14B644AEE}" type="datetime1">
              <a:rPr lang="en-US"/>
              <a:pPr>
                <a:defRPr/>
              </a:pPr>
              <a:t>4/1/2013</a:t>
            </a:fld>
            <a:endParaRPr lang="en-US" dirty="0"/>
          </a:p>
        </p:txBody>
      </p:sp>
      <p:sp>
        <p:nvSpPr>
          <p:cNvPr id="61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A50B4B-218E-4ED6-86BE-F0FC6B224706}" type="slidenum">
              <a:rPr lang="en-GB"/>
              <a:pPr>
                <a:defRPr/>
              </a:pPr>
              <a:t>‹#›</a:t>
            </a:fld>
            <a:endParaRPr lang="en-GB"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7"/>
          <p:cNvSpPr>
            <a:spLocks noGrp="1" noChangeArrowheads="1"/>
          </p:cNvSpPr>
          <p:nvPr>
            <p:ph type="sldNum" sz="quarter" idx="5"/>
          </p:nvPr>
        </p:nvSpPr>
        <p:spPr>
          <a:noFill/>
        </p:spPr>
        <p:txBody>
          <a:bodyPr/>
          <a:lstStyle/>
          <a:p>
            <a:fld id="{913FA682-7E41-4FD7-8462-93FF9CE01567}" type="slidenum">
              <a:rPr lang="en-GB" smtClean="0">
                <a:cs typeface="Arial" pitchFamily="34" charset="0"/>
              </a:rPr>
              <a:pPr/>
              <a:t>1</a:t>
            </a:fld>
            <a:endParaRPr lang="en-GB" smtClean="0">
              <a:cs typeface="Arial" pitchFamily="34" charset="0"/>
            </a:endParaRPr>
          </a:p>
        </p:txBody>
      </p:sp>
      <p:sp>
        <p:nvSpPr>
          <p:cNvPr id="9218" name="Rectangle 2"/>
          <p:cNvSpPr>
            <a:spLocks noGrp="1" noRot="1" noChangeAspect="1" noChangeArrowheads="1" noTextEdit="1"/>
          </p:cNvSpPr>
          <p:nvPr>
            <p:ph type="sldImg"/>
          </p:nvPr>
        </p:nvSpPr>
        <p:spPr>
          <a:xfrm>
            <a:off x="915988" y="742950"/>
            <a:ext cx="4967287" cy="3725863"/>
          </a:xfrm>
          <a:ln/>
        </p:spPr>
      </p:sp>
      <p:sp>
        <p:nvSpPr>
          <p:cNvPr id="9219" name="Rectangle 3"/>
          <p:cNvSpPr>
            <a:spLocks noGrp="1" noChangeArrowheads="1"/>
          </p:cNvSpPr>
          <p:nvPr>
            <p:ph type="body" idx="1"/>
          </p:nvPr>
        </p:nvSpPr>
        <p:spPr>
          <a:xfrm>
            <a:off x="904875" y="4718050"/>
            <a:ext cx="4987925" cy="4467225"/>
          </a:xfrm>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6457f717-5cc7-4642-bf79-5757fa040748" descr="88743BF8-158D-4A4E-81D4-0D9E5719ACAA"/>
          <p:cNvPicPr>
            <a:picLocks noChangeAspect="1" noChangeArrowheads="1"/>
          </p:cNvPicPr>
          <p:nvPr userDrawn="1"/>
        </p:nvPicPr>
        <p:blipFill>
          <a:blip r:embed="rId2" cstate="print"/>
          <a:srcRect/>
          <a:stretch>
            <a:fillRect/>
          </a:stretch>
        </p:blipFill>
        <p:spPr bwMode="auto">
          <a:xfrm>
            <a:off x="376238" y="169863"/>
            <a:ext cx="1531937" cy="1125537"/>
          </a:xfrm>
          <a:prstGeom prst="rect">
            <a:avLst/>
          </a:prstGeom>
          <a:noFill/>
          <a:ln w="9525">
            <a:noFill/>
            <a:miter lim="800000"/>
            <a:headEnd/>
            <a:tailEnd/>
          </a:ln>
        </p:spPr>
      </p:pic>
      <p:pic>
        <p:nvPicPr>
          <p:cNvPr id="4" name="Picture 7" descr="green2.jpg"/>
          <p:cNvPicPr>
            <a:picLocks noChangeAspect="1"/>
          </p:cNvPicPr>
          <p:nvPr/>
        </p:nvPicPr>
        <p:blipFill>
          <a:blip r:embed="rId3" cstate="print"/>
          <a:srcRect/>
          <a:stretch>
            <a:fillRect/>
          </a:stretch>
        </p:blipFill>
        <p:spPr bwMode="auto">
          <a:xfrm>
            <a:off x="8562975" y="6475413"/>
            <a:ext cx="365125" cy="239712"/>
          </a:xfrm>
          <a:prstGeom prst="rect">
            <a:avLst/>
          </a:prstGeom>
          <a:noFill/>
          <a:ln w="9525">
            <a:noFill/>
            <a:miter lim="800000"/>
            <a:headEnd/>
            <a:tailEnd/>
          </a:ln>
        </p:spPr>
      </p:pic>
      <p:pic>
        <p:nvPicPr>
          <p:cNvPr id="5" name="Picture 6" descr="3GPP_TM_RD.jpg"/>
          <p:cNvPicPr>
            <a:picLocks noChangeAspect="1"/>
          </p:cNvPicPr>
          <p:nvPr/>
        </p:nvPicPr>
        <p:blipFill>
          <a:blip r:embed="rId4" cstate="print"/>
          <a:srcRect/>
          <a:stretch>
            <a:fillRect/>
          </a:stretch>
        </p:blipFill>
        <p:spPr bwMode="auto">
          <a:xfrm>
            <a:off x="7383463" y="188913"/>
            <a:ext cx="1493837" cy="869950"/>
          </a:xfrm>
          <a:prstGeom prst="rect">
            <a:avLst/>
          </a:prstGeom>
          <a:noFill/>
          <a:ln w="9525">
            <a:noFill/>
            <a:miter lim="800000"/>
            <a:headEnd/>
            <a:tailEnd/>
          </a:ln>
        </p:spPr>
      </p:pic>
      <p:pic>
        <p:nvPicPr>
          <p:cNvPr id="6" name="Picture 7" descr="green2.jpg"/>
          <p:cNvPicPr>
            <a:picLocks noChangeAspect="1"/>
          </p:cNvPicPr>
          <p:nvPr userDrawn="1"/>
        </p:nvPicPr>
        <p:blipFill>
          <a:blip r:embed="rId3" cstate="print"/>
          <a:srcRect/>
          <a:stretch>
            <a:fillRect/>
          </a:stretch>
        </p:blipFill>
        <p:spPr bwMode="auto">
          <a:xfrm>
            <a:off x="8562975" y="6475413"/>
            <a:ext cx="365125" cy="239712"/>
          </a:xfrm>
          <a:prstGeom prst="rect">
            <a:avLst/>
          </a:prstGeom>
          <a:noFill/>
          <a:ln w="9525">
            <a:noFill/>
            <a:miter lim="800000"/>
            <a:headEnd/>
            <a:tailEnd/>
          </a:ln>
        </p:spPr>
      </p:pic>
      <p:pic>
        <p:nvPicPr>
          <p:cNvPr id="7" name="Picture 6" descr="3GPP_TM_RD.jpg"/>
          <p:cNvPicPr>
            <a:picLocks noChangeAspect="1"/>
          </p:cNvPicPr>
          <p:nvPr userDrawn="1"/>
        </p:nvPicPr>
        <p:blipFill>
          <a:blip r:embed="rId4" cstate="print"/>
          <a:srcRect/>
          <a:stretch>
            <a:fillRect/>
          </a:stretch>
        </p:blipFill>
        <p:spPr bwMode="auto">
          <a:xfrm>
            <a:off x="7383463" y="188913"/>
            <a:ext cx="1493837" cy="869950"/>
          </a:xfrm>
          <a:prstGeom prst="rect">
            <a:avLst/>
          </a:prstGeom>
          <a:noFill/>
          <a:ln w="9525">
            <a:noFill/>
            <a:miter lim="800000"/>
            <a:headEnd/>
            <a:tailEnd/>
          </a:ln>
        </p:spPr>
      </p:pic>
      <p:pic>
        <p:nvPicPr>
          <p:cNvPr id="8" name="Picture 13" descr="green2.jpg"/>
          <p:cNvPicPr>
            <a:picLocks noChangeAspect="1"/>
          </p:cNvPicPr>
          <p:nvPr userDrawn="1"/>
        </p:nvPicPr>
        <p:blipFill>
          <a:blip r:embed="rId3" cstate="print"/>
          <a:srcRect/>
          <a:stretch>
            <a:fillRect/>
          </a:stretch>
        </p:blipFill>
        <p:spPr bwMode="auto">
          <a:xfrm>
            <a:off x="8562975" y="6475413"/>
            <a:ext cx="365125" cy="239712"/>
          </a:xfrm>
          <a:prstGeom prst="rect">
            <a:avLst/>
          </a:prstGeom>
          <a:noFill/>
          <a:ln w="9525">
            <a:noFill/>
            <a:miter lim="800000"/>
            <a:headEnd/>
            <a:tailEnd/>
          </a:ln>
        </p:spPr>
      </p:pic>
      <p:sp>
        <p:nvSpPr>
          <p:cNvPr id="9" name="TextBox 8"/>
          <p:cNvSpPr txBox="1"/>
          <p:nvPr userDrawn="1"/>
        </p:nvSpPr>
        <p:spPr>
          <a:xfrm>
            <a:off x="255588" y="1179513"/>
            <a:ext cx="1770062" cy="200025"/>
          </a:xfrm>
          <a:prstGeom prst="rect">
            <a:avLst/>
          </a:prstGeom>
          <a:noFill/>
        </p:spPr>
        <p:txBody>
          <a:bodyPr wrap="none">
            <a:spAutoFit/>
          </a:bodyPr>
          <a:lstStyle/>
          <a:p>
            <a:pPr eaLnBrk="0" hangingPunct="0">
              <a:defRPr/>
            </a:pPr>
            <a:r>
              <a:rPr lang="en-GB" sz="700" dirty="0">
                <a:solidFill>
                  <a:srgbClr val="FFC000"/>
                </a:solidFill>
                <a:latin typeface="Arial Black" pitchFamily="34" charset="0"/>
                <a:cs typeface="+mn-cs"/>
              </a:rPr>
              <a:t>THE Mobile Broadband Standard</a:t>
            </a:r>
          </a:p>
        </p:txBody>
      </p:sp>
      <p:sp>
        <p:nvSpPr>
          <p:cNvPr id="10" name="TextBox 9"/>
          <p:cNvSpPr txBox="1"/>
          <p:nvPr userDrawn="1"/>
        </p:nvSpPr>
        <p:spPr>
          <a:xfrm>
            <a:off x="558800" y="6350000"/>
            <a:ext cx="6173788" cy="400050"/>
          </a:xfrm>
          <a:prstGeom prst="rect">
            <a:avLst/>
          </a:prstGeom>
          <a:noFill/>
        </p:spPr>
        <p:txBody>
          <a:bodyPr anchor="ctr">
            <a:normAutofit/>
          </a:bodyPr>
          <a:lstStyle/>
          <a:p>
            <a:pPr eaLnBrk="0" hangingPunct="0"/>
            <a:r>
              <a:rPr lang="en-GB" dirty="0">
                <a:solidFill>
                  <a:schemeClr val="bg1"/>
                </a:solidFill>
              </a:rPr>
              <a:t> © 3GPP 2012		LTE </a:t>
            </a:r>
            <a:r>
              <a:rPr lang="en-GB" dirty="0" smtClean="0">
                <a:solidFill>
                  <a:schemeClr val="bg1"/>
                </a:solidFill>
              </a:rPr>
              <a:t>India</a:t>
            </a:r>
            <a:r>
              <a:rPr lang="en-GB" baseline="0" dirty="0" smtClean="0">
                <a:solidFill>
                  <a:schemeClr val="bg1"/>
                </a:solidFill>
              </a:rPr>
              <a:t> – 3GPP Workshop</a:t>
            </a:r>
            <a:r>
              <a:rPr lang="en-GB" dirty="0">
                <a:solidFill>
                  <a:schemeClr val="bg1"/>
                </a:solidFill>
              </a:rPr>
              <a:t>		May </a:t>
            </a:r>
            <a:r>
              <a:rPr lang="en-GB" dirty="0" smtClean="0">
                <a:solidFill>
                  <a:schemeClr val="bg1"/>
                </a:solidFill>
              </a:rPr>
              <a:t>14,</a:t>
            </a:r>
            <a:r>
              <a:rPr lang="en-GB" baseline="0" dirty="0" smtClean="0">
                <a:solidFill>
                  <a:schemeClr val="bg1"/>
                </a:solidFill>
              </a:rPr>
              <a:t> </a:t>
            </a:r>
            <a:r>
              <a:rPr lang="en-GB" dirty="0" smtClean="0">
                <a:solidFill>
                  <a:schemeClr val="bg1"/>
                </a:solidFill>
              </a:rPr>
              <a:t> </a:t>
            </a:r>
            <a:r>
              <a:rPr lang="en-GB" dirty="0">
                <a:solidFill>
                  <a:schemeClr val="bg1"/>
                </a:solidFill>
              </a:rPr>
              <a:t>2012</a:t>
            </a:r>
            <a:endParaRPr lang="en-GB" dirty="0"/>
          </a:p>
        </p:txBody>
      </p:sp>
      <p:sp>
        <p:nvSpPr>
          <p:cNvPr id="11" name="Slide Number Placeholder 5"/>
          <p:cNvSpPr txBox="1">
            <a:spLocks/>
          </p:cNvSpPr>
          <p:nvPr userDrawn="1"/>
        </p:nvSpPr>
        <p:spPr>
          <a:xfrm>
            <a:off x="8585200" y="6483350"/>
            <a:ext cx="395288" cy="222250"/>
          </a:xfrm>
          <a:prstGeom prst="rect">
            <a:avLst/>
          </a:prstGeom>
        </p:spPr>
        <p:txBody>
          <a:bodyPr/>
          <a:lstStyle>
            <a:lvl1pPr>
              <a:defRPr/>
            </a:lvl1pPr>
          </a:lstStyle>
          <a:p>
            <a:pPr eaLnBrk="0" hangingPunct="0">
              <a:defRPr/>
            </a:pPr>
            <a:fld id="{71FFDEEA-F2EE-404A-849A-555DBAB07A10}" type="slidenum">
              <a:rPr lang="en-GB" smtClean="0">
                <a:solidFill>
                  <a:schemeClr val="bg1"/>
                </a:solidFill>
                <a:cs typeface="+mn-cs"/>
              </a:rPr>
              <a:pPr eaLnBrk="0" hangingPunct="0">
                <a:defRPr/>
              </a:pPr>
              <a:t>‹#›</a:t>
            </a:fld>
            <a:endParaRPr lang="en-GB" dirty="0">
              <a:solidFill>
                <a:schemeClr val="bg1"/>
              </a:solidFill>
              <a:cs typeface="+mn-cs"/>
            </a:endParaRPr>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4.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6457f717-5cc7-4642-bf79-5757fa040748" descr="88743BF8-158D-4A4E-81D4-0D9E5719ACAA"/>
          <p:cNvPicPr>
            <a:picLocks noChangeAspect="1" noChangeArrowheads="1"/>
          </p:cNvPicPr>
          <p:nvPr userDrawn="1"/>
        </p:nvPicPr>
        <p:blipFill>
          <a:blip r:embed="rId6" cstate="print"/>
          <a:srcRect/>
          <a:stretch>
            <a:fillRect/>
          </a:stretch>
        </p:blipFill>
        <p:spPr bwMode="auto">
          <a:xfrm>
            <a:off x="376238" y="169863"/>
            <a:ext cx="1531937" cy="1125537"/>
          </a:xfrm>
          <a:prstGeom prst="rect">
            <a:avLst/>
          </a:prstGeom>
          <a:noFill/>
          <a:ln w="9525">
            <a:noFill/>
            <a:miter lim="800000"/>
            <a:headEnd/>
            <a:tailEnd/>
          </a:ln>
        </p:spPr>
      </p:pic>
      <p:sp>
        <p:nvSpPr>
          <p:cNvPr id="56334" name="AutoShape 14"/>
          <p:cNvSpPr>
            <a:spLocks noChangeArrowheads="1"/>
          </p:cNvSpPr>
          <p:nvPr userDrawn="1"/>
        </p:nvSpPr>
        <p:spPr bwMode="auto">
          <a:xfrm>
            <a:off x="590550" y="6373813"/>
            <a:ext cx="6054725" cy="323850"/>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latin typeface="Arial" charset="0"/>
              <a:cs typeface="+mn-cs"/>
            </a:endParaRPr>
          </a:p>
        </p:txBody>
      </p:sp>
      <p:pic>
        <p:nvPicPr>
          <p:cNvPr id="1028" name="Picture 7" descr="green2.jpg"/>
          <p:cNvPicPr>
            <a:picLocks noChangeAspect="1"/>
          </p:cNvPicPr>
          <p:nvPr/>
        </p:nvPicPr>
        <p:blipFill>
          <a:blip r:embed="rId7" cstate="print"/>
          <a:srcRect/>
          <a:stretch>
            <a:fillRect/>
          </a:stretch>
        </p:blipFill>
        <p:spPr bwMode="auto">
          <a:xfrm>
            <a:off x="8562975" y="6475413"/>
            <a:ext cx="365125" cy="239712"/>
          </a:xfrm>
          <a:prstGeom prst="rect">
            <a:avLst/>
          </a:prstGeom>
          <a:noFill/>
          <a:ln w="9525">
            <a:noFill/>
            <a:miter lim="800000"/>
            <a:headEnd/>
            <a:tailEnd/>
          </a:ln>
        </p:spPr>
      </p:pic>
      <p:sp>
        <p:nvSpPr>
          <p:cNvPr id="1029" name="Title Placeholder 1"/>
          <p:cNvSpPr>
            <a:spLocks noGrp="1"/>
          </p:cNvSpPr>
          <p:nvPr>
            <p:ph type="title"/>
          </p:nvPr>
        </p:nvSpPr>
        <p:spPr bwMode="auto">
          <a:xfrm>
            <a:off x="2084388" y="228600"/>
            <a:ext cx="523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1030" name="Text Placeholder 2"/>
          <p:cNvSpPr>
            <a:spLocks noGrp="1"/>
          </p:cNvSpPr>
          <p:nvPr>
            <p:ph type="body" idx="1"/>
          </p:nvPr>
        </p:nvSpPr>
        <p:spPr bwMode="auto">
          <a:xfrm>
            <a:off x="485775" y="1454150"/>
            <a:ext cx="838835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 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pic>
        <p:nvPicPr>
          <p:cNvPr id="1031" name="Picture 6" descr="3GPP_TM_RD.jpg"/>
          <p:cNvPicPr>
            <a:picLocks noChangeAspect="1"/>
          </p:cNvPicPr>
          <p:nvPr/>
        </p:nvPicPr>
        <p:blipFill>
          <a:blip r:embed="rId8" cstate="print"/>
          <a:srcRect/>
          <a:stretch>
            <a:fillRect/>
          </a:stretch>
        </p:blipFill>
        <p:spPr bwMode="auto">
          <a:xfrm>
            <a:off x="7383463" y="188913"/>
            <a:ext cx="1493837" cy="869950"/>
          </a:xfrm>
          <a:prstGeom prst="rect">
            <a:avLst/>
          </a:prstGeom>
          <a:noFill/>
          <a:ln w="9525">
            <a:noFill/>
            <a:miter lim="800000"/>
            <a:headEnd/>
            <a:tailEnd/>
          </a:ln>
        </p:spPr>
      </p:pic>
      <p:sp>
        <p:nvSpPr>
          <p:cNvPr id="9" name="Slide Number Placeholder 5"/>
          <p:cNvSpPr>
            <a:spLocks noGrp="1"/>
          </p:cNvSpPr>
          <p:nvPr>
            <p:ph type="sldNum" sz="quarter" idx="4"/>
          </p:nvPr>
        </p:nvSpPr>
        <p:spPr>
          <a:xfrm>
            <a:off x="8558213" y="6483350"/>
            <a:ext cx="395287" cy="222250"/>
          </a:xfrm>
          <a:prstGeom prst="rect">
            <a:avLst/>
          </a:prstGeom>
        </p:spPr>
        <p:txBody>
          <a:bodyPr/>
          <a:lstStyle>
            <a:lvl1pPr eaLnBrk="1" hangingPunct="1">
              <a:defRPr sz="1100">
                <a:solidFill>
                  <a:schemeClr val="bg1"/>
                </a:solidFill>
                <a:latin typeface="Arial" charset="0"/>
                <a:cs typeface="+mn-cs"/>
              </a:defRPr>
            </a:lvl1pPr>
          </a:lstStyle>
          <a:p>
            <a:pPr>
              <a:defRPr/>
            </a:pPr>
            <a:fld id="{686961F6-8558-4AB6-B7C6-4FE8A3CB0F9E}" type="slidenum">
              <a:rPr lang="en-GB"/>
              <a:pPr>
                <a:defRPr/>
              </a:pPr>
              <a:t>‹#›</a:t>
            </a:fld>
            <a:endParaRPr lang="en-GB" dirty="0"/>
          </a:p>
        </p:txBody>
      </p:sp>
      <p:pic>
        <p:nvPicPr>
          <p:cNvPr id="1033" name="Picture 7" descr="green2.jpg"/>
          <p:cNvPicPr>
            <a:picLocks noChangeAspect="1"/>
          </p:cNvPicPr>
          <p:nvPr userDrawn="1"/>
        </p:nvPicPr>
        <p:blipFill>
          <a:blip r:embed="rId7" cstate="print"/>
          <a:srcRect/>
          <a:stretch>
            <a:fillRect/>
          </a:stretch>
        </p:blipFill>
        <p:spPr bwMode="auto">
          <a:xfrm>
            <a:off x="8562975" y="6475413"/>
            <a:ext cx="365125" cy="239712"/>
          </a:xfrm>
          <a:prstGeom prst="rect">
            <a:avLst/>
          </a:prstGeom>
          <a:noFill/>
          <a:ln w="9525">
            <a:noFill/>
            <a:miter lim="800000"/>
            <a:headEnd/>
            <a:tailEnd/>
          </a:ln>
        </p:spPr>
      </p:pic>
      <p:pic>
        <p:nvPicPr>
          <p:cNvPr id="1034" name="Picture 6" descr="3GPP_TM_RD.jpg"/>
          <p:cNvPicPr>
            <a:picLocks noChangeAspect="1"/>
          </p:cNvPicPr>
          <p:nvPr userDrawn="1"/>
        </p:nvPicPr>
        <p:blipFill>
          <a:blip r:embed="rId8" cstate="print"/>
          <a:srcRect/>
          <a:stretch>
            <a:fillRect/>
          </a:stretch>
        </p:blipFill>
        <p:spPr bwMode="auto">
          <a:xfrm>
            <a:off x="7383463" y="188913"/>
            <a:ext cx="1493837" cy="869950"/>
          </a:xfrm>
          <a:prstGeom prst="rect">
            <a:avLst/>
          </a:prstGeom>
          <a:noFill/>
          <a:ln w="9525">
            <a:noFill/>
            <a:miter lim="800000"/>
            <a:headEnd/>
            <a:tailEnd/>
          </a:ln>
        </p:spPr>
      </p:pic>
      <p:pic>
        <p:nvPicPr>
          <p:cNvPr id="1035" name="Picture 13" descr="green2.jpg"/>
          <p:cNvPicPr>
            <a:picLocks noChangeAspect="1"/>
          </p:cNvPicPr>
          <p:nvPr userDrawn="1"/>
        </p:nvPicPr>
        <p:blipFill>
          <a:blip r:embed="rId7" cstate="print"/>
          <a:srcRect/>
          <a:stretch>
            <a:fillRect/>
          </a:stretch>
        </p:blipFill>
        <p:spPr bwMode="auto">
          <a:xfrm>
            <a:off x="8562975" y="6475413"/>
            <a:ext cx="365125" cy="239712"/>
          </a:xfrm>
          <a:prstGeom prst="rect">
            <a:avLst/>
          </a:prstGeom>
          <a:noFill/>
          <a:ln w="9525">
            <a:noFill/>
            <a:miter lim="800000"/>
            <a:headEnd/>
            <a:tailEnd/>
          </a:ln>
        </p:spPr>
      </p:pic>
      <p:sp>
        <p:nvSpPr>
          <p:cNvPr id="13" name="TextBox 12"/>
          <p:cNvSpPr txBox="1"/>
          <p:nvPr userDrawn="1"/>
        </p:nvSpPr>
        <p:spPr>
          <a:xfrm>
            <a:off x="255588" y="1179513"/>
            <a:ext cx="1770062" cy="200025"/>
          </a:xfrm>
          <a:prstGeom prst="rect">
            <a:avLst/>
          </a:prstGeom>
          <a:noFill/>
        </p:spPr>
        <p:txBody>
          <a:bodyPr wrap="none">
            <a:spAutoFit/>
          </a:bodyPr>
          <a:lstStyle/>
          <a:p>
            <a:pPr eaLnBrk="0" hangingPunct="0">
              <a:defRPr/>
            </a:pPr>
            <a:r>
              <a:rPr lang="en-GB" sz="700" dirty="0">
                <a:solidFill>
                  <a:srgbClr val="FFC000"/>
                </a:solidFill>
                <a:latin typeface="Arial Black" pitchFamily="34" charset="0"/>
                <a:cs typeface="+mn-cs"/>
              </a:rPr>
              <a:t>THE Mobile Broadband Standard</a:t>
            </a:r>
          </a:p>
        </p:txBody>
      </p:sp>
      <p:sp>
        <p:nvSpPr>
          <p:cNvPr id="14" name="TextBox 13"/>
          <p:cNvSpPr txBox="1"/>
          <p:nvPr userDrawn="1"/>
        </p:nvSpPr>
        <p:spPr>
          <a:xfrm>
            <a:off x="558800" y="6350000"/>
            <a:ext cx="6173788" cy="400050"/>
          </a:xfrm>
          <a:prstGeom prst="rect">
            <a:avLst/>
          </a:prstGeom>
          <a:noFill/>
        </p:spPr>
        <p:txBody>
          <a:bodyPr anchor="ctr">
            <a:normAutofit/>
          </a:bodyPr>
          <a:lstStyle/>
          <a:p>
            <a:pPr eaLnBrk="0" hangingPunct="0"/>
            <a:r>
              <a:rPr lang="en-GB" dirty="0">
                <a:solidFill>
                  <a:schemeClr val="bg1"/>
                </a:solidFill>
              </a:rPr>
              <a:t> © 3GPP </a:t>
            </a:r>
            <a:r>
              <a:rPr lang="en-GB" dirty="0" smtClean="0">
                <a:solidFill>
                  <a:schemeClr val="bg1"/>
                </a:solidFill>
              </a:rPr>
              <a:t>2013</a:t>
            </a:r>
            <a:r>
              <a:rPr lang="en-GB" dirty="0">
                <a:solidFill>
                  <a:schemeClr val="bg1"/>
                </a:solidFill>
              </a:rPr>
              <a:t>		</a:t>
            </a:r>
          </a:p>
        </p:txBody>
      </p:sp>
      <p:sp>
        <p:nvSpPr>
          <p:cNvPr id="15" name="Slide Number Placeholder 5"/>
          <p:cNvSpPr txBox="1">
            <a:spLocks/>
          </p:cNvSpPr>
          <p:nvPr userDrawn="1"/>
        </p:nvSpPr>
        <p:spPr>
          <a:xfrm>
            <a:off x="8585200" y="6483350"/>
            <a:ext cx="395288" cy="222250"/>
          </a:xfrm>
          <a:prstGeom prst="rect">
            <a:avLst/>
          </a:prstGeom>
        </p:spPr>
        <p:txBody>
          <a:bodyPr/>
          <a:lstStyle>
            <a:lvl1pPr>
              <a:defRPr/>
            </a:lvl1pPr>
          </a:lstStyle>
          <a:p>
            <a:pPr eaLnBrk="0" hangingPunct="0">
              <a:defRPr/>
            </a:pPr>
            <a:fld id="{AC98F887-4211-4BC6-B358-AFE848F37DAB}" type="slidenum">
              <a:rPr lang="en-GB" sz="1200" smtClean="0">
                <a:solidFill>
                  <a:schemeClr val="tx1"/>
                </a:solidFill>
                <a:cs typeface="+mn-cs"/>
              </a:rPr>
              <a:pPr eaLnBrk="0" hangingPunct="0">
                <a:defRPr/>
              </a:pPr>
              <a:t>‹#›</a:t>
            </a:fld>
            <a:endParaRPr lang="en-GB" sz="1200" dirty="0">
              <a:solidFill>
                <a:schemeClr val="tx1"/>
              </a:solidFill>
              <a:cs typeface="+mn-cs"/>
            </a:endParaRPr>
          </a:p>
        </p:txBody>
      </p:sp>
      <p:sp>
        <p:nvSpPr>
          <p:cNvPr id="16" name="Oval 15"/>
          <p:cNvSpPr/>
          <p:nvPr userDrawn="1"/>
        </p:nvSpPr>
        <p:spPr bwMode="auto">
          <a:xfrm>
            <a:off x="8578514" y="6485022"/>
            <a:ext cx="324852" cy="228600"/>
          </a:xfrm>
          <a:prstGeom prst="ellipse">
            <a:avLst/>
          </a:prstGeom>
          <a:solidFill>
            <a:schemeClr val="bg1">
              <a:alpha val="4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9"/>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hyperlink" Target="http://www.3gpp.org/Future-Radio-in-3GPP-300-attend"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lteb.net/" TargetMode="External"/><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717082" y="2517842"/>
            <a:ext cx="7772400" cy="1470025"/>
          </a:xfrm>
        </p:spPr>
        <p:txBody>
          <a:bodyPr>
            <a:normAutofit fontScale="90000"/>
          </a:bodyPr>
          <a:lstStyle/>
          <a:p>
            <a:r>
              <a:rPr lang="en-GB" b="1" i="1" dirty="0" smtClean="0">
                <a:effectLst>
                  <a:outerShdw blurRad="38100" dist="38100" dir="2700000" algn="tl">
                    <a:srgbClr val="C0C0C0"/>
                  </a:outerShdw>
                </a:effectLst>
              </a:rPr>
              <a:t>  </a:t>
            </a:r>
            <a:r>
              <a:rPr lang="en-GB" dirty="0" smtClean="0"/>
              <a:t/>
            </a:r>
            <a:br>
              <a:rPr lang="en-GB" dirty="0" smtClean="0"/>
            </a:br>
            <a:r>
              <a:rPr lang="en-GB" dirty="0" smtClean="0"/>
              <a:t> </a:t>
            </a:r>
            <a:r>
              <a:rPr lang="en-GB" sz="4900" b="1" dirty="0" smtClean="0"/>
              <a:t>LTE Branding</a:t>
            </a:r>
            <a:br>
              <a:rPr lang="en-GB" sz="4900" b="1" dirty="0" smtClean="0"/>
            </a:br>
            <a:r>
              <a:rPr lang="en-GB" sz="3600" dirty="0" smtClean="0">
                <a:solidFill>
                  <a:schemeClr val="tx1"/>
                </a:solidFill>
              </a:rPr>
              <a:t>LTE-B usage &amp; other terms</a:t>
            </a:r>
            <a:r>
              <a:rPr lang="en-GB" sz="2200" dirty="0" smtClean="0">
                <a:solidFill>
                  <a:schemeClr val="tx1"/>
                </a:solidFill>
                <a:latin typeface="Arial" pitchFamily="34" charset="0"/>
              </a:rPr>
              <a:t> </a:t>
            </a:r>
            <a:r>
              <a:rPr lang="en-US" sz="2200" dirty="0" smtClean="0">
                <a:solidFill>
                  <a:schemeClr val="tx1"/>
                </a:solidFill>
                <a:effectLst>
                  <a:outerShdw blurRad="38100" dist="38100" dir="2700000" algn="tl">
                    <a:srgbClr val="C0C0C0"/>
                  </a:outerShdw>
                </a:effectLst>
                <a:latin typeface="Arial" pitchFamily="34" charset="0"/>
              </a:rPr>
              <a:t/>
            </a:r>
            <a:br>
              <a:rPr lang="en-US" sz="2200" dirty="0" smtClean="0">
                <a:solidFill>
                  <a:schemeClr val="tx1"/>
                </a:solidFill>
                <a:effectLst>
                  <a:outerShdw blurRad="38100" dist="38100" dir="2700000" algn="tl">
                    <a:srgbClr val="C0C0C0"/>
                  </a:outerShdw>
                </a:effectLst>
                <a:latin typeface="Arial" pitchFamily="34" charset="0"/>
              </a:rPr>
            </a:br>
            <a:r>
              <a:rPr lang="en-US" sz="2800" dirty="0" smtClean="0">
                <a:effectLst>
                  <a:outerShdw blurRad="38100" dist="38100" dir="2700000" algn="tl">
                    <a:srgbClr val="C0C0C0"/>
                  </a:outerShdw>
                </a:effectLst>
              </a:rPr>
              <a:t/>
            </a:r>
            <a:br>
              <a:rPr lang="en-US" sz="2800" dirty="0" smtClean="0">
                <a:effectLst>
                  <a:outerShdw blurRad="38100" dist="38100" dir="2700000" algn="tl">
                    <a:srgbClr val="C0C0C0"/>
                  </a:outerShdw>
                </a:effectLst>
              </a:rPr>
            </a:br>
            <a:endParaRPr lang="en-GB" sz="2800" dirty="0" smtClean="0">
              <a:effectLst>
                <a:outerShdw blurRad="38100" dist="38100" dir="2700000" algn="tl">
                  <a:srgbClr val="C0C0C0"/>
                </a:outerShdw>
              </a:effectLst>
            </a:endParaRPr>
          </a:p>
        </p:txBody>
      </p:sp>
      <p:sp>
        <p:nvSpPr>
          <p:cNvPr id="4" name="Subtitle 3"/>
          <p:cNvSpPr>
            <a:spLocks noGrp="1"/>
          </p:cNvSpPr>
          <p:nvPr>
            <p:ph type="subTitle" idx="1"/>
          </p:nvPr>
        </p:nvSpPr>
        <p:spPr/>
        <p:txBody>
          <a:bodyPr/>
          <a:lstStyle/>
          <a:p>
            <a:endParaRPr lang="en-US"/>
          </a:p>
        </p:txBody>
      </p:sp>
      <p:sp>
        <p:nvSpPr>
          <p:cNvPr id="5" name="TextBox 4"/>
          <p:cNvSpPr txBox="1"/>
          <p:nvPr/>
        </p:nvSpPr>
        <p:spPr>
          <a:xfrm>
            <a:off x="2385848" y="157655"/>
            <a:ext cx="2343807" cy="646331"/>
          </a:xfrm>
          <a:prstGeom prst="rect">
            <a:avLst/>
          </a:prstGeom>
          <a:noFill/>
        </p:spPr>
        <p:txBody>
          <a:bodyPr wrap="square" rtlCol="0">
            <a:spAutoFit/>
          </a:bodyPr>
          <a:lstStyle/>
          <a:p>
            <a:r>
              <a:rPr lang="en-GB" sz="1800" b="1" dirty="0" smtClean="0"/>
              <a:t>PCG30_22</a:t>
            </a:r>
          </a:p>
          <a:p>
            <a:r>
              <a:rPr lang="en-GB" sz="1800" b="1" dirty="0" smtClean="0"/>
              <a:t>Late Contribution</a:t>
            </a:r>
            <a:endParaRPr lang="en-US" sz="1800" b="1" dirty="0"/>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Possible confusion (1)</a:t>
            </a:r>
            <a:endParaRPr lang="en-US" dirty="0"/>
          </a:p>
        </p:txBody>
      </p:sp>
      <p:sp>
        <p:nvSpPr>
          <p:cNvPr id="3" name="Content Placeholder 2"/>
          <p:cNvSpPr>
            <a:spLocks noGrp="1"/>
          </p:cNvSpPr>
          <p:nvPr>
            <p:ph idx="1"/>
          </p:nvPr>
        </p:nvSpPr>
        <p:spPr/>
        <p:txBody>
          <a:bodyPr/>
          <a:lstStyle/>
          <a:p>
            <a:r>
              <a:rPr lang="en-GB" dirty="0" smtClean="0"/>
              <a:t> Telstra</a:t>
            </a:r>
          </a:p>
          <a:p>
            <a:r>
              <a:rPr lang="en-GB" dirty="0" smtClean="0"/>
              <a:t> </a:t>
            </a:r>
            <a:r>
              <a:rPr lang="en-US" sz="2000" dirty="0" smtClean="0"/>
              <a:t>February 21, 2013</a:t>
            </a:r>
            <a:endParaRPr lang="en-US" sz="2000" dirty="0"/>
          </a:p>
        </p:txBody>
      </p:sp>
      <p:pic>
        <p:nvPicPr>
          <p:cNvPr id="4" name="Picture 3" descr="telstra.jpg"/>
          <p:cNvPicPr>
            <a:picLocks noChangeAspect="1"/>
          </p:cNvPicPr>
          <p:nvPr/>
        </p:nvPicPr>
        <p:blipFill>
          <a:blip r:embed="rId2" cstate="print"/>
          <a:stretch>
            <a:fillRect/>
          </a:stretch>
        </p:blipFill>
        <p:spPr>
          <a:xfrm>
            <a:off x="3221706" y="1442538"/>
            <a:ext cx="5368842" cy="2063918"/>
          </a:xfrm>
          <a:prstGeom prst="rect">
            <a:avLst/>
          </a:prstGeom>
        </p:spPr>
      </p:pic>
      <p:sp>
        <p:nvSpPr>
          <p:cNvPr id="5" name="Rectangle 4"/>
          <p:cNvSpPr/>
          <p:nvPr/>
        </p:nvSpPr>
        <p:spPr>
          <a:xfrm>
            <a:off x="625642" y="3272591"/>
            <a:ext cx="7363326" cy="2985433"/>
          </a:xfrm>
          <a:prstGeom prst="rect">
            <a:avLst/>
          </a:prstGeom>
        </p:spPr>
        <p:txBody>
          <a:bodyPr wrap="square">
            <a:spAutoFit/>
          </a:bodyPr>
          <a:lstStyle/>
          <a:p>
            <a:r>
              <a:rPr lang="en-US" sz="5400" dirty="0" smtClean="0">
                <a:latin typeface="+mn-lt"/>
              </a:rPr>
              <a:t>“</a:t>
            </a:r>
            <a:r>
              <a:rPr lang="en-US" sz="2000" dirty="0" smtClean="0">
                <a:latin typeface="+mn-lt"/>
              </a:rPr>
              <a:t>LTE-Broadcast (LTE-B), which has also been known as EMBMS, aims to introduce a multicast capability to the network in order to alleviate congestion. Once LTE-B is operational, when the network detects many users attempting to access the same piece of content at once, it will shift to broadcasting the content within the local cell, rather than having every user continue to pull the content directly.</a:t>
            </a:r>
            <a:r>
              <a:rPr lang="en-US" sz="5400" dirty="0" smtClean="0">
                <a:latin typeface="+mn-lt"/>
              </a:rPr>
              <a:t>”</a:t>
            </a:r>
            <a:endParaRPr lang="en-US" sz="2000" dirty="0">
              <a:latin typeface="+mn-lt"/>
            </a:endParaRP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Possible confusion (2)</a:t>
            </a:r>
            <a:endParaRPr lang="en-US" dirty="0"/>
          </a:p>
        </p:txBody>
      </p:sp>
      <p:sp>
        <p:nvSpPr>
          <p:cNvPr id="3" name="Content Placeholder 2"/>
          <p:cNvSpPr>
            <a:spLocks noGrp="1"/>
          </p:cNvSpPr>
          <p:nvPr>
            <p:ph idx="1"/>
          </p:nvPr>
        </p:nvSpPr>
        <p:spPr/>
        <p:txBody>
          <a:bodyPr/>
          <a:lstStyle/>
          <a:p>
            <a:r>
              <a:rPr lang="en-GB" dirty="0" smtClean="0"/>
              <a:t> SKT</a:t>
            </a:r>
          </a:p>
          <a:p>
            <a:r>
              <a:rPr lang="en-GB" dirty="0" smtClean="0"/>
              <a:t> </a:t>
            </a:r>
            <a:r>
              <a:rPr lang="en-GB" sz="2000" dirty="0" smtClean="0"/>
              <a:t>June 2012</a:t>
            </a:r>
            <a:endParaRPr lang="en-US" dirty="0"/>
          </a:p>
        </p:txBody>
      </p:sp>
      <p:pic>
        <p:nvPicPr>
          <p:cNvPr id="4" name="Picture 3" descr="SKT.jpg"/>
          <p:cNvPicPr>
            <a:picLocks noChangeAspect="1"/>
          </p:cNvPicPr>
          <p:nvPr/>
        </p:nvPicPr>
        <p:blipFill>
          <a:blip r:embed="rId2" cstate="print"/>
          <a:stretch>
            <a:fillRect/>
          </a:stretch>
        </p:blipFill>
        <p:spPr>
          <a:xfrm>
            <a:off x="2783890" y="1251284"/>
            <a:ext cx="5626183" cy="497637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Branding scenarios</a:t>
            </a:r>
            <a:endParaRPr lang="en-US" dirty="0"/>
          </a:p>
        </p:txBody>
      </p:sp>
      <p:graphicFrame>
        <p:nvGraphicFramePr>
          <p:cNvPr id="4" name="Table 3"/>
          <p:cNvGraphicFramePr>
            <a:graphicFrameLocks noGrp="1"/>
          </p:cNvGraphicFramePr>
          <p:nvPr/>
        </p:nvGraphicFramePr>
        <p:xfrm>
          <a:off x="1299882" y="1845218"/>
          <a:ext cx="6024282" cy="4101852"/>
        </p:xfrm>
        <a:graphic>
          <a:graphicData uri="http://schemas.openxmlformats.org/drawingml/2006/table">
            <a:tbl>
              <a:tblPr firstRow="1" bandRow="1">
                <a:tableStyleId>{7DF18680-E054-41AD-8BC1-D1AEF772440D}</a:tableStyleId>
              </a:tblPr>
              <a:tblGrid>
                <a:gridCol w="1004047"/>
                <a:gridCol w="1004047"/>
                <a:gridCol w="1004047"/>
                <a:gridCol w="1004047"/>
                <a:gridCol w="1004047"/>
                <a:gridCol w="1004047"/>
              </a:tblGrid>
              <a:tr h="1025463">
                <a:tc>
                  <a:txBody>
                    <a:bodyPr/>
                    <a:lstStyle/>
                    <a:p>
                      <a:endParaRPr lang="en-US" dirty="0"/>
                    </a:p>
                  </a:txBody>
                  <a:tcPr/>
                </a:tc>
                <a:tc>
                  <a:txBody>
                    <a:bodyPr/>
                    <a:lstStyle/>
                    <a:p>
                      <a:r>
                        <a:rPr lang="en-GB" dirty="0" smtClean="0"/>
                        <a:t>R8</a:t>
                      </a:r>
                      <a:endParaRPr lang="en-US" dirty="0"/>
                    </a:p>
                  </a:txBody>
                  <a:tcPr/>
                </a:tc>
                <a:tc>
                  <a:txBody>
                    <a:bodyPr/>
                    <a:lstStyle/>
                    <a:p>
                      <a:r>
                        <a:rPr lang="en-GB" dirty="0" smtClean="0"/>
                        <a:t>R9</a:t>
                      </a:r>
                      <a:endParaRPr lang="en-US" dirty="0"/>
                    </a:p>
                  </a:txBody>
                  <a:tcPr/>
                </a:tc>
                <a:tc>
                  <a:txBody>
                    <a:bodyPr/>
                    <a:lstStyle/>
                    <a:p>
                      <a:r>
                        <a:rPr lang="en-GB" dirty="0" smtClean="0"/>
                        <a:t>R10</a:t>
                      </a:r>
                      <a:endParaRPr lang="en-US" dirty="0"/>
                    </a:p>
                  </a:txBody>
                  <a:tcPr/>
                </a:tc>
                <a:tc>
                  <a:txBody>
                    <a:bodyPr/>
                    <a:lstStyle/>
                    <a:p>
                      <a:r>
                        <a:rPr lang="en-GB" dirty="0" smtClean="0"/>
                        <a:t>R11</a:t>
                      </a:r>
                      <a:endParaRPr lang="en-US" dirty="0"/>
                    </a:p>
                  </a:txBody>
                  <a:tcPr/>
                </a:tc>
                <a:tc>
                  <a:txBody>
                    <a:bodyPr/>
                    <a:lstStyle/>
                    <a:p>
                      <a:r>
                        <a:rPr lang="en-GB" dirty="0" smtClean="0"/>
                        <a:t>R12</a:t>
                      </a:r>
                      <a:endParaRPr lang="en-US" dirty="0"/>
                    </a:p>
                  </a:txBody>
                  <a:tcPr/>
                </a:tc>
              </a:tr>
              <a:tr h="1025463">
                <a:tc>
                  <a:txBody>
                    <a:bodyPr/>
                    <a:lstStyle/>
                    <a:p>
                      <a:endParaRPr lang="en-GB" dirty="0" smtClean="0"/>
                    </a:p>
                    <a:p>
                      <a:r>
                        <a:rPr lang="en-GB" sz="1100" dirty="0" smtClean="0"/>
                        <a:t>Technical Specifications</a:t>
                      </a:r>
                      <a:endParaRPr lang="en-US" sz="1100" dirty="0"/>
                    </a:p>
                  </a:txBody>
                  <a:tcPr/>
                </a:tc>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r>
              <a:tr h="1025463">
                <a:tc>
                  <a:txBody>
                    <a:bodyPr/>
                    <a:lstStyle/>
                    <a:p>
                      <a:r>
                        <a:rPr lang="en-GB" sz="1100" dirty="0" smtClean="0"/>
                        <a:t>3GPP Marketing</a:t>
                      </a:r>
                      <a:endParaRPr lang="en-US" sz="1100"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1025463">
                <a:tc>
                  <a:txBody>
                    <a:bodyPr/>
                    <a:lstStyle/>
                    <a:p>
                      <a:r>
                        <a:rPr lang="en-GB" sz="1100" dirty="0" smtClean="0"/>
                        <a:t>Industry Marketing</a:t>
                      </a:r>
                      <a:endParaRPr lang="en-US" sz="1100"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bl>
          </a:graphicData>
        </a:graphic>
      </p:graphicFrame>
      <p:pic>
        <p:nvPicPr>
          <p:cNvPr id="8" name="Picture 7" descr="LTE-Advanced-Logo-RGB-S.png"/>
          <p:cNvPicPr>
            <a:picLocks noChangeAspect="1"/>
          </p:cNvPicPr>
          <p:nvPr/>
        </p:nvPicPr>
        <p:blipFill>
          <a:blip r:embed="rId2" cstate="print"/>
          <a:stretch>
            <a:fillRect/>
          </a:stretch>
        </p:blipFill>
        <p:spPr>
          <a:xfrm>
            <a:off x="4329954" y="2954209"/>
            <a:ext cx="998444" cy="812068"/>
          </a:xfrm>
          <a:prstGeom prst="rect">
            <a:avLst/>
          </a:prstGeom>
        </p:spPr>
      </p:pic>
      <p:pic>
        <p:nvPicPr>
          <p:cNvPr id="11" name="Picture 10" descr="LTE-Advanced-Logo-RGB-S.png"/>
          <p:cNvPicPr>
            <a:picLocks noChangeAspect="1"/>
          </p:cNvPicPr>
          <p:nvPr/>
        </p:nvPicPr>
        <p:blipFill>
          <a:blip r:embed="rId2" cstate="print"/>
          <a:stretch>
            <a:fillRect/>
          </a:stretch>
        </p:blipFill>
        <p:spPr>
          <a:xfrm>
            <a:off x="5298143" y="2972139"/>
            <a:ext cx="998444" cy="812068"/>
          </a:xfrm>
          <a:prstGeom prst="rect">
            <a:avLst/>
          </a:prstGeom>
        </p:spPr>
      </p:pic>
      <p:pic>
        <p:nvPicPr>
          <p:cNvPr id="12" name="Picture 11" descr="LTE-Advanced-Logo-RGB-S.png"/>
          <p:cNvPicPr>
            <a:picLocks noChangeAspect="1"/>
          </p:cNvPicPr>
          <p:nvPr/>
        </p:nvPicPr>
        <p:blipFill>
          <a:blip r:embed="rId2" cstate="print"/>
          <a:stretch>
            <a:fillRect/>
          </a:stretch>
        </p:blipFill>
        <p:spPr>
          <a:xfrm>
            <a:off x="6320119" y="2972139"/>
            <a:ext cx="998444" cy="812068"/>
          </a:xfrm>
          <a:prstGeom prst="rect">
            <a:avLst/>
          </a:prstGeom>
        </p:spPr>
      </p:pic>
      <p:pic>
        <p:nvPicPr>
          <p:cNvPr id="13" name="Picture 12" descr="LTE-Logo-RGB-S.png"/>
          <p:cNvPicPr>
            <a:picLocks noChangeAspect="1"/>
          </p:cNvPicPr>
          <p:nvPr/>
        </p:nvPicPr>
        <p:blipFill>
          <a:blip r:embed="rId3" cstate="print"/>
          <a:stretch>
            <a:fillRect/>
          </a:stretch>
        </p:blipFill>
        <p:spPr>
          <a:xfrm>
            <a:off x="3371372" y="2958335"/>
            <a:ext cx="858007" cy="790014"/>
          </a:xfrm>
          <a:prstGeom prst="rect">
            <a:avLst/>
          </a:prstGeom>
        </p:spPr>
      </p:pic>
      <p:pic>
        <p:nvPicPr>
          <p:cNvPr id="14" name="Picture 13" descr="LTE-Logo-RGB-S.png"/>
          <p:cNvPicPr>
            <a:picLocks noChangeAspect="1"/>
          </p:cNvPicPr>
          <p:nvPr/>
        </p:nvPicPr>
        <p:blipFill>
          <a:blip r:embed="rId3" cstate="print"/>
          <a:stretch>
            <a:fillRect/>
          </a:stretch>
        </p:blipFill>
        <p:spPr>
          <a:xfrm>
            <a:off x="2385254" y="2949371"/>
            <a:ext cx="858007" cy="790014"/>
          </a:xfrm>
          <a:prstGeom prst="rect">
            <a:avLst/>
          </a:prstGeom>
        </p:spPr>
      </p:pic>
      <p:pic>
        <p:nvPicPr>
          <p:cNvPr id="15" name="Picture 14" descr="LTE-Logo-RGB-S.png"/>
          <p:cNvPicPr>
            <a:picLocks noChangeAspect="1"/>
          </p:cNvPicPr>
          <p:nvPr/>
        </p:nvPicPr>
        <p:blipFill>
          <a:blip r:embed="rId3" cstate="print"/>
          <a:stretch>
            <a:fillRect/>
          </a:stretch>
        </p:blipFill>
        <p:spPr>
          <a:xfrm>
            <a:off x="2376290" y="3980312"/>
            <a:ext cx="858007" cy="790014"/>
          </a:xfrm>
          <a:prstGeom prst="rect">
            <a:avLst/>
          </a:prstGeom>
        </p:spPr>
      </p:pic>
      <p:pic>
        <p:nvPicPr>
          <p:cNvPr id="16" name="Picture 15" descr="LTE-Logo-RGB-S.png"/>
          <p:cNvPicPr>
            <a:picLocks noChangeAspect="1"/>
          </p:cNvPicPr>
          <p:nvPr/>
        </p:nvPicPr>
        <p:blipFill>
          <a:blip r:embed="rId3" cstate="print"/>
          <a:stretch>
            <a:fillRect/>
          </a:stretch>
        </p:blipFill>
        <p:spPr>
          <a:xfrm>
            <a:off x="3317583" y="3989277"/>
            <a:ext cx="858007" cy="790014"/>
          </a:xfrm>
          <a:prstGeom prst="rect">
            <a:avLst/>
          </a:prstGeom>
        </p:spPr>
      </p:pic>
      <p:pic>
        <p:nvPicPr>
          <p:cNvPr id="17" name="Picture 16" descr="LTE-Advanced-Logo-RGB-S.png"/>
          <p:cNvPicPr>
            <a:picLocks noChangeAspect="1"/>
          </p:cNvPicPr>
          <p:nvPr/>
        </p:nvPicPr>
        <p:blipFill>
          <a:blip r:embed="rId2" cstate="print"/>
          <a:stretch>
            <a:fillRect/>
          </a:stretch>
        </p:blipFill>
        <p:spPr>
          <a:xfrm>
            <a:off x="4303060" y="3967221"/>
            <a:ext cx="998444" cy="812068"/>
          </a:xfrm>
          <a:prstGeom prst="rect">
            <a:avLst/>
          </a:prstGeom>
        </p:spPr>
      </p:pic>
      <p:pic>
        <p:nvPicPr>
          <p:cNvPr id="18" name="Picture 17" descr="LTE-Advanced-Logo-RGB-S.png"/>
          <p:cNvPicPr>
            <a:picLocks noChangeAspect="1"/>
          </p:cNvPicPr>
          <p:nvPr/>
        </p:nvPicPr>
        <p:blipFill>
          <a:blip r:embed="rId2" cstate="print"/>
          <a:stretch>
            <a:fillRect/>
          </a:stretch>
        </p:blipFill>
        <p:spPr>
          <a:xfrm>
            <a:off x="5325037" y="3985149"/>
            <a:ext cx="998444" cy="812068"/>
          </a:xfrm>
          <a:prstGeom prst="rect">
            <a:avLst/>
          </a:prstGeom>
        </p:spPr>
      </p:pic>
      <p:pic>
        <p:nvPicPr>
          <p:cNvPr id="19" name="Picture 18" descr="LTE-Logo-RGB-S.png"/>
          <p:cNvPicPr>
            <a:picLocks noChangeAspect="1"/>
          </p:cNvPicPr>
          <p:nvPr/>
        </p:nvPicPr>
        <p:blipFill>
          <a:blip r:embed="rId3" cstate="print">
            <a:duotone>
              <a:schemeClr val="bg2">
                <a:shade val="45000"/>
                <a:satMod val="135000"/>
              </a:schemeClr>
              <a:prstClr val="white"/>
            </a:duotone>
          </a:blip>
          <a:stretch>
            <a:fillRect/>
          </a:stretch>
        </p:blipFill>
        <p:spPr>
          <a:xfrm>
            <a:off x="6356618" y="3989277"/>
            <a:ext cx="858007" cy="790014"/>
          </a:xfrm>
          <a:prstGeom prst="rect">
            <a:avLst/>
          </a:prstGeom>
        </p:spPr>
      </p:pic>
      <p:sp>
        <p:nvSpPr>
          <p:cNvPr id="20" name="TextBox 19"/>
          <p:cNvSpPr txBox="1"/>
          <p:nvPr/>
        </p:nvSpPr>
        <p:spPr>
          <a:xfrm>
            <a:off x="6633882" y="4159608"/>
            <a:ext cx="385042" cy="523220"/>
          </a:xfrm>
          <a:prstGeom prst="rect">
            <a:avLst/>
          </a:prstGeom>
          <a:noFill/>
        </p:spPr>
        <p:txBody>
          <a:bodyPr wrap="none" rtlCol="0">
            <a:spAutoFit/>
          </a:bodyPr>
          <a:lstStyle/>
          <a:p>
            <a:r>
              <a:rPr lang="en-GB" sz="2800" dirty="0" smtClean="0"/>
              <a:t>?</a:t>
            </a:r>
            <a:endParaRPr lang="en-US" sz="2800" dirty="0"/>
          </a:p>
        </p:txBody>
      </p:sp>
      <p:pic>
        <p:nvPicPr>
          <p:cNvPr id="21" name="Picture 20" descr="LTE-Logo-RGB-S.png"/>
          <p:cNvPicPr>
            <a:picLocks noChangeAspect="1"/>
          </p:cNvPicPr>
          <p:nvPr/>
        </p:nvPicPr>
        <p:blipFill>
          <a:blip r:embed="rId3" cstate="print"/>
          <a:stretch>
            <a:fillRect/>
          </a:stretch>
        </p:blipFill>
        <p:spPr>
          <a:xfrm>
            <a:off x="2394220" y="4993323"/>
            <a:ext cx="858007" cy="790014"/>
          </a:xfrm>
          <a:prstGeom prst="rect">
            <a:avLst/>
          </a:prstGeom>
        </p:spPr>
      </p:pic>
      <p:pic>
        <p:nvPicPr>
          <p:cNvPr id="22" name="Picture 21" descr="LTE-Logo-RGB-S.png"/>
          <p:cNvPicPr>
            <a:picLocks noChangeAspect="1"/>
          </p:cNvPicPr>
          <p:nvPr/>
        </p:nvPicPr>
        <p:blipFill>
          <a:blip r:embed="rId3" cstate="print"/>
          <a:stretch>
            <a:fillRect/>
          </a:stretch>
        </p:blipFill>
        <p:spPr>
          <a:xfrm>
            <a:off x="3353443" y="5002288"/>
            <a:ext cx="858007" cy="790014"/>
          </a:xfrm>
          <a:prstGeom prst="rect">
            <a:avLst/>
          </a:prstGeom>
        </p:spPr>
      </p:pic>
      <p:pic>
        <p:nvPicPr>
          <p:cNvPr id="23" name="Picture 22" descr="LTE-Advanced-Logo-RGB-S.png"/>
          <p:cNvPicPr>
            <a:picLocks noChangeAspect="1"/>
          </p:cNvPicPr>
          <p:nvPr/>
        </p:nvPicPr>
        <p:blipFill>
          <a:blip r:embed="rId4" cstate="print"/>
          <a:stretch>
            <a:fillRect/>
          </a:stretch>
        </p:blipFill>
        <p:spPr>
          <a:xfrm>
            <a:off x="4653346" y="5307089"/>
            <a:ext cx="617243" cy="502024"/>
          </a:xfrm>
          <a:prstGeom prst="rect">
            <a:avLst/>
          </a:prstGeom>
        </p:spPr>
      </p:pic>
      <p:pic>
        <p:nvPicPr>
          <p:cNvPr id="24" name="Picture 23" descr="LTE-Logo-RGB-S.png"/>
          <p:cNvPicPr>
            <a:picLocks noChangeAspect="1"/>
          </p:cNvPicPr>
          <p:nvPr/>
        </p:nvPicPr>
        <p:blipFill>
          <a:blip r:embed="rId5" cstate="print"/>
          <a:stretch>
            <a:fillRect/>
          </a:stretch>
        </p:blipFill>
        <p:spPr>
          <a:xfrm>
            <a:off x="4329953" y="5032043"/>
            <a:ext cx="562813" cy="518212"/>
          </a:xfrm>
          <a:prstGeom prst="rect">
            <a:avLst/>
          </a:prstGeom>
        </p:spPr>
      </p:pic>
      <p:sp>
        <p:nvSpPr>
          <p:cNvPr id="25" name="TextBox 24"/>
          <p:cNvSpPr txBox="1"/>
          <p:nvPr/>
        </p:nvSpPr>
        <p:spPr>
          <a:xfrm>
            <a:off x="4787153" y="5011254"/>
            <a:ext cx="486030" cy="215444"/>
          </a:xfrm>
          <a:prstGeom prst="rect">
            <a:avLst/>
          </a:prstGeom>
          <a:noFill/>
        </p:spPr>
        <p:txBody>
          <a:bodyPr wrap="none" rtlCol="0">
            <a:spAutoFit/>
          </a:bodyPr>
          <a:lstStyle/>
          <a:p>
            <a:r>
              <a:rPr lang="en-GB" sz="800" b="1" dirty="0" smtClean="0"/>
              <a:t>LTE-A</a:t>
            </a:r>
            <a:endParaRPr lang="en-US" sz="800" b="1" dirty="0"/>
          </a:p>
        </p:txBody>
      </p:sp>
      <p:pic>
        <p:nvPicPr>
          <p:cNvPr id="26" name="Picture 25" descr="LTE-Advanced-Logo-RGB-S.png"/>
          <p:cNvPicPr>
            <a:picLocks noChangeAspect="1"/>
          </p:cNvPicPr>
          <p:nvPr/>
        </p:nvPicPr>
        <p:blipFill>
          <a:blip r:embed="rId4" cstate="print"/>
          <a:stretch>
            <a:fillRect/>
          </a:stretch>
        </p:blipFill>
        <p:spPr>
          <a:xfrm>
            <a:off x="5639491" y="5342944"/>
            <a:ext cx="617243" cy="502024"/>
          </a:xfrm>
          <a:prstGeom prst="rect">
            <a:avLst/>
          </a:prstGeom>
        </p:spPr>
      </p:pic>
      <p:pic>
        <p:nvPicPr>
          <p:cNvPr id="27" name="Picture 26" descr="LTE-Logo-RGB-S.png"/>
          <p:cNvPicPr>
            <a:picLocks noChangeAspect="1"/>
          </p:cNvPicPr>
          <p:nvPr/>
        </p:nvPicPr>
        <p:blipFill>
          <a:blip r:embed="rId5" cstate="print"/>
          <a:stretch>
            <a:fillRect/>
          </a:stretch>
        </p:blipFill>
        <p:spPr>
          <a:xfrm>
            <a:off x="5316098" y="5067898"/>
            <a:ext cx="562813" cy="518212"/>
          </a:xfrm>
          <a:prstGeom prst="rect">
            <a:avLst/>
          </a:prstGeom>
        </p:spPr>
      </p:pic>
      <p:sp>
        <p:nvSpPr>
          <p:cNvPr id="28" name="TextBox 27"/>
          <p:cNvSpPr txBox="1"/>
          <p:nvPr/>
        </p:nvSpPr>
        <p:spPr>
          <a:xfrm>
            <a:off x="5773298" y="5047109"/>
            <a:ext cx="486030" cy="215444"/>
          </a:xfrm>
          <a:prstGeom prst="rect">
            <a:avLst/>
          </a:prstGeom>
          <a:noFill/>
        </p:spPr>
        <p:txBody>
          <a:bodyPr wrap="none" rtlCol="0">
            <a:spAutoFit/>
          </a:bodyPr>
          <a:lstStyle/>
          <a:p>
            <a:r>
              <a:rPr lang="en-GB" sz="800" b="1" dirty="0" smtClean="0"/>
              <a:t>LTE-A</a:t>
            </a:r>
            <a:endParaRPr lang="en-US" sz="800" b="1" dirty="0"/>
          </a:p>
        </p:txBody>
      </p:sp>
      <p:sp>
        <p:nvSpPr>
          <p:cNvPr id="29" name="TextBox 28"/>
          <p:cNvSpPr txBox="1"/>
          <p:nvPr/>
        </p:nvSpPr>
        <p:spPr>
          <a:xfrm>
            <a:off x="6624917" y="5163654"/>
            <a:ext cx="385042" cy="523220"/>
          </a:xfrm>
          <a:prstGeom prst="rect">
            <a:avLst/>
          </a:prstGeom>
          <a:noFill/>
        </p:spPr>
        <p:txBody>
          <a:bodyPr wrap="none" rtlCol="0">
            <a:spAutoFit/>
          </a:bodyPr>
          <a:lstStyle/>
          <a:p>
            <a:r>
              <a:rPr lang="en-GB" sz="2800" dirty="0" smtClean="0"/>
              <a:t>?</a:t>
            </a:r>
            <a:endParaRPr lang="en-US" sz="2800" dirty="0"/>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Not Using LTE-B</a:t>
            </a:r>
            <a:endParaRPr lang="en-US" dirty="0"/>
          </a:p>
        </p:txBody>
      </p:sp>
      <p:sp>
        <p:nvSpPr>
          <p:cNvPr id="3" name="Content Placeholder 2"/>
          <p:cNvSpPr>
            <a:spLocks noGrp="1"/>
          </p:cNvSpPr>
          <p:nvPr>
            <p:ph idx="1"/>
          </p:nvPr>
        </p:nvSpPr>
        <p:spPr>
          <a:xfrm>
            <a:off x="485775" y="1954306"/>
            <a:ext cx="8388350" cy="4330607"/>
          </a:xfrm>
        </p:spPr>
        <p:txBody>
          <a:bodyPr/>
          <a:lstStyle/>
          <a:p>
            <a:r>
              <a:rPr lang="en-GB" dirty="0" smtClean="0"/>
              <a:t> The following slides show who is using the term LTE-B</a:t>
            </a:r>
          </a:p>
          <a:p>
            <a:endParaRPr lang="en-GB" dirty="0" smtClean="0"/>
          </a:p>
          <a:p>
            <a:r>
              <a:rPr lang="en-GB" dirty="0" smtClean="0"/>
              <a:t> The term is </a:t>
            </a:r>
            <a:r>
              <a:rPr lang="en-GB" u="sng" dirty="0" smtClean="0"/>
              <a:t>not</a:t>
            </a:r>
            <a:r>
              <a:rPr lang="en-GB" dirty="0" smtClean="0"/>
              <a:t> used by the majority of Members</a:t>
            </a:r>
          </a:p>
          <a:p>
            <a:endParaRPr lang="en-GB" dirty="0" smtClean="0"/>
          </a:p>
          <a:p>
            <a:r>
              <a:rPr lang="en-GB" dirty="0" smtClean="0"/>
              <a:t> The original source of LTE-B is largely our own workshop on Rel-12 (RAN)</a:t>
            </a:r>
            <a:endParaRPr lang="en-US" dirty="0" smtClean="0"/>
          </a:p>
          <a:p>
            <a:pPr>
              <a:buNone/>
            </a:pPr>
            <a:endParaRPr lang="en-US"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47504" y="3104147"/>
            <a:ext cx="5232400" cy="1143000"/>
          </a:xfrm>
        </p:spPr>
        <p:txBody>
          <a:bodyPr/>
          <a:lstStyle/>
          <a:p>
            <a:r>
              <a:rPr lang="en-GB" dirty="0" smtClean="0"/>
              <a:t>Specific use of LTE-B </a:t>
            </a:r>
            <a:br>
              <a:rPr lang="en-GB" dirty="0" smtClean="0"/>
            </a:br>
            <a:r>
              <a:rPr lang="en-GB" dirty="0" smtClean="0"/>
              <a:t>for Rel-12 onwards</a:t>
            </a:r>
            <a:endParaRPr lang="en-US"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IP Lawyer </a:t>
            </a:r>
            <a:endParaRPr lang="en-US" dirty="0"/>
          </a:p>
        </p:txBody>
      </p:sp>
      <p:sp>
        <p:nvSpPr>
          <p:cNvPr id="3" name="Content Placeholder 2"/>
          <p:cNvSpPr>
            <a:spLocks noGrp="1"/>
          </p:cNvSpPr>
          <p:nvPr>
            <p:ph idx="1"/>
          </p:nvPr>
        </p:nvSpPr>
        <p:spPr>
          <a:xfrm>
            <a:off x="485775" y="1454150"/>
            <a:ext cx="3953878" cy="3659271"/>
          </a:xfrm>
        </p:spPr>
        <p:txBody>
          <a:bodyPr/>
          <a:lstStyle/>
          <a:p>
            <a:r>
              <a:rPr lang="en-GB" sz="2000" dirty="0" smtClean="0"/>
              <a:t> email 26/2/2013</a:t>
            </a:r>
          </a:p>
          <a:p>
            <a:r>
              <a:rPr lang="en-GB" sz="2000" dirty="0" smtClean="0"/>
              <a:t> “</a:t>
            </a:r>
            <a:r>
              <a:rPr lang="en-US" sz="2000" dirty="0" smtClean="0"/>
              <a:t>Any work I have done with respect to LTE-B is confidential as the work has not yet published (e.g., Patent applications).  I am currently writing patent applications directed to Release 12 - 13(LTE-B).”</a:t>
            </a:r>
          </a:p>
          <a:p>
            <a:endParaRPr lang="en-US" dirty="0" smtClean="0"/>
          </a:p>
          <a:p>
            <a:endParaRPr lang="en-US" dirty="0"/>
          </a:p>
        </p:txBody>
      </p:sp>
      <p:pic>
        <p:nvPicPr>
          <p:cNvPr id="1026" name="Picture 2"/>
          <p:cNvPicPr>
            <a:picLocks noChangeAspect="1" noChangeArrowheads="1"/>
          </p:cNvPicPr>
          <p:nvPr/>
        </p:nvPicPr>
        <p:blipFill>
          <a:blip r:embed="rId2" cstate="print"/>
          <a:srcRect/>
          <a:stretch>
            <a:fillRect/>
          </a:stretch>
        </p:blipFill>
        <p:spPr bwMode="auto">
          <a:xfrm rot="387364">
            <a:off x="4750459" y="1982375"/>
            <a:ext cx="3954220" cy="2223163"/>
          </a:xfrm>
          <a:prstGeom prst="rect">
            <a:avLst/>
          </a:prstGeom>
          <a:ln>
            <a:noFill/>
          </a:ln>
          <a:effectLst>
            <a:outerShdw blurRad="292100" dist="139700" dir="2700000" algn="tl" rotWithShape="0">
              <a:srgbClr val="333333">
                <a:alpha val="65000"/>
              </a:srgbClr>
            </a:outerShdw>
          </a:effectLst>
        </p:spPr>
      </p:pic>
      <p:sp>
        <p:nvSpPr>
          <p:cNvPr id="5" name="Content Placeholder 2"/>
          <p:cNvSpPr txBox="1">
            <a:spLocks/>
          </p:cNvSpPr>
          <p:nvPr/>
        </p:nvSpPr>
        <p:spPr bwMode="auto">
          <a:xfrm>
            <a:off x="577515" y="4511842"/>
            <a:ext cx="8289757" cy="11670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eaLnBrk="0" hangingPunct="0">
              <a:spcBef>
                <a:spcPct val="20000"/>
              </a:spcBef>
              <a:buBlip>
                <a:blip r:embed="rId3"/>
              </a:buBlip>
            </a:pPr>
            <a:r>
              <a:rPr kumimoji="0" lang="en-GB" sz="2000" i="0" u="none" strike="noStrike" kern="0" cap="none" spc="0" normalizeH="0" baseline="0" noProof="0" dirty="0" smtClean="0">
                <a:ln>
                  <a:noFill/>
                </a:ln>
                <a:solidFill>
                  <a:schemeClr val="tx1"/>
                </a:solidFill>
                <a:effectLst/>
                <a:uLnTx/>
                <a:uFillTx/>
                <a:latin typeface="+mn-lt"/>
                <a:ea typeface="+mn-ea"/>
                <a:cs typeface="+mn-cs"/>
              </a:rPr>
              <a:t> After clarification; “...</a:t>
            </a:r>
            <a:r>
              <a:rPr lang="en-US" sz="2000" dirty="0" smtClean="0">
                <a:latin typeface="+mn-lt"/>
              </a:rPr>
              <a:t>It would be helpful for 3GPP to clarify the branding issue.  I typically include this information in the patent applications I draft.  I guess some of us got confused after examining some of the presentations submitted to the special meeting in </a:t>
            </a:r>
            <a:r>
              <a:rPr lang="en-US" sz="2000" u="sng" dirty="0" smtClean="0">
                <a:latin typeface="+mn-lt"/>
                <a:hlinkClick r:id="rId4"/>
              </a:rPr>
              <a:t>June 2012 3GPP meeting</a:t>
            </a:r>
            <a:r>
              <a:rPr lang="en-US" sz="2000" dirty="0" smtClean="0">
                <a:latin typeface="+mn-lt"/>
              </a:rPr>
              <a:t> which discussed the priorities of Release 12…”</a:t>
            </a:r>
            <a:endParaRPr kumimoji="0" lang="en-US" sz="200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3"/>
              </a:buBlip>
              <a:tabLst/>
              <a:defRPr/>
            </a:pPr>
            <a:endParaRPr kumimoji="0" lang="en-US" sz="200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3"/>
              </a:buBlip>
              <a:tabLst/>
              <a:defRPr/>
            </a:pPr>
            <a:endParaRPr kumimoji="0" lang="en-US" sz="2000" i="0" u="none" strike="noStrike" kern="0" cap="none" spc="0" normalizeH="0" baseline="0" noProof="0" dirty="0">
              <a:ln>
                <a:noFill/>
              </a:ln>
              <a:solidFill>
                <a:schemeClr val="tx1"/>
              </a:solidFill>
              <a:effectLst/>
              <a:uLnTx/>
              <a:uFillTx/>
              <a:latin typeface="+mn-lt"/>
              <a:ea typeface="+mn-ea"/>
              <a:cs typeface="+mn-cs"/>
            </a:endParaRPr>
          </a:p>
        </p:txBody>
      </p:sp>
      <p:sp>
        <p:nvSpPr>
          <p:cNvPr id="6" name="Rectangle 5"/>
          <p:cNvSpPr/>
          <p:nvPr/>
        </p:nvSpPr>
        <p:spPr>
          <a:xfrm>
            <a:off x="6642846" y="1290919"/>
            <a:ext cx="3110753" cy="553998"/>
          </a:xfrm>
          <a:prstGeom prst="rect">
            <a:avLst/>
          </a:prstGeom>
        </p:spPr>
        <p:txBody>
          <a:bodyPr wrap="square">
            <a:spAutoFit/>
          </a:bodyPr>
          <a:lstStyle/>
          <a:p>
            <a:r>
              <a:rPr lang="en-US" dirty="0" smtClean="0"/>
              <a:t>Law Office of Dennis J. Duncan</a:t>
            </a:r>
            <a:br>
              <a:rPr lang="en-US" dirty="0" smtClean="0"/>
            </a:br>
            <a:r>
              <a:rPr lang="en-US" dirty="0" smtClean="0"/>
              <a:t>One Gateway Center, Suite 2600</a:t>
            </a:r>
            <a:br>
              <a:rPr lang="en-US" dirty="0" smtClean="0"/>
            </a:br>
            <a:r>
              <a:rPr lang="en-US" dirty="0" smtClean="0"/>
              <a:t>Newark, New Jersey</a:t>
            </a:r>
            <a:endParaRPr lang="en-US" dirty="0"/>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LTE-B (1)</a:t>
            </a:r>
            <a:endParaRPr lang="en-US" dirty="0"/>
          </a:p>
        </p:txBody>
      </p:sp>
      <p:sp>
        <p:nvSpPr>
          <p:cNvPr id="3" name="Content Placeholder 2"/>
          <p:cNvSpPr>
            <a:spLocks noGrp="1"/>
          </p:cNvSpPr>
          <p:nvPr>
            <p:ph idx="1"/>
          </p:nvPr>
        </p:nvSpPr>
        <p:spPr>
          <a:xfrm>
            <a:off x="485775" y="1454150"/>
            <a:ext cx="4014036" cy="4830763"/>
          </a:xfrm>
        </p:spPr>
        <p:txBody>
          <a:bodyPr/>
          <a:lstStyle/>
          <a:p>
            <a:r>
              <a:rPr lang="en-GB" dirty="0" smtClean="0"/>
              <a:t> Ericsson</a:t>
            </a:r>
            <a:endParaRPr lang="en-US" dirty="0" smtClean="0"/>
          </a:p>
          <a:p>
            <a:r>
              <a:rPr lang="en-US" sz="2000" dirty="0" smtClean="0"/>
              <a:t>White paper 284 23-3189 , January 2013</a:t>
            </a:r>
          </a:p>
          <a:p>
            <a:endParaRPr lang="en-US" sz="2000" dirty="0"/>
          </a:p>
        </p:txBody>
      </p:sp>
      <p:pic>
        <p:nvPicPr>
          <p:cNvPr id="4" name="Picture 3" descr="ericsson.jpg"/>
          <p:cNvPicPr>
            <a:picLocks noChangeAspect="1"/>
          </p:cNvPicPr>
          <p:nvPr/>
        </p:nvPicPr>
        <p:blipFill>
          <a:blip r:embed="rId2" cstate="print"/>
          <a:stretch>
            <a:fillRect/>
          </a:stretch>
        </p:blipFill>
        <p:spPr>
          <a:xfrm>
            <a:off x="3934329" y="1705855"/>
            <a:ext cx="4888830" cy="4005386"/>
          </a:xfrm>
          <a:prstGeom prst="rect">
            <a:avLst/>
          </a:prstGeom>
          <a:ln>
            <a:noFill/>
          </a:ln>
          <a:effectLst>
            <a:outerShdw blurRad="292100" dist="139700" dir="2700000" algn="tl" rotWithShape="0">
              <a:srgbClr val="333333">
                <a:alpha val="65000"/>
              </a:srgbClr>
            </a:outerShdw>
          </a:effectLst>
        </p:spPr>
      </p:pic>
      <p:sp>
        <p:nvSpPr>
          <p:cNvPr id="5" name="Rectangle 4"/>
          <p:cNvSpPr/>
          <p:nvPr/>
        </p:nvSpPr>
        <p:spPr>
          <a:xfrm>
            <a:off x="313765" y="3641321"/>
            <a:ext cx="3128682" cy="1200329"/>
          </a:xfrm>
          <a:prstGeom prst="rect">
            <a:avLst/>
          </a:prstGeom>
        </p:spPr>
        <p:txBody>
          <a:bodyPr wrap="square">
            <a:spAutoFit/>
          </a:bodyPr>
          <a:lstStyle/>
          <a:p>
            <a:r>
              <a:rPr lang="en-US" sz="1800" dirty="0" smtClean="0"/>
              <a:t>“…The further evolution of LTE – LTE Release 12 and beyond – is sometimes referred to as LTE-B”</a:t>
            </a:r>
            <a:endParaRPr lang="en-US" sz="1800" dirty="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uawei.jpg"/>
          <p:cNvPicPr>
            <a:picLocks noChangeAspect="1"/>
          </p:cNvPicPr>
          <p:nvPr/>
        </p:nvPicPr>
        <p:blipFill>
          <a:blip r:embed="rId2" cstate="print"/>
          <a:stretch>
            <a:fillRect/>
          </a:stretch>
        </p:blipFill>
        <p:spPr>
          <a:xfrm>
            <a:off x="534385" y="2997143"/>
            <a:ext cx="5758839" cy="3153824"/>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p:txBody>
          <a:bodyPr/>
          <a:lstStyle/>
          <a:p>
            <a:r>
              <a:rPr lang="en-GB" dirty="0" smtClean="0"/>
              <a:t>LTE-B (2)</a:t>
            </a:r>
            <a:endParaRPr lang="en-US" dirty="0"/>
          </a:p>
        </p:txBody>
      </p:sp>
      <p:sp>
        <p:nvSpPr>
          <p:cNvPr id="3" name="Content Placeholder 2"/>
          <p:cNvSpPr>
            <a:spLocks noGrp="1"/>
          </p:cNvSpPr>
          <p:nvPr>
            <p:ph idx="1"/>
          </p:nvPr>
        </p:nvSpPr>
        <p:spPr/>
        <p:txBody>
          <a:bodyPr/>
          <a:lstStyle/>
          <a:p>
            <a:r>
              <a:rPr lang="en-GB" dirty="0" smtClean="0"/>
              <a:t> </a:t>
            </a:r>
            <a:r>
              <a:rPr lang="en-GB" dirty="0" err="1" smtClean="0"/>
              <a:t>Huawei</a:t>
            </a:r>
            <a:endParaRPr lang="en-GB" dirty="0" smtClean="0"/>
          </a:p>
          <a:p>
            <a:r>
              <a:rPr lang="en-US" dirty="0" smtClean="0"/>
              <a:t> </a:t>
            </a:r>
            <a:r>
              <a:rPr lang="en-US" sz="2000" dirty="0" smtClean="0"/>
              <a:t>Feb 28, 2013</a:t>
            </a:r>
            <a:endParaRPr lang="en-US" sz="2000" dirty="0"/>
          </a:p>
        </p:txBody>
      </p:sp>
      <p:sp>
        <p:nvSpPr>
          <p:cNvPr id="5" name="Rectangle 4"/>
          <p:cNvSpPr/>
          <p:nvPr/>
        </p:nvSpPr>
        <p:spPr>
          <a:xfrm>
            <a:off x="3827929" y="1579439"/>
            <a:ext cx="4572000" cy="923330"/>
          </a:xfrm>
          <a:prstGeom prst="rect">
            <a:avLst/>
          </a:prstGeom>
        </p:spPr>
        <p:txBody>
          <a:bodyPr>
            <a:spAutoFit/>
          </a:bodyPr>
          <a:lstStyle/>
          <a:p>
            <a:r>
              <a:rPr lang="en-US" sz="1800" dirty="0" smtClean="0"/>
              <a:t>“…announced the launch of </a:t>
            </a:r>
            <a:r>
              <a:rPr lang="en-US" sz="1800" dirty="0" err="1" smtClean="0"/>
              <a:t>FusionNet</a:t>
            </a:r>
            <a:r>
              <a:rPr lang="en-US" sz="1800" dirty="0" smtClean="0"/>
              <a:t>, a new generation of network architecture for LTE-B at the 2013 Mobile World Congress”</a:t>
            </a:r>
            <a:endParaRPr lang="en-US" sz="1800"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LTE-B (3)</a:t>
            </a:r>
            <a:endParaRPr lang="en-US" dirty="0"/>
          </a:p>
        </p:txBody>
      </p:sp>
      <p:sp>
        <p:nvSpPr>
          <p:cNvPr id="3" name="Content Placeholder 2"/>
          <p:cNvSpPr>
            <a:spLocks noGrp="1"/>
          </p:cNvSpPr>
          <p:nvPr>
            <p:ph idx="1"/>
          </p:nvPr>
        </p:nvSpPr>
        <p:spPr/>
        <p:txBody>
          <a:bodyPr/>
          <a:lstStyle/>
          <a:p>
            <a:r>
              <a:rPr lang="en-GB" dirty="0" smtClean="0"/>
              <a:t> </a:t>
            </a:r>
            <a:r>
              <a:rPr lang="en-GB" dirty="0" err="1" smtClean="0"/>
              <a:t>Mindspeed</a:t>
            </a:r>
            <a:endParaRPr lang="en-GB" dirty="0" smtClean="0"/>
          </a:p>
          <a:p>
            <a:r>
              <a:rPr lang="en-GB" dirty="0" smtClean="0"/>
              <a:t> </a:t>
            </a:r>
            <a:r>
              <a:rPr lang="en-GB" sz="2000" dirty="0" smtClean="0"/>
              <a:t>Mar 25, 2013</a:t>
            </a:r>
            <a:endParaRPr lang="en-US" sz="2000" dirty="0"/>
          </a:p>
        </p:txBody>
      </p:sp>
      <p:pic>
        <p:nvPicPr>
          <p:cNvPr id="4" name="Picture 3" descr="mindspeed.jpg"/>
          <p:cNvPicPr>
            <a:picLocks noChangeAspect="1"/>
          </p:cNvPicPr>
          <p:nvPr/>
        </p:nvPicPr>
        <p:blipFill>
          <a:blip r:embed="rId2" cstate="print"/>
          <a:stretch>
            <a:fillRect/>
          </a:stretch>
        </p:blipFill>
        <p:spPr>
          <a:xfrm>
            <a:off x="2237632" y="3316941"/>
            <a:ext cx="6906368" cy="2798131"/>
          </a:xfrm>
          <a:prstGeom prst="rect">
            <a:avLst/>
          </a:prstGeom>
        </p:spPr>
      </p:pic>
      <p:sp>
        <p:nvSpPr>
          <p:cNvPr id="5" name="Rectangle 4"/>
          <p:cNvSpPr/>
          <p:nvPr/>
        </p:nvSpPr>
        <p:spPr>
          <a:xfrm>
            <a:off x="3263153" y="2036638"/>
            <a:ext cx="4572000" cy="1261884"/>
          </a:xfrm>
          <a:prstGeom prst="rect">
            <a:avLst/>
          </a:prstGeom>
        </p:spPr>
        <p:txBody>
          <a:bodyPr>
            <a:spAutoFit/>
          </a:bodyPr>
          <a:lstStyle/>
          <a:p>
            <a:r>
              <a:rPr lang="en-US" sz="1600" b="1" dirty="0" smtClean="0"/>
              <a:t>“…T4400</a:t>
            </a:r>
            <a:r>
              <a:rPr lang="en-US" sz="1600" dirty="0" smtClean="0"/>
              <a:t> </a:t>
            </a:r>
            <a:r>
              <a:rPr lang="en-US" sz="1600" dirty="0" err="1" smtClean="0"/>
              <a:t>Transcede</a:t>
            </a:r>
            <a:r>
              <a:rPr lang="en-US" sz="1600" dirty="0" smtClean="0"/>
              <a:t> </a:t>
            </a:r>
            <a:r>
              <a:rPr lang="en-US" sz="1600" dirty="0" err="1" smtClean="0"/>
              <a:t>SoC</a:t>
            </a:r>
            <a:r>
              <a:rPr lang="en-US" sz="1600" dirty="0" smtClean="0"/>
              <a:t>, designed for high-performance small cell </a:t>
            </a:r>
            <a:r>
              <a:rPr lang="en-US" sz="1600" dirty="0" err="1" smtClean="0"/>
              <a:t>basestations</a:t>
            </a:r>
            <a:r>
              <a:rPr lang="en-US" sz="1600" dirty="0" smtClean="0"/>
              <a:t>, supporting LTE-A with a roadmap to </a:t>
            </a:r>
            <a:r>
              <a:rPr lang="en-US" sz="1600" b="1" dirty="0" smtClean="0"/>
              <a:t>LTE</a:t>
            </a:r>
            <a:r>
              <a:rPr lang="en-US" sz="1600" dirty="0" smtClean="0"/>
              <a:t>-</a:t>
            </a:r>
            <a:r>
              <a:rPr lang="en-US" sz="1600" b="1" dirty="0" smtClean="0"/>
              <a:t>B</a:t>
            </a:r>
            <a:r>
              <a:rPr lang="en-US" sz="1600" dirty="0" smtClean="0"/>
              <a:t>/LTE-HI.”</a:t>
            </a:r>
          </a:p>
          <a:p>
            <a:pPr algn="r"/>
            <a:r>
              <a:rPr lang="en-US" sz="1100" i="1" dirty="0" smtClean="0">
                <a:solidFill>
                  <a:schemeClr val="tx1">
                    <a:lumMod val="50000"/>
                    <a:lumOff val="50000"/>
                  </a:schemeClr>
                </a:solidFill>
              </a:rPr>
              <a:t>Blog; </a:t>
            </a:r>
            <a:r>
              <a:rPr lang="en-US" sz="1100" i="1" dirty="0" err="1" smtClean="0">
                <a:solidFill>
                  <a:schemeClr val="tx1">
                    <a:lumMod val="50000"/>
                    <a:lumOff val="50000"/>
                  </a:schemeClr>
                </a:solidFill>
              </a:rPr>
              <a:t>Mindspeed</a:t>
            </a:r>
            <a:r>
              <a:rPr lang="en-US" sz="1100" i="1" dirty="0" smtClean="0">
                <a:solidFill>
                  <a:schemeClr val="tx1">
                    <a:lumMod val="50000"/>
                    <a:lumOff val="50000"/>
                  </a:schemeClr>
                </a:solidFill>
              </a:rPr>
              <a:t> at Mobile World Congress, 26 March 2013</a:t>
            </a:r>
            <a:endParaRPr lang="en-US" sz="1600" i="1" dirty="0" smtClean="0">
              <a:solidFill>
                <a:schemeClr val="tx1">
                  <a:lumMod val="50000"/>
                  <a:lumOff val="50000"/>
                </a:schemeClr>
              </a:solidFill>
            </a:endParaRPr>
          </a:p>
          <a:p>
            <a:endParaRPr lang="en-US" sz="1600" dirty="0"/>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LTE-B (4)</a:t>
            </a:r>
            <a:endParaRPr lang="en-US" dirty="0"/>
          </a:p>
        </p:txBody>
      </p:sp>
      <p:pic>
        <p:nvPicPr>
          <p:cNvPr id="4" name="Content Placeholder 3" descr="ICC-workshop.jpg"/>
          <p:cNvPicPr>
            <a:picLocks noGrp="1" noChangeAspect="1"/>
          </p:cNvPicPr>
          <p:nvPr>
            <p:ph idx="1"/>
          </p:nvPr>
        </p:nvPicPr>
        <p:blipFill>
          <a:blip r:embed="rId2" cstate="print"/>
          <a:stretch>
            <a:fillRect/>
          </a:stretch>
        </p:blipFill>
        <p:spPr>
          <a:xfrm>
            <a:off x="972401" y="1393990"/>
            <a:ext cx="6812030" cy="4298391"/>
          </a:xfrm>
          <a:prstGeom prst="rect">
            <a:avLst/>
          </a:prstGeom>
          <a:ln>
            <a:noFill/>
          </a:ln>
          <a:effectLst>
            <a:outerShdw blurRad="292100" dist="139700" dir="2700000" algn="tl" rotWithShape="0">
              <a:srgbClr val="333333">
                <a:alpha val="65000"/>
              </a:srgbClr>
            </a:outerShdw>
          </a:effectLst>
        </p:spPr>
      </p:pic>
      <p:sp>
        <p:nvSpPr>
          <p:cNvPr id="5" name="Rectangle 4"/>
          <p:cNvSpPr/>
          <p:nvPr/>
        </p:nvSpPr>
        <p:spPr>
          <a:xfrm>
            <a:off x="3540800" y="5916740"/>
            <a:ext cx="1978298" cy="338554"/>
          </a:xfrm>
          <a:prstGeom prst="rect">
            <a:avLst/>
          </a:prstGeom>
        </p:spPr>
        <p:txBody>
          <a:bodyPr wrap="none">
            <a:spAutoFit/>
          </a:bodyPr>
          <a:lstStyle/>
          <a:p>
            <a:r>
              <a:rPr lang="en-US" sz="1600" dirty="0" smtClean="0">
                <a:hlinkClick r:id="rId3"/>
              </a:rPr>
              <a:t>http://www.lteb.net/</a:t>
            </a:r>
            <a:r>
              <a:rPr lang="en-US" sz="1600" dirty="0" smtClean="0"/>
              <a:t> </a:t>
            </a:r>
            <a:endParaRPr lang="en-US" sz="16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4072" y="3164306"/>
            <a:ext cx="5232400" cy="1143000"/>
          </a:xfrm>
        </p:spPr>
        <p:txBody>
          <a:bodyPr/>
          <a:lstStyle/>
          <a:p>
            <a:r>
              <a:rPr lang="en-GB" dirty="0" smtClean="0"/>
              <a:t>Other terms and possible confusion?</a:t>
            </a:r>
            <a:endParaRPr lang="en-US" dirty="0"/>
          </a:p>
        </p:txBody>
      </p:sp>
    </p:spTree>
  </p:cSld>
  <p:clrMapOvr>
    <a:masterClrMapping/>
  </p:clrMapOvr>
  <p:transition spd="slow"/>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25322</TotalTime>
  <Words>311</Words>
  <Application>Microsoft Office PowerPoint</Application>
  <PresentationFormat>On-screen Show (4:3)</PresentationFormat>
  <Paragraphs>53</Paragraphs>
  <Slides>12</Slides>
  <Notes>1</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    LTE Branding LTE-B usage &amp; other terms   </vt:lpstr>
      <vt:lpstr>Not Using LTE-B</vt:lpstr>
      <vt:lpstr>Specific use of LTE-B  for Rel-12 onwards</vt:lpstr>
      <vt:lpstr>IP Lawyer </vt:lpstr>
      <vt:lpstr>LTE-B (1)</vt:lpstr>
      <vt:lpstr>LTE-B (2)</vt:lpstr>
      <vt:lpstr>LTE-B (3)</vt:lpstr>
      <vt:lpstr>LTE-B (4)</vt:lpstr>
      <vt:lpstr>Other terms and possible confusion?</vt:lpstr>
      <vt:lpstr>Possible confusion (1)</vt:lpstr>
      <vt:lpstr>Possible confusion (2)</vt:lpstr>
      <vt:lpstr>Branding scenarios</vt:lpstr>
    </vt:vector>
  </TitlesOfParts>
  <Company>3GPP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scrase</cp:lastModifiedBy>
  <cp:revision>803</cp:revision>
  <dcterms:created xsi:type="dcterms:W3CDTF">2008-08-30T09:32:10Z</dcterms:created>
  <dcterms:modified xsi:type="dcterms:W3CDTF">2013-04-01T14:09:46Z</dcterms:modified>
</cp:coreProperties>
</file>