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66" r:id="rId6"/>
    <p:sldId id="372" r:id="rId7"/>
    <p:sldId id="371" r:id="rId8"/>
    <p:sldId id="369" r:id="rId9"/>
    <p:sldId id="374" r:id="rId10"/>
    <p:sldId id="370" r:id="rId11"/>
    <p:sldId id="373" r:id="rId12"/>
    <p:sldId id="364" r:id="rId13"/>
    <p:sldId id="365"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0" d="100"/>
          <a:sy n="80" d="100"/>
        </p:scale>
        <p:origin x="662"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381" y="-12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S6-254340</a:t>
            </a:r>
            <a:r>
              <a:rPr lang="en-GB" altLang="en-US" sz="1200" dirty="0"/>
              <a:t> </a:t>
            </a:r>
            <a:endParaRPr lang="en-GB" altLang="en-US" sz="1200" dirty="0">
              <a:solidFill>
                <a:schemeClr val="bg2"/>
              </a:solidFill>
            </a:endParaRPr>
          </a:p>
        </p:txBody>
      </p:sp>
      <p:sp>
        <p:nvSpPr>
          <p:cNvPr id="11"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Samsung</a:t>
            </a:r>
            <a:endParaRPr lang="en-GB" altLang="en-US" sz="1200" dirty="0">
              <a:solidFill>
                <a:srgbClr val="0066FF"/>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n.tangudu@samsung.com"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WG6_MissionCritical/TSGS6_068_Gothenburg/docs/S6-253350.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5052C53-B63F-4088-9CDC-FAB3674C5A54}"/>
              </a:ext>
            </a:extLst>
          </p:cNvPr>
          <p:cNvSpPr txBox="1">
            <a:spLocks/>
          </p:cNvSpPr>
          <p:nvPr/>
        </p:nvSpPr>
        <p:spPr bwMode="auto">
          <a:xfrm>
            <a:off x="2147888" y="1709738"/>
            <a:ext cx="7886700" cy="285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IN" sz="3600" b="1" dirty="0">
                <a:latin typeface="Arial-BoldMT"/>
              </a:rPr>
              <a:t>NWM WA3 Way forward</a:t>
            </a:r>
            <a:br>
              <a:rPr lang="en-IN" sz="3600" b="1" dirty="0">
                <a:latin typeface="Arial-BoldMT"/>
              </a:rPr>
            </a:br>
            <a:br>
              <a:rPr lang="en-IN" sz="3600" b="1" dirty="0">
                <a:latin typeface="Arial-BoldMT"/>
              </a:rPr>
            </a:br>
            <a:r>
              <a:rPr lang="en-IN" sz="2400" dirty="0">
                <a:latin typeface="TimesNewRomanPSMT"/>
              </a:rPr>
              <a:t>WA3: AIML Aspects</a:t>
            </a:r>
            <a:endParaRPr lang="en-GB" altLang="en-US" sz="13800" dirty="0"/>
          </a:p>
        </p:txBody>
      </p:sp>
      <p:sp>
        <p:nvSpPr>
          <p:cNvPr id="6" name="Text Placeholder 2">
            <a:extLst>
              <a:ext uri="{FF2B5EF4-FFF2-40B4-BE49-F238E27FC236}">
                <a16:creationId xmlns:a16="http://schemas.microsoft.com/office/drawing/2014/main" id="{370FDABD-1860-4B8C-BC92-32167042AB94}"/>
              </a:ext>
            </a:extLst>
          </p:cNvPr>
          <p:cNvSpPr txBox="1">
            <a:spLocks/>
          </p:cNvSpPr>
          <p:nvPr/>
        </p:nvSpPr>
        <p:spPr bwMode="auto">
          <a:xfrm>
            <a:off x="2147888" y="4589463"/>
            <a:ext cx="7886700"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Tx/>
              <a:buNone/>
            </a:pPr>
            <a:endParaRPr lang="en-GB" altLang="en-US" dirty="0"/>
          </a:p>
          <a:p>
            <a:pPr marL="0" indent="0" eaLnBrk="1" hangingPunct="1">
              <a:buFontTx/>
              <a:buNone/>
            </a:pPr>
            <a:r>
              <a:rPr lang="en-GB" altLang="en-US" dirty="0"/>
              <a:t>Naren </a:t>
            </a:r>
            <a:r>
              <a:rPr lang="en-GB" altLang="en-US" dirty="0" err="1"/>
              <a:t>Tangudu</a:t>
            </a:r>
            <a:r>
              <a:rPr lang="en-GB" altLang="en-US" dirty="0"/>
              <a:t>, </a:t>
            </a:r>
            <a:r>
              <a:rPr lang="en-GB" altLang="en-US" dirty="0">
                <a:hlinkClick r:id="rId3"/>
              </a:rPr>
              <a:t>n.tangudu@samsung.com</a:t>
            </a:r>
            <a:r>
              <a:rPr lang="en-GB" altLang="en-US" dirty="0"/>
              <a:t> </a:t>
            </a:r>
          </a:p>
          <a:p>
            <a:pPr marL="0" indent="0" eaLnBrk="1" hangingPunct="1">
              <a:buFontTx/>
              <a:buNone/>
            </a:pPr>
            <a:r>
              <a:rPr lang="en-GB" altLang="en-US" dirty="0"/>
              <a:t>Samsung</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4" name="Content Placeholder 2">
            <a:extLst>
              <a:ext uri="{FF2B5EF4-FFF2-40B4-BE49-F238E27FC236}">
                <a16:creationId xmlns:a16="http://schemas.microsoft.com/office/drawing/2014/main" id="{3ADE754A-E5EB-4A01-A153-3024F6149F68}"/>
              </a:ext>
            </a:extLst>
          </p:cNvPr>
          <p:cNvSpPr>
            <a:spLocks noGrp="1"/>
          </p:cNvSpPr>
          <p:nvPr>
            <p:ph idx="1"/>
          </p:nvPr>
        </p:nvSpPr>
        <p:spPr>
          <a:xfrm>
            <a:off x="589935" y="1825625"/>
            <a:ext cx="11232371" cy="4351338"/>
          </a:xfrm>
        </p:spPr>
        <p:txBody>
          <a:bodyPr/>
          <a:lstStyle/>
          <a:p>
            <a:r>
              <a:rPr lang="en-IN" dirty="0"/>
              <a:t> Proposals for WA3: WT3.1, WT3.7, WT3.8</a:t>
            </a:r>
          </a:p>
        </p:txBody>
      </p:sp>
      <p:graphicFrame>
        <p:nvGraphicFramePr>
          <p:cNvPr id="5" name="Table 4">
            <a:extLst>
              <a:ext uri="{FF2B5EF4-FFF2-40B4-BE49-F238E27FC236}">
                <a16:creationId xmlns:a16="http://schemas.microsoft.com/office/drawing/2014/main" id="{8D9AA345-3CE8-479E-9F1E-4B6CE8473C65}"/>
              </a:ext>
            </a:extLst>
          </p:cNvPr>
          <p:cNvGraphicFramePr>
            <a:graphicFrameLocks noGrp="1"/>
          </p:cNvGraphicFramePr>
          <p:nvPr>
            <p:extLst>
              <p:ext uri="{D42A27DB-BD31-4B8C-83A1-F6EECF244321}">
                <p14:modId xmlns:p14="http://schemas.microsoft.com/office/powerpoint/2010/main" val="2991081645"/>
              </p:ext>
            </p:extLst>
          </p:nvPr>
        </p:nvGraphicFramePr>
        <p:xfrm>
          <a:off x="1250664" y="2374265"/>
          <a:ext cx="9857822" cy="3689955"/>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hangingPunct="0">
                        <a:spcAft>
                          <a:spcPts val="900"/>
                        </a:spcAft>
                      </a:pPr>
                      <a:r>
                        <a:rPr lang="en-US" sz="1100" b="1" dirty="0">
                          <a:effectLst/>
                          <a:latin typeface="Arial" panose="020B0604020202020204" pitchFamily="34" charset="0"/>
                          <a:ea typeface="DengXian"/>
                        </a:rPr>
                        <a:t>Candidate Work Task (Current)</a:t>
                      </a:r>
                      <a:endParaRPr lang="en-IN" sz="1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b="1" dirty="0">
                          <a:effectLst/>
                          <a:latin typeface="Arial" panose="020B0604020202020204" pitchFamily="34" charset="0"/>
                          <a:ea typeface="Malgun Gothic" panose="020B0503020000020004" pitchFamily="34" charset="-127"/>
                        </a:rPr>
                        <a:t>Candidate Work Task (Proposed)</a:t>
                      </a:r>
                      <a:endParaRPr lang="en-IN" sz="1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hangingPunct="0">
                        <a:spcAft>
                          <a:spcPts val="900"/>
                        </a:spcAft>
                      </a:pPr>
                      <a:r>
                        <a:rPr lang="en-IN" sz="1100" b="0" kern="1200" dirty="0">
                          <a:solidFill>
                            <a:schemeClr val="tx1"/>
                          </a:solidFill>
                          <a:effectLst/>
                          <a:latin typeface="Arial" panose="020B0604020202020204" pitchFamily="34" charset="0"/>
                          <a:ea typeface="DengXian"/>
                          <a:cs typeface="+mn-cs"/>
                        </a:rPr>
                        <a:t>WT3.1: Handling of scarce training data for analytics services, using synthetic data.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Revise the WT as: “Handling of training data for efficient analytics services, using generated data”</a:t>
                      </a:r>
                    </a:p>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OR</a:t>
                      </a:r>
                    </a:p>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Merge into WT 3.7 as : Study the enablement of generative AI capabilities (e.g., AI model training data with generated data, </a:t>
                      </a:r>
                      <a:r>
                        <a:rPr lang="en-IN" sz="1100" b="0" kern="1200" dirty="0">
                          <a:solidFill>
                            <a:schemeClr val="tx1"/>
                          </a:solidFill>
                          <a:effectLst/>
                          <a:highlight>
                            <a:srgbClr val="FFFF00"/>
                          </a:highlight>
                          <a:latin typeface="Arial" panose="020B0604020202020204" pitchFamily="34" charset="0"/>
                          <a:ea typeface="DengXian"/>
                          <a:cs typeface="+mn-cs"/>
                        </a:rPr>
                        <a:t>handling of scarce training data</a:t>
                      </a:r>
                      <a:r>
                        <a:rPr lang="en-IN" sz="1100" b="0" kern="1200" dirty="0">
                          <a:solidFill>
                            <a:schemeClr val="tx1"/>
                          </a:solidFill>
                          <a:effectLst/>
                          <a:latin typeface="Arial" panose="020B0604020202020204" pitchFamily="34" charset="0"/>
                          <a:ea typeface="DengXian"/>
                          <a:cs typeface="+mn-cs"/>
                        </a:rPr>
                        <a:t>, Retrieval Augmented Generation, handling LLMs, large data) and its applications in 6G architecture.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365298"/>
                  </a:ext>
                </a:extLst>
              </a:tr>
              <a:tr h="430471">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WT3.7: Study the enablement of generative AI capabilities (e.g., AI model training data with generated data, Retrieval Augmented Generation, handling LLMs, large data) and its applications in 6G architecture.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Study the benefits and enablement of generative AI for the 6G application enablement for e.g., AI model training data with generated data, </a:t>
                      </a:r>
                      <a:r>
                        <a:rPr lang="en-IN" sz="1100" b="0" kern="1200" dirty="0">
                          <a:solidFill>
                            <a:schemeClr val="tx1"/>
                          </a:solidFill>
                          <a:effectLst/>
                          <a:highlight>
                            <a:srgbClr val="FFFF00"/>
                          </a:highlight>
                          <a:latin typeface="Arial" panose="020B0604020202020204" pitchFamily="34" charset="0"/>
                          <a:ea typeface="DengXian"/>
                          <a:cs typeface="+mn-cs"/>
                        </a:rPr>
                        <a:t>handling of scarce training data</a:t>
                      </a:r>
                      <a:r>
                        <a:rPr lang="en-IN" sz="1100" b="0" kern="1200" dirty="0">
                          <a:solidFill>
                            <a:schemeClr val="tx1"/>
                          </a:solidFill>
                          <a:effectLst/>
                          <a:latin typeface="Arial" panose="020B0604020202020204" pitchFamily="34" charset="0"/>
                          <a:ea typeface="DengXian"/>
                          <a:cs typeface="+mn-cs"/>
                        </a:rPr>
                        <a:t>, Retrieval Augmented Generation, different language models suitability for applications on UE and in the NW (e.g., SLM, LLMs and large data),  </a:t>
                      </a:r>
                      <a:r>
                        <a:rPr lang="en-IN" sz="1100" b="0" kern="1200" dirty="0">
                          <a:solidFill>
                            <a:schemeClr val="tx1"/>
                          </a:solidFill>
                          <a:effectLst/>
                          <a:highlight>
                            <a:srgbClr val="00FF00"/>
                          </a:highlight>
                          <a:latin typeface="Arial" panose="020B0604020202020204" pitchFamily="34" charset="0"/>
                          <a:ea typeface="DengXian"/>
                          <a:cs typeface="+mn-cs"/>
                        </a:rPr>
                        <a:t>traffic patterns.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r h="426056">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DengXian"/>
                          <a:cs typeface="+mn-cs"/>
                        </a:rPr>
                        <a:t>WT3.8: Study to understand and the support required for the traffic patterns of Generative AI</a:t>
                      </a:r>
                      <a:endParaRPr lang="en-IN" sz="11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Void </a:t>
                      </a:r>
                    </a:p>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OR</a:t>
                      </a:r>
                    </a:p>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Merge into WT3.7 as: Study the enablement of generative AI capabilities (e.g., AI model training data with generated data, Retrieval Augmented Generation, handling LLMs, large data</a:t>
                      </a:r>
                      <a:r>
                        <a:rPr lang="en-IN" sz="1100" b="0" kern="1200" dirty="0">
                          <a:solidFill>
                            <a:schemeClr val="tx1"/>
                          </a:solidFill>
                          <a:effectLst/>
                          <a:highlight>
                            <a:srgbClr val="00FF00"/>
                          </a:highlight>
                          <a:latin typeface="Arial" panose="020B0604020202020204" pitchFamily="34" charset="0"/>
                          <a:ea typeface="DengXian"/>
                          <a:cs typeface="+mn-cs"/>
                        </a:rPr>
                        <a:t>), its traffic patterns </a:t>
                      </a:r>
                      <a:r>
                        <a:rPr lang="en-IN" sz="1100" b="0" kern="1200" dirty="0">
                          <a:solidFill>
                            <a:schemeClr val="tx1"/>
                          </a:solidFill>
                          <a:effectLst/>
                          <a:latin typeface="Arial" panose="020B0604020202020204" pitchFamily="34" charset="0"/>
                          <a:ea typeface="DengXian"/>
                          <a:cs typeface="+mn-cs"/>
                        </a:rPr>
                        <a:t>and its applications in 6G architecture.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4626328"/>
                  </a:ext>
                </a:extLst>
              </a:tr>
            </a:tbl>
          </a:graphicData>
        </a:graphic>
      </p:graphicFrame>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979293"/>
            <a:ext cx="9013723" cy="711395"/>
          </a:xfrm>
        </p:spPr>
        <p:txBody>
          <a:bodyPr/>
          <a:lstStyle/>
          <a:p>
            <a:r>
              <a:rPr lang="en-GB" altLang="en-US" sz="3600" dirty="0"/>
              <a:t>Background: </a:t>
            </a:r>
            <a:br>
              <a:rPr lang="en-GB" altLang="en-US" sz="3600" dirty="0"/>
            </a:br>
            <a:r>
              <a:rPr lang="en-US" sz="3600" dirty="0"/>
              <a:t>WA3 AIML Aspects</a:t>
            </a:r>
            <a:br>
              <a:rPr lang="en-IN" sz="4800" b="1" dirty="0">
                <a:latin typeface="Times New Roman" panose="02020603050405020304" pitchFamily="18" charset="0"/>
                <a:ea typeface="SimSun" panose="02010600030101010101" pitchFamily="2" charset="-122"/>
                <a:cs typeface="Times New Roman" panose="02020603050405020304" pitchFamily="18" charset="0"/>
              </a:rPr>
            </a:br>
            <a:endParaRPr lang="en-GB" altLang="en-US" sz="4800" dirty="0"/>
          </a:p>
        </p:txBody>
      </p:sp>
      <p:graphicFrame>
        <p:nvGraphicFramePr>
          <p:cNvPr id="5" name="Table 4">
            <a:extLst>
              <a:ext uri="{FF2B5EF4-FFF2-40B4-BE49-F238E27FC236}">
                <a16:creationId xmlns:a16="http://schemas.microsoft.com/office/drawing/2014/main" id="{8E56FBD9-7BED-4FC3-B1E1-8779914F9F2A}"/>
              </a:ext>
            </a:extLst>
          </p:cNvPr>
          <p:cNvGraphicFramePr>
            <a:graphicFrameLocks noGrp="1"/>
          </p:cNvGraphicFramePr>
          <p:nvPr>
            <p:extLst>
              <p:ext uri="{D42A27DB-BD31-4B8C-83A1-F6EECF244321}">
                <p14:modId xmlns:p14="http://schemas.microsoft.com/office/powerpoint/2010/main" val="1399259010"/>
              </p:ext>
            </p:extLst>
          </p:nvPr>
        </p:nvGraphicFramePr>
        <p:xfrm>
          <a:off x="58756" y="1869340"/>
          <a:ext cx="11676044" cy="4328506"/>
        </p:xfrm>
        <a:graphic>
          <a:graphicData uri="http://schemas.openxmlformats.org/drawingml/2006/table">
            <a:tbl>
              <a:tblPr firstRow="1" firstCol="1" bandRow="1"/>
              <a:tblGrid>
                <a:gridCol w="4175442">
                  <a:extLst>
                    <a:ext uri="{9D8B030D-6E8A-4147-A177-3AD203B41FA5}">
                      <a16:colId xmlns:a16="http://schemas.microsoft.com/office/drawing/2014/main" val="1850164989"/>
                    </a:ext>
                  </a:extLst>
                </a:gridCol>
                <a:gridCol w="1086414">
                  <a:extLst>
                    <a:ext uri="{9D8B030D-6E8A-4147-A177-3AD203B41FA5}">
                      <a16:colId xmlns:a16="http://schemas.microsoft.com/office/drawing/2014/main" val="2887679856"/>
                    </a:ext>
                  </a:extLst>
                </a:gridCol>
                <a:gridCol w="872710">
                  <a:extLst>
                    <a:ext uri="{9D8B030D-6E8A-4147-A177-3AD203B41FA5}">
                      <a16:colId xmlns:a16="http://schemas.microsoft.com/office/drawing/2014/main" val="1558083924"/>
                    </a:ext>
                  </a:extLst>
                </a:gridCol>
                <a:gridCol w="1875953">
                  <a:extLst>
                    <a:ext uri="{9D8B030D-6E8A-4147-A177-3AD203B41FA5}">
                      <a16:colId xmlns:a16="http://schemas.microsoft.com/office/drawing/2014/main" val="3872619584"/>
                    </a:ext>
                  </a:extLst>
                </a:gridCol>
                <a:gridCol w="3665525">
                  <a:extLst>
                    <a:ext uri="{9D8B030D-6E8A-4147-A177-3AD203B41FA5}">
                      <a16:colId xmlns:a16="http://schemas.microsoft.com/office/drawing/2014/main" val="303493558"/>
                    </a:ext>
                  </a:extLst>
                </a:gridCol>
              </a:tblGrid>
              <a:tr h="190594">
                <a:tc>
                  <a:txBody>
                    <a:bodyPr/>
                    <a:lstStyle/>
                    <a:p>
                      <a:pPr hangingPunct="0">
                        <a:spcAft>
                          <a:spcPts val="900"/>
                        </a:spcAft>
                      </a:pPr>
                      <a:r>
                        <a:rPr lang="en-GB" sz="900" kern="1200" dirty="0">
                          <a:solidFill>
                            <a:schemeClr val="tx1"/>
                          </a:solidFill>
                          <a:effectLst/>
                          <a:latin typeface="Arial" panose="020B0604020202020204" pitchFamily="34" charset="0"/>
                          <a:ea typeface="Malgun Gothic" panose="020B0503020000020004" pitchFamily="34" charset="-127"/>
                          <a:cs typeface="+mn-cs"/>
                        </a:rPr>
                        <a:t>Work Area Description</a:t>
                      </a:r>
                      <a:endParaRPr lang="en-IN" sz="900" kern="1200" dirty="0">
                        <a:solidFill>
                          <a:schemeClr val="tx1"/>
                        </a:solidFill>
                        <a:effectLst/>
                        <a:latin typeface="Arial" panose="020B0604020202020204" pitchFamily="34" charset="0"/>
                        <a:ea typeface="Malgun Gothic" panose="020B0503020000020004" pitchFamily="34" charset="-127"/>
                        <a:cs typeface="+mn-cs"/>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4">
                  <a:txBody>
                    <a:bodyPr/>
                    <a:lstStyle/>
                    <a:p>
                      <a:pPr hangingPunct="0">
                        <a:spcAft>
                          <a:spcPts val="900"/>
                        </a:spcAft>
                      </a:pPr>
                      <a:r>
                        <a:rPr lang="en-GB" sz="900" kern="1200" dirty="0">
                          <a:solidFill>
                            <a:schemeClr val="tx1"/>
                          </a:solidFill>
                          <a:effectLst/>
                          <a:latin typeface="Arial" panose="020B0604020202020204" pitchFamily="34" charset="0"/>
                          <a:ea typeface="Malgun Gothic" panose="020B0503020000020004" pitchFamily="34" charset="-127"/>
                          <a:cs typeface="+mn-cs"/>
                        </a:rPr>
                        <a:t>In the context of AI-driven 6G systems, two concepts will be important for shaping the application enablement (services and frameworks) as part of future systems: AI for 6G System and 6G System for AI.</a:t>
                      </a:r>
                      <a:endParaRPr lang="en-IN" sz="900" kern="1200" dirty="0">
                        <a:solidFill>
                          <a:schemeClr val="tx1"/>
                        </a:solidFill>
                        <a:effectLst/>
                        <a:latin typeface="Arial" panose="020B0604020202020204" pitchFamily="34" charset="0"/>
                        <a:ea typeface="Malgun Gothic" panose="020B0503020000020004" pitchFamily="34" charset="-127"/>
                        <a:cs typeface="+mn-cs"/>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972024495"/>
                  </a:ext>
                </a:extLst>
              </a:tr>
              <a:tr h="95297">
                <a:tc rowSpan="4">
                  <a:txBody>
                    <a:bodyPr/>
                    <a:lstStyle/>
                    <a:p>
                      <a:pPr hangingPunct="0">
                        <a:spcAft>
                          <a:spcPts val="900"/>
                        </a:spcAft>
                      </a:pPr>
                      <a:r>
                        <a:rPr lang="en-US" sz="900" kern="1200" dirty="0">
                          <a:solidFill>
                            <a:schemeClr val="tx1"/>
                          </a:solidFill>
                          <a:effectLst/>
                          <a:latin typeface="Arial" panose="020B0604020202020204" pitchFamily="34" charset="0"/>
                          <a:ea typeface="Malgun Gothic" panose="020B0503020000020004" pitchFamily="34" charset="-127"/>
                          <a:cs typeface="+mn-cs"/>
                        </a:rPr>
                        <a:t>Moderator Summary</a:t>
                      </a:r>
                      <a:endParaRPr lang="en-IN" sz="900" kern="1200" dirty="0">
                        <a:solidFill>
                          <a:schemeClr val="tx1"/>
                        </a:solidFill>
                        <a:effectLst/>
                        <a:latin typeface="Arial" panose="020B0604020202020204" pitchFamily="34" charset="0"/>
                        <a:ea typeface="Malgun Gothic" panose="020B0503020000020004" pitchFamily="34" charset="-127"/>
                        <a:cs typeface="+mn-cs"/>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900" kern="1200" dirty="0">
                          <a:solidFill>
                            <a:schemeClr val="tx1"/>
                          </a:solidFill>
                          <a:effectLst/>
                          <a:latin typeface="Arial" panose="020B0604020202020204" pitchFamily="34" charset="0"/>
                          <a:ea typeface="Malgun Gothic" panose="020B0503020000020004" pitchFamily="34" charset="-127"/>
                          <a:cs typeface="+mn-cs"/>
                        </a:rPr>
                        <a:t>Support: 10</a:t>
                      </a:r>
                      <a:endParaRPr lang="en-IN" sz="900" kern="1200" dirty="0">
                        <a:solidFill>
                          <a:schemeClr val="tx1"/>
                        </a:solidFill>
                        <a:effectLst/>
                        <a:latin typeface="Arial" panose="020B0604020202020204" pitchFamily="34" charset="0"/>
                        <a:ea typeface="Malgun Gothic" panose="020B0503020000020004" pitchFamily="34" charset="-127"/>
                        <a:cs typeface="+mn-cs"/>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hangingPunct="0">
                        <a:spcAft>
                          <a:spcPts val="900"/>
                        </a:spcAft>
                      </a:pPr>
                      <a:r>
                        <a:rPr lang="en-GB" sz="900" kern="1200" dirty="0" err="1">
                          <a:solidFill>
                            <a:schemeClr val="tx1"/>
                          </a:solidFill>
                          <a:effectLst/>
                          <a:latin typeface="Arial" panose="020B0604020202020204" pitchFamily="34" charset="0"/>
                          <a:ea typeface="Malgun Gothic" panose="020B0503020000020004" pitchFamily="34" charset="-127"/>
                          <a:cs typeface="+mn-cs"/>
                        </a:rPr>
                        <a:t>InterDigital</a:t>
                      </a:r>
                      <a:r>
                        <a:rPr lang="en-GB" sz="900" kern="1200" dirty="0">
                          <a:solidFill>
                            <a:schemeClr val="tx1"/>
                          </a:solidFill>
                          <a:effectLst/>
                          <a:latin typeface="Arial" panose="020B0604020202020204" pitchFamily="34" charset="0"/>
                          <a:ea typeface="Malgun Gothic" panose="020B0503020000020004" pitchFamily="34" charset="-127"/>
                          <a:cs typeface="+mn-cs"/>
                        </a:rPr>
                        <a:t>, CATT, ZTE, Lenovo, MediaTek, CMCC, Samsung, Huawei, Apple, Ericsson</a:t>
                      </a:r>
                      <a:endParaRPr lang="en-IN" sz="900" kern="1200" dirty="0">
                        <a:solidFill>
                          <a:schemeClr val="tx1"/>
                        </a:solidFill>
                        <a:effectLst/>
                        <a:latin typeface="Arial" panose="020B0604020202020204" pitchFamily="34" charset="0"/>
                        <a:ea typeface="Malgun Gothic" panose="020B0503020000020004" pitchFamily="34" charset="-127"/>
                        <a:cs typeface="+mn-cs"/>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lnL w="12700" cap="flat" cmpd="sng" algn="ctr">
                      <a:solidFill>
                        <a:srgbClr val="000000"/>
                      </a:solidFill>
                      <a:prstDash val="solid"/>
                      <a:round/>
                      <a:headEnd type="none" w="med" len="med"/>
                      <a:tailEnd type="none" w="med" len="med"/>
                    </a:lnL>
                  </a:tcPr>
                </a:tc>
                <a:tc hMerge="1">
                  <a:txBody>
                    <a:bodyPr/>
                    <a:lstStyle/>
                    <a:p>
                      <a:endParaRPr lang="en-IN"/>
                    </a:p>
                  </a:txBody>
                  <a:tcPr/>
                </a:tc>
                <a:extLst>
                  <a:ext uri="{0D108BD9-81ED-4DB2-BD59-A6C34878D82A}">
                    <a16:rowId xmlns:a16="http://schemas.microsoft.com/office/drawing/2014/main" val="3135816682"/>
                  </a:ext>
                </a:extLst>
              </a:tr>
              <a:tr h="51430">
                <a:tc vMerge="1">
                  <a:txBody>
                    <a:bodyPr/>
                    <a:lstStyle/>
                    <a:p>
                      <a:endParaRPr lang="en-IN"/>
                    </a:p>
                  </a:txBody>
                  <a:tcPr/>
                </a:tc>
                <a:tc>
                  <a:txBody>
                    <a:bodyPr/>
                    <a:lstStyle/>
                    <a:p>
                      <a:pPr hangingPunct="0">
                        <a:spcAft>
                          <a:spcPts val="900"/>
                        </a:spcAft>
                      </a:pPr>
                      <a:r>
                        <a:rPr lang="en-US" sz="900" kern="1200" dirty="0">
                          <a:solidFill>
                            <a:schemeClr val="tx1"/>
                          </a:solidFill>
                          <a:effectLst/>
                          <a:latin typeface="Arial" panose="020B0604020202020204" pitchFamily="34" charset="0"/>
                          <a:ea typeface="Malgun Gothic" panose="020B0503020000020004" pitchFamily="34" charset="-127"/>
                          <a:cs typeface="+mn-cs"/>
                        </a:rPr>
                        <a:t>Do not support: 1</a:t>
                      </a:r>
                      <a:endParaRPr lang="en-IN" sz="900" kern="1200" dirty="0">
                        <a:solidFill>
                          <a:schemeClr val="tx1"/>
                        </a:solidFill>
                        <a:effectLst/>
                        <a:latin typeface="Arial" panose="020B0604020202020204" pitchFamily="34" charset="0"/>
                        <a:ea typeface="Malgun Gothic" panose="020B0503020000020004" pitchFamily="34" charset="-127"/>
                        <a:cs typeface="+mn-cs"/>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hangingPunct="0">
                        <a:spcAft>
                          <a:spcPts val="900"/>
                        </a:spcAft>
                      </a:pPr>
                      <a:r>
                        <a:rPr lang="en-US" sz="900" kern="1200" dirty="0">
                          <a:solidFill>
                            <a:schemeClr val="tx1"/>
                          </a:solidFill>
                          <a:effectLst/>
                          <a:latin typeface="Arial" panose="020B0604020202020204" pitchFamily="34" charset="0"/>
                          <a:ea typeface="Malgun Gothic" panose="020B0503020000020004" pitchFamily="34" charset="-127"/>
                          <a:cs typeface="+mn-cs"/>
                        </a:rPr>
                        <a:t>Nokia</a:t>
                      </a:r>
                      <a:endParaRPr lang="en-IN" sz="900" kern="1200" dirty="0">
                        <a:solidFill>
                          <a:schemeClr val="tx1"/>
                        </a:solidFill>
                        <a:effectLst/>
                        <a:latin typeface="Arial" panose="020B0604020202020204" pitchFamily="34" charset="0"/>
                        <a:ea typeface="Malgun Gothic" panose="020B0503020000020004" pitchFamily="34" charset="-127"/>
                        <a:cs typeface="+mn-cs"/>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lnL w="12700" cap="flat" cmpd="sng" algn="ctr">
                      <a:solidFill>
                        <a:srgbClr val="000000"/>
                      </a:solidFill>
                      <a:prstDash val="solid"/>
                      <a:round/>
                      <a:headEnd type="none" w="med" len="med"/>
                      <a:tailEnd type="none" w="med" len="med"/>
                    </a:lnL>
                  </a:tcPr>
                </a:tc>
                <a:tc hMerge="1">
                  <a:txBody>
                    <a:bodyPr/>
                    <a:lstStyle/>
                    <a:p>
                      <a:endParaRPr lang="en-IN"/>
                    </a:p>
                  </a:txBody>
                  <a:tcPr/>
                </a:tc>
                <a:extLst>
                  <a:ext uri="{0D108BD9-81ED-4DB2-BD59-A6C34878D82A}">
                    <a16:rowId xmlns:a16="http://schemas.microsoft.com/office/drawing/2014/main" val="2679771786"/>
                  </a:ext>
                </a:extLst>
              </a:tr>
              <a:tr h="259901">
                <a:tc vMerge="1">
                  <a:txBody>
                    <a:bodyPr/>
                    <a:lstStyle/>
                    <a:p>
                      <a:endParaRPr lang="en-IN"/>
                    </a:p>
                  </a:txBody>
                  <a:tcPr/>
                </a:tc>
                <a:tc>
                  <a:txBody>
                    <a:bodyPr/>
                    <a:lstStyle/>
                    <a:p>
                      <a:pPr hangingPunct="0">
                        <a:spcAft>
                          <a:spcPts val="900"/>
                        </a:spcAft>
                      </a:pPr>
                      <a:r>
                        <a:rPr lang="en-US" sz="900" kern="1200" dirty="0">
                          <a:solidFill>
                            <a:schemeClr val="tx1"/>
                          </a:solidFill>
                          <a:effectLst/>
                          <a:latin typeface="Arial" panose="020B0604020202020204" pitchFamily="34" charset="0"/>
                          <a:ea typeface="Malgun Gothic" panose="020B0503020000020004" pitchFamily="34" charset="-127"/>
                          <a:cs typeface="+mn-cs"/>
                        </a:rPr>
                        <a:t>Remarks:</a:t>
                      </a:r>
                      <a:endParaRPr lang="en-IN" sz="900" kern="1200" dirty="0">
                        <a:solidFill>
                          <a:schemeClr val="tx1"/>
                        </a:solidFill>
                        <a:effectLst/>
                        <a:latin typeface="Arial" panose="020B0604020202020204" pitchFamily="34" charset="0"/>
                        <a:ea typeface="Malgun Gothic" panose="020B0503020000020004" pitchFamily="34" charset="-127"/>
                        <a:cs typeface="+mn-cs"/>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hangingPunct="0">
                        <a:spcAft>
                          <a:spcPts val="900"/>
                        </a:spcAft>
                      </a:pPr>
                      <a:r>
                        <a:rPr lang="en-GB" sz="900" kern="1200" dirty="0">
                          <a:solidFill>
                            <a:schemeClr val="tx1"/>
                          </a:solidFill>
                          <a:effectLst/>
                          <a:latin typeface="Arial" panose="020B0604020202020204" pitchFamily="34" charset="0"/>
                          <a:ea typeface="Malgun Gothic" panose="020B0503020000020004" pitchFamily="34" charset="-127"/>
                          <a:cs typeface="+mn-cs"/>
                        </a:rPr>
                        <a:t>Consider addressing both AI for 6G systems (where AI optimizes and enables smarter service operation) and 6G systems for AI (where 6G provides services for AI-enabled applications) after proper gap analysis for advancements (including agentic AI framework) and avoiding overlap with SA2.</a:t>
                      </a:r>
                      <a:endParaRPr lang="en-IN" sz="900" kern="1200" dirty="0">
                        <a:solidFill>
                          <a:schemeClr val="tx1"/>
                        </a:solidFill>
                        <a:effectLst/>
                        <a:latin typeface="Arial" panose="020B0604020202020204" pitchFamily="34" charset="0"/>
                        <a:ea typeface="Malgun Gothic" panose="020B0503020000020004" pitchFamily="34" charset="-127"/>
                        <a:cs typeface="+mn-cs"/>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lnL w="12700" cap="flat" cmpd="sng" algn="ctr">
                      <a:solidFill>
                        <a:srgbClr val="000000"/>
                      </a:solidFill>
                      <a:prstDash val="solid"/>
                      <a:round/>
                      <a:headEnd type="none" w="med" len="med"/>
                      <a:tailEnd type="none" w="med" len="med"/>
                    </a:lnL>
                  </a:tcPr>
                </a:tc>
                <a:tc hMerge="1">
                  <a:txBody>
                    <a:bodyPr/>
                    <a:lstStyle/>
                    <a:p>
                      <a:endParaRPr lang="en-IN"/>
                    </a:p>
                  </a:txBody>
                  <a:tcPr/>
                </a:tc>
                <a:extLst>
                  <a:ext uri="{0D108BD9-81ED-4DB2-BD59-A6C34878D82A}">
                    <a16:rowId xmlns:a16="http://schemas.microsoft.com/office/drawing/2014/main" val="1229045138"/>
                  </a:ext>
                </a:extLst>
              </a:tr>
              <a:tr h="73755">
                <a:tc vMerge="1">
                  <a:txBody>
                    <a:bodyPr/>
                    <a:lstStyle/>
                    <a:p>
                      <a:endParaRPr lang="en-IN"/>
                    </a:p>
                  </a:txBody>
                  <a:tcPr/>
                </a:tc>
                <a:tc gridSpan="4">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 </a:t>
                      </a:r>
                      <a:endParaRPr lang="en-IN" sz="900" dirty="0">
                        <a:effectLst/>
                        <a:latin typeface="Times New Roman" panose="02020603050405020304" pitchFamily="18" charset="0"/>
                        <a:ea typeface="Times New Roman" panose="02020603050405020304" pitchFamily="18" charset="0"/>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lnT w="12700" cap="flat" cmpd="sng" algn="ctr">
                      <a:solidFill>
                        <a:srgbClr val="000000"/>
                      </a:solidFill>
                      <a:prstDash val="solid"/>
                      <a:round/>
                      <a:headEnd type="none" w="med" len="med"/>
                      <a:tailEnd type="none" w="med" len="med"/>
                    </a:lnT>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486809343"/>
                  </a:ext>
                </a:extLst>
              </a:tr>
              <a:tr h="188130">
                <a:tc>
                  <a:txBody>
                    <a:bodyPr/>
                    <a:lstStyle/>
                    <a:p>
                      <a:pPr hangingPunct="0">
                        <a:spcAft>
                          <a:spcPts val="900"/>
                        </a:spcAft>
                      </a:pPr>
                      <a:r>
                        <a:rPr lang="en-US" sz="900" kern="1200" dirty="0">
                          <a:solidFill>
                            <a:schemeClr val="tx1"/>
                          </a:solidFill>
                          <a:effectLst/>
                          <a:latin typeface="Arial" panose="020B0604020202020204" pitchFamily="34" charset="0"/>
                          <a:ea typeface="Malgun Gothic" panose="020B0503020000020004" pitchFamily="34" charset="-127"/>
                          <a:cs typeface="+mn-cs"/>
                        </a:rPr>
                        <a:t>Candidate Work Task</a:t>
                      </a:r>
                      <a:endParaRPr lang="en-IN" sz="900" kern="1200" dirty="0">
                        <a:solidFill>
                          <a:schemeClr val="tx1"/>
                        </a:solidFill>
                        <a:effectLst/>
                        <a:latin typeface="Arial" panose="020B0604020202020204" pitchFamily="34" charset="0"/>
                        <a:ea typeface="Malgun Gothic" panose="020B0503020000020004" pitchFamily="34" charset="-127"/>
                        <a:cs typeface="+mn-cs"/>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ctr" hangingPunct="0">
                        <a:spcAft>
                          <a:spcPts val="0"/>
                        </a:spcAft>
                      </a:pPr>
                      <a:r>
                        <a:rPr lang="en-US" sz="900" kern="1200" dirty="0">
                          <a:solidFill>
                            <a:schemeClr val="tx1"/>
                          </a:solidFill>
                          <a:effectLst/>
                          <a:latin typeface="Arial" panose="020B0604020202020204" pitchFamily="34" charset="0"/>
                          <a:ea typeface="Malgun Gothic" panose="020B0503020000020004" pitchFamily="34" charset="-127"/>
                          <a:cs typeface="+mn-cs"/>
                        </a:rPr>
                        <a:t>Support to Explore</a:t>
                      </a:r>
                      <a:endParaRPr lang="en-IN" sz="900" kern="1200" dirty="0">
                        <a:solidFill>
                          <a:schemeClr val="tx1"/>
                        </a:solidFill>
                        <a:effectLst/>
                        <a:latin typeface="Arial" panose="020B0604020202020204" pitchFamily="34" charset="0"/>
                        <a:ea typeface="Malgun Gothic" panose="020B0503020000020004" pitchFamily="34" charset="-127"/>
                        <a:cs typeface="+mn-cs"/>
                      </a:endParaRPr>
                    </a:p>
                    <a:p>
                      <a:pPr algn="ctr" hangingPunct="0">
                        <a:spcAft>
                          <a:spcPts val="900"/>
                        </a:spcAft>
                      </a:pPr>
                      <a:r>
                        <a:rPr lang="en-US" sz="900" kern="1200" dirty="0">
                          <a:solidFill>
                            <a:schemeClr val="tx1"/>
                          </a:solidFill>
                          <a:effectLst/>
                          <a:latin typeface="Arial" panose="020B0604020202020204" pitchFamily="34" charset="0"/>
                          <a:ea typeface="Malgun Gothic" panose="020B0503020000020004" pitchFamily="34" charset="-127"/>
                          <a:cs typeface="+mn-cs"/>
                        </a:rPr>
                        <a:t>(based on response to Q3)</a:t>
                      </a:r>
                      <a:endParaRPr lang="en-IN" sz="900" kern="1200" dirty="0">
                        <a:solidFill>
                          <a:schemeClr val="tx1"/>
                        </a:solidFill>
                        <a:effectLst/>
                        <a:latin typeface="Arial" panose="020B0604020202020204" pitchFamily="34" charset="0"/>
                        <a:ea typeface="Malgun Gothic" panose="020B0503020000020004" pitchFamily="34" charset="-127"/>
                        <a:cs typeface="+mn-cs"/>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algn="ctr" hangingPunct="0">
                        <a:spcAft>
                          <a:spcPts val="0"/>
                        </a:spcAft>
                      </a:pPr>
                      <a:r>
                        <a:rPr lang="en-US" sz="900" kern="1200" dirty="0">
                          <a:solidFill>
                            <a:schemeClr val="tx1"/>
                          </a:solidFill>
                          <a:effectLst/>
                          <a:latin typeface="Arial" panose="020B0604020202020204" pitchFamily="34" charset="0"/>
                          <a:ea typeface="Malgun Gothic" panose="020B0503020000020004" pitchFamily="34" charset="-127"/>
                          <a:cs typeface="+mn-cs"/>
                        </a:rPr>
                        <a:t>Do not support</a:t>
                      </a:r>
                      <a:endParaRPr lang="en-IN" sz="900" kern="1200" dirty="0">
                        <a:solidFill>
                          <a:schemeClr val="tx1"/>
                        </a:solidFill>
                        <a:effectLst/>
                        <a:latin typeface="Arial" panose="020B0604020202020204" pitchFamily="34" charset="0"/>
                        <a:ea typeface="Malgun Gothic" panose="020B0503020000020004" pitchFamily="34" charset="-127"/>
                        <a:cs typeface="+mn-cs"/>
                      </a:endParaRPr>
                    </a:p>
                    <a:p>
                      <a:pPr algn="ctr" hangingPunct="0">
                        <a:spcAft>
                          <a:spcPts val="900"/>
                        </a:spcAft>
                      </a:pPr>
                      <a:r>
                        <a:rPr lang="en-US" sz="900" kern="1200" dirty="0">
                          <a:solidFill>
                            <a:schemeClr val="tx1"/>
                          </a:solidFill>
                          <a:effectLst/>
                          <a:latin typeface="Arial" panose="020B0604020202020204" pitchFamily="34" charset="0"/>
                          <a:ea typeface="Malgun Gothic" panose="020B0503020000020004" pitchFamily="34" charset="-127"/>
                          <a:cs typeface="+mn-cs"/>
                        </a:rPr>
                        <a:t>(based on response to Q4)</a:t>
                      </a:r>
                      <a:endParaRPr lang="en-IN" sz="900" kern="1200" dirty="0">
                        <a:solidFill>
                          <a:schemeClr val="tx1"/>
                        </a:solidFill>
                        <a:effectLst/>
                        <a:latin typeface="Arial" panose="020B0604020202020204" pitchFamily="34" charset="0"/>
                        <a:ea typeface="Malgun Gothic" panose="020B0503020000020004" pitchFamily="34" charset="-127"/>
                        <a:cs typeface="+mn-cs"/>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solidFill>
                      <a:schemeClr val="bg1"/>
                    </a:solidFill>
                  </a:tcPr>
                </a:tc>
                <a:tc>
                  <a:txBody>
                    <a:bodyPr/>
                    <a:lstStyle/>
                    <a:p>
                      <a:pPr algn="ctr" hangingPunct="0">
                        <a:spcAft>
                          <a:spcPts val="900"/>
                        </a:spcAft>
                      </a:pPr>
                      <a:r>
                        <a:rPr lang="en-US" sz="900" kern="1200" dirty="0">
                          <a:solidFill>
                            <a:schemeClr val="tx1"/>
                          </a:solidFill>
                          <a:effectLst/>
                          <a:latin typeface="Arial" panose="020B0604020202020204" pitchFamily="34" charset="0"/>
                          <a:ea typeface="Malgun Gothic" panose="020B0503020000020004" pitchFamily="34" charset="-127"/>
                          <a:cs typeface="+mn-cs"/>
                        </a:rPr>
                        <a:t>Moderator Remarks</a:t>
                      </a:r>
                      <a:endParaRPr lang="en-IN" sz="900" kern="1200" dirty="0">
                        <a:solidFill>
                          <a:schemeClr val="tx1"/>
                        </a:solidFill>
                        <a:effectLst/>
                        <a:latin typeface="Arial" panose="020B0604020202020204" pitchFamily="34" charset="0"/>
                        <a:ea typeface="Malgun Gothic" panose="020B0503020000020004" pitchFamily="34" charset="-127"/>
                        <a:cs typeface="+mn-cs"/>
                      </a:endParaRPr>
                    </a:p>
                  </a:txBody>
                  <a:tcPr marL="17328" marR="1732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17313970"/>
                  </a:ext>
                </a:extLst>
              </a:tr>
              <a:tr h="190594">
                <a:tc>
                  <a:txBody>
                    <a:bodyPr/>
                    <a:lstStyle/>
                    <a:p>
                      <a:pPr hangingPunct="0">
                        <a:spcAft>
                          <a:spcPts val="900"/>
                        </a:spcAft>
                      </a:pPr>
                      <a:r>
                        <a:rPr lang="en-US" sz="900" b="1" dirty="0">
                          <a:effectLst/>
                          <a:latin typeface="Arial" panose="020B0604020202020204" pitchFamily="34" charset="0"/>
                          <a:ea typeface="Malgun Gothic" panose="020B0503020000020004" pitchFamily="34" charset="-127"/>
                        </a:rPr>
                        <a:t>WT3.1: Handling of scarce training data for analytics services, using synthetic data</a:t>
                      </a:r>
                      <a:endParaRPr lang="en-IN" sz="9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Samsung, Ericsson</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hangingPunct="0">
                        <a:spcAft>
                          <a:spcPts val="900"/>
                        </a:spcAft>
                      </a:pPr>
                      <a:endParaRPr lang="en-IN" sz="800" dirty="0">
                        <a:effectLst/>
                        <a:latin typeface="Times New Roman" panose="02020603050405020304" pitchFamily="18" charset="0"/>
                        <a:ea typeface="Times New Roman" panose="02020603050405020304" pitchFamily="18" charset="0"/>
                      </a:endParaRPr>
                    </a:p>
                  </a:txBody>
                  <a:tcPr marL="68580" marR="68580" marT="0" marB="0">
                    <a:lnR w="12700" cap="flat" cmpd="sng" algn="ctr">
                      <a:solidFill>
                        <a:srgbClr val="000000"/>
                      </a:solidFill>
                      <a:prstDash val="solid"/>
                      <a:round/>
                      <a:headEnd type="none" w="med" len="med"/>
                      <a:tailEnd type="none" w="med" len="med"/>
                    </a:lnR>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Interdigital, CATT, Lenovo, Nokia, MediaTek, CMCC, Huawei, Apple</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Need clarifications, Merge to WT3.2, Seems solution, Gap analysis, Implementation specific, Can be merged with WT3.7, SA2 scope, Not SA6 scope</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95375345"/>
                  </a:ext>
                </a:extLst>
              </a:tr>
              <a:tr h="264232">
                <a:tc>
                  <a:txBody>
                    <a:bodyPr/>
                    <a:lstStyle/>
                    <a:p>
                      <a:pPr hangingPunct="0">
                        <a:spcAft>
                          <a:spcPts val="900"/>
                        </a:spcAft>
                      </a:pPr>
                      <a:r>
                        <a:rPr lang="en-US" sz="900">
                          <a:effectLst/>
                          <a:latin typeface="Arial" panose="020B0604020202020204" pitchFamily="34" charset="0"/>
                          <a:ea typeface="Malgun Gothic" panose="020B0503020000020004" pitchFamily="34" charset="-127"/>
                        </a:rPr>
                        <a:t>WT3.2: AI as a service in Agentic AI era</a:t>
                      </a:r>
                      <a:endParaRPr lang="en-IN" sz="9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Interdigital, ZTE, Lenovo, Samsung, Apple, Ericsson</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hangingPunct="0">
                        <a:spcAft>
                          <a:spcPts val="900"/>
                        </a:spcAft>
                      </a:pPr>
                      <a:endParaRPr lang="en-IN" sz="800" dirty="0">
                        <a:effectLst/>
                        <a:latin typeface="Times New Roman" panose="02020603050405020304" pitchFamily="18" charset="0"/>
                        <a:ea typeface="Times New Roman" panose="02020603050405020304" pitchFamily="18" charset="0"/>
                      </a:endParaRPr>
                    </a:p>
                  </a:txBody>
                  <a:tcPr marL="68580" marR="68580" marT="0" marB="0">
                    <a:lnR w="12700" cap="flat" cmpd="sng" algn="ctr">
                      <a:solidFill>
                        <a:srgbClr val="000000"/>
                      </a:solidFill>
                      <a:prstDash val="solid"/>
                      <a:round/>
                      <a:headEnd type="none" w="med" len="med"/>
                      <a:tailEnd type="none" w="med" len="med"/>
                    </a:lnR>
                  </a:tcPr>
                </a:tc>
                <a:tc>
                  <a:txBody>
                    <a:bodyPr/>
                    <a:lstStyle/>
                    <a:p>
                      <a:pPr hangingPunct="0">
                        <a:spcAft>
                          <a:spcPts val="900"/>
                        </a:spcAft>
                      </a:pPr>
                      <a:r>
                        <a:rPr lang="en-US" sz="900">
                          <a:effectLst/>
                          <a:latin typeface="Arial" panose="020B0604020202020204" pitchFamily="34" charset="0"/>
                          <a:ea typeface="Malgun Gothic" panose="020B0503020000020004" pitchFamily="34" charset="-127"/>
                        </a:rPr>
                        <a:t>CATT, Nokia, MediaTek, CMCC, Huawei</a:t>
                      </a:r>
                      <a:endParaRPr lang="en-IN" sz="9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Important, Need clarifications, Overlap with SA2/SA5, Rephrase</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25130120"/>
                  </a:ext>
                </a:extLst>
              </a:tr>
              <a:tr h="285891">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WT3.3: </a:t>
                      </a:r>
                      <a:r>
                        <a:rPr lang="en-GB" sz="900" dirty="0">
                          <a:effectLst/>
                          <a:latin typeface="Arial" panose="020B0604020202020204" pitchFamily="34" charset="0"/>
                          <a:ea typeface="Malgun Gothic" panose="020B0503020000020004" pitchFamily="34" charset="-127"/>
                        </a:rPr>
                        <a:t>Investigating the mechanism and issues of AI based applications (current or in the future), </a:t>
                      </a:r>
                      <a:r>
                        <a:rPr lang="en-GB" sz="900" dirty="0" err="1">
                          <a:effectLst/>
                          <a:latin typeface="Arial" panose="020B0604020202020204" pitchFamily="34" charset="0"/>
                          <a:ea typeface="Malgun Gothic" panose="020B0503020000020004" pitchFamily="34" charset="-127"/>
                        </a:rPr>
                        <a:t>analyzing</a:t>
                      </a:r>
                      <a:r>
                        <a:rPr lang="en-GB" sz="900" dirty="0">
                          <a:effectLst/>
                          <a:latin typeface="Arial" panose="020B0604020202020204" pitchFamily="34" charset="0"/>
                          <a:ea typeface="Malgun Gothic" panose="020B0503020000020004" pitchFamily="34" charset="-127"/>
                        </a:rPr>
                        <a:t> the potential exposure requirement on 3GPP AI capabilities of 3GPP system</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Interdigital, CATT, ZTE, Lenovo, MediaTek, Huawei, Ericsson</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hangingPunct="0">
                        <a:spcAft>
                          <a:spcPts val="900"/>
                        </a:spcAft>
                      </a:pPr>
                      <a:endParaRPr lang="en-IN" sz="800" dirty="0">
                        <a:effectLst/>
                        <a:latin typeface="Times New Roman" panose="02020603050405020304" pitchFamily="18" charset="0"/>
                        <a:ea typeface="Times New Roman" panose="02020603050405020304" pitchFamily="18" charset="0"/>
                      </a:endParaRPr>
                    </a:p>
                  </a:txBody>
                  <a:tcPr marL="68580" marR="68580" marT="0" marB="0">
                    <a:lnR w="12700" cap="flat" cmpd="sng" algn="ctr">
                      <a:solidFill>
                        <a:srgbClr val="000000"/>
                      </a:solidFill>
                      <a:prstDash val="solid"/>
                      <a:round/>
                      <a:headEnd type="none" w="med" len="med"/>
                      <a:tailEnd type="none" w="med" len="med"/>
                    </a:lnR>
                  </a:tcPr>
                </a:tc>
                <a:tc>
                  <a:txBody>
                    <a:bodyPr/>
                    <a:lstStyle/>
                    <a:p>
                      <a:pPr hangingPunct="0">
                        <a:spcAft>
                          <a:spcPts val="900"/>
                        </a:spcAft>
                      </a:pPr>
                      <a:r>
                        <a:rPr lang="en-US" sz="900">
                          <a:effectLst/>
                          <a:latin typeface="Arial" panose="020B0604020202020204" pitchFamily="34" charset="0"/>
                          <a:ea typeface="Malgun Gothic" panose="020B0503020000020004" pitchFamily="34" charset="-127"/>
                        </a:rPr>
                        <a:t>Nokia, CMCC, Samsung, Apple</a:t>
                      </a:r>
                      <a:endParaRPr lang="en-IN" sz="9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Merge with WA3 and WA1, SA2 overlap, Merge with WT3.4, WT3.5, WT3.7 and WT3.8, Need clarification</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816237169"/>
                  </a:ext>
                </a:extLst>
              </a:tr>
              <a:tr h="233911">
                <a:tc>
                  <a:txBody>
                    <a:bodyPr/>
                    <a:lstStyle/>
                    <a:p>
                      <a:pPr hangingPunct="0">
                        <a:spcAft>
                          <a:spcPts val="900"/>
                        </a:spcAft>
                      </a:pPr>
                      <a:r>
                        <a:rPr lang="en-US" sz="900">
                          <a:effectLst/>
                          <a:latin typeface="Arial" panose="020B0604020202020204" pitchFamily="34" charset="0"/>
                          <a:ea typeface="Malgun Gothic" panose="020B0503020000020004" pitchFamily="34" charset="-127"/>
                        </a:rPr>
                        <a:t>WT3.4: How to support more AI capabilities in application enabled layer.</a:t>
                      </a:r>
                      <a:endParaRPr lang="en-IN" sz="9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CATT, ZTE</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hangingPunct="0">
                        <a:spcAft>
                          <a:spcPts val="900"/>
                        </a:spcAft>
                      </a:pPr>
                      <a:endParaRPr lang="en-IN" sz="8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R w="12700" cap="flat" cmpd="sng" algn="ctr">
                      <a:solidFill>
                        <a:srgbClr val="000000"/>
                      </a:solidFill>
                      <a:prstDash val="solid"/>
                      <a:round/>
                      <a:headEnd type="none" w="med" len="med"/>
                      <a:tailEnd type="none" w="med" len="med"/>
                    </a:lnR>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Interdigital, Lenovo, Nokia, MediaTek, CMCC, Samsung, Huawei, Apple, Ericsson</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Covered by WT3.2, WT3.7, WT3.8, Need clarification, Merge to WT3.3, Gap analysis</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658079224"/>
                  </a:ext>
                </a:extLst>
              </a:tr>
              <a:tr h="220916">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WT3.5: How to expose AI services (e.g. AI/ML model inference) to the consumers.</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Interdigital, CATT, ZTE</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hangingPunct="0">
                        <a:spcAft>
                          <a:spcPts val="900"/>
                        </a:spcAft>
                      </a:pPr>
                      <a:endParaRPr lang="en-IN" sz="8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R w="12700" cap="flat" cmpd="sng" algn="ctr">
                      <a:solidFill>
                        <a:srgbClr val="000000"/>
                      </a:solidFill>
                      <a:prstDash val="solid"/>
                      <a:round/>
                      <a:headEnd type="none" w="med" len="med"/>
                      <a:tailEnd type="none" w="med" len="med"/>
                    </a:lnR>
                  </a:tcPr>
                </a:tc>
                <a:tc>
                  <a:txBody>
                    <a:bodyPr/>
                    <a:lstStyle/>
                    <a:p>
                      <a:pPr hangingPunct="0">
                        <a:spcAft>
                          <a:spcPts val="900"/>
                        </a:spcAft>
                      </a:pPr>
                      <a:r>
                        <a:rPr lang="en-US" sz="900">
                          <a:effectLst/>
                          <a:latin typeface="Arial" panose="020B0604020202020204" pitchFamily="34" charset="0"/>
                          <a:ea typeface="Malgun Gothic" panose="020B0503020000020004" pitchFamily="34" charset="-127"/>
                        </a:rPr>
                        <a:t>Lenovo, Nokia, CMCC, Samsung, Huawei, Apple, Ericsson</a:t>
                      </a:r>
                      <a:endParaRPr lang="en-IN" sz="9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Merge with WA3, Gap analysis, Merge to WT3.3, Need clarification</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16809220"/>
                  </a:ext>
                </a:extLst>
              </a:tr>
              <a:tr h="281559">
                <a:tc>
                  <a:txBody>
                    <a:bodyPr/>
                    <a:lstStyle/>
                    <a:p>
                      <a:pPr hangingPunct="0">
                        <a:spcAft>
                          <a:spcPts val="900"/>
                        </a:spcAft>
                      </a:pPr>
                      <a:r>
                        <a:rPr lang="en-US" sz="900">
                          <a:effectLst/>
                          <a:latin typeface="Arial" panose="020B0604020202020204" pitchFamily="34" charset="0"/>
                          <a:ea typeface="Malgun Gothic" panose="020B0503020000020004" pitchFamily="34" charset="-127"/>
                        </a:rPr>
                        <a:t>WT3.6: How AI enabler can benefit for services over 6G satellite access. </a:t>
                      </a:r>
                      <a:endParaRPr lang="en-IN" sz="9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CATT, MediaTek</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hangingPunct="0">
                        <a:spcAft>
                          <a:spcPts val="900"/>
                        </a:spcAft>
                      </a:pPr>
                      <a:endParaRPr lang="en-IN" sz="8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R w="12700" cap="flat" cmpd="sng" algn="ctr">
                      <a:solidFill>
                        <a:srgbClr val="000000"/>
                      </a:solidFill>
                      <a:prstDash val="solid"/>
                      <a:round/>
                      <a:headEnd type="none" w="med" len="med"/>
                      <a:tailEnd type="none" w="med" len="med"/>
                    </a:lnR>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Interdigital, Lenovo, Nokia, CMCC, Samsung, Huawei, Apple, Ericsson</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Need clarification, Gap analysis, Explain benefit, Check WA4</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16184849"/>
                  </a:ext>
                </a:extLst>
              </a:tr>
              <a:tr h="220916">
                <a:tc>
                  <a:txBody>
                    <a:bodyPr/>
                    <a:lstStyle/>
                    <a:p>
                      <a:pPr hangingPunct="0">
                        <a:spcAft>
                          <a:spcPts val="900"/>
                        </a:spcAft>
                      </a:pPr>
                      <a:r>
                        <a:rPr lang="en-US" sz="900" b="1" dirty="0">
                          <a:effectLst/>
                          <a:latin typeface="Arial" panose="020B0604020202020204" pitchFamily="34" charset="0"/>
                          <a:ea typeface="Malgun Gothic" panose="020B0503020000020004" pitchFamily="34" charset="-127"/>
                        </a:rPr>
                        <a:t>WT3.7: Study the enablement of generative AI capabilities (e.g., AI model training data with generated data, Retrieval Augmented Generation, handling LLMs, large data) and its applications in 6G architecture.</a:t>
                      </a:r>
                      <a:endParaRPr lang="en-IN" sz="9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Interdigital, Lenovo, Samsung, Huawei, Apple, Ericsson</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hangingPunct="0">
                        <a:spcAft>
                          <a:spcPts val="900"/>
                        </a:spcAft>
                      </a:pPr>
                      <a:endParaRPr lang="en-IN" sz="8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R w="12700" cap="flat" cmpd="sng" algn="ctr">
                      <a:solidFill>
                        <a:srgbClr val="000000"/>
                      </a:solidFill>
                      <a:prstDash val="solid"/>
                      <a:round/>
                      <a:headEnd type="none" w="med" len="med"/>
                      <a:tailEnd type="none" w="med" len="med"/>
                    </a:lnR>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CATT, MediaTek, CMCC</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Important, Explain benefit, Need clarification, Merge to WT3.3, relation with WT3.2, WT3.3 and WT3.5, SA2 overlap</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648599090"/>
                  </a:ext>
                </a:extLst>
              </a:tr>
              <a:tr h="350866">
                <a:tc>
                  <a:txBody>
                    <a:bodyPr/>
                    <a:lstStyle/>
                    <a:p>
                      <a:pPr hangingPunct="0">
                        <a:spcAft>
                          <a:spcPts val="900"/>
                        </a:spcAft>
                      </a:pPr>
                      <a:r>
                        <a:rPr lang="en-US" sz="900" b="1" dirty="0">
                          <a:effectLst/>
                          <a:latin typeface="Arial" panose="020B0604020202020204" pitchFamily="34" charset="0"/>
                          <a:ea typeface="Malgun Gothic" panose="020B0503020000020004" pitchFamily="34" charset="-127"/>
                        </a:rPr>
                        <a:t>WT3.8: Study to understand and the support required for the traffic patterns of Generative AI</a:t>
                      </a:r>
                      <a:endParaRPr lang="en-IN" sz="9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Interdigital, Samsung, 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pPr hangingPunct="0">
                        <a:spcAft>
                          <a:spcPts val="900"/>
                        </a:spcAft>
                      </a:pPr>
                      <a:r>
                        <a:rPr lang="en-US" sz="800" dirty="0">
                          <a:effectLst/>
                          <a:latin typeface="Arial" panose="020B0604020202020204" pitchFamily="34" charset="0"/>
                          <a:ea typeface="Malgun Gothic" panose="020B0503020000020004" pitchFamily="34" charset="-127"/>
                        </a:rPr>
                        <a:t>CATT, Lenovo, MediaTek, CMCC, Huawei, Apple</a:t>
                      </a:r>
                    </a:p>
                    <a:p>
                      <a:pPr hangingPunct="0">
                        <a:spcAft>
                          <a:spcPts val="900"/>
                        </a:spcAft>
                      </a:pPr>
                      <a:endParaRPr lang="en-IN" sz="800" dirty="0">
                        <a:effectLst/>
                        <a:latin typeface="Times New Roman" panose="02020603050405020304" pitchFamily="18" charset="0"/>
                        <a:ea typeface="Times New Roman" panose="02020603050405020304" pitchFamily="18" charset="0"/>
                      </a:endParaRPr>
                    </a:p>
                  </a:txBody>
                  <a:tcPr marL="68580" marR="68580" marT="0" marB="0">
                    <a:lnR w="12700" cap="flat" cmpd="sng" algn="ctr">
                      <a:solidFill>
                        <a:srgbClr val="000000"/>
                      </a:solidFill>
                      <a:prstDash val="solid"/>
                      <a:round/>
                      <a:headEnd type="none" w="med" len="med"/>
                      <a:tailEnd type="none" w="med" len="med"/>
                    </a:lnR>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CATT, Lenovo, MediaTek, CMCC, Huawei, Apple</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Important, Explain benefit, Not in SA6 scope (may be SA2/SA4/RAN2), Need clarification, Merge to WT3.7. Move to WA4</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47328195"/>
                  </a:ext>
                </a:extLst>
              </a:tr>
            </a:tbl>
          </a:graphicData>
        </a:graphic>
      </p:graphicFrame>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WT3.1 (1/2)</a:t>
            </a:r>
          </a:p>
        </p:txBody>
      </p:sp>
      <p:sp>
        <p:nvSpPr>
          <p:cNvPr id="4" name="Content Placeholder 3"/>
          <p:cNvSpPr>
            <a:spLocks noGrp="1"/>
          </p:cNvSpPr>
          <p:nvPr>
            <p:ph idx="1"/>
          </p:nvPr>
        </p:nvSpPr>
        <p:spPr>
          <a:xfrm>
            <a:off x="838199" y="2654484"/>
            <a:ext cx="10611097" cy="3803465"/>
          </a:xfrm>
        </p:spPr>
        <p:txBody>
          <a:bodyPr/>
          <a:lstStyle/>
          <a:p>
            <a:r>
              <a:rPr lang="en-IN" dirty="0"/>
              <a:t>Summary of comments</a:t>
            </a:r>
          </a:p>
          <a:p>
            <a:pPr lvl="1"/>
            <a:r>
              <a:rPr lang="en-IN" sz="1800" dirty="0"/>
              <a:t>SA2 related. Data source for SA6 needs clarification.</a:t>
            </a:r>
          </a:p>
          <a:p>
            <a:pPr lvl="1"/>
            <a:r>
              <a:rPr lang="en-IN" sz="1800" dirty="0"/>
              <a:t>What is the relation with ADAE? Can be part of ADAE. </a:t>
            </a:r>
          </a:p>
          <a:p>
            <a:pPr lvl="1"/>
            <a:r>
              <a:rPr lang="en-IN" sz="1800" dirty="0"/>
              <a:t>Can be handled in </a:t>
            </a:r>
            <a:r>
              <a:rPr lang="en-IN" sz="1800" dirty="0" err="1"/>
              <a:t>AIML_App</a:t>
            </a:r>
            <a:r>
              <a:rPr lang="en-IN" sz="1800" dirty="0"/>
              <a:t> /ADAE, not 6G.</a:t>
            </a:r>
          </a:p>
          <a:p>
            <a:pPr lvl="1"/>
            <a:r>
              <a:rPr lang="en-IN" sz="1800" dirty="0"/>
              <a:t>Looks like solution, not WT.</a:t>
            </a:r>
          </a:p>
          <a:p>
            <a:pPr lvl="1"/>
            <a:r>
              <a:rPr lang="en-IN" sz="1800" dirty="0"/>
              <a:t>Is this training data solution?</a:t>
            </a:r>
          </a:p>
          <a:p>
            <a:pPr lvl="1"/>
            <a:r>
              <a:rPr lang="en-IN" sz="1800" dirty="0"/>
              <a:t>Usage and generation of synthetic data is implementation. Needs clarification.</a:t>
            </a:r>
          </a:p>
          <a:p>
            <a:r>
              <a:rPr lang="en-IN" dirty="0"/>
              <a:t>Justification/Clarification</a:t>
            </a:r>
          </a:p>
          <a:p>
            <a:pPr lvl="1"/>
            <a:r>
              <a:rPr lang="en-IN" sz="1800" dirty="0"/>
              <a:t>Clause 6.11 of 3GPP TR 22.870 clarifies on model trained with generated data in network)</a:t>
            </a:r>
          </a:p>
          <a:p>
            <a:pPr lvl="2"/>
            <a:r>
              <a:rPr lang="en-IN" sz="1400" i="1" dirty="0"/>
              <a:t>6G system resources (e.g. powerful computing resources) to provide the AI model training service for the third-party service provider </a:t>
            </a:r>
            <a:r>
              <a:rPr lang="en-IN" sz="1400" i="1" dirty="0">
                <a:highlight>
                  <a:srgbClr val="FFFF00"/>
                </a:highlight>
              </a:rPr>
              <a:t>can obtain the AI model trained with efficient data (including data generated in NW) </a:t>
            </a:r>
            <a:r>
              <a:rPr lang="en-IN" sz="1400" i="1" dirty="0"/>
              <a:t>without deploying additional the expensive HW/SW resources.</a:t>
            </a:r>
          </a:p>
        </p:txBody>
      </p:sp>
      <p:graphicFrame>
        <p:nvGraphicFramePr>
          <p:cNvPr id="7" name="Content Placeholder 2"/>
          <p:cNvGraphicFramePr>
            <a:graphicFrameLocks/>
          </p:cNvGraphicFramePr>
          <p:nvPr/>
        </p:nvGraphicFramePr>
        <p:xfrm>
          <a:off x="819151" y="1780679"/>
          <a:ext cx="10630146" cy="83820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80506">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US" sz="1100" dirty="0">
                          <a:effectLst/>
                          <a:latin typeface="Arial" panose="020B0604020202020204" pitchFamily="34" charset="0"/>
                          <a:ea typeface="DengXian"/>
                        </a:rPr>
                        <a:t>WT3.1: </a:t>
                      </a:r>
                      <a:r>
                        <a:rPr lang="en-IN" sz="1000" dirty="0">
                          <a:effectLst/>
                          <a:latin typeface="Arial" panose="020B0604020202020204" pitchFamily="34" charset="0"/>
                          <a:ea typeface="Malgun Gothic" panose="020B0503020000020004" pitchFamily="34" charset="-127"/>
                        </a:rPr>
                        <a:t>Handling of scarce training data for analytics services, using synthetic data</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Samsung, Ericsson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000" dirty="0">
                          <a:effectLst/>
                          <a:latin typeface="Arial" panose="020B0604020202020204" pitchFamily="34" charset="0"/>
                          <a:ea typeface="Malgun Gothic" panose="020B0503020000020004" pitchFamily="34" charset="-127"/>
                        </a:rPr>
                        <a:t>Interdigital, CATT, Lenovo, Nokia, MediaTek, CMCC, Huawei, Apple</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Need clarifications, Merge to WT3.2, Seems solution, Gap analysis, Implementation specific, Can be merged with WT3.7, SA2 scope, Not SA6 scope</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Tree>
    <p:extLst>
      <p:ext uri="{BB962C8B-B14F-4D97-AF65-F5344CB8AC3E}">
        <p14:creationId xmlns:p14="http://schemas.microsoft.com/office/powerpoint/2010/main" val="80251715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WT3.1 (2/2)</a:t>
            </a:r>
          </a:p>
        </p:txBody>
      </p:sp>
      <p:sp>
        <p:nvSpPr>
          <p:cNvPr id="4" name="Content Placeholder 3"/>
          <p:cNvSpPr>
            <a:spLocks noGrp="1"/>
          </p:cNvSpPr>
          <p:nvPr>
            <p:ph idx="1"/>
          </p:nvPr>
        </p:nvSpPr>
        <p:spPr>
          <a:xfrm>
            <a:off x="142875" y="1692460"/>
            <a:ext cx="7014095" cy="4775016"/>
          </a:xfrm>
        </p:spPr>
        <p:txBody>
          <a:bodyPr/>
          <a:lstStyle/>
          <a:p>
            <a:r>
              <a:rPr lang="en-IN" dirty="0"/>
              <a:t>Justification/Clarification (Contd.)</a:t>
            </a:r>
          </a:p>
          <a:p>
            <a:pPr lvl="1"/>
            <a:r>
              <a:rPr lang="en-IN" sz="1800" dirty="0"/>
              <a:t>Need to study how and when the generated data can be used /supported for AIML models.</a:t>
            </a:r>
          </a:p>
          <a:p>
            <a:pPr lvl="1"/>
            <a:r>
              <a:rPr lang="en-IN" sz="1800" dirty="0"/>
              <a:t>ADAE is potential consumer of this service.</a:t>
            </a:r>
          </a:p>
          <a:p>
            <a:pPr lvl="1"/>
            <a:r>
              <a:rPr lang="en-IN" sz="1800" dirty="0"/>
              <a:t>Also, potentially can be enhancement of ADAE or AIMLE.</a:t>
            </a:r>
          </a:p>
          <a:p>
            <a:pPr lvl="1"/>
            <a:r>
              <a:rPr lang="en-IN" sz="1800" dirty="0"/>
              <a:t>No dependency with SA2. For various ADAE analytics defined, the data sources are defined in SA6.</a:t>
            </a:r>
          </a:p>
          <a:p>
            <a:r>
              <a:rPr lang="en-IN" dirty="0"/>
              <a:t>Way forward </a:t>
            </a:r>
          </a:p>
          <a:p>
            <a:pPr lvl="1"/>
            <a:r>
              <a:rPr lang="en-IN" sz="1800" b="1" dirty="0"/>
              <a:t>Revise the WT</a:t>
            </a:r>
            <a:r>
              <a:rPr lang="en-IN" sz="1800" dirty="0"/>
              <a:t>: “</a:t>
            </a:r>
            <a:r>
              <a:rPr lang="en-IN" sz="1800" i="1" dirty="0"/>
              <a:t>Handling of training data for efficient analytics services, using generated data</a:t>
            </a:r>
            <a:r>
              <a:rPr lang="en-IN" sz="1800" dirty="0"/>
              <a:t>”</a:t>
            </a:r>
          </a:p>
          <a:p>
            <a:pPr marL="457200" lvl="1" indent="0">
              <a:buNone/>
            </a:pPr>
            <a:r>
              <a:rPr lang="en-IN" sz="1800" dirty="0">
                <a:solidFill>
                  <a:srgbClr val="0070C0"/>
                </a:solidFill>
              </a:rPr>
              <a:t>OR</a:t>
            </a:r>
          </a:p>
          <a:p>
            <a:pPr lvl="1"/>
            <a:r>
              <a:rPr lang="en-IN" sz="1800" b="1" dirty="0"/>
              <a:t>Merge into WT 3.7 as </a:t>
            </a:r>
            <a:r>
              <a:rPr lang="en-IN" sz="1800" dirty="0"/>
              <a:t>: Study the enablement of generative AI capabilities (e.g., AI model training data with generated data, </a:t>
            </a:r>
            <a:r>
              <a:rPr lang="en-IN" sz="1800" dirty="0">
                <a:highlight>
                  <a:srgbClr val="FFFF00"/>
                </a:highlight>
              </a:rPr>
              <a:t>handling of scarce training data</a:t>
            </a:r>
            <a:r>
              <a:rPr lang="en-IN" sz="1800" dirty="0"/>
              <a:t>, Retrieval Augmented Generation, handling LLMs, large data) and its applications in 6G architecture.</a:t>
            </a:r>
          </a:p>
        </p:txBody>
      </p:sp>
      <p:sp>
        <p:nvSpPr>
          <p:cNvPr id="9" name="Rectangle 8">
            <a:extLst>
              <a:ext uri="{FF2B5EF4-FFF2-40B4-BE49-F238E27FC236}">
                <a16:creationId xmlns:a16="http://schemas.microsoft.com/office/drawing/2014/main" id="{8C118214-CC65-425C-8521-82624D06D73E}"/>
              </a:ext>
            </a:extLst>
          </p:cNvPr>
          <p:cNvSpPr/>
          <p:nvPr/>
        </p:nvSpPr>
        <p:spPr>
          <a:xfrm>
            <a:off x="7156970" y="5212403"/>
            <a:ext cx="5199493" cy="307777"/>
          </a:xfrm>
          <a:prstGeom prst="rect">
            <a:avLst/>
          </a:prstGeom>
        </p:spPr>
        <p:txBody>
          <a:bodyPr wrap="square">
            <a:spAutoFit/>
          </a:bodyPr>
          <a:lstStyle/>
          <a:p>
            <a:r>
              <a:rPr kumimoji="1" lang="en-US" sz="1400" kern="0" dirty="0">
                <a:solidFill>
                  <a:srgbClr val="0070C0"/>
                </a:solidFill>
              </a:rPr>
              <a:t>Example: Unavailable Edge Load Analytics due to less data</a:t>
            </a:r>
            <a:endParaRPr lang="en-IN" sz="1400" dirty="0">
              <a:solidFill>
                <a:srgbClr val="0070C0"/>
              </a:solidFill>
            </a:endParaRPr>
          </a:p>
        </p:txBody>
      </p:sp>
      <p:pic>
        <p:nvPicPr>
          <p:cNvPr id="10" name="Picture 9">
            <a:extLst>
              <a:ext uri="{FF2B5EF4-FFF2-40B4-BE49-F238E27FC236}">
                <a16:creationId xmlns:a16="http://schemas.microsoft.com/office/drawing/2014/main" id="{77E5A4E8-B749-4CAF-9D45-10811231137A}"/>
              </a:ext>
            </a:extLst>
          </p:cNvPr>
          <p:cNvPicPr>
            <a:picLocks noChangeAspect="1"/>
          </p:cNvPicPr>
          <p:nvPr/>
        </p:nvPicPr>
        <p:blipFill>
          <a:blip r:embed="rId2"/>
          <a:stretch>
            <a:fillRect/>
          </a:stretch>
        </p:blipFill>
        <p:spPr>
          <a:xfrm>
            <a:off x="7257319" y="1835352"/>
            <a:ext cx="4349853" cy="3377051"/>
          </a:xfrm>
          <a:prstGeom prst="rect">
            <a:avLst/>
          </a:prstGeom>
        </p:spPr>
      </p:pic>
    </p:spTree>
    <p:extLst>
      <p:ext uri="{BB962C8B-B14F-4D97-AF65-F5344CB8AC3E}">
        <p14:creationId xmlns:p14="http://schemas.microsoft.com/office/powerpoint/2010/main" val="215154588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WT3.7 (1/2)</a:t>
            </a:r>
          </a:p>
        </p:txBody>
      </p:sp>
      <p:sp>
        <p:nvSpPr>
          <p:cNvPr id="4" name="Content Placeholder 3"/>
          <p:cNvSpPr>
            <a:spLocks noGrp="1"/>
          </p:cNvSpPr>
          <p:nvPr>
            <p:ph idx="1"/>
          </p:nvPr>
        </p:nvSpPr>
        <p:spPr>
          <a:xfrm>
            <a:off x="190500" y="2767469"/>
            <a:ext cx="11239746" cy="3661906"/>
          </a:xfrm>
        </p:spPr>
        <p:txBody>
          <a:bodyPr/>
          <a:lstStyle/>
          <a:p>
            <a:r>
              <a:rPr lang="en-IN" dirty="0"/>
              <a:t>Summary of comments</a:t>
            </a:r>
          </a:p>
          <a:p>
            <a:pPr lvl="1"/>
            <a:r>
              <a:rPr lang="en-IN" sz="1800" dirty="0"/>
              <a:t>Relation SA2 WTs (3,5,6) to be clarified</a:t>
            </a:r>
          </a:p>
          <a:p>
            <a:pPr lvl="1"/>
            <a:r>
              <a:rPr lang="en-IN" sz="1800" dirty="0"/>
              <a:t>Relation with 3.2, 3.3 and 3.5 needs clarification</a:t>
            </a:r>
          </a:p>
          <a:p>
            <a:pPr lvl="1"/>
            <a:r>
              <a:rPr lang="en-IN" sz="1800" dirty="0"/>
              <a:t>What is the benefit for SA6</a:t>
            </a:r>
          </a:p>
          <a:p>
            <a:pPr lvl="1"/>
            <a:r>
              <a:rPr lang="en-IN" sz="1800" dirty="0"/>
              <a:t>Existing AIMLE can work on any model, use case examples are not clear. </a:t>
            </a:r>
          </a:p>
          <a:p>
            <a:pPr lvl="1"/>
            <a:r>
              <a:rPr lang="en-IN" sz="1800" dirty="0"/>
              <a:t>Scope not clear. Merge into 3.3.</a:t>
            </a:r>
          </a:p>
          <a:p>
            <a:pPr lvl="1"/>
            <a:r>
              <a:rPr lang="en-IN" sz="1800" dirty="0"/>
              <a:t>AI model training with generated data is application layer. RAG can be potentially studied.</a:t>
            </a:r>
          </a:p>
          <a:p>
            <a:r>
              <a:rPr lang="en-IN" dirty="0"/>
              <a:t>Justification/Clarification</a:t>
            </a:r>
          </a:p>
          <a:p>
            <a:pPr lvl="1"/>
            <a:r>
              <a:rPr lang="en-IN" sz="1800" dirty="0"/>
              <a:t>Relation with SA2 WT3 (AI in 6G architecture): SA2 studies enabling AI for core network and SA6 can study enabling AI for vertical application layers. The mechanisms specified by SA2 can be consumed where ever applicable.</a:t>
            </a:r>
          </a:p>
        </p:txBody>
      </p:sp>
      <p:graphicFrame>
        <p:nvGraphicFramePr>
          <p:cNvPr id="7" name="Content Placeholder 2"/>
          <p:cNvGraphicFramePr>
            <a:graphicFrameLocks/>
          </p:cNvGraphicFramePr>
          <p:nvPr>
            <p:extLst>
              <p:ext uri="{D42A27DB-BD31-4B8C-83A1-F6EECF244321}">
                <p14:modId xmlns:p14="http://schemas.microsoft.com/office/powerpoint/2010/main" val="4034523749"/>
              </p:ext>
            </p:extLst>
          </p:nvPr>
        </p:nvGraphicFramePr>
        <p:xfrm>
          <a:off x="219075" y="1761629"/>
          <a:ext cx="11239746" cy="1005840"/>
        </p:xfrm>
        <a:graphic>
          <a:graphicData uri="http://schemas.openxmlformats.org/drawingml/2006/table">
            <a:tbl>
              <a:tblPr firstRow="1" firstCol="1" bandRow="1"/>
              <a:tblGrid>
                <a:gridCol w="3228975">
                  <a:extLst>
                    <a:ext uri="{9D8B030D-6E8A-4147-A177-3AD203B41FA5}">
                      <a16:colId xmlns:a16="http://schemas.microsoft.com/office/drawing/2014/main" val="4258532851"/>
                    </a:ext>
                  </a:extLst>
                </a:gridCol>
                <a:gridCol w="2324919">
                  <a:extLst>
                    <a:ext uri="{9D8B030D-6E8A-4147-A177-3AD203B41FA5}">
                      <a16:colId xmlns:a16="http://schemas.microsoft.com/office/drawing/2014/main" val="1225040043"/>
                    </a:ext>
                  </a:extLst>
                </a:gridCol>
                <a:gridCol w="2842926">
                  <a:extLst>
                    <a:ext uri="{9D8B030D-6E8A-4147-A177-3AD203B41FA5}">
                      <a16:colId xmlns:a16="http://schemas.microsoft.com/office/drawing/2014/main" val="1474654838"/>
                    </a:ext>
                  </a:extLst>
                </a:gridCol>
                <a:gridCol w="2842926">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IN" sz="1100" dirty="0">
                          <a:effectLst/>
                          <a:latin typeface="Arial" panose="020B0604020202020204" pitchFamily="34" charset="0"/>
                          <a:ea typeface="DengXian"/>
                        </a:rPr>
                        <a:t>WT3.7: Study the enablement of generative AI capabilities (e.g., AI model training data with generated data, Retrieval Augmented Generation, handling LLMs, large data) and its applications in 6G architecture.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Lenovo, Samsung, Huawei, Apple, Ericsson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CATT, MediaTek, CMCC</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Important, Explain benefit, Need clarification, Merge to WT3.3, relation with WT3.2, WT3.3 and WT3.5, SA2 overlap</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Tree>
    <p:extLst>
      <p:ext uri="{BB962C8B-B14F-4D97-AF65-F5344CB8AC3E}">
        <p14:creationId xmlns:p14="http://schemas.microsoft.com/office/powerpoint/2010/main" val="85682114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WT3.7 (2/2)</a:t>
            </a:r>
          </a:p>
        </p:txBody>
      </p:sp>
      <p:sp>
        <p:nvSpPr>
          <p:cNvPr id="4" name="Content Placeholder 3"/>
          <p:cNvSpPr>
            <a:spLocks noGrp="1"/>
          </p:cNvSpPr>
          <p:nvPr>
            <p:ph idx="1"/>
          </p:nvPr>
        </p:nvSpPr>
        <p:spPr>
          <a:xfrm>
            <a:off x="180976" y="1724253"/>
            <a:ext cx="7104728" cy="4481301"/>
          </a:xfrm>
        </p:spPr>
        <p:txBody>
          <a:bodyPr/>
          <a:lstStyle/>
          <a:p>
            <a:r>
              <a:rPr lang="en-IN" dirty="0"/>
              <a:t>Justification/Clarification (Contd.)</a:t>
            </a:r>
          </a:p>
          <a:p>
            <a:pPr lvl="1"/>
            <a:r>
              <a:rPr lang="en-IN" sz="1800" dirty="0"/>
              <a:t>Relation with SA2 WT5 (Data framework): WT 3.7 is handling large data aspects of Gen AI. Data framework capabilities can be leveraged where ever applicable. </a:t>
            </a:r>
          </a:p>
          <a:p>
            <a:pPr lvl="1"/>
            <a:r>
              <a:rPr lang="en-IN" sz="1800" dirty="0"/>
              <a:t>WT 3.3 and WT 3.5 are very generic and broadly covers about enabling AIML capabilities. This WT 3.7 is specific to Gen AI capabilities. WT 3.3 and WT 3.5 can be merged and proceed, if these WTs capture specific domain aspects of AI to be studied. </a:t>
            </a:r>
          </a:p>
          <a:p>
            <a:pPr lvl="1"/>
            <a:r>
              <a:rPr lang="en-IN" sz="1800" dirty="0"/>
              <a:t>WT 3.2 is about Agentic AI, Gen AI is a technology enabler for Agentic AI. These two can be complementing work tasks.</a:t>
            </a:r>
          </a:p>
          <a:p>
            <a:pPr lvl="1"/>
            <a:r>
              <a:rPr lang="en-IN" sz="1800" dirty="0"/>
              <a:t>Certain characteristics of Gen AI are different from the other AI mechanisms. They handle with (Large LLMs and their Large data sets), support latest paradigms like relevant predictions using RAGs. Hence, WT 3.7 has to be studied to identify any potential enhancements to AIMLE. LLM model and its large data distribution should also be studied.</a:t>
            </a:r>
          </a:p>
        </p:txBody>
      </p:sp>
      <p:sp>
        <p:nvSpPr>
          <p:cNvPr id="6" name="Content Placeholder 3">
            <a:extLst>
              <a:ext uri="{FF2B5EF4-FFF2-40B4-BE49-F238E27FC236}">
                <a16:creationId xmlns:a16="http://schemas.microsoft.com/office/drawing/2014/main" id="{0F64D95B-04D2-4CE9-968A-B30533227FF8}"/>
              </a:ext>
            </a:extLst>
          </p:cNvPr>
          <p:cNvSpPr txBox="1">
            <a:spLocks/>
          </p:cNvSpPr>
          <p:nvPr/>
        </p:nvSpPr>
        <p:spPr bwMode="auto">
          <a:xfrm>
            <a:off x="7393858" y="1790928"/>
            <a:ext cx="3618271" cy="448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Way forward</a:t>
            </a:r>
          </a:p>
          <a:p>
            <a:pPr lvl="1"/>
            <a:r>
              <a:rPr lang="en-IN" sz="1800" b="1" dirty="0"/>
              <a:t>Revise the WT </a:t>
            </a:r>
            <a:r>
              <a:rPr lang="en-IN" sz="1800" dirty="0"/>
              <a:t>: Study the benefits and enablement of generative AI for the 6G application enablement for e.g., AI model training data with generated data, handling of scarce training data, Retrieval Augmented Generation, different language models suitability for applications on UE and in the NW (e.g., SLM, LLMs and large data),  traffic patterns</a:t>
            </a:r>
          </a:p>
        </p:txBody>
      </p:sp>
    </p:spTree>
    <p:extLst>
      <p:ext uri="{BB962C8B-B14F-4D97-AF65-F5344CB8AC3E}">
        <p14:creationId xmlns:p14="http://schemas.microsoft.com/office/powerpoint/2010/main" val="108038471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WT3.8 (1/2)</a:t>
            </a:r>
          </a:p>
        </p:txBody>
      </p:sp>
      <p:sp>
        <p:nvSpPr>
          <p:cNvPr id="4" name="Content Placeholder 3"/>
          <p:cNvSpPr>
            <a:spLocks noGrp="1"/>
          </p:cNvSpPr>
          <p:nvPr>
            <p:ph idx="1"/>
          </p:nvPr>
        </p:nvSpPr>
        <p:spPr>
          <a:xfrm>
            <a:off x="666751" y="2484406"/>
            <a:ext cx="10630146" cy="3877171"/>
          </a:xfrm>
        </p:spPr>
        <p:txBody>
          <a:bodyPr/>
          <a:lstStyle/>
          <a:p>
            <a:r>
              <a:rPr lang="en-IN" dirty="0"/>
              <a:t>Summary of comments</a:t>
            </a:r>
          </a:p>
          <a:p>
            <a:pPr lvl="1"/>
            <a:r>
              <a:rPr lang="en-IN" sz="1800" dirty="0"/>
              <a:t>Move to WA4, with enablement of traffic pattern for all AI types. </a:t>
            </a:r>
          </a:p>
          <a:p>
            <a:pPr lvl="1"/>
            <a:r>
              <a:rPr lang="en-IN" sz="1800" dirty="0"/>
              <a:t>What is the benefit for SA6?</a:t>
            </a:r>
          </a:p>
          <a:p>
            <a:pPr lvl="1"/>
            <a:r>
              <a:rPr lang="en-IN" sz="1800" dirty="0"/>
              <a:t>Relation with existing SEALDD traffic pattern analysis.</a:t>
            </a:r>
          </a:p>
          <a:p>
            <a:pPr lvl="1"/>
            <a:r>
              <a:rPr lang="en-IN" sz="1800" dirty="0"/>
              <a:t>Merge to 3.7.</a:t>
            </a:r>
          </a:p>
          <a:p>
            <a:pPr lvl="1"/>
            <a:r>
              <a:rPr lang="en-IN" sz="1800" dirty="0"/>
              <a:t>Scope of other WGs (SA2, SA4 and RAN2)</a:t>
            </a:r>
          </a:p>
          <a:p>
            <a:r>
              <a:rPr lang="en-IN" dirty="0"/>
              <a:t>Justification/Clarification</a:t>
            </a:r>
          </a:p>
          <a:p>
            <a:pPr lvl="1"/>
            <a:r>
              <a:rPr lang="en-IN" sz="1800" dirty="0"/>
              <a:t>This work task is specifically for Gen AI traffic. Other type of AIs can be explored, but no use cases in 3GPP TR 22.870. </a:t>
            </a:r>
          </a:p>
          <a:p>
            <a:pPr lvl="1"/>
            <a:r>
              <a:rPr lang="en-IN" sz="1800" dirty="0"/>
              <a:t>Can be related to SEALDD and may be potential enhancement based on traffic pattern analysis.</a:t>
            </a:r>
          </a:p>
          <a:p>
            <a:pPr lvl="1"/>
            <a:r>
              <a:rPr lang="en-IN" sz="1800" dirty="0"/>
              <a:t>Has dependency on 6G core network evolution. </a:t>
            </a:r>
          </a:p>
          <a:p>
            <a:pPr lvl="1"/>
            <a:r>
              <a:rPr lang="en-IN" sz="1800" dirty="0"/>
              <a:t>SA6 has to study how and what Gen AI traffic patterns of VAL layer can be enabled.</a:t>
            </a:r>
          </a:p>
        </p:txBody>
      </p:sp>
      <p:graphicFrame>
        <p:nvGraphicFramePr>
          <p:cNvPr id="7" name="Content Placeholder 2"/>
          <p:cNvGraphicFramePr>
            <a:graphicFrameLocks/>
          </p:cNvGraphicFramePr>
          <p:nvPr>
            <p:extLst>
              <p:ext uri="{D42A27DB-BD31-4B8C-83A1-F6EECF244321}">
                <p14:modId xmlns:p14="http://schemas.microsoft.com/office/powerpoint/2010/main" val="1307627338"/>
              </p:ext>
            </p:extLst>
          </p:nvPr>
        </p:nvGraphicFramePr>
        <p:xfrm>
          <a:off x="666751" y="1726329"/>
          <a:ext cx="10630146" cy="83820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dirty="0">
                          <a:effectLst/>
                          <a:latin typeface="Arial" panose="020B0604020202020204" pitchFamily="34" charset="0"/>
                          <a:ea typeface="DengXian"/>
                        </a:rPr>
                        <a:t>Candidate Work Task</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IN" sz="1100" dirty="0">
                          <a:effectLst/>
                          <a:latin typeface="Arial" panose="020B0604020202020204" pitchFamily="34" charset="0"/>
                          <a:ea typeface="DengXian"/>
                        </a:rPr>
                        <a:t>WT3.8: Study to understand and the support required for the traffic patterns of Generative AI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Samsung, 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CATT, Lenovo, MediaTek, CMCC, Huawei, Apple</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IN" sz="1100" dirty="0">
                          <a:effectLst/>
                          <a:latin typeface="Arial" panose="020B0604020202020204" pitchFamily="34" charset="0"/>
                          <a:ea typeface="Malgun Gothic" panose="020B0503020000020004" pitchFamily="34" charset="-127"/>
                        </a:rPr>
                        <a:t>Important, Explain benefit, Not in SA6 scope (may be SA2/SA4/RAN2), Need clarification, Merge to WT3.7. Move to WA4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Tree>
    <p:extLst>
      <p:ext uri="{BB962C8B-B14F-4D97-AF65-F5344CB8AC3E}">
        <p14:creationId xmlns:p14="http://schemas.microsoft.com/office/powerpoint/2010/main" val="246666653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WT3.8 (2/2)</a:t>
            </a:r>
          </a:p>
        </p:txBody>
      </p:sp>
      <p:sp>
        <p:nvSpPr>
          <p:cNvPr id="4" name="Content Placeholder 3"/>
          <p:cNvSpPr>
            <a:spLocks noGrp="1"/>
          </p:cNvSpPr>
          <p:nvPr>
            <p:ph idx="1"/>
          </p:nvPr>
        </p:nvSpPr>
        <p:spPr>
          <a:xfrm>
            <a:off x="666749" y="1780679"/>
            <a:ext cx="10458697" cy="3453308"/>
          </a:xfrm>
        </p:spPr>
        <p:txBody>
          <a:bodyPr/>
          <a:lstStyle/>
          <a:p>
            <a:r>
              <a:rPr lang="en-IN" dirty="0"/>
              <a:t>Way forward</a:t>
            </a:r>
          </a:p>
          <a:p>
            <a:pPr lvl="1"/>
            <a:r>
              <a:rPr lang="en-IN" sz="1800" dirty="0"/>
              <a:t>This work task has to be studied in SA6. Can wait for 6G core network evolution.</a:t>
            </a:r>
          </a:p>
          <a:p>
            <a:pPr lvl="1"/>
            <a:r>
              <a:rPr lang="en-IN" sz="1800" dirty="0"/>
              <a:t>Either void or Merge to 3.7 as below:</a:t>
            </a:r>
          </a:p>
          <a:p>
            <a:pPr lvl="2"/>
            <a:r>
              <a:rPr lang="en-IN" sz="1400" i="1" dirty="0"/>
              <a:t>WT3.7: Study the enablement of generative AI capabilities (e.g., AI model training data with generated data, Retrieval Augmented Generation, handling LLMs, large data), </a:t>
            </a:r>
            <a:r>
              <a:rPr lang="en-IN" sz="1400" i="1" dirty="0">
                <a:highlight>
                  <a:srgbClr val="00FF00"/>
                </a:highlight>
              </a:rPr>
              <a:t>its traffic patterns </a:t>
            </a:r>
            <a:r>
              <a:rPr lang="en-IN" sz="1400" i="1" dirty="0"/>
              <a:t>and its applications in 6G architecture.</a:t>
            </a:r>
          </a:p>
          <a:p>
            <a:pPr lvl="2"/>
            <a:endParaRPr lang="en-IN" sz="1400" dirty="0"/>
          </a:p>
        </p:txBody>
      </p:sp>
    </p:spTree>
    <p:extLst>
      <p:ext uri="{BB962C8B-B14F-4D97-AF65-F5344CB8AC3E}">
        <p14:creationId xmlns:p14="http://schemas.microsoft.com/office/powerpoint/2010/main" val="383293038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Justification : Why WA3?</a:t>
            </a:r>
          </a:p>
        </p:txBody>
      </p:sp>
      <p:sp>
        <p:nvSpPr>
          <p:cNvPr id="3" name="Content Placeholder 2">
            <a:extLst>
              <a:ext uri="{FF2B5EF4-FFF2-40B4-BE49-F238E27FC236}">
                <a16:creationId xmlns:a16="http://schemas.microsoft.com/office/drawing/2014/main" id="{5134C3D9-DEF4-41E4-A974-B2AB182B9A37}"/>
              </a:ext>
            </a:extLst>
          </p:cNvPr>
          <p:cNvSpPr>
            <a:spLocks noGrp="1"/>
          </p:cNvSpPr>
          <p:nvPr>
            <p:ph idx="1"/>
          </p:nvPr>
        </p:nvSpPr>
        <p:spPr>
          <a:xfrm>
            <a:off x="247650" y="1825624"/>
            <a:ext cx="5562600" cy="4222751"/>
          </a:xfrm>
        </p:spPr>
        <p:txBody>
          <a:bodyPr/>
          <a:lstStyle/>
          <a:p>
            <a:pPr>
              <a:lnSpc>
                <a:spcPct val="107000"/>
              </a:lnSpc>
              <a:spcAft>
                <a:spcPts val="800"/>
              </a:spcAft>
            </a:pPr>
            <a:r>
              <a:rPr lang="en-IN"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Broad comments on WA3 received (NWM) on clarifications of the work tasks and wait for SA2</a:t>
            </a:r>
            <a:r>
              <a:rPr lang="en-IN"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IN" sz="1800" dirty="0">
                <a:latin typeface="Calibri" panose="020F0502020204030204" pitchFamily="34" charset="0"/>
                <a:ea typeface="Calibri" panose="020F0502020204030204" pitchFamily="34" charset="0"/>
                <a:cs typeface="Times New Roman" panose="02020603050405020304" pitchFamily="18" charset="0"/>
                <a:hlinkClick r:id="rId2"/>
              </a:rPr>
              <a:t>S6-233350</a:t>
            </a:r>
            <a:r>
              <a:rPr lang="en-IN" sz="1800" dirty="0">
                <a:latin typeface="Calibri" panose="020F0502020204030204" pitchFamily="34" charset="0"/>
                <a:ea typeface="Calibri" panose="020F0502020204030204" pitchFamily="34" charset="0"/>
                <a:cs typeface="Times New Roman" panose="02020603050405020304" pitchFamily="18" charset="0"/>
              </a:rPr>
              <a:t> - P</a:t>
            </a:r>
            <a:r>
              <a:rPr lang="nl-NL" sz="1800" dirty="0">
                <a:latin typeface="Calibri" panose="020F0502020204030204" pitchFamily="34" charset="0"/>
                <a:ea typeface="Calibri" panose="020F0502020204030204" pitchFamily="34" charset="0"/>
                <a:cs typeface="Times New Roman" panose="02020603050405020304" pitchFamily="18" charset="0"/>
              </a:rPr>
              <a:t>rovides detailed analysis of use cases and requirements that are currently envisioned for shaping the 6G systems, with reference to use cases illustrated in 3GPP TR 22.870</a:t>
            </a:r>
          </a:p>
          <a:p>
            <a:pPr lvl="1">
              <a:lnSpc>
                <a:spcPct val="107000"/>
              </a:lnSpc>
              <a:spcAft>
                <a:spcPts val="800"/>
              </a:spcAft>
            </a:pPr>
            <a:r>
              <a:rPr lang="en-GB" sz="1600" dirty="0">
                <a:effectLst/>
                <a:latin typeface="Times New Roman" panose="02020603050405020304" pitchFamily="18" charset="0"/>
                <a:ea typeface="Times New Roman" panose="02020603050405020304" pitchFamily="18" charset="0"/>
              </a:rPr>
              <a:t>Various use cases illustrated in 3GPP TR 22.870, </a:t>
            </a:r>
            <a:r>
              <a:rPr lang="en-GB" sz="1600" dirty="0">
                <a:latin typeface="Times New Roman" panose="02020603050405020304" pitchFamily="18" charset="0"/>
                <a:ea typeface="Times New Roman" panose="02020603050405020304" pitchFamily="18" charset="0"/>
              </a:rPr>
              <a:t>indicate </a:t>
            </a:r>
            <a:r>
              <a:rPr lang="en-GB" sz="1600" dirty="0">
                <a:effectLst/>
                <a:latin typeface="Times New Roman" panose="02020603050405020304" pitchFamily="18" charset="0"/>
                <a:ea typeface="Times New Roman" panose="02020603050405020304" pitchFamily="18" charset="0"/>
              </a:rPr>
              <a:t>AI is an important tenet for 6G system.</a:t>
            </a:r>
          </a:p>
          <a:p>
            <a:pPr lvl="1">
              <a:lnSpc>
                <a:spcPct val="107000"/>
              </a:lnSpc>
              <a:spcAft>
                <a:spcPts val="800"/>
              </a:spcAft>
            </a:pPr>
            <a:r>
              <a:rPr lang="en-GB" sz="16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This paper also indicates the use cases which are in scope of application enabler layer and have no core network dependency.</a:t>
            </a:r>
            <a:r>
              <a:rPr lang="en-GB" sz="1600" dirty="0">
                <a:solidFill>
                  <a:srgbClr val="0070C0"/>
                </a:solidFill>
                <a:effectLst/>
                <a:latin typeface="Times New Roman" panose="02020603050405020304" pitchFamily="18" charset="0"/>
                <a:ea typeface="Times New Roman" panose="02020603050405020304" pitchFamily="18" charset="0"/>
              </a:rPr>
              <a:t>).</a:t>
            </a:r>
            <a:endParaRPr lang="en-IN" sz="1600"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Content Placeholder 2">
            <a:extLst>
              <a:ext uri="{FF2B5EF4-FFF2-40B4-BE49-F238E27FC236}">
                <a16:creationId xmlns:a16="http://schemas.microsoft.com/office/drawing/2014/main" id="{9C499BF3-7B13-4E4E-83BA-9B4501F8A502}"/>
              </a:ext>
            </a:extLst>
          </p:cNvPr>
          <p:cNvSpPr txBox="1">
            <a:spLocks/>
          </p:cNvSpPr>
          <p:nvPr/>
        </p:nvSpPr>
        <p:spPr bwMode="auto">
          <a:xfrm>
            <a:off x="5972174" y="1720848"/>
            <a:ext cx="5476875" cy="4727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spcAft>
                <a:spcPts val="800"/>
              </a:spcAft>
            </a:pPr>
            <a:r>
              <a:rPr lang="en-GB" sz="1800" dirty="0">
                <a:latin typeface="Times New Roman" panose="02020603050405020304" pitchFamily="18" charset="0"/>
                <a:ea typeface="Calibri" panose="020F0502020204030204" pitchFamily="34" charset="0"/>
                <a:cs typeface="Times New Roman" panose="02020603050405020304" pitchFamily="18" charset="0"/>
              </a:rPr>
              <a:t> Following AIML aspects can studied, where there is no core network dependency:</a:t>
            </a:r>
            <a:endParaRPr lang="nl-NL" sz="1800" dirty="0">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AI at Edge: Study enhancements for EDGEAPP to enable AI tasks at Edge (Model inference, Model training).</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Intent based: Study intent based exposure of application enabler services to third party AI agents.</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AI Agents: Study the support of communication and collaboration between AI agents in vertical applications and multiple application enablers.</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Generative AI: Study the enablement of generative AI capabilities (e.g., AI model training data with generated data, Retrieval Augmented Generation, handling LLMs).</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AI tasks: Study the enhancements to AIMLE tasks (e.g. model training, model inference, model management, data transfer (model, data set, multi-modality data)) offloading and collaboration for various use cases like AI-based video analytics, home robots, AI text to video, etc.</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Responsible AI: Study the considerations of responsible AI (e.g., robustness, environment sustainability, </a:t>
            </a:r>
            <a:r>
              <a:rPr lang="en-GB" sz="1100" dirty="0" err="1">
                <a:latin typeface="Times New Roman" panose="02020603050405020304" pitchFamily="18" charset="0"/>
                <a:ea typeface="Times New Roman" panose="02020603050405020304" pitchFamily="18" charset="0"/>
              </a:rPr>
              <a:t>explainability</a:t>
            </a:r>
            <a:r>
              <a:rPr lang="en-GB" sz="1100" dirty="0">
                <a:latin typeface="Times New Roman" panose="02020603050405020304" pitchFamily="18" charset="0"/>
                <a:ea typeface="Times New Roman" panose="02020603050405020304" pitchFamily="18" charset="0"/>
              </a:rPr>
              <a:t>, trustworthy etc.), for AI services at application enabler layer (e.g., AIMLE, ADAE).</a:t>
            </a:r>
            <a:endParaRPr lang="en-IN" sz="1050" dirty="0">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679a257e-872f-4c98-9e8a-0a9c104f72cd"/>
    <ds:schemaRef ds:uri="http://purl.org/dc/dcmitype/"/>
    <ds:schemaRef ds:uri="http://schemas.microsoft.com/office/2006/documentManagement/types"/>
    <ds:schemaRef ds:uri="http://schemas.openxmlformats.org/package/2006/metadata/core-properties"/>
    <ds:schemaRef ds:uri="http://schemas.microsoft.com/office/2006/metadata/properties"/>
    <ds:schemaRef ds:uri="http://purl.org/dc/elements/1.1/"/>
    <ds:schemaRef ds:uri="http://purl.org/dc/terms/"/>
    <ds:schemaRef ds:uri="http://schemas.microsoft.com/office/infopath/2007/PartnerControls"/>
    <ds:schemaRef ds:uri="280d8efa-eff2-4910-88d2-79ca146720c4"/>
    <ds:schemaRef ds:uri="http://www.w3.org/XML/1998/namespace"/>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6008</TotalTime>
  <Words>2293</Words>
  <Application>Microsoft Office PowerPoint</Application>
  <PresentationFormat>Widescreen</PresentationFormat>
  <Paragraphs>160</Paragraphs>
  <Slides>10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Arial </vt:lpstr>
      <vt:lpstr>Arial-BoldMT</vt:lpstr>
      <vt:lpstr>Calibri</vt:lpstr>
      <vt:lpstr>Calibri Light</vt:lpstr>
      <vt:lpstr>Times New Roman</vt:lpstr>
      <vt:lpstr>TimesNewRomanPSMT</vt:lpstr>
      <vt:lpstr>Office Theme</vt:lpstr>
      <vt:lpstr>PowerPoint Presentation</vt:lpstr>
      <vt:lpstr>Background:  WA3 AIML Aspects </vt:lpstr>
      <vt:lpstr>WA3: AIML Aspects; WT3.1 (1/2)</vt:lpstr>
      <vt:lpstr>WA3: AIML Aspects; WT3.1 (2/2)</vt:lpstr>
      <vt:lpstr>WA3: AIML Aspects; WT3.7 (1/2)</vt:lpstr>
      <vt:lpstr>WA3: AIML Aspects; WT3.7 (2/2)</vt:lpstr>
      <vt:lpstr>WA3: AIML Aspects; WT3.8 (1/2)</vt:lpstr>
      <vt:lpstr>WA3: AIML Aspects; WT3.8 (2/2)</vt:lpstr>
      <vt:lpstr>Justification : Why WA3?</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 [Naren]</cp:lastModifiedBy>
  <cp:revision>680</cp:revision>
  <dcterms:created xsi:type="dcterms:W3CDTF">2010-02-05T13:52:04Z</dcterms:created>
  <dcterms:modified xsi:type="dcterms:W3CDTF">2025-10-06T14:13:17Z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