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6" r:id="rId7"/>
    <p:sldId id="371" r:id="rId8"/>
    <p:sldId id="374" r:id="rId9"/>
    <p:sldId id="376" r:id="rId10"/>
    <p:sldId id="370"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66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S6-254336</a:t>
            </a:r>
            <a:endParaRPr lang="en-GB" altLang="en-US" sz="1200" dirty="0">
              <a:solidFill>
                <a:schemeClr val="bg2"/>
              </a:solidFill>
            </a:endParaRPr>
          </a:p>
        </p:txBody>
      </p:sp>
      <p:sp>
        <p:nvSpPr>
          <p:cNvPr id="11"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Samsung</a:t>
            </a:r>
            <a:endParaRPr lang="en-GB" altLang="en-US" sz="1200" dirty="0">
              <a:solidFill>
                <a:srgbClr val="0066FF"/>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sz="3600" b="1" i="0" u="none" strike="noStrike" baseline="0" dirty="0">
                <a:latin typeface="Arial-BoldMT"/>
              </a:rPr>
              <a:t>NWM WA1 Way forward</a:t>
            </a:r>
            <a:br>
              <a:rPr lang="en-IN" sz="3600" b="1" i="0" u="none" strike="noStrike" baseline="0" dirty="0">
                <a:latin typeface="Arial-BoldMT"/>
              </a:rPr>
            </a:br>
            <a:br>
              <a:rPr lang="en-IN" sz="3600" b="1" i="0" u="none" strike="noStrike" baseline="0" dirty="0">
                <a:latin typeface="Arial-BoldMT"/>
              </a:rPr>
            </a:br>
            <a:r>
              <a:rPr lang="en-IN" sz="2400" b="0" i="0" u="none" strike="noStrike" baseline="0" dirty="0">
                <a:latin typeface="TimesNewRomanPSMT"/>
              </a:rPr>
              <a:t>WA1</a:t>
            </a:r>
            <a:r>
              <a:rPr lang="en-IN" sz="2400" dirty="0">
                <a:latin typeface="TimesNewRomanPSMT"/>
              </a:rPr>
              <a:t>: Exposure Framework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4569633"/>
            <a:ext cx="7886700" cy="19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err="1"/>
              <a:t>Naren</a:t>
            </a:r>
            <a:r>
              <a:rPr lang="en-GB" altLang="en-US" dirty="0"/>
              <a:t> </a:t>
            </a:r>
            <a:r>
              <a:rPr lang="en-GB" altLang="en-US" dirty="0" err="1"/>
              <a:t>Tangudu</a:t>
            </a:r>
            <a:r>
              <a:rPr lang="en-GB" altLang="en-US" dirty="0"/>
              <a:t>, n.tangudu@samsung.com</a:t>
            </a:r>
          </a:p>
          <a:p>
            <a:pPr marL="0" indent="0" eaLnBrk="1" hangingPunct="1">
              <a:buFontTx/>
              <a:buNone/>
            </a:pPr>
            <a:r>
              <a:rPr lang="en-GB" altLang="en-US" dirty="0"/>
              <a:t>Samsung, Apple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979293"/>
            <a:ext cx="9013723" cy="711395"/>
          </a:xfrm>
        </p:spPr>
        <p:txBody>
          <a:bodyPr/>
          <a:lstStyle/>
          <a:p>
            <a:r>
              <a:rPr lang="en-GB" altLang="en-US" sz="3600" dirty="0"/>
              <a:t>Background: </a:t>
            </a:r>
            <a:br>
              <a:rPr lang="en-GB" altLang="en-US" sz="3600" dirty="0"/>
            </a:br>
            <a:r>
              <a:rPr lang="en-US" sz="3600" dirty="0"/>
              <a:t>WA1 Exposure Framework Aspects</a:t>
            </a:r>
            <a:br>
              <a:rPr lang="en-IN" sz="4800" b="1" dirty="0">
                <a:latin typeface="Times New Roman" panose="02020603050405020304" pitchFamily="18" charset="0"/>
                <a:ea typeface="SimSun" panose="02010600030101010101" pitchFamily="2" charset="-122"/>
                <a:cs typeface="Times New Roman" panose="02020603050405020304" pitchFamily="18" charset="0"/>
              </a:rPr>
            </a:br>
            <a:endParaRPr lang="en-GB" altLang="en-US" sz="4800" dirty="0"/>
          </a:p>
        </p:txBody>
      </p:sp>
      <p:graphicFrame>
        <p:nvGraphicFramePr>
          <p:cNvPr id="4" name="Table 3"/>
          <p:cNvGraphicFramePr>
            <a:graphicFrameLocks noGrp="1"/>
          </p:cNvGraphicFramePr>
          <p:nvPr>
            <p:extLst>
              <p:ext uri="{D42A27DB-BD31-4B8C-83A1-F6EECF244321}">
                <p14:modId xmlns:p14="http://schemas.microsoft.com/office/powerpoint/2010/main" val="3134487650"/>
              </p:ext>
            </p:extLst>
          </p:nvPr>
        </p:nvGraphicFramePr>
        <p:xfrm>
          <a:off x="58756" y="1555015"/>
          <a:ext cx="12034684" cy="5162959"/>
        </p:xfrm>
        <a:graphic>
          <a:graphicData uri="http://schemas.openxmlformats.org/drawingml/2006/table">
            <a:tbl>
              <a:tblPr firstRow="1" firstCol="1" bandRow="1"/>
              <a:tblGrid>
                <a:gridCol w="4229837">
                  <a:extLst>
                    <a:ext uri="{9D8B030D-6E8A-4147-A177-3AD203B41FA5}">
                      <a16:colId xmlns:a16="http://schemas.microsoft.com/office/drawing/2014/main" val="1850164989"/>
                    </a:ext>
                  </a:extLst>
                </a:gridCol>
                <a:gridCol w="1193641">
                  <a:extLst>
                    <a:ext uri="{9D8B030D-6E8A-4147-A177-3AD203B41FA5}">
                      <a16:colId xmlns:a16="http://schemas.microsoft.com/office/drawing/2014/main" val="2887679856"/>
                    </a:ext>
                  </a:extLst>
                </a:gridCol>
                <a:gridCol w="882932">
                  <a:extLst>
                    <a:ext uri="{9D8B030D-6E8A-4147-A177-3AD203B41FA5}">
                      <a16:colId xmlns:a16="http://schemas.microsoft.com/office/drawing/2014/main" val="1558083924"/>
                    </a:ext>
                  </a:extLst>
                </a:gridCol>
                <a:gridCol w="1628222">
                  <a:extLst>
                    <a:ext uri="{9D8B030D-6E8A-4147-A177-3AD203B41FA5}">
                      <a16:colId xmlns:a16="http://schemas.microsoft.com/office/drawing/2014/main" val="3872619584"/>
                    </a:ext>
                  </a:extLst>
                </a:gridCol>
                <a:gridCol w="4100052">
                  <a:extLst>
                    <a:ext uri="{9D8B030D-6E8A-4147-A177-3AD203B41FA5}">
                      <a16:colId xmlns:a16="http://schemas.microsoft.com/office/drawing/2014/main" val="303493558"/>
                    </a:ext>
                  </a:extLst>
                </a:gridCol>
              </a:tblGrid>
              <a:tr h="190594">
                <a:tc>
                  <a:txBody>
                    <a:bodyPr/>
                    <a:lstStyle/>
                    <a:p>
                      <a:pPr hangingPunct="0">
                        <a:spcAft>
                          <a:spcPts val="900"/>
                        </a:spcAft>
                      </a:pPr>
                      <a:r>
                        <a:rPr lang="en-GB" sz="700" dirty="0">
                          <a:effectLst/>
                          <a:latin typeface="Arial" panose="020B0604020202020204" pitchFamily="34" charset="0"/>
                          <a:ea typeface="DengXian"/>
                        </a:rPr>
                        <a:t>Work Area Description</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hangingPunct="0">
                        <a:spcAft>
                          <a:spcPts val="900"/>
                        </a:spcAft>
                      </a:pPr>
                      <a:r>
                        <a:rPr lang="en-GB" sz="700">
                          <a:effectLst/>
                          <a:latin typeface="Arial" panose="020B0604020202020204" pitchFamily="34" charset="0"/>
                          <a:ea typeface="Malgun Gothic" panose="020B0503020000020004" pitchFamily="34" charset="-127"/>
                        </a:rPr>
                        <a:t>Exposure Framework facilitates overall consumption of 6G services, covering support for capability exposure that applied across use cases and services e.g. new functionality or enhancements to exposure frameworks such as CAPIF.</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972024495"/>
                  </a:ext>
                </a:extLst>
              </a:tr>
              <a:tr h="95297">
                <a:tc rowSpan="4">
                  <a:txBody>
                    <a:bodyPr/>
                    <a:lstStyle/>
                    <a:p>
                      <a:pPr hangingPunct="0">
                        <a:spcAft>
                          <a:spcPts val="900"/>
                        </a:spcAft>
                      </a:pPr>
                      <a:r>
                        <a:rPr lang="en-US" sz="700" dirty="0">
                          <a:effectLst/>
                          <a:latin typeface="Arial" panose="020B0604020202020204" pitchFamily="34" charset="0"/>
                          <a:ea typeface="DengXian"/>
                        </a:rPr>
                        <a:t>Moderator Summary</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Support: 9</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ZTE, Lenovo, Nokia, CMCC, Samsung, Huawei, Apple, 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35816682"/>
                  </a:ext>
                </a:extLst>
              </a:tr>
              <a:tr h="51430">
                <a:tc v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Do not support: 0</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700">
                          <a:effectLst/>
                          <a:latin typeface="Arial" panose="020B0604020202020204" pitchFamily="34" charset="0"/>
                          <a:ea typeface="Malgun Gothic" panose="020B0503020000020004" pitchFamily="34" charset="-127"/>
                        </a:rPr>
                        <a:t>None.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2679771786"/>
                  </a:ext>
                </a:extLst>
              </a:tr>
              <a:tr h="259901">
                <a:tc v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Remarks:</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700">
                          <a:solidFill>
                            <a:srgbClr val="000000"/>
                          </a:solidFill>
                          <a:effectLst/>
                          <a:latin typeface="TimesNewRomanPSMT"/>
                          <a:ea typeface="Times New Roman" panose="02020603050405020304" pitchFamily="18" charset="0"/>
                          <a:cs typeface="TimesNewRomanPSMT"/>
                        </a:rPr>
                        <a:t>Unified exposure framework for the 3GPP 6G system (mainly on top of Application enablement, Core and OAM) either as enhancement to CAPIF or re-design is essential (considering backward compatibility) for emerging market requirements and enabling better adoption of 3GPP APIs.</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229045138"/>
                  </a:ext>
                </a:extLst>
              </a:tr>
              <a:tr h="51430">
                <a:tc vMerge="1">
                  <a:txBody>
                    <a:bodyPr/>
                    <a:lstStyle/>
                    <a:p>
                      <a:endParaRPr lang="en-IN"/>
                    </a:p>
                  </a:txBody>
                  <a:tcPr/>
                </a:tc>
                <a:tc gridSpan="4">
                  <a:txBody>
                    <a:bodyPr/>
                    <a:lstStyle/>
                    <a:p>
                      <a:pPr hangingPunct="0">
                        <a:spcAft>
                          <a:spcPts val="900"/>
                        </a:spcAft>
                      </a:pPr>
                      <a:r>
                        <a:rPr lang="en-US" sz="700">
                          <a:effectLst/>
                          <a:latin typeface="Arial" panose="020B0604020202020204" pitchFamily="34" charset="0"/>
                          <a:ea typeface="Malgun Gothic" panose="020B0503020000020004" pitchFamily="34" charset="-127"/>
                        </a:rPr>
                        <a:t> </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486809343"/>
                  </a:ext>
                </a:extLst>
              </a:tr>
              <a:tr h="142945">
                <a:tc>
                  <a:txBody>
                    <a:bodyPr/>
                    <a:lstStyle/>
                    <a:p>
                      <a:pPr hangingPunct="0">
                        <a:spcAft>
                          <a:spcPts val="900"/>
                        </a:spcAft>
                      </a:pPr>
                      <a:r>
                        <a:rPr lang="en-US" sz="700" dirty="0">
                          <a:effectLst/>
                          <a:latin typeface="Arial" panose="020B0604020202020204" pitchFamily="34" charset="0"/>
                          <a:ea typeface="DengXian"/>
                        </a:rPr>
                        <a:t>Candidate Work Task</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hangingPunct="0">
                        <a:spcAft>
                          <a:spcPts val="0"/>
                        </a:spcAft>
                      </a:pPr>
                      <a:r>
                        <a:rPr lang="en-US" sz="700" dirty="0">
                          <a:effectLst/>
                          <a:latin typeface="Arial" panose="020B0604020202020204" pitchFamily="34" charset="0"/>
                          <a:ea typeface="Malgun Gothic" panose="020B0503020000020004" pitchFamily="34" charset="-127"/>
                        </a:rPr>
                        <a:t>Support to Explore</a:t>
                      </a:r>
                      <a:endParaRPr lang="en-IN" sz="700" dirty="0">
                        <a:effectLst/>
                        <a:latin typeface="Times New Roman" panose="02020603050405020304" pitchFamily="18" charset="0"/>
                        <a:ea typeface="Times New Roman" panose="02020603050405020304" pitchFamily="18" charset="0"/>
                      </a:endParaRPr>
                    </a:p>
                    <a:p>
                      <a:pPr algn="ctr" hangingPunct="0">
                        <a:spcAft>
                          <a:spcPts val="900"/>
                        </a:spcAft>
                      </a:pPr>
                      <a:r>
                        <a:rPr lang="en-US" sz="700" dirty="0">
                          <a:effectLst/>
                          <a:latin typeface="Arial" panose="020B0604020202020204" pitchFamily="34" charset="0"/>
                          <a:ea typeface="Malgun Gothic" panose="020B0503020000020004" pitchFamily="34" charset="-127"/>
                        </a:rPr>
                        <a:t>(based on response to Q3)</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algn="ctr" hangingPunct="0">
                        <a:spcAft>
                          <a:spcPts val="0"/>
                        </a:spcAft>
                      </a:pPr>
                      <a:r>
                        <a:rPr lang="en-US" sz="700">
                          <a:effectLst/>
                          <a:latin typeface="Arial" panose="020B0604020202020204" pitchFamily="34" charset="0"/>
                          <a:ea typeface="Malgun Gothic" panose="020B0503020000020004" pitchFamily="34" charset="-127"/>
                        </a:rPr>
                        <a:t>Do not support</a:t>
                      </a:r>
                      <a:endParaRPr lang="en-IN" sz="700">
                        <a:effectLst/>
                        <a:latin typeface="Times New Roman" panose="02020603050405020304" pitchFamily="18" charset="0"/>
                        <a:ea typeface="Times New Roman" panose="02020603050405020304" pitchFamily="18" charset="0"/>
                      </a:endParaRPr>
                    </a:p>
                    <a:p>
                      <a:pPr algn="ctr" hangingPunct="0">
                        <a:spcAft>
                          <a:spcPts val="900"/>
                        </a:spcAft>
                      </a:pPr>
                      <a:r>
                        <a:rPr lang="en-US" sz="700">
                          <a:effectLst/>
                          <a:latin typeface="Arial" panose="020B0604020202020204" pitchFamily="34" charset="0"/>
                          <a:ea typeface="Malgun Gothic" panose="020B0503020000020004" pitchFamily="34" charset="-127"/>
                        </a:rPr>
                        <a:t>(based on response to Q4)</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Aft>
                          <a:spcPts val="900"/>
                        </a:spcAft>
                      </a:pPr>
                      <a:r>
                        <a:rPr lang="en-US" sz="700">
                          <a:effectLst/>
                          <a:latin typeface="Arial" panose="020B0604020202020204" pitchFamily="34" charset="0"/>
                          <a:ea typeface="Malgun Gothic" panose="020B0503020000020004" pitchFamily="34" charset="-127"/>
                        </a:rPr>
                        <a:t>Moderator Remarks</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17313970"/>
                  </a:ext>
                </a:extLst>
              </a:tr>
              <a:tr h="190594">
                <a:tc>
                  <a:txBody>
                    <a:bodyPr/>
                    <a:lstStyle/>
                    <a:p>
                      <a:pPr hangingPunct="0">
                        <a:spcAft>
                          <a:spcPts val="900"/>
                        </a:spcAft>
                      </a:pPr>
                      <a:r>
                        <a:rPr lang="en-US" sz="700" dirty="0">
                          <a:effectLst/>
                          <a:latin typeface="Arial" panose="020B0604020202020204" pitchFamily="34" charset="0"/>
                          <a:ea typeface="DengXian"/>
                        </a:rPr>
                        <a:t>WT1.1: </a:t>
                      </a:r>
                      <a:r>
                        <a:rPr lang="en-US" sz="700" dirty="0">
                          <a:effectLst/>
                          <a:latin typeface="Arial" panose="020B0604020202020204" pitchFamily="34" charset="0"/>
                          <a:ea typeface="Malgun Gothic" panose="020B0503020000020004" pitchFamily="34" charset="-127"/>
                        </a:rPr>
                        <a:t>Secure, Privacy and Regulatory compliant management and exposure</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Apple</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Lenovo, Nokia, CMCC, Samsung, Huawei, 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SA3/SA5 scope, Important</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95375345"/>
                  </a:ext>
                </a:extLst>
              </a:tr>
              <a:tr h="264232">
                <a:tc>
                  <a:txBody>
                    <a:bodyPr/>
                    <a:lstStyle/>
                    <a:p>
                      <a:pPr hangingPunct="0">
                        <a:spcAft>
                          <a:spcPts val="900"/>
                        </a:spcAft>
                      </a:pPr>
                      <a:r>
                        <a:rPr lang="en-US" sz="700">
                          <a:effectLst/>
                          <a:latin typeface="Arial" panose="020B0604020202020204" pitchFamily="34" charset="0"/>
                          <a:ea typeface="DengXian"/>
                        </a:rPr>
                        <a:t>WT1.2: </a:t>
                      </a:r>
                      <a:r>
                        <a:rPr lang="en-US" sz="700">
                          <a:effectLst/>
                          <a:latin typeface="Arial" panose="020B0604020202020204" pitchFamily="34" charset="0"/>
                          <a:ea typeface="Malgun Gothic" panose="020B0503020000020004" pitchFamily="34" charset="-127"/>
                        </a:rPr>
                        <a:t>Local exposure​​, ​​user-plane exposure​​, ​​modular or nested exposure​​, and ​​multi-party collaborative exposure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Interdigital, ZTE, Huawei, Apple</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Nokia, CMCC, Samsung</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Clarifications and potential updates requested</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5130120"/>
                  </a:ext>
                </a:extLst>
              </a:tr>
              <a:tr h="285891">
                <a:tc>
                  <a:txBody>
                    <a:bodyPr/>
                    <a:lstStyle/>
                    <a:p>
                      <a:pPr hangingPunct="0">
                        <a:spcAft>
                          <a:spcPts val="900"/>
                        </a:spcAft>
                      </a:pPr>
                      <a:r>
                        <a:rPr lang="en-US" sz="700" b="1" dirty="0">
                          <a:effectLst/>
                          <a:latin typeface="Arial" panose="020B0604020202020204" pitchFamily="34" charset="0"/>
                          <a:ea typeface="DengXian"/>
                        </a:rPr>
                        <a:t>WT1.3: </a:t>
                      </a:r>
                      <a:r>
                        <a:rPr lang="en-US" sz="700" b="1" dirty="0">
                          <a:effectLst/>
                          <a:latin typeface="Arial" panose="020B0604020202020204" pitchFamily="34" charset="0"/>
                          <a:ea typeface="Malgun Gothic" panose="020B0503020000020004" pitchFamily="34" charset="-127"/>
                        </a:rPr>
                        <a:t>3GPP wide API framework including usage by CN, OAM and RAN groups</a:t>
                      </a:r>
                      <a:endParaRPr lang="en-IN" sz="700" b="1"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Interdigital, ZTE, Lenovo, CMCC, Samsung, Huawei, Apple, Nokia</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16237169"/>
                  </a:ext>
                </a:extLst>
              </a:tr>
              <a:tr h="233911">
                <a:tc>
                  <a:txBody>
                    <a:bodyPr/>
                    <a:lstStyle/>
                    <a:p>
                      <a:pPr hangingPunct="0">
                        <a:spcAft>
                          <a:spcPts val="900"/>
                        </a:spcAft>
                      </a:pPr>
                      <a:r>
                        <a:rPr lang="en-US" sz="700">
                          <a:effectLst/>
                          <a:latin typeface="Arial" panose="020B0604020202020204" pitchFamily="34" charset="0"/>
                          <a:ea typeface="DengXian"/>
                        </a:rPr>
                        <a:t>WT1.4: </a:t>
                      </a:r>
                      <a:r>
                        <a:rPr lang="en-US" sz="700">
                          <a:effectLst/>
                          <a:latin typeface="Arial" panose="020B0604020202020204" pitchFamily="34" charset="0"/>
                          <a:ea typeface="Malgun Gothic" panose="020B0503020000020004" pitchFamily="34" charset="-127"/>
                        </a:rPr>
                        <a:t>Study functional grouping of the CAPIF features</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Nokia,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Interdigital, Lenovo, CMCC, Samsung, Huawei, Ericsson</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Covered by WT1.3, Gap analysis, Clarifications asked, Could be </a:t>
                      </a:r>
                      <a:r>
                        <a:rPr lang="en-US" sz="700">
                          <a:solidFill>
                            <a:srgbClr val="000000"/>
                          </a:solidFill>
                          <a:effectLst/>
                          <a:latin typeface="TimesNewRomanPSMT"/>
                          <a:ea typeface="Times New Roman" panose="02020603050405020304" pitchFamily="18" charset="0"/>
                          <a:cs typeface="TimesNewRomanPSMT"/>
                        </a:rPr>
                        <a:t>CAPIF Ph4 study</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58079224"/>
                  </a:ext>
                </a:extLst>
              </a:tr>
              <a:tr h="220916">
                <a:tc>
                  <a:txBody>
                    <a:bodyPr/>
                    <a:lstStyle/>
                    <a:p>
                      <a:pPr hangingPunct="0">
                        <a:spcAft>
                          <a:spcPts val="900"/>
                        </a:spcAft>
                      </a:pPr>
                      <a:r>
                        <a:rPr lang="en-US" sz="700">
                          <a:effectLst/>
                          <a:latin typeface="Arial" panose="020B0604020202020204" pitchFamily="34" charset="0"/>
                          <a:ea typeface="DengXian"/>
                        </a:rPr>
                        <a:t>WT1.5: </a:t>
                      </a:r>
                      <a:r>
                        <a:rPr lang="en-US" sz="700">
                          <a:effectLst/>
                          <a:latin typeface="Arial" panose="020B0604020202020204" pitchFamily="34" charset="0"/>
                          <a:ea typeface="Malgun Gothic" panose="020B0503020000020004" pitchFamily="34" charset="-127"/>
                        </a:rPr>
                        <a:t>Study to enable support for different exposure mechanisms (or different protocols)</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Nokia, Samsung, Huawei,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Lenovo, CMCC</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Gap analysis, Stage-3 scope, New protocol support, Could be </a:t>
                      </a:r>
                      <a:r>
                        <a:rPr lang="en-US" sz="700">
                          <a:solidFill>
                            <a:srgbClr val="000000"/>
                          </a:solidFill>
                          <a:effectLst/>
                          <a:latin typeface="TimesNewRomanPSMT"/>
                          <a:ea typeface="Times New Roman" panose="02020603050405020304" pitchFamily="18" charset="0"/>
                          <a:cs typeface="TimesNewRomanPSMT"/>
                        </a:rPr>
                        <a:t>CAPIF Ph4 study</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16809220"/>
                  </a:ext>
                </a:extLst>
              </a:tr>
              <a:tr h="281559">
                <a:tc>
                  <a:txBody>
                    <a:bodyPr/>
                    <a:lstStyle/>
                    <a:p>
                      <a:pPr hangingPunct="0">
                        <a:spcAft>
                          <a:spcPts val="900"/>
                        </a:spcAft>
                      </a:pPr>
                      <a:r>
                        <a:rPr lang="en-US" sz="700">
                          <a:effectLst/>
                          <a:latin typeface="Arial" panose="020B0604020202020204" pitchFamily="34" charset="0"/>
                          <a:ea typeface="DengXian"/>
                        </a:rPr>
                        <a:t>WT1.6: </a:t>
                      </a:r>
                      <a:r>
                        <a:rPr lang="en-US" sz="700">
                          <a:effectLst/>
                          <a:latin typeface="Arial" panose="020B0604020202020204" pitchFamily="34" charset="0"/>
                          <a:ea typeface="Malgun Gothic" panose="020B0503020000020004" pitchFamily="34" charset="-127"/>
                        </a:rPr>
                        <a:t>Study possible enhanced version control – to support multiple active version on same interface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Nokia,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Interdigital, Lenovo, CMCC, Samsung, Huawei</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Clarifications asked, Gap analysis, Current mechanisms sufficient, Not in stage-2 scope, Could be </a:t>
                      </a:r>
                      <a:r>
                        <a:rPr lang="en-US" sz="700">
                          <a:solidFill>
                            <a:srgbClr val="000000"/>
                          </a:solidFill>
                          <a:effectLst/>
                          <a:latin typeface="TimesNewRomanPSMT"/>
                          <a:ea typeface="Times New Roman" panose="02020603050405020304" pitchFamily="18" charset="0"/>
                          <a:cs typeface="TimesNewRomanPSMT"/>
                        </a:rPr>
                        <a:t>CAPIF Ph4 study</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16184849"/>
                  </a:ext>
                </a:extLst>
              </a:tr>
              <a:tr h="220916">
                <a:tc>
                  <a:txBody>
                    <a:bodyPr/>
                    <a:lstStyle/>
                    <a:p>
                      <a:pPr hangingPunct="0">
                        <a:spcAft>
                          <a:spcPts val="900"/>
                        </a:spcAft>
                      </a:pPr>
                      <a:r>
                        <a:rPr lang="en-US" sz="700">
                          <a:effectLst/>
                          <a:latin typeface="Arial" panose="020B0604020202020204" pitchFamily="34" charset="0"/>
                          <a:ea typeface="DengXian"/>
                        </a:rPr>
                        <a:t>WT1.7: </a:t>
                      </a:r>
                      <a:r>
                        <a:rPr lang="en-US" sz="700">
                          <a:effectLst/>
                          <a:latin typeface="Arial" panose="020B0604020202020204" pitchFamily="34" charset="0"/>
                          <a:ea typeface="Malgun Gothic" panose="020B0503020000020004" pitchFamily="34" charset="-127"/>
                        </a:rPr>
                        <a:t>Study enhanced granular access control (considering scope/purpose)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Nokia,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Lenovo, CMCC, Samsung, Huawei, Ericsson</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Gap analysis, Clarifications asked, Could be </a:t>
                      </a:r>
                      <a:r>
                        <a:rPr lang="en-US" sz="700">
                          <a:solidFill>
                            <a:srgbClr val="000000"/>
                          </a:solidFill>
                          <a:effectLst/>
                          <a:latin typeface="TimesNewRomanPSMT"/>
                          <a:ea typeface="Times New Roman" panose="02020603050405020304" pitchFamily="18" charset="0"/>
                          <a:cs typeface="TimesNewRomanPSMT"/>
                        </a:rPr>
                        <a:t>CAPIF Ph4 study</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48599090"/>
                  </a:ext>
                </a:extLst>
              </a:tr>
              <a:tr h="350866">
                <a:tc>
                  <a:txBody>
                    <a:bodyPr/>
                    <a:lstStyle/>
                    <a:p>
                      <a:pPr hangingPunct="0">
                        <a:spcAft>
                          <a:spcPts val="900"/>
                        </a:spcAft>
                      </a:pPr>
                      <a:r>
                        <a:rPr lang="en-US" sz="700" dirty="0">
                          <a:effectLst/>
                          <a:latin typeface="Arial" panose="020B0604020202020204" pitchFamily="34" charset="0"/>
                          <a:ea typeface="DengXian"/>
                        </a:rPr>
                        <a:t>WT1.8: </a:t>
                      </a:r>
                      <a:r>
                        <a:rPr lang="en-US" sz="700" dirty="0">
                          <a:effectLst/>
                          <a:latin typeface="Arial" panose="020B0604020202020204" pitchFamily="34" charset="0"/>
                          <a:ea typeface="Malgun Gothic" panose="020B0503020000020004" pitchFamily="34" charset="-127"/>
                        </a:rPr>
                        <a:t>To consider potential requirements (e.g. impacts due to AI) from other working groups (e.g. SA2, SA3, SA4, SA5) on the common exposure framework</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ZTE, Lenovo, Nokia, CMCC, Samsung, Huawei, Apple, 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 </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Consider requirements from other 3GPP WGs, 6G Scope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47328195"/>
                  </a:ext>
                </a:extLst>
              </a:tr>
              <a:tr h="424505">
                <a:tc>
                  <a:txBody>
                    <a:bodyPr/>
                    <a:lstStyle/>
                    <a:p>
                      <a:pPr hangingPunct="0">
                        <a:spcAft>
                          <a:spcPts val="900"/>
                        </a:spcAft>
                      </a:pPr>
                      <a:r>
                        <a:rPr lang="en-US" sz="700" b="1" dirty="0">
                          <a:effectLst/>
                          <a:latin typeface="Arial" panose="020B0604020202020204" pitchFamily="34" charset="0"/>
                          <a:ea typeface="DengXian"/>
                        </a:rPr>
                        <a:t>WT1.9: </a:t>
                      </a:r>
                      <a:r>
                        <a:rPr lang="en-US" sz="700" b="1" dirty="0">
                          <a:effectLst/>
                          <a:latin typeface="Arial" panose="020B0604020202020204" pitchFamily="34" charset="0"/>
                          <a:ea typeface="Malgun Gothic" panose="020B0503020000020004" pitchFamily="34" charset="-127"/>
                        </a:rPr>
                        <a:t>Study what to expose as APIs to consumers.</a:t>
                      </a:r>
                      <a:endParaRPr lang="en-IN" sz="700" b="1"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ZTE, Samsung,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Nokia, CMCC, Huawei, 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Clarifications asked, Covered by WT1.2, WT1.5, WT1.10, WT1.13, Is it WA1? Concrete examples, Relation to WA2, Service specific, Could be </a:t>
                      </a:r>
                      <a:r>
                        <a:rPr lang="en-US" sz="700" dirty="0">
                          <a:solidFill>
                            <a:srgbClr val="000000"/>
                          </a:solidFill>
                          <a:effectLst/>
                          <a:latin typeface="TimesNewRomanPSMT"/>
                          <a:ea typeface="Times New Roman" panose="02020603050405020304" pitchFamily="18" charset="0"/>
                          <a:cs typeface="TimesNewRomanPSMT"/>
                        </a:rPr>
                        <a:t>CAPIF Ph4 study, Merge with WT1.10</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5740011"/>
                  </a:ext>
                </a:extLst>
              </a:tr>
              <a:tr h="190594">
                <a:tc>
                  <a:txBody>
                    <a:bodyPr/>
                    <a:lstStyle/>
                    <a:p>
                      <a:pPr hangingPunct="0">
                        <a:spcAft>
                          <a:spcPts val="900"/>
                        </a:spcAft>
                      </a:pPr>
                      <a:r>
                        <a:rPr lang="en-US" sz="700" b="1">
                          <a:effectLst/>
                          <a:latin typeface="Arial" panose="020B0604020202020204" pitchFamily="34" charset="0"/>
                          <a:ea typeface="DengXian"/>
                        </a:rPr>
                        <a:t>WT1.10: </a:t>
                      </a:r>
                      <a:r>
                        <a:rPr lang="en-US" sz="700" b="1">
                          <a:effectLst/>
                          <a:latin typeface="Arial" panose="020B0604020202020204" pitchFamily="34" charset="0"/>
                          <a:ea typeface="Malgun Gothic" panose="020B0503020000020004" pitchFamily="34" charset="-127"/>
                        </a:rPr>
                        <a:t>Study how to expose APIs for better consumer adoption e.g. intent driven APIs.</a:t>
                      </a:r>
                      <a:endParaRPr lang="en-IN" sz="700" b="1">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ZTE, Lenovo, Nokia, CMCC, Samsung, Huawei,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Avoid service APIs scope, Relation with SA2 work. Merge with WT1.13. 6G Scope</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43424531"/>
                  </a:ext>
                </a:extLst>
              </a:tr>
              <a:tr h="372524">
                <a:tc>
                  <a:txBody>
                    <a:bodyPr/>
                    <a:lstStyle/>
                    <a:p>
                      <a:pPr hangingPunct="0">
                        <a:spcAft>
                          <a:spcPts val="900"/>
                        </a:spcAft>
                      </a:pPr>
                      <a:r>
                        <a:rPr lang="en-US" sz="700" b="1" dirty="0">
                          <a:effectLst/>
                          <a:latin typeface="Arial" panose="020B0604020202020204" pitchFamily="34" charset="0"/>
                          <a:ea typeface="DengXian"/>
                        </a:rPr>
                        <a:t>WT1.11: </a:t>
                      </a:r>
                      <a:r>
                        <a:rPr lang="en-US" sz="700" b="1"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700" b="1"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ZTE, Lenovo, CMCC, Samsung, Huawei,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Nokia, Ericsson</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Better co-ordination with other SDOs, Cater wider ecosystem, Clarifications asked, Could be </a:t>
                      </a:r>
                      <a:r>
                        <a:rPr lang="en-US" sz="700" dirty="0">
                          <a:solidFill>
                            <a:srgbClr val="000000"/>
                          </a:solidFill>
                          <a:effectLst/>
                          <a:latin typeface="TimesNewRomanPSMT"/>
                          <a:ea typeface="Times New Roman" panose="02020603050405020304" pitchFamily="18" charset="0"/>
                          <a:cs typeface="TimesNewRomanPSMT"/>
                        </a:rPr>
                        <a:t>CAPIF Ph4 study, AF on UE enhancements</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52202211"/>
                  </a:ext>
                </a:extLst>
              </a:tr>
              <a:tr h="307550">
                <a:tc>
                  <a:txBody>
                    <a:bodyPr/>
                    <a:lstStyle/>
                    <a:p>
                      <a:pPr hangingPunct="0">
                        <a:spcAft>
                          <a:spcPts val="900"/>
                        </a:spcAft>
                      </a:pPr>
                      <a:r>
                        <a:rPr lang="en-US" sz="700" dirty="0">
                          <a:effectLst/>
                          <a:latin typeface="Arial" panose="020B0604020202020204" pitchFamily="34" charset="0"/>
                          <a:ea typeface="DengXian"/>
                        </a:rPr>
                        <a:t>WT1.12: </a:t>
                      </a:r>
                      <a:r>
                        <a:rPr lang="en-US" sz="700" dirty="0">
                          <a:effectLst/>
                          <a:latin typeface="Arial" panose="020B0604020202020204" pitchFamily="34" charset="0"/>
                          <a:ea typeface="Malgun Gothic" panose="020B0503020000020004" pitchFamily="34" charset="-127"/>
                        </a:rPr>
                        <a:t>Study latest API paradigms (AI-powered, Streaming services, </a:t>
                      </a:r>
                      <a:r>
                        <a:rPr lang="en-US" sz="700" dirty="0" err="1">
                          <a:effectLst/>
                          <a:latin typeface="Arial" panose="020B0604020202020204" pitchFamily="34" charset="0"/>
                          <a:ea typeface="Malgun Gothic" panose="020B0503020000020004" pitchFamily="34" charset="-127"/>
                        </a:rPr>
                        <a:t>Realtimeness</a:t>
                      </a:r>
                      <a:r>
                        <a:rPr lang="en-US" sz="700" dirty="0">
                          <a:effectLst/>
                          <a:latin typeface="Arial" panose="020B0604020202020204" pitchFamily="34" charset="0"/>
                          <a:ea typeface="Malgun Gothic" panose="020B0503020000020004" pitchFamily="34" charset="-127"/>
                        </a:rPr>
                        <a:t>, Handling large data </a:t>
                      </a:r>
                      <a:r>
                        <a:rPr lang="en-US" sz="700" dirty="0" err="1">
                          <a:effectLst/>
                          <a:latin typeface="Arial" panose="020B0604020202020204" pitchFamily="34" charset="0"/>
                          <a:ea typeface="Malgun Gothic" panose="020B0503020000020004" pitchFamily="34" charset="-127"/>
                        </a:rPr>
                        <a:t>etc</a:t>
                      </a:r>
                      <a:r>
                        <a:rPr lang="en-US" sz="700" dirty="0">
                          <a:effectLst/>
                          <a:latin typeface="Arial" panose="020B0604020202020204" pitchFamily="34" charset="0"/>
                          <a:ea typeface="Malgun Gothic" panose="020B0503020000020004" pitchFamily="34" charset="-127"/>
                        </a:rPr>
                        <a:t>) and essential consistency guidelines.</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Lenovo, Nokia, CMCC, Samsung, Huawei,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 </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Clarifications asked, Merge with WT1.5, 6G Scope</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68686967"/>
                  </a:ext>
                </a:extLst>
              </a:tr>
              <a:tr h="437500">
                <a:tc>
                  <a:txBody>
                    <a:bodyPr/>
                    <a:lstStyle/>
                    <a:p>
                      <a:pPr hangingPunct="0">
                        <a:spcAft>
                          <a:spcPts val="900"/>
                        </a:spcAft>
                      </a:pPr>
                      <a:r>
                        <a:rPr lang="en-US" sz="700">
                          <a:effectLst/>
                          <a:latin typeface="Arial" panose="020B0604020202020204" pitchFamily="34" charset="0"/>
                          <a:ea typeface="DengXian"/>
                        </a:rPr>
                        <a:t>WT1.13: </a:t>
                      </a:r>
                      <a:r>
                        <a:rPr lang="en-US" sz="700">
                          <a:effectLst/>
                          <a:latin typeface="Arial" panose="020B0604020202020204" pitchFamily="34" charset="0"/>
                          <a:ea typeface="Malgun Gothic" panose="020B0503020000020004" pitchFamily="34" charset="-127"/>
                        </a:rPr>
                        <a:t>Study the potential new capability abstraction and interaction models in 6G era (e.g. Investigate potential extensions to the capability invocation model in CAPIF, Scenario-driven capability exposure)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ZTE, Lenovo, Nokia, CMCC, Samsung, Huawei,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 </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Merge with WT1.5, WT1.10</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71942023"/>
                  </a:ext>
                </a:extLst>
              </a:tr>
              <a:tr h="329208">
                <a:tc>
                  <a:txBody>
                    <a:bodyPr/>
                    <a:lstStyle/>
                    <a:p>
                      <a:pPr hangingPunct="0">
                        <a:spcAft>
                          <a:spcPts val="900"/>
                        </a:spcAft>
                      </a:pPr>
                      <a:r>
                        <a:rPr lang="en-US" sz="700">
                          <a:effectLst/>
                          <a:latin typeface="Arial" panose="020B0604020202020204" pitchFamily="34" charset="0"/>
                          <a:ea typeface="DengXian"/>
                        </a:rPr>
                        <a:t>WT1.14: </a:t>
                      </a:r>
                      <a:r>
                        <a:rPr lang="en-US" sz="700">
                          <a:effectLst/>
                          <a:latin typeface="Arial" panose="020B0604020202020204" pitchFamily="34" charset="0"/>
                          <a:ea typeface="Malgun Gothic" panose="020B0503020000020004" pitchFamily="34" charset="-127"/>
                        </a:rPr>
                        <a:t>Harmonized 3GPP wide User Consent Framework</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700">
                          <a:effectLst/>
                          <a:latin typeface="Arial" panose="020B0604020202020204" pitchFamily="34" charset="0"/>
                          <a:ea typeface="Malgun Gothic" panose="020B0503020000020004" pitchFamily="34" charset="-127"/>
                        </a:rPr>
                        <a:t>Interdigital, Apple</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700">
                          <a:effectLst/>
                          <a:latin typeface="Arial" panose="020B0604020202020204" pitchFamily="34" charset="0"/>
                          <a:ea typeface="Malgun Gothic" panose="020B0503020000020004" pitchFamily="34" charset="-127"/>
                        </a:rPr>
                        <a:t>Lenovo, CMCC, Samsung, Huawei, Ericsson, Nokia</a:t>
                      </a:r>
                      <a:endParaRPr lang="en-IN" sz="70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700" dirty="0">
                          <a:effectLst/>
                          <a:latin typeface="Arial" panose="020B0604020202020204" pitchFamily="34" charset="0"/>
                          <a:ea typeface="Malgun Gothic" panose="020B0503020000020004" pitchFamily="34" charset="-127"/>
                        </a:rPr>
                        <a:t>SA2/SA3 scope, Clarifications asked, Gap analysis especially with FS_APCOT, Important, </a:t>
                      </a:r>
                      <a:r>
                        <a:rPr lang="en-US" sz="700" dirty="0">
                          <a:solidFill>
                            <a:srgbClr val="000000"/>
                          </a:solidFill>
                          <a:effectLst/>
                          <a:latin typeface="TimesNewRomanPSMT"/>
                          <a:ea typeface="Times New Roman" panose="02020603050405020304" pitchFamily="18" charset="0"/>
                          <a:cs typeface="TimesNewRomanPSMT"/>
                        </a:rPr>
                        <a:t>Overlap with SA2/SA3</a:t>
                      </a:r>
                      <a:endParaRPr lang="en-IN" sz="7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52069327"/>
                  </a:ext>
                </a:extLst>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WT1.3</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Not entirely in SA6 scope. Some support and some opposition regarding “RAN exposure”</a:t>
            </a:r>
          </a:p>
          <a:p>
            <a:pPr lvl="1"/>
            <a:r>
              <a:rPr lang="en-IN" sz="1000" dirty="0"/>
              <a:t>General support for unified exposure framework including “CN &amp; OAM exposure”</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IN" sz="1000" dirty="0"/>
              <a:t>Definition of Service APIs (internal and external APIs) is happening across multiple WGs in 3GPP and the need for Exposure Framework to support these Service APIs is already established</a:t>
            </a:r>
          </a:p>
          <a:p>
            <a:pPr lvl="1"/>
            <a:r>
              <a:rPr lang="en-IN" sz="1000" dirty="0"/>
              <a:t>Do we need ONE Exposure Framework or Fragmented Exposure Framework defined by multiple WGs?</a:t>
            </a:r>
          </a:p>
          <a:p>
            <a:pPr lvl="1"/>
            <a:r>
              <a:rPr lang="en-IN" sz="1000" dirty="0"/>
              <a:t>ONE Exposure Framework does not mean ONE deployment for all Service APIs (internal and external) – ONE Exposure Framework standards definition but there can be multiple deployments, which may or may not be linked.</a:t>
            </a:r>
          </a:p>
          <a:p>
            <a:pPr lvl="1"/>
            <a:r>
              <a:rPr lang="en-IN" sz="1000" dirty="0">
                <a:latin typeface="Calibri" panose="020F0502020204030204" pitchFamily="34" charset="0"/>
                <a:ea typeface="Malgun Gothic" panose="020B0503020000020004" pitchFamily="34" charset="-127"/>
              </a:rPr>
              <a:t>Co-ordination with other WGs is necessary to consider their requirements to define ONE Exposure Framework.</a:t>
            </a:r>
          </a:p>
          <a:p>
            <a:pPr lvl="1"/>
            <a:r>
              <a:rPr lang="en-IN" sz="1000" dirty="0"/>
              <a:t>We can wait for clarity on RAN Exposure</a:t>
            </a:r>
          </a:p>
          <a:p>
            <a:r>
              <a:rPr lang="en-IN" sz="1200" dirty="0"/>
              <a:t>Way forward</a:t>
            </a:r>
          </a:p>
          <a:p>
            <a:pPr lvl="1"/>
            <a:r>
              <a:rPr lang="en-IN" sz="1000" dirty="0"/>
              <a:t>WT1.3 and WT1.8 can be merged</a:t>
            </a:r>
            <a:endParaRPr lang="en-IN" sz="1100" dirty="0"/>
          </a:p>
          <a:p>
            <a:pPr lvl="1"/>
            <a:endParaRPr lang="en-IN" sz="1000" dirty="0"/>
          </a:p>
        </p:txBody>
      </p:sp>
      <p:graphicFrame>
        <p:nvGraphicFramePr>
          <p:cNvPr id="7" name="Content Placeholder 2"/>
          <p:cNvGraphicFramePr>
            <a:graphicFrameLocks/>
          </p:cNvGraphicFramePr>
          <p:nvPr>
            <p:extLst>
              <p:ext uri="{D42A27DB-BD31-4B8C-83A1-F6EECF244321}">
                <p14:modId xmlns:p14="http://schemas.microsoft.com/office/powerpoint/2010/main" val="1147939396"/>
              </p:ext>
            </p:extLst>
          </p:nvPr>
        </p:nvGraphicFramePr>
        <p:xfrm>
          <a:off x="838200" y="1787533"/>
          <a:ext cx="10630146" cy="71815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916074">
                  <a:extLst>
                    <a:ext uri="{9D8B030D-6E8A-4147-A177-3AD203B41FA5}">
                      <a16:colId xmlns:a16="http://schemas.microsoft.com/office/drawing/2014/main" val="1225040043"/>
                    </a:ext>
                  </a:extLst>
                </a:gridCol>
                <a:gridCol w="1669517">
                  <a:extLst>
                    <a:ext uri="{9D8B030D-6E8A-4147-A177-3AD203B41FA5}">
                      <a16:colId xmlns:a16="http://schemas.microsoft.com/office/drawing/2014/main" val="1474654838"/>
                    </a:ext>
                  </a:extLst>
                </a:gridCol>
                <a:gridCol w="3480620">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WT1.3: </a:t>
                      </a:r>
                      <a:r>
                        <a:rPr lang="en-US" sz="1000" b="0" dirty="0">
                          <a:effectLst/>
                          <a:latin typeface="Arial" panose="020B0604020202020204" pitchFamily="34" charset="0"/>
                          <a:ea typeface="Malgun Gothic" panose="020B0503020000020004" pitchFamily="34" charset="-127"/>
                        </a:rPr>
                        <a:t>3GPP wide API framework including usage by CN, OAM and RAN groups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ZTE, Lenovo, CMCC, Samsung, Huawei, Apple, Nokia</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031088148"/>
              </p:ext>
            </p:extLst>
          </p:nvPr>
        </p:nvGraphicFramePr>
        <p:xfrm>
          <a:off x="1311275" y="5518815"/>
          <a:ext cx="10680699" cy="875635"/>
        </p:xfrm>
        <a:graphic>
          <a:graphicData uri="http://schemas.openxmlformats.org/drawingml/2006/table">
            <a:tbl>
              <a:tblPr firstRow="1" firstCol="1" bandRow="1"/>
              <a:tblGrid>
                <a:gridCol w="4670425">
                  <a:extLst>
                    <a:ext uri="{9D8B030D-6E8A-4147-A177-3AD203B41FA5}">
                      <a16:colId xmlns:a16="http://schemas.microsoft.com/office/drawing/2014/main" val="2850069469"/>
                    </a:ext>
                  </a:extLst>
                </a:gridCol>
                <a:gridCol w="6010274">
                  <a:extLst>
                    <a:ext uri="{9D8B030D-6E8A-4147-A177-3AD203B41FA5}">
                      <a16:colId xmlns:a16="http://schemas.microsoft.com/office/drawing/2014/main" val="601988892"/>
                    </a:ext>
                  </a:extLst>
                </a:gridCol>
              </a:tblGrid>
              <a:tr h="161260">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358775">
                <a:tc>
                  <a:txBody>
                    <a:bodyPr/>
                    <a:lstStyle/>
                    <a:p>
                      <a:pPr hangingPunct="0">
                        <a:spcAft>
                          <a:spcPts val="600"/>
                        </a:spcAft>
                      </a:pPr>
                      <a:r>
                        <a:rPr lang="en-US" sz="10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6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WT1.3: </a:t>
                      </a:r>
                      <a:r>
                        <a:rPr lang="en-IN" sz="10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355600">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Tree>
    <p:extLst>
      <p:ext uri="{BB962C8B-B14F-4D97-AF65-F5344CB8AC3E}">
        <p14:creationId xmlns:p14="http://schemas.microsoft.com/office/powerpoint/2010/main" val="28359175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WT1.9</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WT is vague and seems covered by other WTs</a:t>
            </a:r>
          </a:p>
          <a:p>
            <a:pPr lvl="1"/>
            <a:r>
              <a:rPr lang="en-IN" sz="1000" dirty="0"/>
              <a:t>Is it about “what to expose” or about “which consumer to expose to”</a:t>
            </a:r>
          </a:p>
          <a:p>
            <a:pPr lvl="1"/>
            <a:r>
              <a:rPr lang="en-IN" sz="1000" dirty="0"/>
              <a:t>If it is “what to expose”, merge to other WAs? Identify framework aspects</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US" sz="1000" dirty="0"/>
              <a:t>“What to expose” is covered by other WAs.</a:t>
            </a:r>
          </a:p>
          <a:p>
            <a:pPr lvl="1"/>
            <a:r>
              <a:rPr lang="en-IN" sz="1000" dirty="0"/>
              <a:t>Framework requirements from Service APIs can be studied for existing Service APIs</a:t>
            </a:r>
          </a:p>
          <a:p>
            <a:r>
              <a:rPr lang="en-IN" sz="1200" dirty="0"/>
              <a:t>Way forward</a:t>
            </a:r>
          </a:p>
          <a:p>
            <a:pPr lvl="1"/>
            <a:r>
              <a:rPr lang="en-IN" sz="1000" dirty="0"/>
              <a:t>WT 1.9 can be revised</a:t>
            </a:r>
          </a:p>
          <a:p>
            <a:pPr lvl="1"/>
            <a:endParaRPr lang="en-IN" sz="1000" dirty="0"/>
          </a:p>
          <a:p>
            <a:pPr lvl="1"/>
            <a:endParaRPr lang="en-IN" sz="1000" dirty="0"/>
          </a:p>
        </p:txBody>
      </p:sp>
      <p:graphicFrame>
        <p:nvGraphicFramePr>
          <p:cNvPr id="7" name="Content Placeholder 2"/>
          <p:cNvGraphicFramePr>
            <a:graphicFrameLocks/>
          </p:cNvGraphicFramePr>
          <p:nvPr/>
        </p:nvGraphicFramePr>
        <p:xfrm>
          <a:off x="838200" y="1787533"/>
          <a:ext cx="10630146" cy="70291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1249645">
                  <a:extLst>
                    <a:ext uri="{9D8B030D-6E8A-4147-A177-3AD203B41FA5}">
                      <a16:colId xmlns:a16="http://schemas.microsoft.com/office/drawing/2014/main" val="1225040043"/>
                    </a:ext>
                  </a:extLst>
                </a:gridCol>
                <a:gridCol w="1773568">
                  <a:extLst>
                    <a:ext uri="{9D8B030D-6E8A-4147-A177-3AD203B41FA5}">
                      <a16:colId xmlns:a16="http://schemas.microsoft.com/office/drawing/2014/main" val="1474654838"/>
                    </a:ext>
                  </a:extLst>
                </a:gridCol>
                <a:gridCol w="5042998">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ZTE, Samsung, Apple</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Nokia, CMCC, Huawei, 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asked, Covered by WT1.2, WT1.5, WT1.10, WT1.13, Is it WA1? Concrete examples, Relation to WA2, Service specific, Could be </a:t>
                      </a:r>
                      <a:r>
                        <a:rPr lang="en-US" sz="1000" b="0" dirty="0">
                          <a:solidFill>
                            <a:srgbClr val="000000"/>
                          </a:solidFill>
                          <a:effectLst/>
                          <a:latin typeface="TimesNewRomanPSMT"/>
                          <a:ea typeface="Times New Roman" panose="02020603050405020304" pitchFamily="18" charset="0"/>
                          <a:cs typeface="TimesNewRomanPSMT"/>
                        </a:rPr>
                        <a:t>CAPIF Ph4 study, Merge with WT1.10</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98055600"/>
              </p:ext>
            </p:extLst>
          </p:nvPr>
        </p:nvGraphicFramePr>
        <p:xfrm>
          <a:off x="1420025" y="5074286"/>
          <a:ext cx="9857822" cy="64570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WT1.9:</a:t>
                      </a:r>
                      <a:r>
                        <a:rPr lang="en-US" sz="1000" b="0" kern="1200" baseline="0" dirty="0">
                          <a:solidFill>
                            <a:schemeClr val="tx1"/>
                          </a:solidFill>
                          <a:effectLst/>
                          <a:latin typeface="Arial" panose="020B0604020202020204" pitchFamily="34" charset="0"/>
                          <a:ea typeface="DengXian"/>
                          <a:cs typeface="+mn-cs"/>
                        </a:rPr>
                        <a:t> </a:t>
                      </a:r>
                      <a:r>
                        <a:rPr lang="en-IN" sz="10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bl>
          </a:graphicData>
        </a:graphic>
      </p:graphicFrame>
    </p:spTree>
    <p:extLst>
      <p:ext uri="{BB962C8B-B14F-4D97-AF65-F5344CB8AC3E}">
        <p14:creationId xmlns:p14="http://schemas.microsoft.com/office/powerpoint/2010/main" val="41365923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WT1.10</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Consider new generation services and service consumers like interest to AI-powered exposure, intent/scenario driven exposure (ref. S6-253373)</a:t>
            </a:r>
          </a:p>
          <a:p>
            <a:pPr lvl="1"/>
            <a:r>
              <a:rPr lang="en-IN" sz="1000" dirty="0"/>
              <a:t>Intent driven Service APIs not in scope</a:t>
            </a:r>
          </a:p>
          <a:p>
            <a:pPr lvl="1"/>
            <a:r>
              <a:rPr lang="en-IN" sz="1000" dirty="0"/>
              <a:t>Correlation, differentiation, and collaboration with the potential intent-driven work in SA2</a:t>
            </a:r>
          </a:p>
          <a:p>
            <a:pPr lvl="1"/>
            <a:r>
              <a:rPr lang="en-IN" sz="1000" dirty="0"/>
              <a:t>WT1.10  can be merged to WT1.9 or WT1.13</a:t>
            </a:r>
          </a:p>
          <a:p>
            <a:r>
              <a:rPr lang="en-IN" sz="1200" dirty="0"/>
              <a:t>Justification</a:t>
            </a:r>
          </a:p>
          <a:p>
            <a:pPr lvl="1"/>
            <a:r>
              <a:rPr lang="en-IN" sz="1000" dirty="0"/>
              <a:t>SA2 efforts are on defining intent-driven Communication/Service APIs whereas the WT1.10 is about Framework aspects and support to intent-driven Communication/Service APIs</a:t>
            </a:r>
          </a:p>
          <a:p>
            <a:pPr lvl="1"/>
            <a:r>
              <a:rPr lang="en-IN" sz="1000" dirty="0"/>
              <a:t>WT1.9 is about Service APIs but WT1.10 is about Exposure Framework aspects that need to be considered for better adoption of Service APIs.</a:t>
            </a:r>
          </a:p>
          <a:p>
            <a:r>
              <a:rPr lang="en-IN" sz="1200" dirty="0"/>
              <a:t>Way forward</a:t>
            </a:r>
          </a:p>
          <a:p>
            <a:pPr lvl="1"/>
            <a:r>
              <a:rPr lang="en-IN" sz="1000" dirty="0"/>
              <a:t>WT1.10 and WT1.13 can be merged</a:t>
            </a:r>
          </a:p>
          <a:p>
            <a:pPr lvl="1"/>
            <a:endParaRPr lang="en-IN" sz="1000" dirty="0"/>
          </a:p>
        </p:txBody>
      </p:sp>
      <p:graphicFrame>
        <p:nvGraphicFramePr>
          <p:cNvPr id="7" name="Content Placeholder 2"/>
          <p:cNvGraphicFramePr>
            <a:graphicFrameLocks/>
          </p:cNvGraphicFramePr>
          <p:nvPr>
            <p:extLst>
              <p:ext uri="{D42A27DB-BD31-4B8C-83A1-F6EECF244321}">
                <p14:modId xmlns:p14="http://schemas.microsoft.com/office/powerpoint/2010/main" val="3291975909"/>
              </p:ext>
            </p:extLst>
          </p:nvPr>
        </p:nvGraphicFramePr>
        <p:xfrm>
          <a:off x="838200" y="1787533"/>
          <a:ext cx="10630146" cy="645706"/>
        </p:xfrm>
        <a:graphic>
          <a:graphicData uri="http://schemas.openxmlformats.org/drawingml/2006/table">
            <a:tbl>
              <a:tblPr firstRow="1" firstCol="1" bandRow="1"/>
              <a:tblGrid>
                <a:gridCol w="2860695">
                  <a:extLst>
                    <a:ext uri="{9D8B030D-6E8A-4147-A177-3AD203B41FA5}">
                      <a16:colId xmlns:a16="http://schemas.microsoft.com/office/drawing/2014/main" val="4258532851"/>
                    </a:ext>
                  </a:extLst>
                </a:gridCol>
                <a:gridCol w="2430535">
                  <a:extLst>
                    <a:ext uri="{9D8B030D-6E8A-4147-A177-3AD203B41FA5}">
                      <a16:colId xmlns:a16="http://schemas.microsoft.com/office/drawing/2014/main" val="1225040043"/>
                    </a:ext>
                  </a:extLst>
                </a:gridCol>
                <a:gridCol w="1350952">
                  <a:extLst>
                    <a:ext uri="{9D8B030D-6E8A-4147-A177-3AD203B41FA5}">
                      <a16:colId xmlns:a16="http://schemas.microsoft.com/office/drawing/2014/main" val="1474654838"/>
                    </a:ext>
                  </a:extLst>
                </a:gridCol>
                <a:gridCol w="398796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WT1.10: </a:t>
                      </a:r>
                      <a:r>
                        <a:rPr lang="en-US" sz="1000" dirty="0">
                          <a:effectLst/>
                          <a:latin typeface="Arial" panose="020B0604020202020204" pitchFamily="34" charset="0"/>
                          <a:ea typeface="Malgun Gothic" panose="020B0503020000020004" pitchFamily="34" charset="-127"/>
                        </a:rPr>
                        <a:t>Study how to expose APIs for better consumer adoption e.g. intent driven APIs.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Avoid service APIs scope, Relation with SA2 work. Merge with WT1.13. 6G Scope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537749632"/>
              </p:ext>
            </p:extLst>
          </p:nvPr>
        </p:nvGraphicFramePr>
        <p:xfrm>
          <a:off x="1473057" y="4931902"/>
          <a:ext cx="9857822" cy="128203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6089287"/>
                  </a:ext>
                </a:extLst>
              </a:tr>
            </a:tbl>
          </a:graphicData>
        </a:graphic>
      </p:graphicFrame>
    </p:spTree>
    <p:extLst>
      <p:ext uri="{BB962C8B-B14F-4D97-AF65-F5344CB8AC3E}">
        <p14:creationId xmlns:p14="http://schemas.microsoft.com/office/powerpoint/2010/main" val="23226053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WT1.11</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Eco system players (like Aggregators or IT players) do not participate in 3GPP, GSMA is addressing</a:t>
            </a:r>
          </a:p>
          <a:p>
            <a:pPr lvl="1"/>
            <a:r>
              <a:rPr lang="en-IN" sz="1000" dirty="0"/>
              <a:t>Important for expanding the influence of the 3GPP ecosystem with cross SDO collaboration</a:t>
            </a:r>
          </a:p>
          <a:p>
            <a:pPr lvl="1"/>
            <a:r>
              <a:rPr lang="en-IN" sz="1000" dirty="0"/>
              <a:t>Whether to define APIs for new eco-system players or provide guidelines for better utilization?</a:t>
            </a:r>
          </a:p>
          <a:p>
            <a:r>
              <a:rPr lang="en-IN" sz="1200" dirty="0"/>
              <a:t>Justification</a:t>
            </a:r>
          </a:p>
          <a:p>
            <a:pPr lvl="1"/>
            <a:r>
              <a:rPr lang="en-IN" sz="1000" dirty="0"/>
              <a:t>3GPP defined Exposure Framework is currently addressed to API providers and invokers. For better adoption one of the aspect to consider is to meet the requirements from other ecosystem players for wider adoption</a:t>
            </a:r>
          </a:p>
          <a:p>
            <a:pPr lvl="1"/>
            <a:r>
              <a:rPr lang="en-IN" sz="1000" dirty="0"/>
              <a:t>GSMA is addressing because 3GPP did not meet the current market requirements of considering other ecosystem players</a:t>
            </a:r>
          </a:p>
          <a:p>
            <a:pPr lvl="1"/>
            <a:r>
              <a:rPr lang="en-IN" sz="1000" dirty="0"/>
              <a:t>3GPP is the standards body that can cater to GSMA identified requirements</a:t>
            </a:r>
          </a:p>
          <a:p>
            <a:pPr lvl="1"/>
            <a:r>
              <a:rPr lang="en-IN" sz="1000" dirty="0"/>
              <a:t>Ecosystem players would start participating in 3GPP, if 3GPP is inclusive and addressing them/their needs </a:t>
            </a:r>
          </a:p>
          <a:p>
            <a:pPr lvl="1"/>
            <a:r>
              <a:rPr lang="en-IN" sz="1000" dirty="0"/>
              <a:t>Not just Exposure Framework but also define APIs for new eco-system players and provide guidelines for better utilization</a:t>
            </a:r>
          </a:p>
          <a:p>
            <a:r>
              <a:rPr lang="en-IN" sz="1200" dirty="0"/>
              <a:t>Way forward</a:t>
            </a:r>
          </a:p>
          <a:p>
            <a:pPr lvl="1"/>
            <a:r>
              <a:rPr lang="en-IN" sz="1000" dirty="0"/>
              <a:t>WT1.11 can be revised</a:t>
            </a:r>
          </a:p>
        </p:txBody>
      </p:sp>
      <p:graphicFrame>
        <p:nvGraphicFramePr>
          <p:cNvPr id="7" name="Content Placeholder 2"/>
          <p:cNvGraphicFramePr>
            <a:graphicFrameLocks/>
          </p:cNvGraphicFramePr>
          <p:nvPr>
            <p:extLst>
              <p:ext uri="{D42A27DB-BD31-4B8C-83A1-F6EECF244321}">
                <p14:modId xmlns:p14="http://schemas.microsoft.com/office/powerpoint/2010/main" val="2288508916"/>
              </p:ext>
            </p:extLst>
          </p:nvPr>
        </p:nvGraphicFramePr>
        <p:xfrm>
          <a:off x="838200" y="1787533"/>
          <a:ext cx="10630146" cy="718155"/>
        </p:xfrm>
        <a:graphic>
          <a:graphicData uri="http://schemas.openxmlformats.org/drawingml/2006/table">
            <a:tbl>
              <a:tblPr firstRow="1" firstCol="1" bandRow="1"/>
              <a:tblGrid>
                <a:gridCol w="3362141">
                  <a:extLst>
                    <a:ext uri="{9D8B030D-6E8A-4147-A177-3AD203B41FA5}">
                      <a16:colId xmlns:a16="http://schemas.microsoft.com/office/drawing/2014/main" val="4258532851"/>
                    </a:ext>
                  </a:extLst>
                </a:gridCol>
                <a:gridCol w="1864196">
                  <a:extLst>
                    <a:ext uri="{9D8B030D-6E8A-4147-A177-3AD203B41FA5}">
                      <a16:colId xmlns:a16="http://schemas.microsoft.com/office/drawing/2014/main" val="1225040043"/>
                    </a:ext>
                  </a:extLst>
                </a:gridCol>
                <a:gridCol w="1321455">
                  <a:extLst>
                    <a:ext uri="{9D8B030D-6E8A-4147-A177-3AD203B41FA5}">
                      <a16:colId xmlns:a16="http://schemas.microsoft.com/office/drawing/2014/main" val="1474654838"/>
                    </a:ext>
                  </a:extLst>
                </a:gridCol>
                <a:gridCol w="408235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Better co-ordination with other SDOs, Cater wider ecosystem, Clarifications asked, Could be </a:t>
                      </a:r>
                      <a:r>
                        <a:rPr lang="en-US" sz="1000" dirty="0">
                          <a:solidFill>
                            <a:srgbClr val="000000"/>
                          </a:solidFill>
                          <a:effectLst/>
                          <a:latin typeface="TimesNewRomanPSMT"/>
                          <a:ea typeface="Times New Roman" panose="02020603050405020304" pitchFamily="18" charset="0"/>
                          <a:cs typeface="TimesNewRomanPSMT"/>
                        </a:rPr>
                        <a:t>CAPIF Ph4 study, AF on UE enhancements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68084692"/>
              </p:ext>
            </p:extLst>
          </p:nvPr>
        </p:nvGraphicFramePr>
        <p:xfrm>
          <a:off x="1314307" y="5468477"/>
          <a:ext cx="9857822" cy="68767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DengXian"/>
                        </a:rPr>
                        <a:t>WT1.11: </a:t>
                      </a:r>
                      <a:r>
                        <a:rPr lang="en-IN" sz="10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Tree>
    <p:extLst>
      <p:ext uri="{BB962C8B-B14F-4D97-AF65-F5344CB8AC3E}">
        <p14:creationId xmlns:p14="http://schemas.microsoft.com/office/powerpoint/2010/main" val="25831192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3" name="Content Placeholder 2"/>
          <p:cNvSpPr>
            <a:spLocks noGrp="1"/>
          </p:cNvSpPr>
          <p:nvPr>
            <p:ph idx="1"/>
          </p:nvPr>
        </p:nvSpPr>
        <p:spPr>
          <a:xfrm>
            <a:off x="589935" y="1825625"/>
            <a:ext cx="11232371" cy="4351338"/>
          </a:xfrm>
        </p:spPr>
        <p:txBody>
          <a:bodyPr/>
          <a:lstStyle/>
          <a:p>
            <a:r>
              <a:rPr lang="en-IN" dirty="0"/>
              <a:t> Proposals for WA1: WT1.3, WT1.8, WT1.9, WT1.10, WT1.11 and WT1.13</a:t>
            </a:r>
          </a:p>
        </p:txBody>
      </p:sp>
      <p:graphicFrame>
        <p:nvGraphicFramePr>
          <p:cNvPr id="5" name="Table 4"/>
          <p:cNvGraphicFramePr>
            <a:graphicFrameLocks noGrp="1"/>
          </p:cNvGraphicFramePr>
          <p:nvPr>
            <p:extLst>
              <p:ext uri="{D42A27DB-BD31-4B8C-83A1-F6EECF244321}">
                <p14:modId xmlns:p14="http://schemas.microsoft.com/office/powerpoint/2010/main" val="2855882257"/>
              </p:ext>
            </p:extLst>
          </p:nvPr>
        </p:nvGraphicFramePr>
        <p:xfrm>
          <a:off x="1250664" y="2374265"/>
          <a:ext cx="9857822" cy="337366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WT1.3: </a:t>
                      </a:r>
                      <a:r>
                        <a:rPr lang="en-IN" sz="11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100" b="0" dirty="0">
                          <a:effectLst/>
                          <a:latin typeface="Arial" panose="020B0604020202020204" pitchFamily="34" charset="0"/>
                          <a:ea typeface="Malgun Gothic" panose="020B0503020000020004" pitchFamily="34" charset="-127"/>
                        </a:rPr>
                        <a:t>Study what to expose as APIs to consumers.</a:t>
                      </a:r>
                      <a:endParaRPr lang="en-IN" sz="11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WT1.9:</a:t>
                      </a:r>
                      <a:r>
                        <a:rPr lang="en-US" sz="1100" b="0" kern="1200" baseline="0" dirty="0">
                          <a:solidFill>
                            <a:schemeClr val="tx1"/>
                          </a:solidFill>
                          <a:effectLst/>
                          <a:latin typeface="Arial" panose="020B0604020202020204" pitchFamily="34" charset="0"/>
                          <a:ea typeface="DengXian"/>
                          <a:cs typeface="+mn-cs"/>
                        </a:rPr>
                        <a:t> </a:t>
                      </a:r>
                      <a:r>
                        <a:rPr lang="en-IN" sz="11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466588"/>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1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400" dirty="0">
                          <a:effectLst/>
                          <a:latin typeface="Arial" panose="020B0604020202020204" pitchFamily="34" charset="0"/>
                          <a:ea typeface="DengXian"/>
                        </a:rPr>
                        <a:t>WT1.11: </a:t>
                      </a:r>
                      <a:r>
                        <a:rPr lang="en-IN" sz="11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23197"/>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723810"/>
                  </a:ext>
                </a:extLst>
              </a:tr>
            </a:tbl>
          </a:graphicData>
        </a:graphic>
      </p:graphicFrame>
    </p:spTree>
    <p:extLst>
      <p:ext uri="{BB962C8B-B14F-4D97-AF65-F5344CB8AC3E}">
        <p14:creationId xmlns:p14="http://schemas.microsoft.com/office/powerpoint/2010/main" val="6746877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www.w3.org/XML/1998/namespace"/>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280d8efa-eff2-4910-88d2-79ca146720c4"/>
    <ds:schemaRef ds:uri="http://schemas.microsoft.com/office/2006/metadata/properties"/>
    <ds:schemaRef ds:uri="679a257e-872f-4c98-9e8a-0a9c104f72cd"/>
    <ds:schemaRef ds:uri="http://purl.org/dc/dcmityp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6018</TotalTime>
  <Words>2401</Words>
  <Application>Microsoft Office PowerPoint</Application>
  <PresentationFormat>Widescreen</PresentationFormat>
  <Paragraphs>195</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Arial </vt:lpstr>
      <vt:lpstr>Arial-BoldMT</vt:lpstr>
      <vt:lpstr>Calibri</vt:lpstr>
      <vt:lpstr>Calibri Light</vt:lpstr>
      <vt:lpstr>Times New Roman</vt:lpstr>
      <vt:lpstr>TimesNewRomanPSMT</vt:lpstr>
      <vt:lpstr>Office Theme</vt:lpstr>
      <vt:lpstr>NWM WA1 Way forward  WA1: Exposure Framework Aspects</vt:lpstr>
      <vt:lpstr>Background:  WA1 Exposure Framework Aspects </vt:lpstr>
      <vt:lpstr>WA1: Exposure Framework Aspects; WT1.3</vt:lpstr>
      <vt:lpstr>WA1: Exposure Framework Aspects; WT1.9</vt:lpstr>
      <vt:lpstr>WA1: Exposure Framework Aspects; WT1.10</vt:lpstr>
      <vt:lpstr>WA1: Exposure Framework Aspects; WT1.11</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 [Naren]</cp:lastModifiedBy>
  <cp:revision>664</cp:revision>
  <dcterms:created xsi:type="dcterms:W3CDTF">2010-02-05T13:52:04Z</dcterms:created>
  <dcterms:modified xsi:type="dcterms:W3CDTF">2025-10-06T14:10:32Z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