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52" r:id="rId5"/>
    <p:sldMasterId id="2147483656" r:id="rId6"/>
  </p:sldMasterIdLst>
  <p:notesMasterIdLst>
    <p:notesMasterId r:id="rId18"/>
  </p:notesMasterIdLst>
  <p:handoutMasterIdLst>
    <p:handoutMasterId r:id="rId19"/>
  </p:handoutMasterIdLst>
  <p:sldIdLst>
    <p:sldId id="341" r:id="rId7"/>
    <p:sldId id="375" r:id="rId8"/>
    <p:sldId id="364" r:id="rId9"/>
    <p:sldId id="366" r:id="rId10"/>
    <p:sldId id="367" r:id="rId11"/>
    <p:sldId id="365" r:id="rId12"/>
    <p:sldId id="371" r:id="rId13"/>
    <p:sldId id="372" r:id="rId14"/>
    <p:sldId id="373" r:id="rId15"/>
    <p:sldId id="374" r:id="rId16"/>
    <p:sldId id="376" r:id="rId1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showGuides="1">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A3198B39-BF8D-4494-9821-E6701364FD81}" type="slidenum">
              <a:rPr lang="en-GB" altLang="en-US"/>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ln>
          <a:effectLst/>
        </p:spPr>
        <p:txBody>
          <a:bodyPr vert="horz" wrap="square" lIns="94426" tIns="47213" rIns="94426" bIns="47213" numCol="1" anchor="t"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ln>
          <a:effectLst/>
        </p:spPr>
        <p:txBody>
          <a:bodyPr vert="horz" wrap="square" lIns="94426" tIns="47213" rIns="94426" bIns="47213" numCol="1" anchor="t" anchorCtr="0" compatLnSpc="1"/>
          <a:lstStyle>
            <a:lvl1pPr algn="r" defTabSz="944880" eaLnBrk="1" hangingPunct="1">
              <a:defRPr sz="1200">
                <a:latin typeface="Times New Roman" panose="02020603050405020304" pitchFamily="18" charset="0"/>
                <a:cs typeface="+mn-cs"/>
              </a:defRPr>
            </a:lvl1pPr>
          </a:lstStyle>
          <a:p>
            <a:pPr>
              <a:defRPr/>
            </a:pPr>
            <a:endParaRPr lang="en-GB"/>
          </a:p>
        </p:txBody>
      </p:sp>
      <p:sp>
        <p:nvSpPr>
          <p:cNvPr id="3076"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ln>
          <a:effectLst/>
        </p:spPr>
        <p:txBody>
          <a:bodyPr vert="horz" wrap="square" lIns="94426" tIns="47213" rIns="94426" bIns="4721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ln>
          <a:effectLst/>
        </p:spPr>
        <p:txBody>
          <a:bodyPr vert="horz" wrap="square" lIns="94426" tIns="47213" rIns="94426" bIns="47213" numCol="1" anchor="b" anchorCtr="0" compatLnSpc="1"/>
          <a:lstStyle>
            <a:lvl1pPr defTabSz="944880" eaLnBrk="1" hangingPunct="1">
              <a:defRPr sz="1200">
                <a:latin typeface="Times New Roman" panose="02020603050405020304"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ln>
          <a:effectLst/>
        </p:spPr>
        <p:txBody>
          <a:bodyPr vert="horz" wrap="square" lIns="94426" tIns="47213" rIns="94426" bIns="47213" numCol="1" anchor="b" anchorCtr="0" compatLnSpc="1"/>
          <a:lstStyle>
            <a:lvl1pPr algn="r" defTabSz="944880" eaLnBrk="1" hangingPunct="1">
              <a:defRPr sz="1200">
                <a:latin typeface="Times New Roman" panose="02020603050405020304" pitchFamily="18" charset="0"/>
              </a:defRPr>
            </a:lvl1pPr>
          </a:lstStyle>
          <a:p>
            <a:pPr>
              <a:defRPr/>
            </a:pPr>
            <a:fld id="{ECB452CC-48C9-4997-9257-C682E2A70ECE}" type="slidenum">
              <a:rPr lang="en-GB" altLang="en-US"/>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2975371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5590"/>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zh-CN" sz="1200" b="1" dirty="0" smtClean="0">
                <a:solidFill>
                  <a:schemeClr val="tx1"/>
                </a:solidFill>
              </a:rPr>
              <a:t>S6-254331</a:t>
            </a:r>
            <a:endParaRPr lang="en-US" altLang="zh-CN" sz="1200" b="1" dirty="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8"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200" b="1" dirty="0" smtClean="0">
                <a:solidFill>
                  <a:schemeClr val="tx1"/>
                </a:solidFill>
              </a:rPr>
              <a:t>S6-254331</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t>‹#›</a:t>
            </a:fld>
            <a:endParaRPr lang="en-GB" altLang="en-US" sz="1400">
              <a:latin typeface="Calibri" panose="020F0502020204030204" pitchFamily="34" charset="0"/>
            </a:endParaRPr>
          </a:p>
        </p:txBody>
      </p:sp>
      <p:sp>
        <p:nvSpPr>
          <p:cNvPr id="14" name="Text Box 14"/>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panose="020B0604020202020204"/>
              </a:rPr>
              <a:t>3GPP TSG-SA WG6 Meeting #</a:t>
            </a:r>
            <a:r>
              <a:rPr lang="sv-SE" altLang="en-US" sz="1200" b="1" dirty="0" smtClean="0">
                <a:latin typeface="Arial" panose="020B0604020202020204"/>
              </a:rPr>
              <a:t>69</a:t>
            </a:r>
            <a:endParaRPr lang="sv-SE" altLang="en-US" sz="1200" b="1" dirty="0">
              <a:latin typeface="Arial" panose="020B0604020202020204"/>
            </a:endParaRPr>
          </a:p>
          <a:p>
            <a:pPr eaLnBrk="1" hangingPunct="1">
              <a:defRPr/>
            </a:pPr>
            <a:r>
              <a:rPr lang="en-IN" altLang="en-US" sz="1200" b="1" dirty="0" smtClean="0">
                <a:latin typeface="Arial" panose="020B0604020202020204"/>
              </a:rPr>
              <a:t>Wuhan, China 13th – 17th October 2025</a:t>
            </a:r>
            <a:endParaRPr lang="en-US" altLang="en-US" sz="1200" b="1" dirty="0">
              <a:latin typeface="Arial" panose="020B0604020202020204"/>
            </a:endParaRPr>
          </a:p>
        </p:txBody>
      </p:sp>
      <p:sp>
        <p:nvSpPr>
          <p:cNvPr id="15" name="Text Box 13"/>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50000"/>
              </a:spcBef>
              <a:spcAft>
                <a:spcPct val="0"/>
              </a:spcAft>
              <a:buClrTx/>
              <a:buSzTx/>
              <a:buFontTx/>
              <a:buNone/>
              <a:tabLst/>
              <a:defRPr/>
            </a:pPr>
            <a:r>
              <a:rPr lang="en-US" altLang="zh-CN" sz="1200" b="1" dirty="0" smtClean="0">
                <a:solidFill>
                  <a:schemeClr val="tx1"/>
                </a:solidFill>
              </a:rPr>
              <a:t>S6-254331</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2147888" y="1710055"/>
            <a:ext cx="8958262" cy="2852420"/>
          </a:xfrm>
        </p:spPr>
        <p:txBody>
          <a:bodyPr/>
          <a:lstStyle/>
          <a:p>
            <a:pPr algn="l" eaLnBrk="1" hangingPunct="1">
              <a:buClrTx/>
              <a:buSzTx/>
              <a:buFontTx/>
            </a:pPr>
            <a:r>
              <a:rPr lang="en-GB" altLang="en-US" sz="3600" b="1" dirty="0">
                <a:latin typeface="Arial-BoldMT"/>
                <a:sym typeface="+mn-ea"/>
              </a:rPr>
              <a:t>NWM WA</a:t>
            </a:r>
            <a:r>
              <a:rPr lang="en-US" altLang="en-GB" sz="3600" b="1" dirty="0">
                <a:latin typeface="Arial-BoldMT"/>
                <a:sym typeface="+mn-ea"/>
              </a:rPr>
              <a:t>4</a:t>
            </a:r>
            <a:r>
              <a:rPr lang="en-GB" altLang="en-US" sz="3600" b="1" dirty="0">
                <a:latin typeface="Arial-BoldMT"/>
                <a:sym typeface="+mn-ea"/>
              </a:rPr>
              <a:t> Way forward</a:t>
            </a:r>
            <a:br>
              <a:rPr lang="en-GB" altLang="en-US" sz="3600" b="1" dirty="0">
                <a:latin typeface="Arial-BoldMT"/>
                <a:sym typeface="+mn-ea"/>
              </a:rPr>
            </a:br>
            <a:r>
              <a:rPr lang="en-GB" altLang="en-US" sz="2400" dirty="0">
                <a:latin typeface="TimesNewRomanPSMT"/>
                <a:sym typeface="+mn-ea"/>
              </a:rPr>
              <a:t>WA</a:t>
            </a:r>
            <a:r>
              <a:rPr lang="en-US" altLang="en-GB" sz="2400" dirty="0">
                <a:latin typeface="TimesNewRomanPSMT"/>
                <a:sym typeface="+mn-ea"/>
              </a:rPr>
              <a:t>4</a:t>
            </a:r>
            <a:r>
              <a:rPr lang="en-GB" altLang="en-US" sz="2400" dirty="0">
                <a:latin typeface="TimesNewRomanPSMT"/>
                <a:sym typeface="+mn-ea"/>
              </a:rPr>
              <a:t> : </a:t>
            </a:r>
            <a:r>
              <a:rPr lang="en-US" altLang="zh-CN" sz="2400" dirty="0">
                <a:latin typeface="TimesNewRomanPSMT"/>
              </a:rPr>
              <a:t>Communication Aspects</a:t>
            </a:r>
            <a:r>
              <a:rPr lang="en-US" altLang="zh-CN" sz="5400" dirty="0"/>
              <a:t/>
            </a:r>
            <a:br>
              <a:rPr lang="en-US" altLang="zh-CN" sz="5400" dirty="0"/>
            </a:br>
            <a:endParaRPr lang="en-US" altLang="zh-CN" sz="4800" dirty="0"/>
          </a:p>
        </p:txBody>
      </p:sp>
      <p:sp>
        <p:nvSpPr>
          <p:cNvPr id="5123"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US" altLang="en-GB" dirty="0" smtClean="0"/>
              <a:t>Moderator, China Mobile, Ericsson</a:t>
            </a:r>
          </a:p>
          <a:p>
            <a:pPr marL="0" indent="0" eaLnBrk="1" hangingPunct="1">
              <a:buFontTx/>
              <a:buNone/>
            </a:pPr>
            <a:r>
              <a:rPr lang="en-US"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3B30F-92BB-E4B3-39C8-5B1DB4F4601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4490EB6-EEAD-BCC1-07EC-8E2D1AEB67CC}"/>
              </a:ext>
            </a:extLst>
          </p:cNvPr>
          <p:cNvSpPr>
            <a:spLocks noGrp="1"/>
          </p:cNvSpPr>
          <p:nvPr>
            <p:ph type="title"/>
          </p:nvPr>
        </p:nvSpPr>
        <p:spPr/>
        <p:txBody>
          <a:bodyPr/>
          <a:lstStyle/>
          <a:p>
            <a:r>
              <a:rPr lang="en-GB" altLang="en-US" dirty="0"/>
              <a:t>Proposed way forward WT4.6</a:t>
            </a:r>
          </a:p>
        </p:txBody>
      </p:sp>
      <p:sp>
        <p:nvSpPr>
          <p:cNvPr id="8195" name="Content Placeholder 2">
            <a:extLst>
              <a:ext uri="{FF2B5EF4-FFF2-40B4-BE49-F238E27FC236}">
                <a16:creationId xmlns:a16="http://schemas.microsoft.com/office/drawing/2014/main" id="{E5926F58-E371-D2F4-7149-422033C74A06}"/>
              </a:ext>
            </a:extLst>
          </p:cNvPr>
          <p:cNvSpPr>
            <a:spLocks noGrp="1"/>
          </p:cNvSpPr>
          <p:nvPr>
            <p:ph idx="1"/>
          </p:nvPr>
        </p:nvSpPr>
        <p:spPr>
          <a:xfrm>
            <a:off x="191424" y="1755535"/>
            <a:ext cx="11510128" cy="4719539"/>
          </a:xfrm>
        </p:spPr>
        <p:txBody>
          <a:bodyPr/>
          <a:lstStyle/>
          <a:p>
            <a:r>
              <a:rPr lang="en-GB" sz="2000" dirty="0"/>
              <a:t>WT title renaming to: </a:t>
            </a:r>
            <a:r>
              <a:rPr lang="en-GB" sz="2000" b="1" dirty="0"/>
              <a:t>Energy Enablement Features</a:t>
            </a:r>
          </a:p>
          <a:p>
            <a:r>
              <a:rPr lang="en-GB" sz="2000" dirty="0"/>
              <a:t>Support the new 6G use cases:</a:t>
            </a:r>
            <a:endParaRPr lang="en-US" sz="2000" dirty="0"/>
          </a:p>
          <a:p>
            <a:pPr lvl="1"/>
            <a:r>
              <a:rPr lang="en-US" sz="2000" dirty="0"/>
              <a:t>New capabilities: Analyze energy efficiency and energy saving requirements for supporting the new capabilities under different application scenarios in 6G for UE and Network (for application, application enablement)</a:t>
            </a:r>
          </a:p>
          <a:p>
            <a:pPr lvl="1"/>
            <a:r>
              <a:rPr lang="en-US" sz="2000" dirty="0"/>
              <a:t>New energy saving methods: Estimate the performance characteristics and energy-related characteristics related specific energy saving methods, provide suitable energy saving methods for different application scenarios</a:t>
            </a:r>
          </a:p>
          <a:p>
            <a:pPr lvl="1"/>
            <a:r>
              <a:rPr lang="en-US" sz="2000" dirty="0"/>
              <a:t>Based on the different application requirements, study what enablement energy efficiency and energy saving services are needed</a:t>
            </a:r>
          </a:p>
          <a:p>
            <a:pPr lvl="1"/>
            <a:endParaRPr lang="en-US" sz="2000" dirty="0"/>
          </a:p>
          <a:p>
            <a:pPr marL="0" indent="0">
              <a:buNone/>
            </a:pPr>
            <a:endParaRPr lang="en-US" altLang="en-US" sz="2400" dirty="0"/>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20147955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TBD</a:t>
            </a:r>
            <a:r>
              <a:rPr lang="en-IN" sz="3600" b="1" dirty="0" smtClean="0"/>
              <a:t>)</a:t>
            </a:r>
            <a:r>
              <a:rPr lang="en-IN" sz="3600" dirty="0"/>
              <a:t/>
            </a:r>
            <a:br>
              <a:rPr lang="en-IN" sz="3600" dirty="0"/>
            </a:br>
            <a:r>
              <a:rPr lang="en-IN" sz="3600" dirty="0"/>
              <a:t>WA4 :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1399031785"/>
              </p:ext>
            </p:extLst>
          </p:nvPr>
        </p:nvGraphicFramePr>
        <p:xfrm>
          <a:off x="424752" y="1825624"/>
          <a:ext cx="11061291" cy="2192928"/>
        </p:xfrm>
        <a:graphic>
          <a:graphicData uri="http://schemas.openxmlformats.org/drawingml/2006/table">
            <a:tbl>
              <a:tblPr firstRow="1" firstCol="1" bandRow="1"/>
              <a:tblGrid>
                <a:gridCol w="4126863">
                  <a:extLst>
                    <a:ext uri="{9D8B030D-6E8A-4147-A177-3AD203B41FA5}">
                      <a16:colId xmlns:a16="http://schemas.microsoft.com/office/drawing/2014/main" val="2532290280"/>
                    </a:ext>
                  </a:extLst>
                </a:gridCol>
                <a:gridCol w="5472155">
                  <a:extLst>
                    <a:ext uri="{9D8B030D-6E8A-4147-A177-3AD203B41FA5}">
                      <a16:colId xmlns:a16="http://schemas.microsoft.com/office/drawing/2014/main" val="2667516614"/>
                    </a:ext>
                  </a:extLst>
                </a:gridCol>
                <a:gridCol w="1462273">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a:t>
                      </a:r>
                      <a:r>
                        <a:rPr lang="en-US" sz="1100" b="1" dirty="0" smtClean="0">
                          <a:effectLst/>
                          <a:latin typeface="Arial" panose="020B0604020202020204" pitchFamily="34" charset="0"/>
                          <a:ea typeface="Malgun Gothic" panose="020B0503020000020004" pitchFamily="34" charset="-127"/>
                        </a:rPr>
                        <a:t>Task (Current)</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Candidate Work Task (Proposed)</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Include in</a:t>
                      </a:r>
                      <a:r>
                        <a:rPr lang="en-US" sz="1100" b="1" baseline="0" dirty="0" smtClean="0">
                          <a:effectLst/>
                          <a:latin typeface="Arial" panose="020B0604020202020204" pitchFamily="34" charset="0"/>
                          <a:ea typeface="Malgun Gothic" panose="020B0503020000020004" pitchFamily="34" charset="-127"/>
                        </a:rPr>
                        <a:t> </a:t>
                      </a:r>
                      <a:r>
                        <a:rPr lang="en-US" sz="1100" b="1" dirty="0" smtClean="0">
                          <a:effectLst/>
                          <a:latin typeface="Arial" panose="020B0604020202020204" pitchFamily="34" charset="0"/>
                          <a:ea typeface="Malgun Gothic" panose="020B0503020000020004" pitchFamily="34" charset="-127"/>
                        </a:rPr>
                        <a:t>Revise SID or in NWM#2?</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WT4.1: Avatars in Real-Time Communication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WT4.2: Enhancements to </a:t>
                      </a:r>
                      <a:r>
                        <a:rPr lang="en-US" sz="1200" dirty="0" err="1">
                          <a:effectLst/>
                          <a:latin typeface="Arial" panose="020B0604020202020204" pitchFamily="34" charset="0"/>
                          <a:ea typeface="Malgun Gothic" panose="020B0503020000020004" pitchFamily="34" charset="-127"/>
                        </a:rPr>
                        <a:t>Metaverse</a:t>
                      </a:r>
                      <a:r>
                        <a:rPr lang="en-US" sz="1200" dirty="0">
                          <a:effectLst/>
                          <a:latin typeface="Arial" panose="020B0604020202020204" pitchFamily="34" charset="0"/>
                          <a:ea typeface="Malgun Gothic" panose="020B0503020000020004" pitchFamily="34" charset="-127"/>
                        </a:rPr>
                        <a:t> and </a:t>
                      </a:r>
                      <a:r>
                        <a:rPr lang="en-US" sz="1200" dirty="0" err="1">
                          <a:effectLst/>
                          <a:latin typeface="Arial" panose="020B0604020202020204" pitchFamily="34" charset="0"/>
                          <a:ea typeface="Malgun Gothic" panose="020B0503020000020004" pitchFamily="34" charset="-127"/>
                        </a:rPr>
                        <a:t>MMTel</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53385139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WT4.3: To identify what needs to be specified beyond the support enabled by SA2</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924987493"/>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WT4.4: Study enabling light weight energy efficient UEs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WT4.5: How to support </a:t>
                      </a:r>
                      <a:r>
                        <a:rPr lang="en-US" sz="1200" dirty="0" err="1">
                          <a:effectLst/>
                          <a:latin typeface="Arial" panose="020B0604020202020204" pitchFamily="34" charset="0"/>
                          <a:ea typeface="Malgun Gothic" panose="020B0503020000020004" pitchFamily="34" charset="-127"/>
                        </a:rPr>
                        <a:t>IoT</a:t>
                      </a:r>
                      <a:r>
                        <a:rPr lang="en-US" sz="1200" dirty="0">
                          <a:effectLst/>
                          <a:latin typeface="Arial" panose="020B0604020202020204" pitchFamily="34" charset="0"/>
                          <a:ea typeface="Malgun Gothic" panose="020B0503020000020004" pitchFamily="34" charset="-127"/>
                        </a:rPr>
                        <a:t>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IN" sz="1200" kern="1200" dirty="0">
                        <a:solidFill>
                          <a:schemeClr val="tx1"/>
                        </a:solidFill>
                        <a:effectLst/>
                        <a:latin typeface="Arial" panose="020B0604020202020204" pitchFamily="34" charset="0"/>
                        <a:ea typeface="Malgun Gothic" panose="020B0503020000020004" pitchFamily="34" charset="-127"/>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WT4.6: Energy driven enablement features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0">
                        <a:spcAft>
                          <a:spcPts val="600"/>
                        </a:spcAft>
                      </a:pPr>
                      <a:endParaRPr lang="en-IN" sz="1200" b="0" kern="1200" dirty="0">
                        <a:solidFill>
                          <a:schemeClr val="tx1"/>
                        </a:solidFill>
                        <a:effectLst/>
                        <a:latin typeface="Arial" panose="020B0604020202020204" pitchFamily="34" charset="0"/>
                        <a:ea typeface="DengXian"/>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WT4.7: How to enable services over satellite access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endParaRPr lang="en-IN" sz="12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bl>
          </a:graphicData>
        </a:graphic>
      </p:graphicFrame>
    </p:spTree>
    <p:extLst>
      <p:ext uri="{BB962C8B-B14F-4D97-AF65-F5344CB8AC3E}">
        <p14:creationId xmlns:p14="http://schemas.microsoft.com/office/powerpoint/2010/main" val="78980918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dirty="0"/>
              <a:t>WA4 :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1016046214"/>
              </p:ext>
            </p:extLst>
          </p:nvPr>
        </p:nvGraphicFramePr>
        <p:xfrm>
          <a:off x="424753" y="1825624"/>
          <a:ext cx="11043594" cy="2544264"/>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WT4.1: Avatars in Real-Time Communication Services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ZTE, Huawei</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CMCC</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S6-254306</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WT4.2: Enhancements to </a:t>
                      </a:r>
                      <a:r>
                        <a:rPr lang="en-US" sz="1200" dirty="0" err="1">
                          <a:effectLst/>
                          <a:latin typeface="Arial" panose="020B0604020202020204" pitchFamily="34" charset="0"/>
                          <a:ea typeface="Malgun Gothic" panose="020B0503020000020004" pitchFamily="34" charset="-127"/>
                        </a:rPr>
                        <a:t>Metaverse</a:t>
                      </a:r>
                      <a:r>
                        <a:rPr lang="en-US" sz="1200" dirty="0">
                          <a:effectLst/>
                          <a:latin typeface="Arial" panose="020B0604020202020204" pitchFamily="34" charset="0"/>
                          <a:ea typeface="Malgun Gothic" panose="020B0503020000020004" pitchFamily="34" charset="-127"/>
                        </a:rPr>
                        <a:t> and </a:t>
                      </a:r>
                      <a:r>
                        <a:rPr lang="en-US" sz="1200" dirty="0" err="1">
                          <a:effectLst/>
                          <a:latin typeface="Arial" panose="020B0604020202020204" pitchFamily="34" charset="0"/>
                          <a:ea typeface="Malgun Gothic" panose="020B0503020000020004" pitchFamily="34" charset="-127"/>
                        </a:rPr>
                        <a:t>MMTel</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ZTE, Lenovo, CMCC, Huawei, Ericsson, Nokia</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WT4.3: To identify what needs to be specified beyond the support enabled by SA2</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CMCC</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S6-254306</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a:effectLst/>
                          <a:latin typeface="Arial" panose="020B0604020202020204" pitchFamily="34" charset="0"/>
                          <a:ea typeface="Malgun Gothic" panose="020B0503020000020004" pitchFamily="34" charset="-127"/>
                        </a:rPr>
                        <a:t>WT4.4: Study enabling light weight energy efficient UEs</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Huawei,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WT4.5: How to support </a:t>
                      </a:r>
                      <a:r>
                        <a:rPr lang="en-US" sz="1200" dirty="0" err="1">
                          <a:effectLst/>
                          <a:latin typeface="Arial" panose="020B0604020202020204" pitchFamily="34" charset="0"/>
                          <a:ea typeface="Malgun Gothic" panose="020B0503020000020004" pitchFamily="34" charset="-127"/>
                        </a:rPr>
                        <a:t>IoT</a:t>
                      </a:r>
                      <a:r>
                        <a:rPr lang="en-US" sz="1200" dirty="0">
                          <a:effectLst/>
                          <a:latin typeface="Arial" panose="020B0604020202020204" pitchFamily="34" charset="0"/>
                          <a:ea typeface="Malgun Gothic" panose="020B0503020000020004" pitchFamily="34" charset="-127"/>
                        </a:rPr>
                        <a:t> services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Apple,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WT4.6: Energy driven enablement features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Ericsson</a:t>
                      </a:r>
                      <a:endParaRPr lang="en-IN" sz="1200">
                        <a:effectLst/>
                        <a:latin typeface="Calibri" panose="020F0502020204030204" pitchFamily="34" charset="0"/>
                        <a:ea typeface="Malgun Gothic" panose="020B0503020000020004" pitchFamily="34" charset="-127"/>
                      </a:endParaRPr>
                    </a:p>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S6-254237</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WT4.7: How to enable services over satellite access in 6G.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Ericsson</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a:solidFill>
                            <a:srgbClr val="FF0000"/>
                          </a:solidFill>
                          <a:effectLst/>
                          <a:latin typeface="Arial" panose="020B0604020202020204" pitchFamily="34" charset="0"/>
                          <a:ea typeface="Malgun Gothic" panose="020B0503020000020004" pitchFamily="34" charset="-127"/>
                        </a:rPr>
                        <a:t>No volunteer</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bl>
          </a:graphicData>
        </a:graphic>
      </p:graphicFrame>
    </p:spTree>
    <p:extLst>
      <p:ext uri="{BB962C8B-B14F-4D97-AF65-F5344CB8AC3E}">
        <p14:creationId xmlns:p14="http://schemas.microsoft.com/office/powerpoint/2010/main" val="99271348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4330" y="585470"/>
            <a:ext cx="10999470" cy="1104900"/>
          </a:xfrm>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a:t>
            </a:r>
            <a:r>
              <a:rPr lang="en-US" altLang="zh-CN" dirty="0" smtClean="0"/>
              <a:t>WT4.1</a:t>
            </a:r>
            <a:endParaRPr lang="en-US" altLang="zh-CN" dirty="0"/>
          </a:p>
        </p:txBody>
      </p:sp>
      <p:sp>
        <p:nvSpPr>
          <p:cNvPr id="4" name="Content Placeholder 3"/>
          <p:cNvSpPr>
            <a:spLocks noGrp="1"/>
          </p:cNvSpPr>
          <p:nvPr>
            <p:ph idx="1"/>
          </p:nvPr>
        </p:nvSpPr>
        <p:spPr>
          <a:xfrm>
            <a:off x="424180" y="1910080"/>
            <a:ext cx="11458575" cy="4573311"/>
          </a:xfrm>
        </p:spPr>
        <p:txBody>
          <a:bodyPr/>
          <a:lstStyle/>
          <a:p>
            <a:endParaRPr lang="en-IN" sz="1800" dirty="0" smtClean="0"/>
          </a:p>
          <a:p>
            <a:r>
              <a:rPr lang="en-IN" sz="1800" b="1" dirty="0" smtClean="0"/>
              <a:t>Summary of comments</a:t>
            </a:r>
          </a:p>
          <a:p>
            <a:pPr lvl="1" algn="l">
              <a:buSzTx/>
            </a:pPr>
            <a:r>
              <a:rPr lang="en-US" altLang="zh-CN" sz="1100" dirty="0">
                <a:sym typeface="+mn-ea"/>
              </a:rPr>
              <a:t>Comments on whether the scope of this WT belongs to SA2, SA4, the application layer, and is therefore outside of SA6's scope.</a:t>
            </a:r>
          </a:p>
          <a:p>
            <a:pPr lvl="1" algn="l">
              <a:buSzTx/>
            </a:pPr>
            <a:r>
              <a:rPr lang="en-US" altLang="zh-CN" sz="1100" dirty="0"/>
              <a:t>support for A2P/P2A communication in Real-Time Communication Services is covered by MMTel_Ph2</a:t>
            </a:r>
          </a:p>
          <a:p>
            <a:r>
              <a:rPr lang="en-IN" sz="1800" b="1" dirty="0" smtClean="0"/>
              <a:t>Justification/Clarification</a:t>
            </a:r>
          </a:p>
          <a:p>
            <a:pPr lvl="1" algn="l">
              <a:buSzTx/>
            </a:pPr>
            <a:r>
              <a:rPr lang="en-US" altLang="zh-CN" sz="1100" dirty="0"/>
              <a:t>For 5G/5G-A, the service requirements for avatar-based real-time communication are specified in clause 5.2.2 of TS 22.156, and system aspects </a:t>
            </a:r>
            <a:r>
              <a:rPr lang="en-US" altLang="zh-CN" sz="1100" dirty="0">
                <a:sym typeface="+mn-ea"/>
              </a:rPr>
              <a:t>are specified in Annex AC.11 of TS 23.228. Some 5G requirements are not covered yet, e.g.</a:t>
            </a:r>
          </a:p>
          <a:p>
            <a:pPr lvl="2" algn="l">
              <a:buClrTx/>
              <a:buSzTx/>
            </a:pPr>
            <a:r>
              <a:rPr lang="en-US" altLang="zh-CN" sz="1050" dirty="0">
                <a:sym typeface="+mn-ea"/>
              </a:rPr>
              <a:t>[R-5.2.2-007] Subject to operator policy and regulatory requirements, the 5G system shall support mechanisms to uniquely identify an avatar, to associate the avatar with a subscriber and to</a:t>
            </a:r>
            <a:r>
              <a:rPr lang="en-US" altLang="zh-CN" sz="1050" b="1" dirty="0">
                <a:solidFill>
                  <a:srgbClr val="FF0000"/>
                </a:solidFill>
                <a:sym typeface="+mn-ea"/>
              </a:rPr>
              <a:t> expose this association to authorized third parties. </a:t>
            </a:r>
            <a:r>
              <a:rPr lang="en-US" altLang="zh-CN" sz="1050" dirty="0">
                <a:sym typeface="+mn-ea"/>
              </a:rPr>
              <a:t>  </a:t>
            </a:r>
          </a:p>
          <a:p>
            <a:pPr lvl="1" algn="l">
              <a:buSzTx/>
            </a:pPr>
            <a:r>
              <a:rPr lang="en-US" altLang="zh-CN" sz="1100" dirty="0"/>
              <a:t>For 6G, some new </a:t>
            </a:r>
            <a:r>
              <a:rPr lang="en-US" altLang="zh-CN" sz="1100" dirty="0">
                <a:sym typeface="+mn-ea"/>
              </a:rPr>
              <a:t>service requirements are specified in clause 9 of TS22.870,  but most of them regard compute or tranport, e.g.</a:t>
            </a:r>
          </a:p>
          <a:p>
            <a:pPr lvl="2" algn="l">
              <a:buSzTx/>
            </a:pPr>
            <a:r>
              <a:rPr lang="en-US" altLang="zh-CN" sz="1050" dirty="0">
                <a:sym typeface="+mn-ea"/>
              </a:rPr>
              <a:t>[PR 9.3.6-1] 	Subject to privacy considerations and regulatory requirements, the 6G network shall be able to enable compute offloading to an Service Hosting Environment for third party applications.</a:t>
            </a:r>
          </a:p>
          <a:p>
            <a:pPr lvl="2" algn="l">
              <a:buSzTx/>
            </a:pPr>
            <a:r>
              <a:rPr lang="en-US" altLang="zh-CN" sz="1050" dirty="0">
                <a:sym typeface="+mn-ea"/>
              </a:rPr>
              <a:t>[PR </a:t>
            </a:r>
            <a:r>
              <a:rPr lang="en-US" altLang="zh-CN" sz="1050" dirty="0" smtClean="0">
                <a:sym typeface="+mn-ea"/>
              </a:rPr>
              <a:t>9.12.6-2] Subject </a:t>
            </a:r>
            <a:r>
              <a:rPr lang="en-US" altLang="zh-CN" sz="1050" dirty="0">
                <a:sym typeface="+mn-ea"/>
              </a:rPr>
              <a:t>to operator policy and privacy considerations, the 6G system shall provide a means to synchronize media/flow and data for rendering in time and in XR space (e.g. coherent gestures, facial expressions the personalized avatars of the group of participants</a:t>
            </a:r>
            <a:r>
              <a:rPr lang="en-US" altLang="zh-CN" sz="1050" dirty="0" smtClean="0">
                <a:sym typeface="+mn-ea"/>
              </a:rPr>
              <a:t>.</a:t>
            </a:r>
          </a:p>
          <a:p>
            <a:r>
              <a:rPr lang="en-IN" sz="1800" b="1" dirty="0"/>
              <a:t>Way forward (e.g. revised WT, merging </a:t>
            </a:r>
            <a:r>
              <a:rPr lang="en-IN" sz="1800" b="1" dirty="0" err="1"/>
              <a:t>etc</a:t>
            </a:r>
            <a:r>
              <a:rPr lang="en-IN" sz="1800" b="1" dirty="0"/>
              <a:t>)</a:t>
            </a:r>
          </a:p>
          <a:p>
            <a:pPr lvl="1"/>
            <a:r>
              <a:rPr lang="en-US" altLang="zh-CN" sz="1100" dirty="0"/>
              <a:t>This Work Item may be </a:t>
            </a:r>
            <a:r>
              <a:rPr lang="en-US" altLang="zh-CN" sz="1100" b="1" dirty="0"/>
              <a:t>modified (extended) to include how the enablement layer supports Immersive Communication.</a:t>
            </a:r>
            <a:r>
              <a:rPr lang="en-US" altLang="zh-CN" sz="1100" dirty="0"/>
              <a:t> The detailed objectives can be </a:t>
            </a:r>
            <a:r>
              <a:rPr lang="en-US" altLang="zh-CN" sz="1100" b="1" dirty="0"/>
              <a:t>re-evaluated pending further developments in SA2.</a:t>
            </a:r>
          </a:p>
          <a:p>
            <a:pPr lvl="1"/>
            <a:r>
              <a:rPr lang="en-US" altLang="zh-CN" sz="1100" dirty="0"/>
              <a:t>The potential objectives may include </a:t>
            </a:r>
            <a:r>
              <a:rPr lang="en-US" altLang="zh-CN" sz="1100" b="1" dirty="0"/>
              <a:t>(needed to be further evaluated)</a:t>
            </a:r>
            <a:r>
              <a:rPr lang="en-US" altLang="zh-CN" sz="1100" dirty="0"/>
              <a:t>:</a:t>
            </a:r>
          </a:p>
          <a:p>
            <a:pPr lvl="2"/>
            <a:r>
              <a:rPr lang="en-US" altLang="zh-CN" sz="1100" dirty="0"/>
              <a:t>Management and exposure of </a:t>
            </a:r>
            <a:r>
              <a:rPr lang="en-US" altLang="zh-CN" sz="1100" dirty="0">
                <a:sym typeface="+mn-ea"/>
              </a:rPr>
              <a:t>avatar associated information in enabler layer.</a:t>
            </a:r>
          </a:p>
          <a:p>
            <a:pPr lvl="2"/>
            <a:r>
              <a:rPr lang="en-US" altLang="zh-CN" sz="1100" dirty="0">
                <a:sym typeface="+mn-ea"/>
              </a:rPr>
              <a:t>Enhancements for synchronization of traffics from multiple applications across multiple devices</a:t>
            </a:r>
            <a:r>
              <a:rPr lang="en-US" altLang="zh-CN" sz="1100" dirty="0" smtClean="0">
                <a:sym typeface="+mn-ea"/>
              </a:rPr>
              <a:t>.</a:t>
            </a:r>
            <a:endParaRPr lang="en-US" altLang="zh-CN" sz="1050" dirty="0">
              <a:sym typeface="+mn-ea"/>
            </a:endParaRPr>
          </a:p>
          <a:p>
            <a:pPr lvl="1" algn="l">
              <a:buSzTx/>
            </a:pPr>
            <a:endParaRPr lang="en-US" altLang="zh-CN" sz="1100" dirty="0">
              <a:sym typeface="+mn-ea"/>
            </a:endParaRPr>
          </a:p>
          <a:p>
            <a:pPr lvl="1" algn="l">
              <a:buSzTx/>
            </a:pPr>
            <a:endParaRPr lang="en-US" altLang="zh-CN" sz="1100" dirty="0"/>
          </a:p>
        </p:txBody>
      </p:sp>
      <p:graphicFrame>
        <p:nvGraphicFramePr>
          <p:cNvPr id="7" name="Content Placeholder 2"/>
          <p:cNvGraphicFramePr/>
          <p:nvPr>
            <p:extLst>
              <p:ext uri="{D42A27DB-BD31-4B8C-83A1-F6EECF244321}">
                <p14:modId xmlns:p14="http://schemas.microsoft.com/office/powerpoint/2010/main" val="1973420259"/>
              </p:ext>
            </p:extLst>
          </p:nvPr>
        </p:nvGraphicFramePr>
        <p:xfrm>
          <a:off x="838394" y="1806489"/>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hangingPunct="0">
                        <a:spcAft>
                          <a:spcPts val="900"/>
                        </a:spcAft>
                      </a:pPr>
                      <a:r>
                        <a:rPr lang="en-US" sz="1100" dirty="0" smtClean="0">
                          <a:effectLst/>
                          <a:latin typeface="Arial" panose="020B0604020202020204" pitchFamily="34" charset="0"/>
                          <a:ea typeface="等线" panose="02010600030101010101" charset="-122"/>
                        </a:rPr>
                        <a:t>WT4.1: Avatars in Real-Time Communication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Interdigital, ZTE, Huawei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Nokia, CMCC, Samsung, Apple,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spcAft>
                          <a:spcPts val="900"/>
                        </a:spcAft>
                        <a:buClrTx/>
                        <a:buSzTx/>
                        <a:buFontTx/>
                      </a:pPr>
                      <a:r>
                        <a:rPr lang="en-US" sz="1100" dirty="0" smtClean="0">
                          <a:effectLst/>
                          <a:latin typeface="Arial" panose="020B0604020202020204" pitchFamily="34" charset="0"/>
                          <a:ea typeface="等线" panose="02010600030101010101" charset="-122"/>
                        </a:rPr>
                        <a:t>Not SA6 scope (but SA2/SA4), Gap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50520" y="585771"/>
            <a:ext cx="10515600" cy="1104917"/>
          </a:xfrm>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a:t>
            </a:r>
            <a:r>
              <a:rPr lang="en-US" altLang="zh-CN" dirty="0" smtClean="0"/>
              <a:t>WT4.2</a:t>
            </a:r>
            <a:endParaRPr lang="en-US" altLang="zh-CN" dirty="0"/>
          </a:p>
        </p:txBody>
      </p:sp>
      <p:sp>
        <p:nvSpPr>
          <p:cNvPr id="4" name="Content Placeholder 3"/>
          <p:cNvSpPr>
            <a:spLocks noGrp="1"/>
          </p:cNvSpPr>
          <p:nvPr>
            <p:ph idx="1"/>
          </p:nvPr>
        </p:nvSpPr>
        <p:spPr>
          <a:xfrm>
            <a:off x="414655" y="2004060"/>
            <a:ext cx="11797665" cy="4402639"/>
          </a:xfrm>
        </p:spPr>
        <p:txBody>
          <a:bodyPr/>
          <a:lstStyle/>
          <a:p>
            <a:endParaRPr lang="en-IN" sz="2000" dirty="0" smtClean="0"/>
          </a:p>
          <a:p>
            <a:r>
              <a:rPr lang="en-IN" sz="2000" b="1" dirty="0" smtClean="0"/>
              <a:t>Summary of comments</a:t>
            </a:r>
          </a:p>
          <a:p>
            <a:pPr lvl="1" algn="l">
              <a:buSzTx/>
            </a:pPr>
            <a:r>
              <a:rPr lang="en-US" altLang="zh-CN" sz="1200" dirty="0">
                <a:sym typeface="+mn-ea"/>
              </a:rPr>
              <a:t>The work-task definition is too vague.</a:t>
            </a:r>
          </a:p>
          <a:p>
            <a:pPr lvl="1" algn="l">
              <a:buSzTx/>
            </a:pPr>
            <a:r>
              <a:rPr lang="en-US" altLang="zh-CN" sz="1200" dirty="0"/>
              <a:t> May need to move to WA#2 2</a:t>
            </a:r>
          </a:p>
          <a:p>
            <a:pPr lvl="1" algn="l">
              <a:buSzTx/>
            </a:pPr>
            <a:r>
              <a:rPr lang="en-US" altLang="zh-CN" sz="1200" dirty="0"/>
              <a:t>There are no new requirements related to MMTel and Metaverse, enhancements required in SA6 is not clear.</a:t>
            </a:r>
          </a:p>
          <a:p>
            <a:r>
              <a:rPr lang="en-IN" sz="2000" b="1" dirty="0" smtClean="0"/>
              <a:t>Justification/Clarification</a:t>
            </a:r>
          </a:p>
          <a:p>
            <a:pPr lvl="1" algn="l">
              <a:buSzTx/>
            </a:pPr>
            <a:r>
              <a:rPr lang="en-US" altLang="zh-CN" sz="1200" dirty="0">
                <a:sym typeface="+mn-ea"/>
              </a:rPr>
              <a:t>For 5G/5G-A, SA6 has conducted studies on both the MMTel service (within the MMTel/MMTel_Ph2 work items) and Meta services, such as Spatial Anchor/Map and Digital Asset. The gaps in requirements in TS 22.261 / 22.156, etc., are under ongoing study.</a:t>
            </a:r>
          </a:p>
          <a:p>
            <a:pPr lvl="1" algn="l">
              <a:buSzTx/>
            </a:pPr>
            <a:r>
              <a:rPr lang="en-US" altLang="zh-CN" sz="1200" dirty="0">
                <a:sym typeface="+mn-ea"/>
              </a:rPr>
              <a:t>For 6G, some new service requirements are specified in clause 9 of TS22.870,  but most of them regard compute or tranport, e.g.</a:t>
            </a:r>
          </a:p>
          <a:p>
            <a:pPr lvl="2" algn="l">
              <a:buClrTx/>
              <a:buSzTx/>
            </a:pPr>
            <a:r>
              <a:rPr lang="en-US" altLang="zh-CN" sz="1100" dirty="0">
                <a:sym typeface="+mn-ea"/>
              </a:rPr>
              <a:t>MMTel: Based on user consent, operator policy and regulatory requirements, the 6G system shall provide an efficient way to expose information (e.g. change of QoS) to the application on the UE.</a:t>
            </a:r>
          </a:p>
          <a:p>
            <a:pPr lvl="2" algn="l">
              <a:buClrTx/>
              <a:buSzTx/>
            </a:pPr>
            <a:r>
              <a:rPr lang="en-US" altLang="zh-CN" sz="1100" dirty="0">
                <a:sym typeface="+mn-ea"/>
              </a:rPr>
              <a:t>Meta: [PR 9.11.6-1] Subject to operator policy and user consent, the 6G system shall support verification of digital identities issued by a third party</a:t>
            </a:r>
          </a:p>
          <a:p>
            <a:r>
              <a:rPr lang="en-IN" sz="2000" b="1" dirty="0"/>
              <a:t>Way forward (e.g. revised WT, merging </a:t>
            </a:r>
            <a:r>
              <a:rPr lang="en-IN" sz="2000" b="1" dirty="0" err="1"/>
              <a:t>etc</a:t>
            </a:r>
            <a:r>
              <a:rPr lang="en-IN" sz="2000" b="1" dirty="0"/>
              <a:t>)</a:t>
            </a:r>
          </a:p>
          <a:p>
            <a:pPr lvl="1"/>
            <a:r>
              <a:rPr lang="en-US" altLang="zh-CN" sz="1400" dirty="0"/>
              <a:t>The WT is proposed to be revised as:</a:t>
            </a:r>
          </a:p>
          <a:p>
            <a:pPr lvl="1"/>
            <a:r>
              <a:rPr lang="en-US" altLang="zh-CN" sz="1400" dirty="0"/>
              <a:t>Identify new 6G service requirements for the </a:t>
            </a:r>
            <a:r>
              <a:rPr lang="en-US" altLang="zh-CN" sz="1400" dirty="0" err="1"/>
              <a:t>metaverse</a:t>
            </a:r>
            <a:r>
              <a:rPr lang="en-US" altLang="zh-CN" sz="1400" dirty="0"/>
              <a:t> and </a:t>
            </a:r>
            <a:r>
              <a:rPr lang="en-US" altLang="zh-CN" sz="1400" dirty="0" err="1"/>
              <a:t>MMTel</a:t>
            </a:r>
            <a:r>
              <a:rPr lang="en-US" altLang="zh-CN" sz="1400" dirty="0"/>
              <a:t>, analyze those that require support from the enabler layer but are not currently covered by the </a:t>
            </a:r>
            <a:r>
              <a:rPr lang="en-US" altLang="zh-CN" sz="1400" dirty="0" err="1"/>
              <a:t>Meta_App</a:t>
            </a:r>
            <a:r>
              <a:rPr lang="en-US" altLang="zh-CN" sz="1400" dirty="0"/>
              <a:t> and </a:t>
            </a:r>
            <a:r>
              <a:rPr lang="en-US" altLang="zh-CN" sz="1400" dirty="0" err="1"/>
              <a:t>MMTel_App</a:t>
            </a:r>
            <a:r>
              <a:rPr lang="en-US" altLang="zh-CN" sz="1400" dirty="0"/>
              <a:t> study items, and investigate corresponding solutions.</a:t>
            </a:r>
          </a:p>
          <a:p>
            <a:pPr lvl="1"/>
            <a:r>
              <a:rPr lang="en-US" altLang="zh-CN" sz="1400" dirty="0"/>
              <a:t>It is necessary to closely follow the relevant work in SA2/SA4 and sustain close coordination with them</a:t>
            </a:r>
            <a:r>
              <a:rPr lang="en-US" altLang="zh-CN" sz="1400" dirty="0" smtClean="0"/>
              <a:t>.</a:t>
            </a:r>
            <a:endParaRPr lang="en-US" altLang="zh-CN" sz="1400" dirty="0"/>
          </a:p>
        </p:txBody>
      </p:sp>
      <p:graphicFrame>
        <p:nvGraphicFramePr>
          <p:cNvPr id="7" name="Content Placeholder 2"/>
          <p:cNvGraphicFramePr/>
          <p:nvPr/>
        </p:nvGraphicFramePr>
        <p:xfrm>
          <a:off x="838201" y="1894979"/>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fontAlgn="base" hangingPunct="0">
                        <a:spcBef>
                          <a:spcPct val="0"/>
                        </a:spcBef>
                        <a:spcAft>
                          <a:spcPts val="900"/>
                        </a:spcAft>
                      </a:pPr>
                      <a:r>
                        <a:rPr lang="en-US" altLang="zh-CN" sz="1000">
                          <a:latin typeface="Arial" panose="020B0604020202020204"/>
                          <a:ea typeface="Malgun Gothic" panose="020B0503020000020004" pitchFamily="34" charset="-127"/>
                        </a:rPr>
                        <a:t>WT4.2: Enhancements to Metaverse and MMTel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ZTE, Lenovo, CMCC, Huawei, 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Interdigital, CATT, Nokia, Samsung, Apple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Need clarification, Move to WA2, Gap analysis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dirty="0" err="1" smtClean="0"/>
              <a:t>WA</a:t>
            </a:r>
            <a:r>
              <a:rPr lang="en-US" altLang="en-GB" dirty="0" err="1" smtClean="0"/>
              <a:t>4</a:t>
            </a:r>
            <a:r>
              <a:rPr lang="en-GB" altLang="en-US" dirty="0" smtClean="0"/>
              <a:t>: </a:t>
            </a:r>
            <a:r>
              <a:rPr lang="en-GB" altLang="en-US" dirty="0">
                <a:sym typeface="+mn-ea"/>
              </a:rPr>
              <a:t> </a:t>
            </a:r>
            <a:r>
              <a:rPr lang="en-US" altLang="zh-CN" dirty="0">
                <a:sym typeface="+mn-ea"/>
              </a:rPr>
              <a:t>Communication Aspects</a:t>
            </a:r>
            <a:r>
              <a:rPr lang="en-US" altLang="zh-CN" dirty="0"/>
              <a:t>; WT4.3</a:t>
            </a:r>
          </a:p>
        </p:txBody>
      </p:sp>
      <p:sp>
        <p:nvSpPr>
          <p:cNvPr id="4" name="Content Placeholder 3"/>
          <p:cNvSpPr>
            <a:spLocks noGrp="1"/>
          </p:cNvSpPr>
          <p:nvPr>
            <p:ph idx="1"/>
          </p:nvPr>
        </p:nvSpPr>
        <p:spPr>
          <a:xfrm>
            <a:off x="563880" y="1996440"/>
            <a:ext cx="11720195" cy="4182745"/>
          </a:xfrm>
        </p:spPr>
        <p:txBody>
          <a:bodyPr/>
          <a:lstStyle/>
          <a:p>
            <a:endParaRPr lang="en-IN" dirty="0" smtClean="0"/>
          </a:p>
          <a:p>
            <a:r>
              <a:rPr lang="en-IN" b="1" dirty="0" smtClean="0"/>
              <a:t>Summary of comments</a:t>
            </a:r>
          </a:p>
          <a:p>
            <a:pPr lvl="1" algn="l">
              <a:buSzTx/>
            </a:pPr>
            <a:r>
              <a:rPr lang="en-US" altLang="zh-CN" sz="1800" dirty="0">
                <a:sym typeface="+mn-ea"/>
              </a:rPr>
              <a:t>The work-task definition is too vague.</a:t>
            </a:r>
          </a:p>
          <a:p>
            <a:pPr lvl="1" algn="l">
              <a:buSzTx/>
            </a:pPr>
            <a:r>
              <a:rPr lang="en-US" altLang="zh-CN" sz="1800" dirty="0">
                <a:sym typeface="+mn-ea"/>
              </a:rPr>
              <a:t>What needs to be specified beyond the support enabled by SA2.</a:t>
            </a:r>
          </a:p>
          <a:p>
            <a:pPr lvl="1" algn="l">
              <a:buSzTx/>
            </a:pPr>
            <a:r>
              <a:rPr lang="en-US" altLang="zh-CN" sz="1800" dirty="0"/>
              <a:t>We cannot identify unless SA2 progress on their 6G work. </a:t>
            </a:r>
          </a:p>
          <a:p>
            <a:r>
              <a:rPr lang="en-IN" b="1" dirty="0" smtClean="0"/>
              <a:t>Justification/Clarification</a:t>
            </a:r>
          </a:p>
          <a:p>
            <a:pPr lvl="1"/>
            <a:r>
              <a:rPr lang="en-US" altLang="zh-CN" sz="1800" dirty="0"/>
              <a:t>For 5G/5G-A, ADC in alerting phase and IMS/DC capability exposure enhancements will be studied in NG_RTC_Ph3.</a:t>
            </a:r>
          </a:p>
          <a:p>
            <a:pPr lvl="1"/>
            <a:r>
              <a:rPr lang="en-US" altLang="zh-CN" sz="1800" dirty="0"/>
              <a:t>For 6G, it is still not clear what communication related service requirements in TR22.870 will be covered by SA2.</a:t>
            </a:r>
          </a:p>
          <a:p>
            <a:pPr lvl="1" algn="l">
              <a:buSzTx/>
            </a:pPr>
            <a:r>
              <a:rPr lang="en-US" altLang="zh-CN" sz="1800" dirty="0">
                <a:sym typeface="+mn-ea"/>
              </a:rPr>
              <a:t>The real-time aspects of virtual environments (e.g., avatars, metaverse) require further study</a:t>
            </a:r>
            <a:endParaRPr lang="en-US" altLang="zh-CN" sz="1800" dirty="0"/>
          </a:p>
          <a:p>
            <a:r>
              <a:rPr lang="en-IN" b="1" dirty="0" smtClean="0"/>
              <a:t>Way forward (e.g. revised WT, merging </a:t>
            </a:r>
            <a:r>
              <a:rPr lang="en-IN" b="1" dirty="0" err="1" smtClean="0"/>
              <a:t>etc</a:t>
            </a:r>
            <a:r>
              <a:rPr lang="en-IN" b="1" dirty="0" smtClean="0"/>
              <a:t>)</a:t>
            </a:r>
          </a:p>
          <a:p>
            <a:pPr lvl="1"/>
            <a:r>
              <a:rPr lang="en-US" altLang="zh-CN" sz="1800" dirty="0"/>
              <a:t>This WT can be merge to all the other WTs in this WA, e.g. acts the justification for other WTs</a:t>
            </a:r>
          </a:p>
          <a:p>
            <a:pPr lvl="1"/>
            <a:r>
              <a:rPr lang="en-US" altLang="zh-CN" sz="1800" dirty="0"/>
              <a:t>We can revisit this after SA2 consolidates some conclusions regarding 6G communication.</a:t>
            </a:r>
          </a:p>
        </p:txBody>
      </p:sp>
      <p:graphicFrame>
        <p:nvGraphicFramePr>
          <p:cNvPr id="7" name="Content Placeholder 2"/>
          <p:cNvGraphicFramePr/>
          <p:nvPr/>
        </p:nvGraphicFramePr>
        <p:xfrm>
          <a:off x="838201" y="1894979"/>
          <a:ext cx="10630146" cy="624840"/>
        </p:xfrm>
        <a:graphic>
          <a:graphicData uri="http://schemas.openxmlformats.org/drawingml/2006/table">
            <a:tbl>
              <a:tblPr firstRow="1" firstCol="1" bandRow="1"/>
              <a:tblGrid>
                <a:gridCol w="2563935">
                  <a:extLst>
                    <a:ext uri="{9D8B030D-6E8A-4147-A177-3AD203B41FA5}">
                      <a16:colId xmlns:a16="http://schemas.microsoft.com/office/drawing/2014/main" val="20000"/>
                    </a:ext>
                  </a:extLst>
                </a:gridCol>
                <a:gridCol w="2688737">
                  <a:extLst>
                    <a:ext uri="{9D8B030D-6E8A-4147-A177-3AD203B41FA5}">
                      <a16:colId xmlns:a16="http://schemas.microsoft.com/office/drawing/2014/main" val="20001"/>
                    </a:ext>
                  </a:extLst>
                </a:gridCol>
                <a:gridCol w="2688737">
                  <a:extLst>
                    <a:ext uri="{9D8B030D-6E8A-4147-A177-3AD203B41FA5}">
                      <a16:colId xmlns:a16="http://schemas.microsoft.com/office/drawing/2014/main" val="20002"/>
                    </a:ext>
                  </a:extLst>
                </a:gridCol>
                <a:gridCol w="2688737">
                  <a:extLst>
                    <a:ext uri="{9D8B030D-6E8A-4147-A177-3AD203B41FA5}">
                      <a16:colId xmlns:a16="http://schemas.microsoft.com/office/drawing/2014/main" val="20003"/>
                    </a:ext>
                  </a:extLst>
                </a:gridCol>
              </a:tblGrid>
              <a:tr h="0">
                <a:tc>
                  <a:txBody>
                    <a:bodyPr/>
                    <a:lstStyle/>
                    <a:p>
                      <a:pPr hangingPunct="0">
                        <a:spcAft>
                          <a:spcPts val="900"/>
                        </a:spcAft>
                      </a:pPr>
                      <a:r>
                        <a:rPr lang="en-US" sz="1100">
                          <a:effectLst/>
                          <a:latin typeface="Arial" panose="020B0604020202020204" pitchFamily="34" charset="0"/>
                          <a:ea typeface="等线" panose="02010600030101010101" charset="-122"/>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00"/>
                  </a:ext>
                </a:extLst>
              </a:tr>
              <a:tr h="0">
                <a:tc>
                  <a:txBody>
                    <a:bodyPr/>
                    <a:lstStyle/>
                    <a:p>
                      <a:pPr fontAlgn="base" hangingPunct="0">
                        <a:spcBef>
                          <a:spcPct val="0"/>
                        </a:spcBef>
                        <a:spcAft>
                          <a:spcPts val="900"/>
                        </a:spcAft>
                      </a:pPr>
                      <a:r>
                        <a:rPr lang="en-US" altLang="zh-CN" sz="1000">
                          <a:latin typeface="Arial" panose="020B0604020202020204"/>
                          <a:ea typeface="Malgun Gothic" panose="020B0503020000020004" pitchFamily="34" charset="-127"/>
                        </a:rPr>
                        <a:t>WT4.3: To identify what needs to be specified beyond the support enabled by SA2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Ericsson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Interdigital, CATT, Nokia, CMCC, Samsung, Huawei</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ct val="0"/>
                        </a:spcBef>
                        <a:spcAft>
                          <a:spcPts val="900"/>
                        </a:spcAft>
                      </a:pPr>
                      <a:r>
                        <a:rPr lang="en-US" altLang="zh-CN" sz="1100">
                          <a:latin typeface="Arial" panose="020B0604020202020204"/>
                          <a:ea typeface="Malgun Gothic" panose="020B0503020000020004" pitchFamily="34" charset="-127"/>
                        </a:rPr>
                        <a:t>Need clarification, Remove, After SA2 progress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GB" altLang="en-US"/>
              <a:t>Summary</a:t>
            </a:r>
          </a:p>
        </p:txBody>
      </p:sp>
      <p:sp>
        <p:nvSpPr>
          <p:cNvPr id="8195" name="Content Placeholder 2"/>
          <p:cNvSpPr>
            <a:spLocks noGrp="1"/>
          </p:cNvSpPr>
          <p:nvPr>
            <p:ph idx="1"/>
          </p:nvPr>
        </p:nvSpPr>
        <p:spPr>
          <a:xfrm>
            <a:off x="838200" y="1459865"/>
            <a:ext cx="10515600" cy="4351338"/>
          </a:xfrm>
        </p:spPr>
        <p:txBody>
          <a:bodyPr/>
          <a:lstStyle/>
          <a:p>
            <a:endParaRPr lang="en-US" altLang="en-US" sz="2400"/>
          </a:p>
          <a:p>
            <a:pPr marL="228600" lvl="1" algn="l">
              <a:spcBef>
                <a:spcPts val="1000"/>
              </a:spcBef>
              <a:buClrTx/>
              <a:buSzTx/>
              <a:buFontTx/>
              <a:buBlip>
                <a:blip r:embed="rId2"/>
              </a:buBlip>
            </a:pPr>
            <a:r>
              <a:rPr lang="en-IN" b="1" dirty="0" smtClean="0"/>
              <a:t>WT4.1: </a:t>
            </a:r>
            <a:r>
              <a:rPr lang="en-IN" dirty="0" smtClean="0">
                <a:sym typeface="+mn-ea"/>
              </a:rPr>
              <a:t> modified (extended) to include how the enablement layer supports Immersive Communication. The detailed objectives can be re-evaluated pending further developments in SA2.</a:t>
            </a:r>
          </a:p>
          <a:p>
            <a:pPr marL="228600" lvl="1" algn="l">
              <a:spcBef>
                <a:spcPts val="1000"/>
              </a:spcBef>
              <a:buClrTx/>
              <a:buSzTx/>
              <a:buFontTx/>
              <a:buBlip>
                <a:blip r:embed="rId2"/>
              </a:buBlip>
            </a:pPr>
            <a:endParaRPr lang="en-IN" dirty="0" smtClean="0">
              <a:sym typeface="+mn-ea"/>
            </a:endParaRPr>
          </a:p>
          <a:p>
            <a:pPr marL="228600" lvl="1" algn="l">
              <a:spcBef>
                <a:spcPts val="1000"/>
              </a:spcBef>
              <a:buClrTx/>
              <a:buSzTx/>
              <a:buFontTx/>
              <a:buBlip>
                <a:blip r:embed="rId2"/>
              </a:buBlip>
            </a:pPr>
            <a:r>
              <a:rPr lang="en-US" altLang="en-IN" b="1" dirty="0" smtClean="0">
                <a:sym typeface="+mn-ea"/>
              </a:rPr>
              <a:t>WT4.2: </a:t>
            </a:r>
            <a:r>
              <a:rPr lang="en-US" altLang="en-IN" dirty="0" smtClean="0">
                <a:sym typeface="+mn-ea"/>
              </a:rPr>
              <a:t> proposed to be revised to: </a:t>
            </a:r>
            <a:r>
              <a:rPr lang="en-US" altLang="zh-CN" dirty="0" smtClean="0">
                <a:sym typeface="+mn-ea"/>
              </a:rPr>
              <a:t>Identify new 6G service requirements for the metaverse and MMTel, analyze those that require support from the enabler layer but are not currently covered by the Meta_App and MMTel_App study items, and investigate corresponding solutions.</a:t>
            </a:r>
          </a:p>
          <a:p>
            <a:pPr marL="228600" lvl="1" algn="l">
              <a:spcBef>
                <a:spcPts val="1000"/>
              </a:spcBef>
              <a:buClrTx/>
              <a:buSzTx/>
              <a:buFontTx/>
              <a:buBlip>
                <a:blip r:embed="rId2"/>
              </a:buBlip>
            </a:pPr>
            <a:endParaRPr lang="en-US" altLang="en-IN" dirty="0" smtClean="0">
              <a:sym typeface="+mn-ea"/>
            </a:endParaRPr>
          </a:p>
          <a:p>
            <a:pPr marL="228600" lvl="1" algn="l">
              <a:spcBef>
                <a:spcPts val="1000"/>
              </a:spcBef>
              <a:buClrTx/>
              <a:buSzTx/>
              <a:buFontTx/>
              <a:buBlip>
                <a:blip r:embed="rId2"/>
              </a:buBlip>
            </a:pPr>
            <a:r>
              <a:rPr lang="en-US" altLang="en-IN" b="1" dirty="0" smtClean="0">
                <a:sym typeface="+mn-ea"/>
              </a:rPr>
              <a:t>WT4.3: </a:t>
            </a:r>
            <a:r>
              <a:rPr lang="en-US" altLang="en-IN" dirty="0" smtClean="0">
                <a:sym typeface="+mn-ea"/>
              </a:rPr>
              <a:t>c</a:t>
            </a:r>
            <a:r>
              <a:rPr lang="en-US" altLang="zh-CN" dirty="0" smtClean="0"/>
              <a:t>an be merge to all the other WTs in this WA and revisited after SA2 consolidates some conclusions regarding 6G communication.</a:t>
            </a:r>
          </a:p>
          <a:p>
            <a:pPr marL="228600" lvl="1" algn="l">
              <a:spcBef>
                <a:spcPts val="1000"/>
              </a:spcBef>
              <a:buClrTx/>
              <a:buSzTx/>
              <a:buFontTx/>
              <a:buBlip>
                <a:blip r:embed="rId2"/>
              </a:buBlip>
            </a:pPr>
            <a:endParaRPr lang="en-US" altLang="zh-CN" sz="2800" dirty="0" smtClean="0"/>
          </a:p>
          <a:p>
            <a:endParaRPr lang="en-US" altLang="en-US"/>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S6-254306, China Mobile</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rot="19936874">
            <a:off x="2277152" y="3334613"/>
            <a:ext cx="6801956" cy="1107996"/>
          </a:xfrm>
          <a:prstGeom prst="rect">
            <a:avLst/>
          </a:prstGeom>
          <a:noFill/>
        </p:spPr>
        <p:txBody>
          <a:bodyPr wrap="square" rtlCol="0">
            <a:spAutoFit/>
          </a:bodyPr>
          <a:lstStyle/>
          <a:p>
            <a:pPr algn="ctr"/>
            <a:r>
              <a:rPr lang="en-IN" sz="6600" dirty="0">
                <a:solidFill>
                  <a:schemeClr val="bg1">
                    <a:lumMod val="95000"/>
                  </a:schemeClr>
                </a:solidFill>
              </a:rPr>
              <a:t>TEMLATE</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82623" y="759960"/>
            <a:ext cx="10515600" cy="904351"/>
          </a:xfrm>
        </p:spPr>
        <p:txBody>
          <a:bodyPr/>
          <a:lstStyle/>
          <a:p>
            <a:r>
              <a:rPr lang="en-GB" altLang="en-US" dirty="0"/>
              <a:t>SUMMARY WA4: </a:t>
            </a:r>
            <a:r>
              <a:rPr lang="en-GB" altLang="en-US" dirty="0">
                <a:solidFill>
                  <a:srgbClr val="0066FF"/>
                </a:solidFill>
              </a:rPr>
              <a:t>Communication</a:t>
            </a:r>
            <a:r>
              <a:rPr lang="en-GB" altLang="en-US" dirty="0"/>
              <a:t>; WT</a:t>
            </a:r>
            <a:r>
              <a:rPr lang="en-GB" altLang="en-US" dirty="0">
                <a:solidFill>
                  <a:srgbClr val="0066FF"/>
                </a:solidFill>
              </a:rPr>
              <a:t>4.6</a:t>
            </a:r>
          </a:p>
        </p:txBody>
      </p:sp>
      <p:sp>
        <p:nvSpPr>
          <p:cNvPr id="4" name="Content Placeholder 3"/>
          <p:cNvSpPr>
            <a:spLocks noGrp="1"/>
          </p:cNvSpPr>
          <p:nvPr>
            <p:ph idx="1"/>
          </p:nvPr>
        </p:nvSpPr>
        <p:spPr>
          <a:xfrm>
            <a:off x="139352" y="2317460"/>
            <a:ext cx="11913295" cy="4017352"/>
          </a:xfrm>
        </p:spPr>
        <p:txBody>
          <a:bodyPr>
            <a:normAutofit fontScale="70000" lnSpcReduction="20000"/>
          </a:bodyPr>
          <a:lstStyle/>
          <a:p>
            <a:r>
              <a:rPr lang="en-IN" b="1" dirty="0"/>
              <a:t>Summary of comments</a:t>
            </a:r>
          </a:p>
          <a:p>
            <a:pPr lvl="1"/>
            <a:r>
              <a:rPr lang="en-IN" dirty="0">
                <a:solidFill>
                  <a:srgbClr val="0066FF"/>
                </a:solidFill>
              </a:rPr>
              <a:t>Need clarification on what for 6G: </a:t>
            </a:r>
            <a:r>
              <a:rPr lang="en-IN" dirty="0" err="1">
                <a:solidFill>
                  <a:srgbClr val="0066FF"/>
                </a:solidFill>
              </a:rPr>
              <a:t>InterDigital</a:t>
            </a:r>
            <a:r>
              <a:rPr lang="en-IN" dirty="0">
                <a:solidFill>
                  <a:srgbClr val="0066FF"/>
                </a:solidFill>
              </a:rPr>
              <a:t>, CATT, Samsung</a:t>
            </a:r>
          </a:p>
          <a:p>
            <a:pPr lvl="1"/>
            <a:r>
              <a:rPr lang="en-IN" dirty="0">
                <a:solidFill>
                  <a:srgbClr val="0066FF"/>
                </a:solidFill>
              </a:rPr>
              <a:t>Need clarification on what’s related and what’s different from the 5GA </a:t>
            </a:r>
            <a:r>
              <a:rPr lang="en-IN" dirty="0" err="1">
                <a:solidFill>
                  <a:srgbClr val="0066FF"/>
                </a:solidFill>
              </a:rPr>
              <a:t>EnergySys_APP</a:t>
            </a:r>
            <a:r>
              <a:rPr lang="en-IN" dirty="0">
                <a:solidFill>
                  <a:srgbClr val="0066FF"/>
                </a:solidFill>
              </a:rPr>
              <a:t>: </a:t>
            </a:r>
            <a:r>
              <a:rPr lang="en-IN" dirty="0" err="1">
                <a:solidFill>
                  <a:srgbClr val="0066FF"/>
                </a:solidFill>
              </a:rPr>
              <a:t>InterDigital</a:t>
            </a:r>
            <a:r>
              <a:rPr lang="en-IN" dirty="0">
                <a:solidFill>
                  <a:srgbClr val="0066FF"/>
                </a:solidFill>
              </a:rPr>
              <a:t>, Nokia, CMCC, Samsung</a:t>
            </a:r>
          </a:p>
          <a:p>
            <a:pPr lvl="1"/>
            <a:r>
              <a:rPr lang="en-IN" dirty="0">
                <a:solidFill>
                  <a:srgbClr val="0066FF"/>
                </a:solidFill>
              </a:rPr>
              <a:t>The relationships with WT4.4 and WT4.5: CATT, CMCC</a:t>
            </a:r>
          </a:p>
          <a:p>
            <a:pPr lvl="1"/>
            <a:r>
              <a:rPr lang="en-US" dirty="0">
                <a:solidFill>
                  <a:srgbClr val="0066FF"/>
                </a:solidFill>
              </a:rPr>
              <a:t>What is meant by ”Energy-driven enablement”: CMCC</a:t>
            </a:r>
            <a:endParaRPr lang="en-IN" dirty="0">
              <a:solidFill>
                <a:srgbClr val="0066FF"/>
              </a:solidFill>
            </a:endParaRPr>
          </a:p>
          <a:p>
            <a:pPr lvl="1"/>
            <a:r>
              <a:rPr lang="en-US" dirty="0">
                <a:solidFill>
                  <a:srgbClr val="0066FF"/>
                </a:solidFill>
              </a:rPr>
              <a:t>WT4.6 may be reasonable, but UE power saving aspects can be left to RAN.</a:t>
            </a:r>
            <a:r>
              <a:rPr lang="en-IN" dirty="0">
                <a:solidFill>
                  <a:srgbClr val="0066FF"/>
                </a:solidFill>
              </a:rPr>
              <a:t>: Apple</a:t>
            </a:r>
          </a:p>
          <a:p>
            <a:r>
              <a:rPr lang="en-IN" b="1" dirty="0"/>
              <a:t>Justification/Clarification</a:t>
            </a:r>
          </a:p>
          <a:p>
            <a:pPr lvl="1"/>
            <a:r>
              <a:rPr lang="en-IN" dirty="0">
                <a:solidFill>
                  <a:srgbClr val="0066FF"/>
                </a:solidFill>
              </a:rPr>
              <a:t>Background: TR 22.870 has use cased related to energy efficiency and energy saving. Most of the UCs are application related</a:t>
            </a:r>
          </a:p>
          <a:p>
            <a:pPr lvl="1"/>
            <a:r>
              <a:rPr lang="en-IN" dirty="0">
                <a:solidFill>
                  <a:srgbClr val="0066FF"/>
                </a:solidFill>
              </a:rPr>
              <a:t>Dependency handling plan: </a:t>
            </a:r>
          </a:p>
          <a:p>
            <a:pPr lvl="2"/>
            <a:r>
              <a:rPr lang="en-IN" dirty="0">
                <a:solidFill>
                  <a:srgbClr val="0066FF"/>
                </a:solidFill>
              </a:rPr>
              <a:t>Need to analyse SA1 UCs to understand the work need for 6G and the impacts to SA6 </a:t>
            </a:r>
          </a:p>
          <a:p>
            <a:pPr lvl="2"/>
            <a:r>
              <a:rPr lang="en-IN" dirty="0">
                <a:solidFill>
                  <a:srgbClr val="0066FF"/>
                </a:solidFill>
              </a:rPr>
              <a:t>Analyse relationships with WT4.4 (</a:t>
            </a:r>
            <a:r>
              <a:rPr lang="en-US" dirty="0">
                <a:solidFill>
                  <a:srgbClr val="0066FF"/>
                </a:solidFill>
              </a:rPr>
              <a:t>Study enabling light weight energy efficient UEs</a:t>
            </a:r>
            <a:r>
              <a:rPr lang="en-IN" dirty="0">
                <a:solidFill>
                  <a:srgbClr val="0066FF"/>
                </a:solidFill>
              </a:rPr>
              <a:t>) and WT4.5 (</a:t>
            </a:r>
            <a:r>
              <a:rPr lang="en-US" dirty="0">
                <a:solidFill>
                  <a:srgbClr val="0066FF"/>
                </a:solidFill>
              </a:rPr>
              <a:t>How to support IoT services in 6G</a:t>
            </a:r>
            <a:r>
              <a:rPr lang="en-IN" dirty="0">
                <a:solidFill>
                  <a:srgbClr val="0066FF"/>
                </a:solidFill>
              </a:rPr>
              <a:t>)</a:t>
            </a:r>
          </a:p>
          <a:p>
            <a:r>
              <a:rPr lang="en-IN" b="1" dirty="0"/>
              <a:t>Way forward (revise wording to clarify WT)</a:t>
            </a:r>
          </a:p>
          <a:p>
            <a:pPr lvl="1"/>
            <a:r>
              <a:rPr lang="en-IN" dirty="0">
                <a:solidFill>
                  <a:srgbClr val="0066FF"/>
                </a:solidFill>
              </a:rPr>
              <a:t>Further work to detail more the WT description and the understanding of how </a:t>
            </a:r>
            <a:r>
              <a:rPr lang="en-US" dirty="0">
                <a:solidFill>
                  <a:srgbClr val="0066FF"/>
                </a:solidFill>
              </a:rPr>
              <a:t>energy efficiency and energy saving UCs </a:t>
            </a:r>
            <a:r>
              <a:rPr lang="en-IN" dirty="0">
                <a:solidFill>
                  <a:srgbClr val="0066FF"/>
                </a:solidFill>
              </a:rPr>
              <a:t>(e.g., from SA1) can be used in SA6 for 6G</a:t>
            </a:r>
          </a:p>
          <a:p>
            <a:pPr lvl="1"/>
            <a:r>
              <a:rPr lang="en-IN" dirty="0">
                <a:solidFill>
                  <a:srgbClr val="0066FF"/>
                </a:solidFill>
              </a:rPr>
              <a:t>Add some information on whether/how the WT4.6 connects with other related WTs e.g., WT4.4, WT4.5</a:t>
            </a:r>
          </a:p>
        </p:txBody>
      </p:sp>
      <p:graphicFrame>
        <p:nvGraphicFramePr>
          <p:cNvPr id="7" name="Content Placeholder 2"/>
          <p:cNvGraphicFramePr>
            <a:graphicFrameLocks/>
          </p:cNvGraphicFramePr>
          <p:nvPr>
            <p:extLst/>
          </p:nvPr>
        </p:nvGraphicFramePr>
        <p:xfrm>
          <a:off x="593104" y="1800385"/>
          <a:ext cx="10630146" cy="50292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buNone/>
                      </a:pPr>
                      <a:r>
                        <a:rPr lang="en-US" sz="1000">
                          <a:effectLst/>
                          <a:latin typeface="Arial" panose="020B0604020202020204" pitchFamily="34" charset="0"/>
                          <a:ea typeface="Malgun Gothic" panose="020B0503020000020004" pitchFamily="34" charset="-127"/>
                        </a:rPr>
                        <a:t>WT4.6: Energy driven enablement features</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Lenovo, Ericsson</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a:effectLst/>
                          <a:latin typeface="Arial" panose="020B0604020202020204" pitchFamily="34" charset="0"/>
                          <a:ea typeface="Malgun Gothic" panose="020B0503020000020004" pitchFamily="34" charset="-127"/>
                        </a:rPr>
                        <a:t>Interdigital, Nokia, CMCC, Samsung, Apple</a:t>
                      </a:r>
                      <a:endParaRPr lang="en-SE"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buNone/>
                      </a:pPr>
                      <a:r>
                        <a:rPr lang="en-US" sz="1100" dirty="0">
                          <a:effectLst/>
                          <a:latin typeface="Arial" panose="020B0604020202020204" pitchFamily="34" charset="0"/>
                          <a:ea typeface="Malgun Gothic" panose="020B0503020000020004" pitchFamily="34" charset="-127"/>
                        </a:rPr>
                        <a:t>Need clarification, Gap analysis, Relation with WT4.4 and WT4.5</a:t>
                      </a:r>
                      <a:endParaRPr lang="en-SE"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bl>
          </a:graphicData>
        </a:graphic>
      </p:graphicFrame>
      <p:sp>
        <p:nvSpPr>
          <p:cNvPr id="6"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06080861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72252-F056-C650-68F4-3EFA7827F950}"/>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27366D4A-2C2D-B94E-376D-BD22B6E22AF3}"/>
              </a:ext>
            </a:extLst>
          </p:cNvPr>
          <p:cNvSpPr>
            <a:spLocks noGrp="1"/>
          </p:cNvSpPr>
          <p:nvPr>
            <p:ph type="title"/>
          </p:nvPr>
        </p:nvSpPr>
        <p:spPr>
          <a:xfrm>
            <a:off x="326009" y="675228"/>
            <a:ext cx="10043476" cy="851702"/>
          </a:xfrm>
        </p:spPr>
        <p:txBody>
          <a:bodyPr/>
          <a:lstStyle/>
          <a:p>
            <a:r>
              <a:rPr lang="en-GB" altLang="en-US" dirty="0"/>
              <a:t>Background – </a:t>
            </a:r>
            <a:r>
              <a:rPr lang="en-GB" altLang="en-US" sz="3600" dirty="0"/>
              <a:t>Energy UCs from SA1 (TR 22.870)</a:t>
            </a:r>
            <a:endParaRPr lang="en-GB" altLang="en-US" dirty="0"/>
          </a:p>
        </p:txBody>
      </p:sp>
      <p:sp>
        <p:nvSpPr>
          <p:cNvPr id="6147" name="Content Placeholder 2">
            <a:extLst>
              <a:ext uri="{FF2B5EF4-FFF2-40B4-BE49-F238E27FC236}">
                <a16:creationId xmlns:a16="http://schemas.microsoft.com/office/drawing/2014/main" id="{9022536F-5771-FC07-C98D-952B3B93DE7E}"/>
              </a:ext>
            </a:extLst>
          </p:cNvPr>
          <p:cNvSpPr>
            <a:spLocks noGrp="1"/>
          </p:cNvSpPr>
          <p:nvPr>
            <p:ph idx="1"/>
          </p:nvPr>
        </p:nvSpPr>
        <p:spPr>
          <a:xfrm>
            <a:off x="0" y="1837136"/>
            <a:ext cx="11319933" cy="3390472"/>
          </a:xfrm>
        </p:spPr>
        <p:txBody>
          <a:bodyPr>
            <a:normAutofit lnSpcReduction="10000"/>
          </a:bodyPr>
          <a:lstStyle/>
          <a:p>
            <a:pPr marL="827088" lvl="1" indent="-457200">
              <a:lnSpc>
                <a:spcPct val="120000"/>
              </a:lnSpc>
              <a:buFont typeface="+mj-lt"/>
              <a:buAutoNum type="arabicPeriod"/>
            </a:pPr>
            <a:r>
              <a:rPr lang="en-US" sz="1800" dirty="0"/>
              <a:t>(cl 5.8.1) </a:t>
            </a:r>
            <a:r>
              <a:rPr lang="en-GB" sz="1800" dirty="0"/>
              <a:t>Use case on </a:t>
            </a:r>
            <a:r>
              <a:rPr lang="en-US" sz="1800" dirty="0"/>
              <a:t>end-to-end energy efficiency improvement for the network and UE</a:t>
            </a:r>
          </a:p>
          <a:p>
            <a:pPr marL="827088" lvl="1" indent="-457200">
              <a:lnSpc>
                <a:spcPct val="120000"/>
              </a:lnSpc>
              <a:buFont typeface="+mj-lt"/>
              <a:buAutoNum type="arabicPeriod"/>
            </a:pPr>
            <a:r>
              <a:rPr lang="en-US" sz="1800" dirty="0"/>
              <a:t>(cl 5.8.2) </a:t>
            </a:r>
            <a:r>
              <a:rPr lang="en-GB" sz="1800" dirty="0"/>
              <a:t>Use case on </a:t>
            </a:r>
            <a:r>
              <a:rPr lang="en-US" sz="1800" dirty="0"/>
              <a:t>energy efficiency of 6G system with multiple access networks (TN and NTN)</a:t>
            </a:r>
            <a:endParaRPr lang="en-GB" sz="1800" dirty="0"/>
          </a:p>
          <a:p>
            <a:pPr marL="827088" lvl="1" indent="-457200">
              <a:lnSpc>
                <a:spcPct val="120000"/>
              </a:lnSpc>
              <a:buFont typeface="+mj-lt"/>
              <a:buAutoNum type="arabicPeriod"/>
            </a:pPr>
            <a:r>
              <a:rPr lang="en-US" sz="1800" dirty="0"/>
              <a:t>(cl 5.8.3) </a:t>
            </a:r>
            <a:r>
              <a:rPr lang="en-GB" sz="1800" dirty="0"/>
              <a:t>Use case on </a:t>
            </a:r>
            <a:r>
              <a:rPr lang="en-US" sz="1800" dirty="0"/>
              <a:t>supporting energy control at slice level</a:t>
            </a:r>
          </a:p>
          <a:p>
            <a:pPr marL="827088" lvl="1" indent="-457200">
              <a:lnSpc>
                <a:spcPct val="120000"/>
              </a:lnSpc>
              <a:buFont typeface="+mj-lt"/>
              <a:buAutoNum type="arabicPeriod"/>
            </a:pPr>
            <a:r>
              <a:rPr lang="en-US" sz="1800" dirty="0"/>
              <a:t>(cl 5.8.4) </a:t>
            </a:r>
            <a:r>
              <a:rPr lang="en-GB" sz="1800" dirty="0"/>
              <a:t>Use case on </a:t>
            </a:r>
            <a:r>
              <a:rPr lang="en-US" sz="1800" dirty="0"/>
              <a:t>joint energy saving for network and UE with various loads</a:t>
            </a:r>
            <a:endParaRPr lang="en-GB" sz="1800" dirty="0"/>
          </a:p>
          <a:p>
            <a:pPr marL="827088" lvl="1" indent="-457200">
              <a:lnSpc>
                <a:spcPct val="120000"/>
              </a:lnSpc>
              <a:buFont typeface="+mj-lt"/>
              <a:buAutoNum type="arabicPeriod"/>
            </a:pPr>
            <a:r>
              <a:rPr lang="en-US" sz="1800" dirty="0"/>
              <a:t>(cl 5.8.5) </a:t>
            </a:r>
            <a:r>
              <a:rPr lang="en-GB" sz="1800" dirty="0"/>
              <a:t>Use case on </a:t>
            </a:r>
            <a:r>
              <a:rPr lang="en-US" sz="1800" dirty="0"/>
              <a:t>UE energy efficiency for XR rendering/AI tasks</a:t>
            </a:r>
            <a:endParaRPr lang="en-GB" sz="1800" dirty="0"/>
          </a:p>
          <a:p>
            <a:pPr marL="827088" lvl="1" indent="-457200">
              <a:lnSpc>
                <a:spcPct val="120000"/>
              </a:lnSpc>
              <a:buFont typeface="+mj-lt"/>
              <a:buAutoNum type="arabicPeriod"/>
            </a:pPr>
            <a:r>
              <a:rPr lang="en-US" sz="1800" dirty="0"/>
              <a:t>(cl 5.8.6) </a:t>
            </a:r>
            <a:r>
              <a:rPr lang="en-GB" sz="1800" dirty="0"/>
              <a:t>Use case on </a:t>
            </a:r>
            <a:r>
              <a:rPr lang="en-US" sz="1800" dirty="0"/>
              <a:t>energy saving for network in industry park</a:t>
            </a:r>
            <a:endParaRPr lang="en-GB" sz="1800" dirty="0"/>
          </a:p>
          <a:p>
            <a:pPr marL="827088" lvl="1" indent="-457200">
              <a:lnSpc>
                <a:spcPct val="120000"/>
              </a:lnSpc>
              <a:buFont typeface="+mj-lt"/>
              <a:buAutoNum type="arabicPeriod"/>
            </a:pPr>
            <a:r>
              <a:rPr lang="en-US" sz="1800" dirty="0"/>
              <a:t>(cl 5.8.7) </a:t>
            </a:r>
            <a:r>
              <a:rPr lang="en-GB" sz="1800" dirty="0"/>
              <a:t>Use case on </a:t>
            </a:r>
            <a:r>
              <a:rPr lang="en-US" sz="1800" dirty="0"/>
              <a:t>green communications and computing optimization using network digital twin</a:t>
            </a:r>
            <a:endParaRPr lang="en-GB" sz="1800" dirty="0"/>
          </a:p>
          <a:p>
            <a:pPr marL="827088" lvl="1" indent="-457200">
              <a:lnSpc>
                <a:spcPct val="120000"/>
              </a:lnSpc>
              <a:buFont typeface="+mj-lt"/>
              <a:buAutoNum type="arabicPeriod"/>
            </a:pPr>
            <a:r>
              <a:rPr lang="en-US" sz="1800" dirty="0"/>
              <a:t>(cl 6.15) </a:t>
            </a:r>
            <a:r>
              <a:rPr lang="en-GB" sz="1800" dirty="0"/>
              <a:t>Use case on e</a:t>
            </a:r>
            <a:r>
              <a:rPr lang="en-US" sz="1800" dirty="0" err="1"/>
              <a:t>nergy</a:t>
            </a:r>
            <a:r>
              <a:rPr lang="en-US" sz="1800" dirty="0"/>
              <a:t> of the system intelligent management</a:t>
            </a:r>
            <a:endParaRPr lang="en-GB" sz="1800" dirty="0"/>
          </a:p>
          <a:p>
            <a:pPr marL="827088" lvl="1" indent="-457200">
              <a:lnSpc>
                <a:spcPct val="120000"/>
              </a:lnSpc>
              <a:buFont typeface="+mj-lt"/>
              <a:buAutoNum type="arabicPeriod"/>
            </a:pPr>
            <a:r>
              <a:rPr lang="en-US" sz="1800" dirty="0"/>
              <a:t>(cl 6.36) </a:t>
            </a:r>
            <a:r>
              <a:rPr lang="en-GB" sz="1800" dirty="0"/>
              <a:t>Use case on </a:t>
            </a:r>
            <a:r>
              <a:rPr lang="en-US" sz="1800" dirty="0"/>
              <a:t>energy efficiency for AI service</a:t>
            </a:r>
            <a:endParaRPr lang="en-GB" sz="1800" dirty="0"/>
          </a:p>
          <a:p>
            <a:pPr marL="0" indent="0">
              <a:buNone/>
            </a:pPr>
            <a:endParaRPr lang="en-GB" altLang="en-US" sz="1300" dirty="0">
              <a:highlight>
                <a:srgbClr val="FFFF00"/>
              </a:highlight>
            </a:endParaRPr>
          </a:p>
        </p:txBody>
      </p:sp>
      <p:sp>
        <p:nvSpPr>
          <p:cNvPr id="4"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194655050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80314-73B6-5498-BBF6-6C4F373C87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FCD843-D555-7DB9-3427-7CF459DFEC26}"/>
              </a:ext>
            </a:extLst>
          </p:cNvPr>
          <p:cNvSpPr>
            <a:spLocks noGrp="1"/>
          </p:cNvSpPr>
          <p:nvPr>
            <p:ph type="title"/>
          </p:nvPr>
        </p:nvSpPr>
        <p:spPr>
          <a:xfrm>
            <a:off x="451415" y="247650"/>
            <a:ext cx="10521950" cy="457200"/>
          </a:xfrm>
        </p:spPr>
        <p:txBody>
          <a:bodyPr/>
          <a:lstStyle/>
          <a:p>
            <a:r>
              <a:rPr lang="en-US" dirty="0"/>
              <a:t>6G UC example from TR 22.870 (5.8.6)</a:t>
            </a:r>
          </a:p>
        </p:txBody>
      </p:sp>
      <p:sp>
        <p:nvSpPr>
          <p:cNvPr id="10" name="Rectangle 8">
            <a:extLst>
              <a:ext uri="{FF2B5EF4-FFF2-40B4-BE49-F238E27FC236}">
                <a16:creationId xmlns:a16="http://schemas.microsoft.com/office/drawing/2014/main" id="{857E5EB6-A738-3D70-5721-3441D178C343}"/>
              </a:ext>
            </a:extLst>
          </p:cNvPr>
          <p:cNvSpPr>
            <a:spLocks noChangeArrowheads="1"/>
          </p:cNvSpPr>
          <p:nvPr/>
        </p:nvSpPr>
        <p:spPr bwMode="auto">
          <a:xfrm>
            <a:off x="479425" y="11001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11" name="Rectangle 9">
            <a:extLst>
              <a:ext uri="{FF2B5EF4-FFF2-40B4-BE49-F238E27FC236}">
                <a16:creationId xmlns:a16="http://schemas.microsoft.com/office/drawing/2014/main" id="{8B53C92D-4631-3FB3-7570-7D4D61DFDF3E}"/>
              </a:ext>
            </a:extLst>
          </p:cNvPr>
          <p:cNvSpPr>
            <a:spLocks noChangeArrowheads="1"/>
          </p:cNvSpPr>
          <p:nvPr/>
        </p:nvSpPr>
        <p:spPr bwMode="auto">
          <a:xfrm>
            <a:off x="479425" y="155733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81818"/>
              </a:solidFill>
              <a:effectLst/>
              <a:uLnTx/>
              <a:uFillTx/>
              <a:latin typeface="Ericsson Hilda"/>
              <a:ea typeface="+mn-ea"/>
              <a:cs typeface="+mn-cs"/>
            </a:endParaRPr>
          </a:p>
        </p:txBody>
      </p:sp>
      <p:sp>
        <p:nvSpPr>
          <p:cNvPr id="31" name="Content Placeholder 27">
            <a:extLst>
              <a:ext uri="{FF2B5EF4-FFF2-40B4-BE49-F238E27FC236}">
                <a16:creationId xmlns:a16="http://schemas.microsoft.com/office/drawing/2014/main" id="{A3A3188A-1B97-9754-3415-BB0C08141B5F}"/>
              </a:ext>
            </a:extLst>
          </p:cNvPr>
          <p:cNvSpPr txBox="1">
            <a:spLocks/>
          </p:cNvSpPr>
          <p:nvPr/>
        </p:nvSpPr>
        <p:spPr>
          <a:xfrm>
            <a:off x="236102" y="2704427"/>
            <a:ext cx="7362267" cy="2516502"/>
          </a:xfrm>
          <a:prstGeom prst="rect">
            <a:avLst/>
          </a:prstGeom>
          <a:ln>
            <a:solidFill>
              <a:srgbClr val="0070C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100" b="1" i="0" u="none" strike="noStrike" kern="1000" cap="none" spc="-30" normalizeH="0" baseline="0" noProof="0" dirty="0">
                <a:ln>
                  <a:noFill/>
                </a:ln>
                <a:solidFill>
                  <a:srgbClr val="0070C0"/>
                </a:solidFill>
                <a:effectLst/>
                <a:uLnTx/>
                <a:uFillTx/>
                <a:latin typeface="Ericsson Hilda"/>
              </a:rPr>
              <a:t>Short analysis</a:t>
            </a:r>
          </a:p>
          <a:p>
            <a:pPr marL="0" indent="0">
              <a:spcBef>
                <a:spcPts val="0"/>
              </a:spcBef>
              <a:buNone/>
              <a:defRPr/>
            </a:pPr>
            <a:r>
              <a:rPr lang="en-US" sz="1100" dirty="0">
                <a:solidFill>
                  <a:srgbClr val="0070C0"/>
                </a:solidFill>
                <a:latin typeface="Ericsson Hilda" panose="00000500000000000000" pitchFamily="2" charset="0"/>
                <a:cs typeface="Times New Roman" panose="02020603050405020304" pitchFamily="18" charset="0"/>
              </a:rPr>
              <a:t>Example: Robots transfer goods in a port industry park. In the working time of daylight, the robots deliver goods. In the evening, the delivery work has been finished. The robots keep standing by statically, no sensing results are needed to assist robots’ work and no frequent handing over is requested. </a:t>
            </a:r>
            <a:endParaRPr lang="en-GB" sz="11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100" dirty="0">
                <a:solidFill>
                  <a:srgbClr val="0070C0"/>
                </a:solidFill>
                <a:latin typeface="Ericsson Hilda" panose="00000500000000000000" pitchFamily="2" charset="0"/>
                <a:cs typeface="Times New Roman" panose="02020603050405020304" pitchFamily="18" charset="0"/>
              </a:rPr>
              <a:t>Enablement server collects the location information of the robots, from LMS and sensing data, etc. </a:t>
            </a:r>
          </a:p>
          <a:p>
            <a:pPr>
              <a:spcBef>
                <a:spcPts val="0"/>
              </a:spcBef>
              <a:buFontTx/>
              <a:buChar char="-"/>
              <a:defRPr/>
            </a:pPr>
            <a:r>
              <a:rPr lang="en-US" sz="1100" dirty="0">
                <a:solidFill>
                  <a:srgbClr val="0070C0"/>
                </a:solidFill>
                <a:latin typeface="Ericsson Hilda" panose="00000500000000000000" pitchFamily="2" charset="0"/>
                <a:cs typeface="Times New Roman" panose="02020603050405020304" pitchFamily="18" charset="0"/>
              </a:rPr>
              <a:t>Enablement server estimates performance characteristics and energy-related characteristics, and the related specific energy saving methods</a:t>
            </a:r>
          </a:p>
          <a:p>
            <a:pPr>
              <a:spcBef>
                <a:spcPts val="0"/>
              </a:spcBef>
              <a:buFontTx/>
              <a:buChar char="-"/>
              <a:defRPr/>
            </a:pPr>
            <a:r>
              <a:rPr lang="en-US" sz="1100" dirty="0">
                <a:solidFill>
                  <a:srgbClr val="0070C0"/>
                </a:solidFill>
                <a:latin typeface="Ericsson Hilda" panose="00000500000000000000" pitchFamily="2" charset="0"/>
                <a:cs typeface="Times New Roman" panose="02020603050405020304" pitchFamily="18" charset="0"/>
              </a:rPr>
              <a:t>Based on the estimation, enablement server provide suitable energy saving methods for the robots, for example</a:t>
            </a:r>
            <a:r>
              <a:rPr lang="en-GB" sz="1100" dirty="0">
                <a:solidFill>
                  <a:srgbClr val="0070C0"/>
                </a:solidFill>
                <a:latin typeface="Ericsson Hilda" panose="00000500000000000000" pitchFamily="2" charset="0"/>
                <a:cs typeface="Times New Roman" panose="02020603050405020304" pitchFamily="18" charset="0"/>
              </a:rPr>
              <a:t>, according to the robots’ location and time (working time, nonworking time), enablement server determines/assists </a:t>
            </a:r>
            <a:r>
              <a:rPr kumimoji="0" lang="en-GB"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switch on/off services on assist communication, sensing, AI, computing, etc.</a:t>
            </a:r>
            <a:endParaRPr lang="en-GB" sz="1100" dirty="0">
              <a:solidFill>
                <a:srgbClr val="0070C0"/>
              </a:solidFill>
              <a:latin typeface="Ericsson Hilda" panose="00000500000000000000" pitchFamily="2" charset="0"/>
              <a:cs typeface="Times New Roman" panose="02020603050405020304" pitchFamily="18" charset="0"/>
            </a:endParaRPr>
          </a:p>
          <a:p>
            <a:pPr>
              <a:spcBef>
                <a:spcPts val="0"/>
              </a:spcBef>
              <a:buFontTx/>
              <a:buChar char="-"/>
              <a:defRPr/>
            </a:pPr>
            <a:r>
              <a:rPr lang="en-GB" sz="1100" dirty="0">
                <a:solidFill>
                  <a:srgbClr val="0070C0"/>
                </a:solidFill>
                <a:latin typeface="Ericsson Hilda" panose="00000500000000000000" pitchFamily="2" charset="0"/>
                <a:cs typeface="Times New Roman" panose="02020603050405020304" pitchFamily="18" charset="0"/>
              </a:rPr>
              <a:t>The adjustments </a:t>
            </a:r>
            <a:r>
              <a:rPr kumimoji="0" lang="en-US" altLang="zh-CN"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ensure</a:t>
            </a:r>
            <a:r>
              <a:rPr kumimoji="0" lang="en-GB" sz="1100" b="0" i="0" u="none" strike="noStrike" kern="1000" cap="none" spc="-30" normalizeH="0" baseline="0" noProof="0" dirty="0">
                <a:ln>
                  <a:noFill/>
                </a:ln>
                <a:solidFill>
                  <a:srgbClr val="0070C0"/>
                </a:solidFill>
                <a:effectLst/>
                <a:uLnTx/>
                <a:uFillTx/>
                <a:latin typeface="Ericsson Hilda" panose="00000500000000000000" pitchFamily="2" charset="0"/>
                <a:cs typeface="Times New Roman" panose="02020603050405020304" pitchFamily="18" charset="0"/>
              </a:rPr>
              <a:t> service performance  and reduce energy consumption of the robots</a:t>
            </a:r>
          </a:p>
        </p:txBody>
      </p:sp>
      <p:sp>
        <p:nvSpPr>
          <p:cNvPr id="32" name="Content Placeholder 27">
            <a:extLst>
              <a:ext uri="{FF2B5EF4-FFF2-40B4-BE49-F238E27FC236}">
                <a16:creationId xmlns:a16="http://schemas.microsoft.com/office/drawing/2014/main" id="{F1931656-5C60-ACF6-7803-86E51471F080}"/>
              </a:ext>
            </a:extLst>
          </p:cNvPr>
          <p:cNvSpPr txBox="1">
            <a:spLocks/>
          </p:cNvSpPr>
          <p:nvPr/>
        </p:nvSpPr>
        <p:spPr>
          <a:xfrm>
            <a:off x="7669160" y="2704427"/>
            <a:ext cx="4138769" cy="2516502"/>
          </a:xfrm>
          <a:prstGeom prst="rect">
            <a:avLst/>
          </a:prstGeom>
          <a:ln>
            <a:solidFill>
              <a:srgbClr val="00B050"/>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US" sz="1400" b="0" i="0" u="none" strike="noStrike" kern="1000" cap="none" spc="-30" normalizeH="0" baseline="0" noProof="0" dirty="0">
                <a:ln>
                  <a:noFill/>
                </a:ln>
                <a:solidFill>
                  <a:srgbClr val="00863D"/>
                </a:solidFill>
                <a:effectLst/>
                <a:uLnTx/>
                <a:uFillTx/>
                <a:latin typeface="Ericsson Hilda"/>
                <a:ea typeface="+mn-ea"/>
                <a:cs typeface="+mn-cs"/>
              </a:rPr>
              <a:t>Considerations: proposed TR requirements</a:t>
            </a:r>
          </a:p>
          <a:p>
            <a:pPr fontAlgn="auto"/>
            <a:r>
              <a:rPr lang="en-US" sz="1100" dirty="0">
                <a:latin typeface="Arial" panose="020B0604020202020204" pitchFamily="34" charset="0"/>
                <a:cs typeface="Arial" panose="020B0604020202020204" pitchFamily="34" charset="0"/>
              </a:rPr>
              <a:t>[PR 5.8.6.6-1] Subject to operator’s policy, regulation and user’s consent, the 6G network shall provide suitable energy saving methods targeting different scenarios (e.g. different working time).</a:t>
            </a:r>
          </a:p>
          <a:p>
            <a:pPr fontAlgn="auto"/>
            <a:r>
              <a:rPr lang="en-US" sz="1100" dirty="0">
                <a:latin typeface="Arial" panose="020B0604020202020204" pitchFamily="34" charset="0"/>
                <a:cs typeface="Arial" panose="020B0604020202020204" pitchFamily="34" charset="0"/>
              </a:rPr>
              <a:t>[PR 5.8.6.6-2] Subject to regulation and operator’s policy, the 6G network shall be able to expose to a trusted third-party the network energy consumption information including the energy consumption related with sensing, AI, and computing services, over a specific time period (e.g. month etc.).</a:t>
            </a:r>
            <a:endParaRPr kumimoji="0" lang="en-US" sz="1100" b="0" i="0" u="none" strike="noStrike" kern="1000" cap="none" spc="-30" normalizeH="0" baseline="0" noProof="0" dirty="0">
              <a:ln>
                <a:noFill/>
              </a:ln>
              <a:solidFill>
                <a:srgbClr val="00863D"/>
              </a:solidFill>
              <a:effectLst/>
              <a:uLnTx/>
              <a:uFillTx/>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800"/>
              </a:spcBef>
              <a:spcAft>
                <a:spcPct val="0"/>
              </a:spcAft>
              <a:buClrTx/>
              <a:buSzTx/>
              <a:buFont typeface="Ericsson Hilda" panose="00000500000000000000" pitchFamily="2" charset="0"/>
              <a:buNone/>
              <a:tabLst/>
              <a:defRPr/>
            </a:pPr>
            <a:endParaRPr kumimoji="0" lang="en-CA"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p:txBody>
      </p:sp>
      <p:sp>
        <p:nvSpPr>
          <p:cNvPr id="33" name="Content Placeholder 27">
            <a:extLst>
              <a:ext uri="{FF2B5EF4-FFF2-40B4-BE49-F238E27FC236}">
                <a16:creationId xmlns:a16="http://schemas.microsoft.com/office/drawing/2014/main" id="{60BE26D2-EAAD-A977-F91E-D34D3931F912}"/>
              </a:ext>
            </a:extLst>
          </p:cNvPr>
          <p:cNvSpPr txBox="1">
            <a:spLocks/>
          </p:cNvSpPr>
          <p:nvPr/>
        </p:nvSpPr>
        <p:spPr>
          <a:xfrm>
            <a:off x="236102" y="5262225"/>
            <a:ext cx="11557575" cy="1134993"/>
          </a:xfrm>
          <a:prstGeom prst="rect">
            <a:avLst/>
          </a:prstGeom>
          <a:ln>
            <a:solidFill>
              <a:schemeClr val="accent5">
                <a:lumMod val="50000"/>
              </a:schemeClr>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600"/>
              </a:spcBef>
              <a:spcAft>
                <a:spcPct val="0"/>
              </a:spcAft>
              <a:buClrTx/>
              <a:buSzTx/>
              <a:buFont typeface="Ericsson Hilda" panose="00000500000000000000" pitchFamily="2" charset="0"/>
              <a:buNone/>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Proposed conclusions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kumimoji="0" lang="en-US" sz="1200" b="0" i="0" u="none" strike="noStrike" kern="1000" cap="none" spc="-30" normalizeH="0" baseline="0" noProof="0" dirty="0">
                <a:ln>
                  <a:noFill/>
                </a:ln>
                <a:solidFill>
                  <a:srgbClr val="E66E19">
                    <a:lumMod val="75000"/>
                  </a:srgbClr>
                </a:solidFill>
                <a:effectLst/>
                <a:uLnTx/>
                <a:uFillTx/>
                <a:latin typeface="Ericsson Hilda"/>
              </a:rPr>
              <a:t>Energy relevant services support in enablement layer are needed, supporting </a:t>
            </a:r>
            <a:r>
              <a:rPr lang="en-US" sz="1200" dirty="0">
                <a:solidFill>
                  <a:srgbClr val="E66E19">
                    <a:lumMod val="75000"/>
                  </a:srgbClr>
                </a:solidFill>
                <a:latin typeface="Ericsson Hilda"/>
              </a:rPr>
              <a:t>energy efficiency and energy saving for the new capabilities, such as </a:t>
            </a:r>
            <a:r>
              <a:rPr kumimoji="0" lang="en-US" sz="1200" b="0" i="0" u="none" strike="noStrike" kern="1000" cap="none" spc="-30" normalizeH="0" baseline="0" noProof="0" dirty="0">
                <a:ln>
                  <a:noFill/>
                </a:ln>
                <a:solidFill>
                  <a:srgbClr val="E66E19">
                    <a:lumMod val="75000"/>
                  </a:srgbClr>
                </a:solidFill>
                <a:effectLst/>
                <a:uLnTx/>
                <a:uFillTx/>
                <a:latin typeface="Ericsson Hilda"/>
              </a:rPr>
              <a:t>new sensing capability, AI and computing related capabilities</a:t>
            </a:r>
          </a:p>
          <a:p>
            <a:pPr marL="265113" marR="0" lvl="0" indent="-265113" algn="l" defTabSz="914400" rtl="0" eaLnBrk="1" fontAlgn="base" latinLnBrk="0" hangingPunct="1">
              <a:lnSpc>
                <a:spcPct val="100000"/>
              </a:lnSpc>
              <a:spcBef>
                <a:spcPts val="600"/>
              </a:spcBef>
              <a:spcAft>
                <a:spcPct val="0"/>
              </a:spcAft>
              <a:buClrTx/>
              <a:buSzTx/>
              <a:buFont typeface="Arial" panose="020B0604020202020204" pitchFamily="34" charset="0"/>
              <a:buChar char="•"/>
              <a:tabLst/>
              <a:defRPr/>
            </a:pPr>
            <a:r>
              <a:rPr lang="en-US" sz="1200" dirty="0">
                <a:solidFill>
                  <a:srgbClr val="E66E19">
                    <a:lumMod val="75000"/>
                  </a:srgbClr>
                </a:solidFill>
                <a:latin typeface="Ericsson Hilda"/>
              </a:rPr>
              <a:t>Estimate the performance characteristics and energy-related characteristics related specific energy saving methods, provide suitable energy saving methods targeting different application scenarios, this can be handled in enablement layer</a:t>
            </a:r>
            <a:endParaRPr kumimoji="0" lang="en-US" sz="1200" b="0" i="0" u="none" strike="noStrike" kern="1000" cap="none" spc="-30" normalizeH="0" baseline="0" noProof="0" dirty="0">
              <a:ln>
                <a:noFill/>
              </a:ln>
              <a:solidFill>
                <a:srgbClr val="E66E19">
                  <a:lumMod val="75000"/>
                </a:srgbClr>
              </a:solidFill>
              <a:effectLst/>
              <a:uLnTx/>
              <a:uFillTx/>
              <a:latin typeface="Ericsson Hilda"/>
            </a:endParaRPr>
          </a:p>
        </p:txBody>
      </p:sp>
      <p:sp>
        <p:nvSpPr>
          <p:cNvPr id="36" name="Content Placeholder 27">
            <a:extLst>
              <a:ext uri="{FF2B5EF4-FFF2-40B4-BE49-F238E27FC236}">
                <a16:creationId xmlns:a16="http://schemas.microsoft.com/office/drawing/2014/main" id="{CDE6A47D-DF32-268A-97A2-1CD93DF9EEDB}"/>
              </a:ext>
            </a:extLst>
          </p:cNvPr>
          <p:cNvSpPr txBox="1">
            <a:spLocks/>
          </p:cNvSpPr>
          <p:nvPr/>
        </p:nvSpPr>
        <p:spPr>
          <a:xfrm>
            <a:off x="250355" y="1017251"/>
            <a:ext cx="11557575" cy="1661294"/>
          </a:xfrm>
          <a:prstGeom prst="rect">
            <a:avLst/>
          </a:prstGeom>
          <a:solidFill>
            <a:schemeClr val="bg1"/>
          </a:solidFill>
          <a:ln>
            <a:solidFill>
              <a:schemeClr val="tx1"/>
            </a:solidFill>
          </a:ln>
        </p:spPr>
        <p:txBody>
          <a:bodyPr vert="horz" lIns="72000" tIns="36000" rIns="72000" bIns="36000" rtlCol="0">
            <a:noAutofit/>
          </a:bodyPr>
          <a:lst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a:lstStyle>
          <a:p>
            <a:pPr fontAlgn="auto">
              <a:spcBef>
                <a:spcPts val="0"/>
              </a:spcBef>
              <a:defRPr/>
            </a:pPr>
            <a:r>
              <a:rPr lang="en-US" sz="1200" dirty="0">
                <a:solidFill>
                  <a:srgbClr val="181818"/>
                </a:solidFill>
                <a:latin typeface="Times New Roman" panose="02020603050405020304" pitchFamily="18" charset="0"/>
                <a:cs typeface="Times New Roman" panose="02020603050405020304" pitchFamily="18" charset="0"/>
              </a:rPr>
              <a:t>“In 6G, considering there will be not only communication service, but also new sensing capability, AI and computing related capabilities, the mechanisms for energy saving could be enhanced and offer better energy efficiency for operator, trusted 3rd party and users</a:t>
            </a:r>
            <a:r>
              <a:rPr lang="en-GB" sz="1200" dirty="0">
                <a:solidFill>
                  <a:srgbClr val="181818"/>
                </a:solidFill>
                <a:latin typeface="Times New Roman" panose="02020603050405020304" pitchFamily="18" charset="0"/>
                <a:cs typeface="Times New Roman" panose="02020603050405020304" pitchFamily="18" charset="0"/>
              </a:rPr>
              <a:t>”</a:t>
            </a:r>
          </a:p>
          <a:p>
            <a:pPr fontAlgn="auto">
              <a:spcBef>
                <a:spcPts val="0"/>
              </a:spcBef>
              <a:defRPr/>
            </a:pPr>
            <a:r>
              <a:rPr lang="en-GB" sz="1200" dirty="0">
                <a:solidFill>
                  <a:srgbClr val="181818"/>
                </a:solidFill>
                <a:latin typeface="Times New Roman" panose="02020603050405020304" pitchFamily="18" charset="0"/>
                <a:cs typeface="Times New Roman" panose="02020603050405020304" pitchFamily="18" charset="0"/>
              </a:rPr>
              <a:t>“</a:t>
            </a:r>
            <a:r>
              <a:rPr lang="en-US" sz="1200" dirty="0">
                <a:solidFill>
                  <a:srgbClr val="181818"/>
                </a:solidFill>
                <a:latin typeface="Times New Roman" panose="02020603050405020304" pitchFamily="18" charset="0"/>
                <a:cs typeface="Times New Roman" panose="02020603050405020304" pitchFamily="18" charset="0"/>
              </a:rPr>
              <a:t>In conclusion, the energy saving mechanism is provided by 6G network and adopted by operator, allowing operator to modify the network policies (e.g. QoS modification), enable/disable network function, to provide on demand 6G services with balance between energy efficiency and service performance.</a:t>
            </a:r>
            <a:r>
              <a:rPr lang="en-GB" sz="1200" dirty="0">
                <a:solidFill>
                  <a:srgbClr val="181818"/>
                </a:solidFill>
                <a:latin typeface="Times New Roman" panose="02020603050405020304" pitchFamily="18" charset="0"/>
                <a:cs typeface="Times New Roman" panose="02020603050405020304" pitchFamily="18" charset="0"/>
              </a:rPr>
              <a:t>”</a:t>
            </a:r>
          </a:p>
          <a:p>
            <a:pPr marL="0" marR="0" lvl="0" indent="0" algn="l" defTabSz="914400" rtl="0" eaLnBrk="1" fontAlgn="base" latinLnBrk="0" hangingPunct="1">
              <a:lnSpc>
                <a:spcPct val="100000"/>
              </a:lnSpc>
              <a:spcBef>
                <a:spcPts val="800"/>
              </a:spcBef>
              <a:spcAft>
                <a:spcPct val="0"/>
              </a:spcAft>
              <a:buClrTx/>
              <a:buSzTx/>
              <a:buFont typeface="Ericsson Hilda" panose="00000500000000000000" pitchFamily="2" charset="0"/>
              <a:buNone/>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Pre-conditions:</a:t>
            </a: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“In a port industry park, Mobile Network Operator MM has deployed 6G network to provide communication, sensing and AI &amp; computing services for the customer.”</a:t>
            </a:r>
            <a:endPar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6G network could be able to estimate the performance characteristics and energy-related characteristics related specific energy saving methods”, including application layer</a:t>
            </a:r>
            <a:endParaRPr lang="en-US" sz="1200" dirty="0">
              <a:solidFill>
                <a:srgbClr val="181818"/>
              </a:solidFill>
              <a:latin typeface="Times New Roman" panose="02020603050405020304" pitchFamily="18" charset="0"/>
              <a:cs typeface="Times New Roman" panose="02020603050405020304" pitchFamily="18" charset="0"/>
            </a:endParaRPr>
          </a:p>
          <a:p>
            <a:pPr marL="265113" marR="0" lvl="0" indent="-265113" algn="l" defTabSz="914400" rtl="0" eaLnBrk="1" fontAlgn="auto" latinLnBrk="0" hangingPunct="1">
              <a:lnSpc>
                <a:spcPct val="100000"/>
              </a:lnSpc>
              <a:spcBef>
                <a:spcPts val="0"/>
              </a:spcBef>
              <a:spcAft>
                <a:spcPct val="0"/>
              </a:spcAft>
              <a:buClrTx/>
              <a:buSzTx/>
              <a:buFont typeface="Ericsson Hilda" panose="00000500000000000000" pitchFamily="2" charset="0"/>
              <a:buChar char="●"/>
              <a:tabLst/>
              <a:defRPr/>
            </a:pPr>
            <a:r>
              <a:rPr kumimoji="0" lang="en-US"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“The MNO could adopt some energy saving methods to fulfil the requirement of energy consumption and service performance.</a:t>
            </a:r>
            <a:r>
              <a:rPr kumimoji="0" lang="en-GB" sz="1200" b="0" i="0" u="none" strike="noStrike" kern="1000" cap="none" spc="-30" normalizeH="0" baseline="0" noProof="0" dirty="0">
                <a:ln>
                  <a:noFill/>
                </a:ln>
                <a:solidFill>
                  <a:srgbClr val="181818"/>
                </a:solidFill>
                <a:effectLst/>
                <a:uLnTx/>
                <a:uFillTx/>
                <a:latin typeface="Times New Roman" panose="02020603050405020304" pitchFamily="18" charset="0"/>
                <a:ea typeface="+mn-ea"/>
                <a:cs typeface="Times New Roman" panose="02020603050405020304" pitchFamily="18" charset="0"/>
              </a:rPr>
              <a:t>”</a:t>
            </a:r>
          </a:p>
        </p:txBody>
      </p:sp>
      <p:sp>
        <p:nvSpPr>
          <p:cNvPr id="28" name="Content Placeholder 27">
            <a:extLst>
              <a:ext uri="{FF2B5EF4-FFF2-40B4-BE49-F238E27FC236}">
                <a16:creationId xmlns:a16="http://schemas.microsoft.com/office/drawing/2014/main" id="{474D4B3A-0425-EF99-011F-D62F29C706ED}"/>
              </a:ext>
            </a:extLst>
          </p:cNvPr>
          <p:cNvSpPr>
            <a:spLocks noGrp="1"/>
          </p:cNvSpPr>
          <p:nvPr>
            <p:ph sz="quarter" idx="10"/>
          </p:nvPr>
        </p:nvSpPr>
        <p:spPr>
          <a:xfrm>
            <a:off x="2878345" y="770026"/>
            <a:ext cx="5668090" cy="297843"/>
          </a:xfrm>
        </p:spPr>
        <p:txBody>
          <a:bodyPr/>
          <a:lstStyle/>
          <a:p>
            <a:pPr marL="0" indent="0">
              <a:buNone/>
            </a:pPr>
            <a:r>
              <a:rPr lang="en-US" sz="1400" b="1" dirty="0">
                <a:highlight>
                  <a:srgbClr val="FFFF00"/>
                </a:highlight>
              </a:rPr>
              <a:t>Use case on energy saving for network in industry park</a:t>
            </a:r>
            <a:endParaRPr lang="en-GB" sz="1400" b="1" dirty="0">
              <a:highlight>
                <a:srgbClr val="FFFF00"/>
              </a:highlight>
            </a:endParaRPr>
          </a:p>
        </p:txBody>
      </p:sp>
      <p:sp>
        <p:nvSpPr>
          <p:cNvPr id="12" name="Text Box 13"/>
          <p:cNvSpPr txBox="1">
            <a:spLocks noChangeArrowheads="1"/>
          </p:cNvSpPr>
          <p:nvPr/>
        </p:nvSpPr>
        <p:spPr bwMode="auto">
          <a:xfrm>
            <a:off x="8828116" y="245417"/>
            <a:ext cx="2015153"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US" altLang="en-GB" sz="1200" b="1" dirty="0" smtClean="0">
                <a:solidFill>
                  <a:srgbClr val="0066FF"/>
                </a:solidFill>
              </a:rPr>
              <a:t>S6-254237, Ericsson</a:t>
            </a:r>
          </a:p>
        </p:txBody>
      </p:sp>
    </p:spTree>
    <p:extLst>
      <p:ext uri="{BB962C8B-B14F-4D97-AF65-F5344CB8AC3E}">
        <p14:creationId xmlns:p14="http://schemas.microsoft.com/office/powerpoint/2010/main" val="332463410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dcmitype/"/>
    <ds:schemaRef ds:uri="280d8efa-eff2-4910-88d2-79ca146720c4"/>
    <ds:schemaRef ds:uri="http://www.w3.org/XML/1998/namespace"/>
    <ds:schemaRef ds:uri="http://purl.org/dc/elements/1.1/"/>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679a257e-872f-4c98-9e8a-0a9c104f72cd"/>
    <ds:schemaRef ds:uri="http://schemas.microsoft.com/office/2006/metadata/properties"/>
  </ds:schemaRefs>
</ds:datastoreItem>
</file>

<file path=customXml/itemProps2.xml><?xml version="1.0" encoding="utf-8"?>
<ds:datastoreItem xmlns:ds="http://schemas.openxmlformats.org/officeDocument/2006/customXml" ds:itemID="{BD6692E6-AFB4-4AE6-8E62-2D7692F0CE70}">
  <ds:schemaRefs/>
</ds:datastoreItem>
</file>

<file path=customXml/itemProps3.xml><?xml version="1.0" encoding="utf-8"?>
<ds:datastoreItem xmlns:ds="http://schemas.openxmlformats.org/officeDocument/2006/customXml" ds:itemID="{7D3A830A-0AC8-45A7-9E99-DF047C23D0D0}">
  <ds:schemaRefs/>
</ds:datastoreItem>
</file>

<file path=docProps/app.xml><?xml version="1.0" encoding="utf-8"?>
<Properties xmlns="http://schemas.openxmlformats.org/officeDocument/2006/extended-properties" xmlns:vt="http://schemas.openxmlformats.org/officeDocument/2006/docPropsVTypes">
  <Template>Office Theme</Template>
  <TotalTime>12</TotalTime>
  <Words>2218</Words>
  <Application>Microsoft Office PowerPoint</Application>
  <PresentationFormat>Widescreen</PresentationFormat>
  <Paragraphs>195</Paragraphs>
  <Slides>11</Slides>
  <Notes>0</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11</vt:i4>
      </vt:variant>
    </vt:vector>
  </HeadingPairs>
  <TitlesOfParts>
    <vt:vector size="25" baseType="lpstr">
      <vt:lpstr>Arial-BoldMT</vt:lpstr>
      <vt:lpstr>等线</vt:lpstr>
      <vt:lpstr>等线</vt:lpstr>
      <vt:lpstr>Ericsson Hilda</vt:lpstr>
      <vt:lpstr>Malgun Gothic</vt:lpstr>
      <vt:lpstr>宋体</vt:lpstr>
      <vt:lpstr>TimesNewRomanPSMT</vt:lpstr>
      <vt:lpstr>Arial</vt:lpstr>
      <vt:lpstr>Calibri</vt:lpstr>
      <vt:lpstr>Calibri Light</vt:lpstr>
      <vt:lpstr>Times New Roman</vt:lpstr>
      <vt:lpstr>Office Theme</vt:lpstr>
      <vt:lpstr>1_Office Theme</vt:lpstr>
      <vt:lpstr>2_Office Theme</vt:lpstr>
      <vt:lpstr>NWM WA4 Way forward WA4 : Communication Aspects </vt:lpstr>
      <vt:lpstr>WA4 : Communication Aspects</vt:lpstr>
      <vt:lpstr>WA4:  Communication Aspects; WT4.1</vt:lpstr>
      <vt:lpstr>WA4:  Communication Aspects; WT4.2</vt:lpstr>
      <vt:lpstr>WA4:  Communication Aspects; WT4.3</vt:lpstr>
      <vt:lpstr>Summary</vt:lpstr>
      <vt:lpstr>SUMMARY WA4: Communication; WT4.6</vt:lpstr>
      <vt:lpstr>Background – Energy UCs from SA1 (TR 22.870)</vt:lpstr>
      <vt:lpstr>6G UC example from TR 22.870 (5.8.6)</vt:lpstr>
      <vt:lpstr>Proposed way forward WT4.6</vt:lpstr>
      <vt:lpstr>Way forward (TBD) WA4 : Communication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Basu</cp:lastModifiedBy>
  <cp:revision>719</cp:revision>
  <dcterms:created xsi:type="dcterms:W3CDTF">2010-02-05T13:52:00Z</dcterms:created>
  <dcterms:modified xsi:type="dcterms:W3CDTF">2025-10-07T13:24:06Z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ICV">
    <vt:lpwstr>932D781267A4450C89CB5DDCB0E09C47_13</vt:lpwstr>
  </property>
  <property fmtid="{D5CDD505-2E9C-101B-9397-08002B2CF9AE}" pid="4" name="KSOProductBuildVer">
    <vt:lpwstr>2052-12.8.2.21555</vt:lpwstr>
  </property>
</Properties>
</file>