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16"/>
  </p:notesMasterIdLst>
  <p:handoutMasterIdLst>
    <p:handoutMasterId r:id="rId17"/>
  </p:handoutMasterIdLst>
  <p:sldIdLst>
    <p:sldId id="341" r:id="rId5"/>
    <p:sldId id="363" r:id="rId6"/>
    <p:sldId id="364" r:id="rId7"/>
    <p:sldId id="373" r:id="rId8"/>
    <p:sldId id="369" r:id="rId9"/>
    <p:sldId id="372" r:id="rId10"/>
    <p:sldId id="374" r:id="rId11"/>
    <p:sldId id="366" r:id="rId12"/>
    <p:sldId id="367" r:id="rId13"/>
    <p:sldId id="368" r:id="rId14"/>
    <p:sldId id="371" r:id="rId15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92" autoAdjust="0"/>
    <p:restoredTop sz="94679" autoAdjust="0"/>
  </p:normalViewPr>
  <p:slideViewPr>
    <p:cSldViewPr snapToGrid="0">
      <p:cViewPr varScale="1">
        <p:scale>
          <a:sx n="81" d="100"/>
          <a:sy n="81" d="100"/>
        </p:scale>
        <p:origin x="420" y="39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>
        <p:scale>
          <a:sx n="100" d="100"/>
          <a:sy n="100" d="100"/>
        </p:scale>
        <p:origin x="1716" y="-1644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85771"/>
            <a:ext cx="10515600" cy="1104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2025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4" name="Text Box 14">
            <a:extLst>
              <a:ext uri="{FF2B5EF4-FFF2-40B4-BE49-F238E27FC236}">
                <a16:creationId xmlns:a16="http://schemas.microsoft.com/office/drawing/2014/main" id="{04953B71-6776-413E-AC69-E69762C9C33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23849" y="73025"/>
            <a:ext cx="3703027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TSG-SA WG6 Meeting #68</a:t>
            </a:r>
          </a:p>
          <a:p>
            <a:pPr eaLnBrk="1" hangingPunct="1">
              <a:defRPr/>
            </a:pPr>
            <a:r>
              <a:rPr lang="en-GB" altLang="en-US" sz="1200" b="1" dirty="0">
                <a:latin typeface="Arial "/>
              </a:rPr>
              <a:t>Gothenburg, Sweden 25</a:t>
            </a:r>
            <a:r>
              <a:rPr lang="en-GB" altLang="en-US" sz="1200" b="1" baseline="30000" dirty="0">
                <a:latin typeface="Arial "/>
              </a:rPr>
              <a:t>th</a:t>
            </a:r>
            <a:r>
              <a:rPr lang="en-GB" altLang="en-US" sz="1200" b="1" dirty="0">
                <a:latin typeface="Arial "/>
              </a:rPr>
              <a:t> – 29</a:t>
            </a:r>
            <a:r>
              <a:rPr lang="en-GB" altLang="en-US" sz="1200" b="1" baseline="30000" dirty="0">
                <a:latin typeface="Arial "/>
              </a:rPr>
              <a:t>th</a:t>
            </a:r>
            <a:r>
              <a:rPr lang="en-GB" altLang="en-US" sz="1200" b="1" dirty="0">
                <a:latin typeface="Arial "/>
              </a:rPr>
              <a:t> August 2025</a:t>
            </a:r>
            <a:endParaRPr lang="en-US" altLang="en-US" sz="1200" b="1" dirty="0">
              <a:latin typeface="Arial "/>
            </a:endParaRPr>
          </a:p>
        </p:txBody>
      </p:sp>
      <p:sp>
        <p:nvSpPr>
          <p:cNvPr id="15" name="Text Box 13">
            <a:extLst>
              <a:ext uri="{FF2B5EF4-FFF2-40B4-BE49-F238E27FC236}">
                <a16:creationId xmlns:a16="http://schemas.microsoft.com/office/drawing/2014/main" id="{897F339D-C9FE-4694-B4EA-980A7508C12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401961" y="73009"/>
            <a:ext cx="1463675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IN" sz="1000" b="1" i="0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S6-253346</a:t>
            </a:r>
            <a:r>
              <a:rPr lang="en-GB" altLang="en-US" sz="1200" dirty="0" smtClean="0"/>
              <a:t> </a:t>
            </a:r>
            <a:endParaRPr lang="en-GB" altLang="en-US" sz="1200" dirty="0">
              <a:solidFill>
                <a:schemeClr val="bg2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3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7888" y="1709738"/>
            <a:ext cx="7886700" cy="2852737"/>
          </a:xfrm>
        </p:spPr>
        <p:txBody>
          <a:bodyPr/>
          <a:lstStyle/>
          <a:p>
            <a:pPr eaLnBrk="1" hangingPunct="1"/>
            <a:r>
              <a:rPr lang="en-GB" altLang="en-US" dirty="0" smtClean="0"/>
              <a:t>SA6 Rel-20 Planning </a:t>
            </a:r>
            <a:br>
              <a:rPr lang="en-GB" altLang="en-US" dirty="0" smtClean="0"/>
            </a:br>
            <a:r>
              <a:rPr lang="en-GB" altLang="en-US" sz="5400" dirty="0" smtClean="0"/>
              <a:t>(TU Status and Plan)</a:t>
            </a:r>
            <a:endParaRPr lang="en-GB" altLang="en-US" dirty="0"/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 err="1" smtClean="0"/>
              <a:t>Basavaraj</a:t>
            </a:r>
            <a:r>
              <a:rPr lang="en-GB" altLang="en-US" dirty="0" smtClean="0"/>
              <a:t> (Basu) </a:t>
            </a:r>
            <a:r>
              <a:rPr lang="en-GB" altLang="en-US" dirty="0" err="1" smtClean="0"/>
              <a:t>Pattan</a:t>
            </a:r>
            <a:endParaRPr lang="en-GB" altLang="en-US" dirty="0"/>
          </a:p>
          <a:p>
            <a:pPr marL="0" indent="0" eaLnBrk="1" hangingPunct="1">
              <a:buFontTx/>
              <a:buNone/>
            </a:pPr>
            <a:r>
              <a:rPr lang="en-GB" altLang="en-US" dirty="0" smtClean="0"/>
              <a:t>Vice-chair, basavarajjp@samsung.com</a:t>
            </a:r>
            <a:endParaRPr lang="en-GB" altLang="en-US" dirty="0"/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838200" y="585771"/>
            <a:ext cx="10515600" cy="1104917"/>
          </a:xfrm>
        </p:spPr>
        <p:txBody>
          <a:bodyPr/>
          <a:lstStyle/>
          <a:p>
            <a:r>
              <a:rPr lang="en-IN" dirty="0"/>
              <a:t>Typical SA6 Session Planning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777406"/>
              </p:ext>
            </p:extLst>
          </p:nvPr>
        </p:nvGraphicFramePr>
        <p:xfrm>
          <a:off x="698579" y="1492425"/>
          <a:ext cx="7195931" cy="5282046"/>
        </p:xfrm>
        <a:graphic>
          <a:graphicData uri="http://schemas.openxmlformats.org/drawingml/2006/table">
            <a:tbl>
              <a:tblPr firstRow="1" firstCol="1" bandRow="1"/>
              <a:tblGrid>
                <a:gridCol w="1074042">
                  <a:extLst>
                    <a:ext uri="{9D8B030D-6E8A-4147-A177-3AD203B41FA5}">
                      <a16:colId xmlns:a16="http://schemas.microsoft.com/office/drawing/2014/main" val="3354454729"/>
                    </a:ext>
                  </a:extLst>
                </a:gridCol>
                <a:gridCol w="703828">
                  <a:extLst>
                    <a:ext uri="{9D8B030D-6E8A-4147-A177-3AD203B41FA5}">
                      <a16:colId xmlns:a16="http://schemas.microsoft.com/office/drawing/2014/main" val="2617094730"/>
                    </a:ext>
                  </a:extLst>
                </a:gridCol>
                <a:gridCol w="687640">
                  <a:extLst>
                    <a:ext uri="{9D8B030D-6E8A-4147-A177-3AD203B41FA5}">
                      <a16:colId xmlns:a16="http://schemas.microsoft.com/office/drawing/2014/main" val="1898993702"/>
                    </a:ext>
                  </a:extLst>
                </a:gridCol>
                <a:gridCol w="627110">
                  <a:extLst>
                    <a:ext uri="{9D8B030D-6E8A-4147-A177-3AD203B41FA5}">
                      <a16:colId xmlns:a16="http://schemas.microsoft.com/office/drawing/2014/main" val="3507652481"/>
                    </a:ext>
                  </a:extLst>
                </a:gridCol>
                <a:gridCol w="627110">
                  <a:extLst>
                    <a:ext uri="{9D8B030D-6E8A-4147-A177-3AD203B41FA5}">
                      <a16:colId xmlns:a16="http://schemas.microsoft.com/office/drawing/2014/main" val="2933262938"/>
                    </a:ext>
                  </a:extLst>
                </a:gridCol>
                <a:gridCol w="687640">
                  <a:extLst>
                    <a:ext uri="{9D8B030D-6E8A-4147-A177-3AD203B41FA5}">
                      <a16:colId xmlns:a16="http://schemas.microsoft.com/office/drawing/2014/main" val="68923302"/>
                    </a:ext>
                  </a:extLst>
                </a:gridCol>
                <a:gridCol w="627110">
                  <a:extLst>
                    <a:ext uri="{9D8B030D-6E8A-4147-A177-3AD203B41FA5}">
                      <a16:colId xmlns:a16="http://schemas.microsoft.com/office/drawing/2014/main" val="21260566"/>
                    </a:ext>
                  </a:extLst>
                </a:gridCol>
                <a:gridCol w="1084597">
                  <a:extLst>
                    <a:ext uri="{9D8B030D-6E8A-4147-A177-3AD203B41FA5}">
                      <a16:colId xmlns:a16="http://schemas.microsoft.com/office/drawing/2014/main" val="2029653475"/>
                    </a:ext>
                  </a:extLst>
                </a:gridCol>
                <a:gridCol w="1076854">
                  <a:extLst>
                    <a:ext uri="{9D8B030D-6E8A-4147-A177-3AD203B41FA5}">
                      <a16:colId xmlns:a16="http://schemas.microsoft.com/office/drawing/2014/main" val="2193224484"/>
                    </a:ext>
                  </a:extLst>
                </a:gridCol>
              </a:tblGrid>
              <a:tr h="34841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b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IN" sz="105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7209" marR="27209" marT="7558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b="1" u="sng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Monday</a:t>
                      </a:r>
                      <a:endParaRPr lang="en-IN" sz="105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7209" marR="27209" marT="7558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b="1" u="sng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Tuesday</a:t>
                      </a:r>
                      <a:endParaRPr lang="en-IN" sz="105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7209" marR="27209" marT="7558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b="1" u="sng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Wednesday</a:t>
                      </a:r>
                      <a:endParaRPr lang="en-IN" sz="105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7209" marR="27209" marT="7558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b="1" u="sng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Thursday</a:t>
                      </a:r>
                      <a:endParaRPr lang="en-IN" sz="105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7209" marR="27209" marT="7558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800" b="1" u="sng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Friday</a:t>
                      </a:r>
                      <a:endParaRPr lang="en-IN" sz="105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7209" marR="27209" marT="7558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9098671"/>
                  </a:ext>
                </a:extLst>
              </a:tr>
              <a:tr h="27763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b="1" u="sng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Quarter 0</a:t>
                      </a:r>
                      <a:endParaRPr lang="en-IN" sz="105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b="1" u="sng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07:30 to 09:00</a:t>
                      </a:r>
                      <a:endParaRPr lang="en-IN" sz="105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7209" marR="27209" marT="7558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 gridSpan="8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b="1" u="sng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Placeholder for additional official sessions or drafting sessions</a:t>
                      </a:r>
                      <a:endParaRPr lang="en-IN" sz="105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7209" marR="27209" marT="7558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5E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43210355"/>
                  </a:ext>
                </a:extLst>
              </a:tr>
              <a:tr h="88654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b="1" u="sng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Quarter 1</a:t>
                      </a:r>
                      <a:endParaRPr lang="en-IN" sz="105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b="1" u="sng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09:00 to 10:30</a:t>
                      </a:r>
                      <a:endParaRPr lang="en-IN" sz="105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7209" marR="27209" marT="7558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b="1" u="sng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Plenary session (Agenda, Reports, LSs, early discussion papers, Future work, etc.)</a:t>
                      </a:r>
                      <a:endParaRPr lang="en-IN" sz="105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7209" marR="27209" marT="7558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b="1" u="sng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Parallel Track I</a:t>
                      </a:r>
                      <a:endParaRPr lang="en-IN" sz="105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7209" marR="27209" marT="7558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b="1" u="sng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Parallel Track II</a:t>
                      </a:r>
                      <a:endParaRPr lang="en-IN" sz="105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7209" marR="27209" marT="7558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7D3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b="1" u="sng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Parallel Track I</a:t>
                      </a:r>
                      <a:endParaRPr lang="en-IN" sz="105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7209" marR="27209" marT="7558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b="1" u="sng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Parallel Track II</a:t>
                      </a:r>
                      <a:endParaRPr lang="en-IN" sz="105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7209" marR="27209" marT="7558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7D3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b="1" u="sng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Plenary session (Revisions)</a:t>
                      </a:r>
                      <a:endParaRPr lang="en-IN" sz="105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7209" marR="27209" marT="7558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800" b="1" u="sng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Plenary session (Revisions)</a:t>
                      </a:r>
                      <a:endParaRPr lang="en-IN" sz="105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7209" marR="27209" marT="7558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94688693"/>
                  </a:ext>
                </a:extLst>
              </a:tr>
              <a:tr h="277638">
                <a:tc gridSpan="9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b="1" u="sng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Morning break (10:30 – 11:00)</a:t>
                      </a:r>
                      <a:endParaRPr lang="en-IN" sz="105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b="1" u="sng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SA6 Chair Election sessions on Tuesday and potentially Wednesday and Thursday</a:t>
                      </a:r>
                      <a:endParaRPr lang="en-IN" sz="105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7209" marR="27209" marT="7558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38787931"/>
                  </a:ext>
                </a:extLst>
              </a:tr>
              <a:tr h="75642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b="1" u="sng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Quarter 2</a:t>
                      </a:r>
                      <a:endParaRPr lang="en-IN" sz="105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b="1" u="sng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11:00 to 12:30</a:t>
                      </a:r>
                      <a:endParaRPr lang="en-IN" sz="105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7209" marR="27209" marT="7558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b="1" u="sng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Plenary session (Agenda, Reports, LSs, early discussion papers, Future work, etc.)</a:t>
                      </a:r>
                      <a:endParaRPr lang="en-IN" sz="105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7209" marR="27209" marT="7558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5E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b="1" u="sng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Parallel Track I</a:t>
                      </a:r>
                      <a:endParaRPr lang="en-IN" sz="105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7209" marR="27209" marT="7558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b="1" u="sng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Parallel Track II</a:t>
                      </a:r>
                      <a:endParaRPr lang="en-IN" sz="105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7209" marR="27209" marT="7558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7D3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b="1" u="sng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Parallel Track I</a:t>
                      </a:r>
                      <a:endParaRPr lang="en-IN" sz="105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7209" marR="27209" marT="7558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b="1" u="sng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Parallel Track II</a:t>
                      </a:r>
                      <a:endParaRPr lang="en-IN" sz="105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7209" marR="27209" marT="7558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7D3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b="1" u="sng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Plenary session (Revisions)</a:t>
                      </a:r>
                      <a:endParaRPr lang="en-IN" sz="105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7209" marR="27209" marT="7558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800" b="1" u="sng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Plenary session (Revisions)</a:t>
                      </a:r>
                      <a:endParaRPr lang="en-IN" sz="105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7209" marR="27209" marT="7558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5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11742108"/>
                  </a:ext>
                </a:extLst>
              </a:tr>
              <a:tr h="176336">
                <a:tc gridSpan="9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b="1" u="sng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Lunch break (12:30 – 14:00)</a:t>
                      </a:r>
                      <a:endParaRPr lang="en-IN" sz="105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7209" marR="27209" marT="7558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28211362"/>
                  </a:ext>
                </a:extLst>
              </a:tr>
              <a:tr h="99416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b="1" u="sng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Quarter 3</a:t>
                      </a:r>
                      <a:endParaRPr lang="en-IN" sz="105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b="1" u="sng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14:00 to 15:30</a:t>
                      </a:r>
                      <a:endParaRPr lang="en-IN" sz="105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7209" marR="27209" marT="7558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b="1" u="sng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Parallel Track I </a:t>
                      </a:r>
                      <a:endParaRPr lang="en-IN" sz="105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7209" marR="27209" marT="7558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b="1" u="sng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Parallel Track II</a:t>
                      </a:r>
                      <a:endParaRPr lang="en-IN" sz="105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7209" marR="27209" marT="7558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7D3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b="1" u="sng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Parallel Track I</a:t>
                      </a:r>
                      <a:endParaRPr lang="en-IN" sz="105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7209" marR="27209" marT="7558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b="1" u="sng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Parallel Track II</a:t>
                      </a:r>
                      <a:endParaRPr lang="en-IN" sz="105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7209" marR="27209" marT="7558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7D3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b="1" u="sng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Parallel Track I</a:t>
                      </a:r>
                      <a:endParaRPr lang="en-IN" sz="105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7209" marR="27209" marT="7558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b="1" u="sng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Parallel Track II</a:t>
                      </a:r>
                      <a:endParaRPr lang="en-IN" sz="105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7209" marR="27209" marT="7558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7D3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b="1" u="sng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Plenary session (Revisions)</a:t>
                      </a:r>
                      <a:endParaRPr lang="en-IN" sz="105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7209" marR="27209" marT="7558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800" b="1" u="sng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Plenary session (Work plan review, Future meetings, AOB)</a:t>
                      </a:r>
                      <a:endParaRPr lang="en-IN" sz="105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7209" marR="27209" marT="7558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5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77099669"/>
                  </a:ext>
                </a:extLst>
              </a:tr>
              <a:tr h="176336">
                <a:tc gridSpan="9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b="1" u="sng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Afternoon break (15:30 – 16:00)</a:t>
                      </a:r>
                      <a:endParaRPr lang="en-IN" sz="105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7209" marR="27209" marT="7558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14986665"/>
                  </a:ext>
                </a:extLst>
              </a:tr>
              <a:tr h="90356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b="1" u="sng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Quarter 4</a:t>
                      </a:r>
                      <a:endParaRPr lang="en-IN" sz="105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b="1" u="sng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16:00 to 17:30</a:t>
                      </a:r>
                      <a:endParaRPr lang="en-IN" sz="105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7209" marR="27209" marT="7558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b="1" u="sng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Parallel Track I</a:t>
                      </a:r>
                      <a:endParaRPr lang="en-IN" sz="105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7209" marR="27209" marT="7558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b="1" u="sng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Parallel Track II</a:t>
                      </a:r>
                      <a:endParaRPr lang="en-IN" sz="105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7209" marR="27209" marT="7558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7D3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b="1" u="sng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Parallel Track I</a:t>
                      </a:r>
                      <a:endParaRPr lang="en-IN" sz="105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7209" marR="27209" marT="7558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b="1" u="sng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Parallel Track II</a:t>
                      </a:r>
                      <a:endParaRPr lang="en-IN" sz="105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7209" marR="27209" marT="7558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7D3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b="1" u="sng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Parallel Track I</a:t>
                      </a:r>
                      <a:endParaRPr lang="en-IN" sz="105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7209" marR="27209" marT="7558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b="1" u="sng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Parallel Track II</a:t>
                      </a:r>
                      <a:endParaRPr lang="en-IN" sz="105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7209" marR="27209" marT="7558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7D3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b="1" u="sng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Plenary session (Revisions)</a:t>
                      </a:r>
                      <a:endParaRPr lang="en-IN" sz="105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7209" marR="27209" marT="7558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800" b="1" u="sng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Meeting will close at the latest by 16:00</a:t>
                      </a:r>
                      <a:endParaRPr lang="en-IN" sz="105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7209" marR="27209" marT="7558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91289965"/>
                  </a:ext>
                </a:extLst>
              </a:tr>
              <a:tr h="176336">
                <a:tc gridSpan="9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b="1" u="sng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Evening break (17:30 – 18:00)</a:t>
                      </a:r>
                      <a:endParaRPr lang="en-IN" sz="105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7209" marR="27209" marT="7558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81632764"/>
                  </a:ext>
                </a:extLst>
              </a:tr>
              <a:tr h="27763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b="1" u="sng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Quarter 5</a:t>
                      </a:r>
                      <a:endParaRPr lang="en-IN" sz="105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b="1" u="sng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18:00 to 19:30</a:t>
                      </a:r>
                      <a:endParaRPr lang="en-IN" sz="105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7209" marR="27209" marT="7558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 gridSpan="7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b="1" u="sng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Placeholder for additional official sessions or drafting sessions</a:t>
                      </a:r>
                      <a:endParaRPr lang="en-IN" sz="105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7209" marR="27209" marT="7558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5E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IN" sz="1050" dirty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42688060"/>
                  </a:ext>
                </a:extLst>
              </a:tr>
            </a:tbl>
          </a:graphicData>
        </a:graphic>
      </p:graphicFrame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8009380" y="1825625"/>
            <a:ext cx="3957333" cy="4351338"/>
          </a:xfrm>
        </p:spPr>
        <p:txBody>
          <a:bodyPr/>
          <a:lstStyle/>
          <a:p>
            <a:r>
              <a:rPr lang="en-US" sz="2400" b="1" dirty="0"/>
              <a:t>A TU is a quarter dedicated to study or work items</a:t>
            </a:r>
          </a:p>
          <a:p>
            <a:pPr lvl="1"/>
            <a:r>
              <a:rPr lang="en-US" sz="2000" dirty="0"/>
              <a:t>Those quarters not dedicated to Rel-20 study or work items (e.g. LSs, pre-Rel-20 maintenance) are not counted as TUs</a:t>
            </a:r>
          </a:p>
          <a:p>
            <a:pPr lvl="1"/>
            <a:r>
              <a:rPr lang="en-US" sz="2000" dirty="0"/>
              <a:t>Quarters dedicated to revisions are not counted as TUs e.g. plenary sessions, handling revisions</a:t>
            </a:r>
            <a:endParaRPr lang="en-IN" sz="2400" dirty="0"/>
          </a:p>
          <a:p>
            <a:r>
              <a:rPr lang="en-IN" sz="2400" b="1" dirty="0"/>
              <a:t>Total number of TUs per SA6 meeting: </a:t>
            </a:r>
            <a:r>
              <a:rPr lang="en-IN" sz="2400" b="1" dirty="0">
                <a:solidFill>
                  <a:srgbClr val="FF0000"/>
                </a:solidFill>
              </a:rPr>
              <a:t>20 TUs</a:t>
            </a:r>
          </a:p>
        </p:txBody>
      </p:sp>
      <p:cxnSp>
        <p:nvCxnSpPr>
          <p:cNvPr id="7" name="Straight Connector 6"/>
          <p:cNvCxnSpPr/>
          <p:nvPr/>
        </p:nvCxnSpPr>
        <p:spPr>
          <a:xfrm>
            <a:off x="6247455" y="2146852"/>
            <a:ext cx="17039" cy="91440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6271569" y="3316830"/>
            <a:ext cx="14393" cy="772412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6280583" y="4315496"/>
            <a:ext cx="17268" cy="926685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Group 9"/>
          <p:cNvGrpSpPr/>
          <p:nvPr/>
        </p:nvGrpSpPr>
        <p:grpSpPr>
          <a:xfrm>
            <a:off x="8009378" y="5974842"/>
            <a:ext cx="2932854" cy="373901"/>
            <a:chOff x="8364750" y="5673823"/>
            <a:chExt cx="1513471" cy="373901"/>
          </a:xfrm>
        </p:grpSpPr>
        <p:cxnSp>
          <p:nvCxnSpPr>
            <p:cNvPr id="11" name="Straight Connector 10"/>
            <p:cNvCxnSpPr/>
            <p:nvPr/>
          </p:nvCxnSpPr>
          <p:spPr>
            <a:xfrm>
              <a:off x="8386395" y="5673823"/>
              <a:ext cx="6967" cy="373901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Rectangle 11"/>
            <p:cNvSpPr/>
            <p:nvPr/>
          </p:nvSpPr>
          <p:spPr>
            <a:xfrm>
              <a:off x="8364750" y="5673823"/>
              <a:ext cx="1513471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IN" sz="1400" i="1" dirty="0">
                  <a:solidFill>
                    <a:prstClr val="black"/>
                  </a:solidFill>
                  <a:latin typeface="Calibri" panose="020F0502020204030204"/>
                  <a:cs typeface="+mn-cs"/>
                </a:rPr>
                <a:t>Indicates buffer TUs created if needed</a:t>
              </a:r>
              <a:endParaRPr lang="en-IN" sz="1600" dirty="0"/>
            </a:p>
          </p:txBody>
        </p:sp>
      </p:grpSp>
    </p:spTree>
    <p:extLst>
      <p:ext uri="{BB962C8B-B14F-4D97-AF65-F5344CB8AC3E}">
        <p14:creationId xmlns:p14="http://schemas.microsoft.com/office/powerpoint/2010/main" val="3180140679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0" y="1027264"/>
            <a:ext cx="11538480" cy="2015725"/>
          </a:xfrm>
        </p:spPr>
        <p:txBody>
          <a:bodyPr/>
          <a:lstStyle/>
          <a:p>
            <a:pPr lvl="1"/>
            <a:endParaRPr lang="en-IN" sz="2000" dirty="0"/>
          </a:p>
          <a:p>
            <a:pPr lvl="1"/>
            <a:endParaRPr lang="en-IN" sz="2000" dirty="0"/>
          </a:p>
          <a:p>
            <a:pPr lvl="1"/>
            <a:r>
              <a:rPr lang="en-IN" sz="1400" dirty="0"/>
              <a:t>Table shows meetings available for different phases of work and TUs split @ ~50% for 5G-Adv</a:t>
            </a:r>
          </a:p>
          <a:p>
            <a:pPr lvl="2"/>
            <a:r>
              <a:rPr lang="en-IN" sz="1400" dirty="0"/>
              <a:t>5G-Adv Study and Normative phase is 104 TUs</a:t>
            </a:r>
          </a:p>
          <a:p>
            <a:pPr lvl="2"/>
            <a:r>
              <a:rPr lang="en-IN" sz="1400" dirty="0"/>
              <a:t>6G Study phase is 116 TUs</a:t>
            </a:r>
          </a:p>
          <a:p>
            <a:pPr marL="457200" lvl="1" indent="0">
              <a:buNone/>
            </a:pPr>
            <a:endParaRPr lang="en-IN" sz="18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7713" y="590037"/>
            <a:ext cx="10515600" cy="779682"/>
          </a:xfrm>
        </p:spPr>
        <p:txBody>
          <a:bodyPr/>
          <a:lstStyle/>
          <a:p>
            <a:r>
              <a:rPr lang="en-IN" dirty="0"/>
              <a:t>Potential SA6 Split ~50% for 5G-Adv</a:t>
            </a:r>
            <a:endParaRPr lang="en-IN" b="1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145615" y="2438401"/>
          <a:ext cx="11546427" cy="3732164"/>
        </p:xfrm>
        <a:graphic>
          <a:graphicData uri="http://schemas.openxmlformats.org/drawingml/2006/table">
            <a:tbl>
              <a:tblPr/>
              <a:tblGrid>
                <a:gridCol w="1265077">
                  <a:extLst>
                    <a:ext uri="{9D8B030D-6E8A-4147-A177-3AD203B41FA5}">
                      <a16:colId xmlns:a16="http://schemas.microsoft.com/office/drawing/2014/main" val="2592549426"/>
                    </a:ext>
                  </a:extLst>
                </a:gridCol>
                <a:gridCol w="411254">
                  <a:extLst>
                    <a:ext uri="{9D8B030D-6E8A-4147-A177-3AD203B41FA5}">
                      <a16:colId xmlns:a16="http://schemas.microsoft.com/office/drawing/2014/main" val="2867541576"/>
                    </a:ext>
                  </a:extLst>
                </a:gridCol>
                <a:gridCol w="411254">
                  <a:extLst>
                    <a:ext uri="{9D8B030D-6E8A-4147-A177-3AD203B41FA5}">
                      <a16:colId xmlns:a16="http://schemas.microsoft.com/office/drawing/2014/main" val="2892105145"/>
                    </a:ext>
                  </a:extLst>
                </a:gridCol>
                <a:gridCol w="411254">
                  <a:extLst>
                    <a:ext uri="{9D8B030D-6E8A-4147-A177-3AD203B41FA5}">
                      <a16:colId xmlns:a16="http://schemas.microsoft.com/office/drawing/2014/main" val="2312799239"/>
                    </a:ext>
                  </a:extLst>
                </a:gridCol>
                <a:gridCol w="411254">
                  <a:extLst>
                    <a:ext uri="{9D8B030D-6E8A-4147-A177-3AD203B41FA5}">
                      <a16:colId xmlns:a16="http://schemas.microsoft.com/office/drawing/2014/main" val="2356225612"/>
                    </a:ext>
                  </a:extLst>
                </a:gridCol>
                <a:gridCol w="411254">
                  <a:extLst>
                    <a:ext uri="{9D8B030D-6E8A-4147-A177-3AD203B41FA5}">
                      <a16:colId xmlns:a16="http://schemas.microsoft.com/office/drawing/2014/main" val="3665585857"/>
                    </a:ext>
                  </a:extLst>
                </a:gridCol>
                <a:gridCol w="411254">
                  <a:extLst>
                    <a:ext uri="{9D8B030D-6E8A-4147-A177-3AD203B41FA5}">
                      <a16:colId xmlns:a16="http://schemas.microsoft.com/office/drawing/2014/main" val="3404181939"/>
                    </a:ext>
                  </a:extLst>
                </a:gridCol>
                <a:gridCol w="411254">
                  <a:extLst>
                    <a:ext uri="{9D8B030D-6E8A-4147-A177-3AD203B41FA5}">
                      <a16:colId xmlns:a16="http://schemas.microsoft.com/office/drawing/2014/main" val="4102650820"/>
                    </a:ext>
                  </a:extLst>
                </a:gridCol>
                <a:gridCol w="411254">
                  <a:extLst>
                    <a:ext uri="{9D8B030D-6E8A-4147-A177-3AD203B41FA5}">
                      <a16:colId xmlns:a16="http://schemas.microsoft.com/office/drawing/2014/main" val="778576174"/>
                    </a:ext>
                  </a:extLst>
                </a:gridCol>
                <a:gridCol w="411254">
                  <a:extLst>
                    <a:ext uri="{9D8B030D-6E8A-4147-A177-3AD203B41FA5}">
                      <a16:colId xmlns:a16="http://schemas.microsoft.com/office/drawing/2014/main" val="4252076290"/>
                    </a:ext>
                  </a:extLst>
                </a:gridCol>
                <a:gridCol w="411254">
                  <a:extLst>
                    <a:ext uri="{9D8B030D-6E8A-4147-A177-3AD203B41FA5}">
                      <a16:colId xmlns:a16="http://schemas.microsoft.com/office/drawing/2014/main" val="3623691853"/>
                    </a:ext>
                  </a:extLst>
                </a:gridCol>
                <a:gridCol w="411254">
                  <a:extLst>
                    <a:ext uri="{9D8B030D-6E8A-4147-A177-3AD203B41FA5}">
                      <a16:colId xmlns:a16="http://schemas.microsoft.com/office/drawing/2014/main" val="1601062018"/>
                    </a:ext>
                  </a:extLst>
                </a:gridCol>
                <a:gridCol w="411254">
                  <a:extLst>
                    <a:ext uri="{9D8B030D-6E8A-4147-A177-3AD203B41FA5}">
                      <a16:colId xmlns:a16="http://schemas.microsoft.com/office/drawing/2014/main" val="3624442708"/>
                    </a:ext>
                  </a:extLst>
                </a:gridCol>
                <a:gridCol w="411254">
                  <a:extLst>
                    <a:ext uri="{9D8B030D-6E8A-4147-A177-3AD203B41FA5}">
                      <a16:colId xmlns:a16="http://schemas.microsoft.com/office/drawing/2014/main" val="1221605792"/>
                    </a:ext>
                  </a:extLst>
                </a:gridCol>
                <a:gridCol w="411254">
                  <a:extLst>
                    <a:ext uri="{9D8B030D-6E8A-4147-A177-3AD203B41FA5}">
                      <a16:colId xmlns:a16="http://schemas.microsoft.com/office/drawing/2014/main" val="2866629025"/>
                    </a:ext>
                  </a:extLst>
                </a:gridCol>
                <a:gridCol w="411254">
                  <a:extLst>
                    <a:ext uri="{9D8B030D-6E8A-4147-A177-3AD203B41FA5}">
                      <a16:colId xmlns:a16="http://schemas.microsoft.com/office/drawing/2014/main" val="4092783653"/>
                    </a:ext>
                  </a:extLst>
                </a:gridCol>
                <a:gridCol w="411254">
                  <a:extLst>
                    <a:ext uri="{9D8B030D-6E8A-4147-A177-3AD203B41FA5}">
                      <a16:colId xmlns:a16="http://schemas.microsoft.com/office/drawing/2014/main" val="1723229601"/>
                    </a:ext>
                  </a:extLst>
                </a:gridCol>
                <a:gridCol w="411254">
                  <a:extLst>
                    <a:ext uri="{9D8B030D-6E8A-4147-A177-3AD203B41FA5}">
                      <a16:colId xmlns:a16="http://schemas.microsoft.com/office/drawing/2014/main" val="2296608363"/>
                    </a:ext>
                  </a:extLst>
                </a:gridCol>
                <a:gridCol w="411254">
                  <a:extLst>
                    <a:ext uri="{9D8B030D-6E8A-4147-A177-3AD203B41FA5}">
                      <a16:colId xmlns:a16="http://schemas.microsoft.com/office/drawing/2014/main" val="2800282246"/>
                    </a:ext>
                  </a:extLst>
                </a:gridCol>
                <a:gridCol w="411254">
                  <a:extLst>
                    <a:ext uri="{9D8B030D-6E8A-4147-A177-3AD203B41FA5}">
                      <a16:colId xmlns:a16="http://schemas.microsoft.com/office/drawing/2014/main" val="1276109782"/>
                    </a:ext>
                  </a:extLst>
                </a:gridCol>
                <a:gridCol w="411254">
                  <a:extLst>
                    <a:ext uri="{9D8B030D-6E8A-4147-A177-3AD203B41FA5}">
                      <a16:colId xmlns:a16="http://schemas.microsoft.com/office/drawing/2014/main" val="1559331876"/>
                    </a:ext>
                  </a:extLst>
                </a:gridCol>
                <a:gridCol w="411254">
                  <a:extLst>
                    <a:ext uri="{9D8B030D-6E8A-4147-A177-3AD203B41FA5}">
                      <a16:colId xmlns:a16="http://schemas.microsoft.com/office/drawing/2014/main" val="4110810193"/>
                    </a:ext>
                  </a:extLst>
                </a:gridCol>
                <a:gridCol w="411254">
                  <a:extLst>
                    <a:ext uri="{9D8B030D-6E8A-4147-A177-3AD203B41FA5}">
                      <a16:colId xmlns:a16="http://schemas.microsoft.com/office/drawing/2014/main" val="2087769915"/>
                    </a:ext>
                  </a:extLst>
                </a:gridCol>
                <a:gridCol w="411254">
                  <a:extLst>
                    <a:ext uri="{9D8B030D-6E8A-4147-A177-3AD203B41FA5}">
                      <a16:colId xmlns:a16="http://schemas.microsoft.com/office/drawing/2014/main" val="677188888"/>
                    </a:ext>
                  </a:extLst>
                </a:gridCol>
                <a:gridCol w="411254">
                  <a:extLst>
                    <a:ext uri="{9D8B030D-6E8A-4147-A177-3AD203B41FA5}">
                      <a16:colId xmlns:a16="http://schemas.microsoft.com/office/drawing/2014/main" val="4250860892"/>
                    </a:ext>
                  </a:extLst>
                </a:gridCol>
                <a:gridCol w="411254">
                  <a:extLst>
                    <a:ext uri="{9D8B030D-6E8A-4147-A177-3AD203B41FA5}">
                      <a16:colId xmlns:a16="http://schemas.microsoft.com/office/drawing/2014/main" val="2025035310"/>
                    </a:ext>
                  </a:extLst>
                </a:gridCol>
              </a:tblGrid>
              <a:tr h="15468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Dec-24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Jan-25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Feb-25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Mar-25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Apr-25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May-25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Jun-25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Jul-25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Aug-25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Sep-25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Oct-25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Nov-25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Dec-25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Jan-26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Feb-26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Mar-26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Apr-26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May-26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Jun-26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Jul-26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Aug-26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Sep-26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Oct-26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Nov-26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Dec-26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6847542"/>
                  </a:ext>
                </a:extLst>
              </a:tr>
              <a:tr h="24367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Meetings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SA#106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SA6#65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SA#107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SA6#66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SA6#67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SA#108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SA6#68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SA#109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SA6#69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SA6#70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SA#110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SA6#71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SA#111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SA6#72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SA6#73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SA#112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SA6#74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SA#113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SA6#75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SA6#76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SA#114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FBFB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32898583"/>
                  </a:ext>
                </a:extLst>
              </a:tr>
              <a:tr h="27333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Rel-19 Milestones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Stage 2</a:t>
                      </a:r>
                      <a:br>
                        <a:rPr lang="en-GB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GB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Stage 3 100%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65127386"/>
                  </a:ext>
                </a:extLst>
              </a:tr>
              <a:tr h="948200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Rel-20 milestones and events</a:t>
                      </a:r>
                    </a:p>
                    <a:p>
                      <a:pPr algn="l" fontAlgn="t"/>
                      <a:endParaRPr lang="en-GB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5GA WS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6G WS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5GA </a:t>
                      </a:r>
                      <a:br>
                        <a:rPr lang="en-GB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GB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Stage 1 100%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6G FS Stage 1</a:t>
                      </a:r>
                      <a:br>
                        <a:rPr lang="en-GB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GB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46968571"/>
                  </a:ext>
                </a:extLst>
              </a:tr>
              <a:tr h="123744">
                <a:tc>
                  <a:txBody>
                    <a:bodyPr/>
                    <a:lstStyle/>
                    <a:p>
                      <a:pPr algn="l" fontAlgn="t"/>
                      <a:endParaRPr lang="en-GB" sz="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29673626"/>
                  </a:ext>
                </a:extLst>
              </a:tr>
              <a:tr h="309360"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Pre-Rel-20 </a:t>
                      </a:r>
                    </a:p>
                    <a:p>
                      <a:pPr algn="l" fontAlgn="t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Maintenance Phase</a:t>
                      </a:r>
                      <a:r>
                        <a:rPr lang="en-GB" sz="10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/>
                      </a:r>
                      <a:br>
                        <a:rPr lang="en-GB" sz="10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GB" sz="10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GB" sz="10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Added for information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16 TUs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6 TUs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6 TUs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4 Tus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4 TUs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2 TUs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2 TUs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1 TU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1 TU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1 TU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1 TU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1 TU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79868153"/>
                  </a:ext>
                </a:extLst>
              </a:tr>
              <a:tr h="139212">
                <a:tc>
                  <a:txBody>
                    <a:bodyPr/>
                    <a:lstStyle/>
                    <a:p>
                      <a:pPr algn="l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48718012"/>
                  </a:ext>
                </a:extLst>
              </a:tr>
              <a:tr h="15468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5G-Adv timeline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15713077"/>
                  </a:ext>
                </a:extLst>
              </a:tr>
              <a:tr h="15468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Preparation Phase</a:t>
                      </a:r>
                    </a:p>
                  </a:txBody>
                  <a:tcPr marL="67524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algn="ctr" defTabSz="914400" rtl="0" eaLnBrk="1" fontAlgn="t" latinLnBrk="0" hangingPunct="1"/>
                      <a:r>
                        <a:rPr lang="en-GB" sz="9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4 TUs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3 Tus *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2 Tus *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68019259"/>
                  </a:ext>
                </a:extLst>
              </a:tr>
              <a:tr h="30936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Study/Normative Phase</a:t>
                      </a:r>
                    </a:p>
                  </a:txBody>
                  <a:tcPr marL="67524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 TUs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 Tus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 Tus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 TUs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 TUs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 TUs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 TUs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 TUs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 TUs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1017471"/>
                  </a:ext>
                </a:extLst>
              </a:tr>
              <a:tr h="15468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Maintenance phase</a:t>
                      </a:r>
                    </a:p>
                  </a:txBody>
                  <a:tcPr marL="67524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 TU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 </a:t>
                      </a:r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TU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32294"/>
                  </a:ext>
                </a:extLst>
              </a:tr>
              <a:tr h="154680">
                <a:tc>
                  <a:txBody>
                    <a:bodyPr/>
                    <a:lstStyle/>
                    <a:p>
                      <a:pPr algn="l" fontAlgn="t"/>
                      <a:endParaRPr lang="en-GB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8619262"/>
                  </a:ext>
                </a:extLst>
              </a:tr>
              <a:tr h="15468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6G timeline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9020580"/>
                  </a:ext>
                </a:extLst>
              </a:tr>
              <a:tr h="15468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Preparation Phase</a:t>
                      </a:r>
                    </a:p>
                  </a:txBody>
                  <a:tcPr marL="67524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4 Tus *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4 Tus *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6 Tus *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63506356"/>
                  </a:ext>
                </a:extLst>
              </a:tr>
              <a:tr h="15468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Study Phase</a:t>
                      </a:r>
                    </a:p>
                  </a:txBody>
                  <a:tcPr marL="67524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 TUs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 TUs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 TUs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 TUs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 TUs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 TUs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 TUs</a:t>
                      </a:r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 TUs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05578928"/>
                  </a:ext>
                </a:extLst>
              </a:tr>
            </a:tbl>
          </a:graphicData>
        </a:graphic>
      </p:graphicFrame>
      <p:sp>
        <p:nvSpPr>
          <p:cNvPr id="4" name="Rectangle 3">
            <a:extLst>
              <a:ext uri="{FF2B5EF4-FFF2-40B4-BE49-F238E27FC236}">
                <a16:creationId xmlns:a16="http://schemas.microsoft.com/office/drawing/2014/main" id="{328FBFC0-08DC-5CCA-6946-AE5CB64F711F}"/>
              </a:ext>
            </a:extLst>
          </p:cNvPr>
          <p:cNvSpPr/>
          <p:nvPr/>
        </p:nvSpPr>
        <p:spPr>
          <a:xfrm>
            <a:off x="378915" y="6159438"/>
            <a:ext cx="11458741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t"/>
            <a:r>
              <a:rPr lang="en-GB" sz="1100" b="1" dirty="0">
                <a:solidFill>
                  <a:srgbClr val="FF0000"/>
                </a:solidFill>
                <a:latin typeface="Calibri" panose="020F0502020204030204" pitchFamily="34" charset="0"/>
              </a:rPr>
              <a:t>* Each Time Unit in a common session consume 2 TUs </a:t>
            </a:r>
            <a:endParaRPr lang="en-GB" sz="1100" b="1" dirty="0">
              <a:latin typeface="Calibri" panose="020F0502020204030204" pitchFamily="34" charset="0"/>
            </a:endParaRPr>
          </a:p>
        </p:txBody>
      </p:sp>
      <p:sp>
        <p:nvSpPr>
          <p:cNvPr id="3" name="직사각형 49">
            <a:extLst>
              <a:ext uri="{FF2B5EF4-FFF2-40B4-BE49-F238E27FC236}">
                <a16:creationId xmlns:a16="http://schemas.microsoft.com/office/drawing/2014/main" id="{F97D6F62-EE75-E29A-2364-FC853D9DA735}"/>
              </a:ext>
            </a:extLst>
          </p:cNvPr>
          <p:cNvSpPr/>
          <p:nvPr/>
        </p:nvSpPr>
        <p:spPr>
          <a:xfrm>
            <a:off x="3050971" y="3113490"/>
            <a:ext cx="7406048" cy="284184"/>
          </a:xfrm>
          <a:prstGeom prst="rect">
            <a:avLst/>
          </a:prstGeom>
          <a:solidFill>
            <a:schemeClr val="accent1">
              <a:lumMod val="75000"/>
            </a:schemeClr>
          </a:solidFill>
          <a:ln w="6350" cap="flat" cmpd="sng" algn="ctr">
            <a:solidFill>
              <a:srgbClr val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55438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16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amsungOne 700" panose="020B0803030303020204" pitchFamily="34" charset="0"/>
                <a:ea typeface="SamsungOne 700" panose="020B0803030303020204" pitchFamily="34" charset="0"/>
                <a:cs typeface="+mn-cs"/>
              </a:rPr>
              <a:t>5G-Adv Stage-2 Study/Normative (9 meetings)</a:t>
            </a:r>
            <a:endParaRPr kumimoji="1" lang="ko-KR" altLang="en-US" sz="16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SamsungOne 700" panose="020B0803030303020204" pitchFamily="34" charset="0"/>
              <a:ea typeface="SamsungOneKoreanOTF 400"/>
              <a:cs typeface="+mn-cs"/>
            </a:endParaRPr>
          </a:p>
        </p:txBody>
      </p:sp>
      <p:sp>
        <p:nvSpPr>
          <p:cNvPr id="6" name="직사각형 49">
            <a:extLst>
              <a:ext uri="{FF2B5EF4-FFF2-40B4-BE49-F238E27FC236}">
                <a16:creationId xmlns:a16="http://schemas.microsoft.com/office/drawing/2014/main" id="{F4EEA589-E2AE-5C6F-C07E-BB22400589A1}"/>
              </a:ext>
            </a:extLst>
          </p:cNvPr>
          <p:cNvSpPr/>
          <p:nvPr/>
        </p:nvSpPr>
        <p:spPr>
          <a:xfrm>
            <a:off x="10457019" y="3113490"/>
            <a:ext cx="1689388" cy="284184"/>
          </a:xfrm>
          <a:prstGeom prst="rect">
            <a:avLst/>
          </a:prstGeom>
          <a:solidFill>
            <a:schemeClr val="accent1">
              <a:lumMod val="50000"/>
            </a:schemeClr>
          </a:solidFill>
          <a:ln w="6350" cap="flat" cmpd="sng" algn="ctr">
            <a:solidFill>
              <a:srgbClr val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55438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16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amsungOne 700" panose="020B0803030303020204" pitchFamily="34" charset="0"/>
                <a:ea typeface="SamsungOne 700" panose="020B0803030303020204" pitchFamily="34" charset="0"/>
                <a:cs typeface="+mn-cs"/>
              </a:rPr>
              <a:t>Stage-3</a:t>
            </a:r>
            <a:endParaRPr kumimoji="1" lang="ko-KR" altLang="en-US" sz="12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SamsungOne 700" panose="020B0803030303020204" pitchFamily="34" charset="0"/>
              <a:ea typeface="SamsungOneKoreanOTF 400"/>
              <a:cs typeface="+mn-cs"/>
            </a:endParaRPr>
          </a:p>
        </p:txBody>
      </p:sp>
      <p:sp>
        <p:nvSpPr>
          <p:cNvPr id="13" name="직사각형 49">
            <a:extLst>
              <a:ext uri="{FF2B5EF4-FFF2-40B4-BE49-F238E27FC236}">
                <a16:creationId xmlns:a16="http://schemas.microsoft.com/office/drawing/2014/main" id="{07A206F1-E805-E44E-E416-9F9642EB9243}"/>
              </a:ext>
            </a:extLst>
          </p:cNvPr>
          <p:cNvSpPr/>
          <p:nvPr/>
        </p:nvSpPr>
        <p:spPr>
          <a:xfrm>
            <a:off x="1406307" y="3113490"/>
            <a:ext cx="1644664" cy="28418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6350" cap="flat" cmpd="sng" algn="ctr">
            <a:solidFill>
              <a:srgbClr val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55438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12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amsungOne 700" panose="020B0803030303020204" pitchFamily="34" charset="0"/>
                <a:ea typeface="SamsungOne 700" panose="020B0803030303020204" pitchFamily="34" charset="0"/>
                <a:cs typeface="+mn-cs"/>
              </a:rPr>
              <a:t>Preparation</a:t>
            </a:r>
            <a:endParaRPr kumimoji="1" lang="ko-KR" altLang="en-US" sz="12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SamsungOne 700" panose="020B0803030303020204" pitchFamily="34" charset="0"/>
              <a:ea typeface="SamsungOneKoreanOTF 400"/>
              <a:cs typeface="+mn-cs"/>
            </a:endParaRPr>
          </a:p>
        </p:txBody>
      </p:sp>
      <p:sp>
        <p:nvSpPr>
          <p:cNvPr id="14" name="직사각형 50">
            <a:extLst>
              <a:ext uri="{FF2B5EF4-FFF2-40B4-BE49-F238E27FC236}">
                <a16:creationId xmlns:a16="http://schemas.microsoft.com/office/drawing/2014/main" id="{7CE0DBFC-AE4C-0DAB-38FF-FDBF7FFC45CB}"/>
              </a:ext>
            </a:extLst>
          </p:cNvPr>
          <p:cNvSpPr/>
          <p:nvPr/>
        </p:nvSpPr>
        <p:spPr>
          <a:xfrm>
            <a:off x="5513161" y="3397674"/>
            <a:ext cx="5889702" cy="284184"/>
          </a:xfrm>
          <a:prstGeom prst="rect">
            <a:avLst/>
          </a:prstGeom>
          <a:solidFill>
            <a:schemeClr val="accent2">
              <a:lumMod val="75000"/>
            </a:schemeClr>
          </a:solidFill>
          <a:ln w="6350" cap="flat" cmpd="sng" algn="ctr">
            <a:solidFill>
              <a:srgbClr val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55438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16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amsungOne 700" panose="020B0803030303020204" pitchFamily="34" charset="0"/>
                <a:ea typeface="SamsungOne 700" panose="020B0803030303020204" pitchFamily="34" charset="0"/>
                <a:cs typeface="+mn-cs"/>
              </a:rPr>
              <a:t>6G Stage-2 Study (8 meetings)</a:t>
            </a:r>
            <a:endParaRPr kumimoji="1" lang="ko-KR" altLang="en-US" sz="16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SamsungOne 700" panose="020B0803030303020204" pitchFamily="34" charset="0"/>
              <a:ea typeface="SamsungOneKoreanOTF 400"/>
              <a:cs typeface="+mn-cs"/>
            </a:endParaRPr>
          </a:p>
        </p:txBody>
      </p:sp>
      <p:sp>
        <p:nvSpPr>
          <p:cNvPr id="15" name="직사각형 49">
            <a:extLst>
              <a:ext uri="{FF2B5EF4-FFF2-40B4-BE49-F238E27FC236}">
                <a16:creationId xmlns:a16="http://schemas.microsoft.com/office/drawing/2014/main" id="{88AFE77F-0380-EE46-AD7D-647B6731479B}"/>
              </a:ext>
            </a:extLst>
          </p:cNvPr>
          <p:cNvSpPr/>
          <p:nvPr/>
        </p:nvSpPr>
        <p:spPr>
          <a:xfrm>
            <a:off x="3050971" y="3397674"/>
            <a:ext cx="2466996" cy="284184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6350" cap="flat" cmpd="sng" algn="ctr">
            <a:solidFill>
              <a:srgbClr val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55438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12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amsungOne 700" panose="020B0803030303020204" pitchFamily="34" charset="0"/>
                <a:ea typeface="SamsungOne 700" panose="020B0803030303020204" pitchFamily="34" charset="0"/>
                <a:cs typeface="+mn-cs"/>
              </a:rPr>
              <a:t>Preparation</a:t>
            </a:r>
            <a:endParaRPr kumimoji="1" lang="ko-KR" altLang="en-US" sz="12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SamsungOne 700" panose="020B0803030303020204" pitchFamily="34" charset="0"/>
              <a:ea typeface="SamsungOneKoreanOTF 40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31190926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Outline</a:t>
            </a:r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Background</a:t>
            </a:r>
          </a:p>
          <a:p>
            <a:r>
              <a:rPr lang="en-IN" dirty="0"/>
              <a:t>Rel-20 TU Status and Planning</a:t>
            </a:r>
            <a:endParaRPr lang="en-US" altLang="en-US" dirty="0"/>
          </a:p>
          <a:p>
            <a:r>
              <a:rPr lang="en-IN" dirty="0"/>
              <a:t>Rel-20 TUs – until SA6#67</a:t>
            </a:r>
            <a:endParaRPr lang="en-US" altLang="en-US" dirty="0"/>
          </a:p>
          <a:p>
            <a:r>
              <a:rPr lang="en-US" altLang="en-US" dirty="0"/>
              <a:t>Rel-20 TUs – after </a:t>
            </a:r>
            <a:r>
              <a:rPr lang="en-US" altLang="en-US" dirty="0" smtClean="0"/>
              <a:t>SA6#67</a:t>
            </a:r>
          </a:p>
          <a:p>
            <a:r>
              <a:rPr lang="en-IN" altLang="en-US" dirty="0" smtClean="0"/>
              <a:t>Backup</a:t>
            </a:r>
            <a:endParaRPr lang="en-US" altLang="en-US" dirty="0"/>
          </a:p>
        </p:txBody>
      </p: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 smtClean="0"/>
              <a:t>Background</a:t>
            </a:r>
            <a:endParaRPr lang="en-GB" altLang="en-US" dirty="0"/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 smtClean="0"/>
              <a:t>SA6 Chair input to </a:t>
            </a:r>
            <a:r>
              <a:rPr lang="en-GB" dirty="0" smtClean="0"/>
              <a:t>the </a:t>
            </a:r>
            <a:r>
              <a:rPr lang="en-GB" dirty="0"/>
              <a:t>Rel-20 Planning</a:t>
            </a:r>
            <a:r>
              <a:rPr lang="en-IN" dirty="0"/>
              <a:t> </a:t>
            </a:r>
            <a:r>
              <a:rPr lang="en-IN" dirty="0" smtClean="0"/>
              <a:t>is available in </a:t>
            </a:r>
            <a:r>
              <a:rPr lang="en-IN" dirty="0"/>
              <a:t>SP-241875 </a:t>
            </a:r>
            <a:endParaRPr lang="en-US" altLang="en-US" dirty="0"/>
          </a:p>
          <a:p>
            <a:r>
              <a:rPr lang="en-IN" altLang="en-US" dirty="0"/>
              <a:t>The consolidated overview of the SA-WG groups planning provided in SP-241907 was </a:t>
            </a:r>
            <a:r>
              <a:rPr lang="en-IN" altLang="en-US" dirty="0" smtClean="0"/>
              <a:t>Endorsed</a:t>
            </a:r>
          </a:p>
          <a:p>
            <a:r>
              <a:rPr lang="en-IN" altLang="en-US" dirty="0" smtClean="0"/>
              <a:t>This paper is to present current status of TUs consumed and planned</a:t>
            </a:r>
            <a:endParaRPr lang="en-US" altLang="en-US" dirty="0"/>
          </a:p>
        </p:txBody>
      </p:sp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 smtClean="0"/>
              <a:t>Rel-20 </a:t>
            </a:r>
            <a:r>
              <a:rPr lang="en-IN" dirty="0" smtClean="0"/>
              <a:t>5GA TU </a:t>
            </a:r>
            <a:r>
              <a:rPr lang="en-IN" dirty="0" smtClean="0"/>
              <a:t>Status and Planning</a:t>
            </a:r>
            <a:endParaRPr lang="en-IN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51761815"/>
              </p:ext>
            </p:extLst>
          </p:nvPr>
        </p:nvGraphicFramePr>
        <p:xfrm>
          <a:off x="270584" y="1645121"/>
          <a:ext cx="10955889" cy="4787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5" name="Worksheet" r:id="rId3" imgW="11239544" imgH="7034235" progId="Excel.Sheet.12">
                  <p:embed/>
                </p:oleObj>
              </mc:Choice>
              <mc:Fallback>
                <p:oleObj name="Worksheet" r:id="rId3" imgW="11239544" imgH="7034235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70584" y="1645121"/>
                        <a:ext cx="10955889" cy="4787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75908938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Rel-20 TUs </a:t>
            </a:r>
            <a:r>
              <a:rPr lang="en-IN" dirty="0" smtClean="0"/>
              <a:t>– until SA6#67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93058" y="1825624"/>
            <a:ext cx="10675866" cy="4563745"/>
          </a:xfrm>
        </p:spPr>
        <p:txBody>
          <a:bodyPr/>
          <a:lstStyle/>
          <a:p>
            <a:r>
              <a:rPr lang="en-IN" dirty="0"/>
              <a:t>Total number of TUs per SA6 meeting: </a:t>
            </a:r>
            <a:r>
              <a:rPr lang="en-IN" dirty="0">
                <a:solidFill>
                  <a:srgbClr val="FF0000"/>
                </a:solidFill>
              </a:rPr>
              <a:t>20 TUs</a:t>
            </a:r>
          </a:p>
          <a:p>
            <a:r>
              <a:rPr lang="en-IN" dirty="0">
                <a:solidFill>
                  <a:prstClr val="black"/>
                </a:solidFill>
              </a:rPr>
              <a:t>Total number of </a:t>
            </a:r>
            <a:r>
              <a:rPr lang="en-IN" dirty="0" smtClean="0">
                <a:solidFill>
                  <a:prstClr val="black"/>
                </a:solidFill>
              </a:rPr>
              <a:t>Rel-20 </a:t>
            </a:r>
            <a:r>
              <a:rPr lang="en-IN" dirty="0">
                <a:solidFill>
                  <a:prstClr val="black"/>
                </a:solidFill>
              </a:rPr>
              <a:t>meetings </a:t>
            </a:r>
            <a:r>
              <a:rPr lang="en-IN" dirty="0"/>
              <a:t>until SA6#67 </a:t>
            </a:r>
            <a:r>
              <a:rPr lang="en-IN" dirty="0" smtClean="0">
                <a:solidFill>
                  <a:prstClr val="black"/>
                </a:solidFill>
              </a:rPr>
              <a:t>: </a:t>
            </a:r>
            <a:r>
              <a:rPr lang="en-IN" dirty="0" smtClean="0">
                <a:solidFill>
                  <a:srgbClr val="FF0000"/>
                </a:solidFill>
              </a:rPr>
              <a:t>3 meetings</a:t>
            </a:r>
          </a:p>
          <a:p>
            <a:endParaRPr lang="en-IN" dirty="0">
              <a:solidFill>
                <a:srgbClr val="FF0000"/>
              </a:solidFill>
            </a:endParaRPr>
          </a:p>
          <a:p>
            <a:r>
              <a:rPr lang="en-IN" dirty="0" smtClean="0">
                <a:solidFill>
                  <a:prstClr val="black"/>
                </a:solidFill>
              </a:rPr>
              <a:t>Total </a:t>
            </a:r>
            <a:r>
              <a:rPr lang="en-IN">
                <a:solidFill>
                  <a:prstClr val="black"/>
                </a:solidFill>
              </a:rPr>
              <a:t>TUs </a:t>
            </a:r>
            <a:r>
              <a:rPr lang="en-IN" smtClean="0">
                <a:solidFill>
                  <a:prstClr val="black"/>
                </a:solidFill>
              </a:rPr>
              <a:t>that were </a:t>
            </a:r>
            <a:r>
              <a:rPr lang="en-IN" dirty="0" smtClean="0">
                <a:solidFill>
                  <a:prstClr val="black"/>
                </a:solidFill>
              </a:rPr>
              <a:t>available </a:t>
            </a:r>
            <a:r>
              <a:rPr lang="en-IN" dirty="0">
                <a:solidFill>
                  <a:prstClr val="black"/>
                </a:solidFill>
              </a:rPr>
              <a:t>for </a:t>
            </a:r>
            <a:r>
              <a:rPr lang="en-IN" dirty="0" smtClean="0">
                <a:solidFill>
                  <a:prstClr val="black"/>
                </a:solidFill>
              </a:rPr>
              <a:t>Rel-20 5GA : </a:t>
            </a:r>
            <a:r>
              <a:rPr lang="en-IN" dirty="0" smtClean="0">
                <a:solidFill>
                  <a:srgbClr val="FF0000"/>
                </a:solidFill>
              </a:rPr>
              <a:t>60 </a:t>
            </a:r>
            <a:r>
              <a:rPr lang="en-IN" dirty="0">
                <a:solidFill>
                  <a:srgbClr val="FF0000"/>
                </a:solidFill>
              </a:rPr>
              <a:t>TUs </a:t>
            </a:r>
          </a:p>
          <a:p>
            <a:pPr lvl="1"/>
            <a:r>
              <a:rPr lang="en-IN" sz="1400" dirty="0" smtClean="0"/>
              <a:t>(3 </a:t>
            </a:r>
            <a:r>
              <a:rPr lang="en-IN" sz="1400" dirty="0"/>
              <a:t>meetings * 20 TUs per meeting)</a:t>
            </a:r>
          </a:p>
          <a:p>
            <a:r>
              <a:rPr lang="en-IN" dirty="0">
                <a:solidFill>
                  <a:prstClr val="black"/>
                </a:solidFill>
              </a:rPr>
              <a:t>Total TUs </a:t>
            </a:r>
            <a:r>
              <a:rPr lang="en-IN" dirty="0" smtClean="0">
                <a:solidFill>
                  <a:prstClr val="black"/>
                </a:solidFill>
              </a:rPr>
              <a:t>used </a:t>
            </a:r>
            <a:r>
              <a:rPr lang="en-IN" dirty="0">
                <a:solidFill>
                  <a:prstClr val="black"/>
                </a:solidFill>
              </a:rPr>
              <a:t>for Rel-20 </a:t>
            </a:r>
            <a:r>
              <a:rPr lang="en-IN" dirty="0" smtClean="0">
                <a:solidFill>
                  <a:prstClr val="black"/>
                </a:solidFill>
              </a:rPr>
              <a:t>5GA: </a:t>
            </a:r>
            <a:r>
              <a:rPr lang="en-IN" dirty="0" smtClean="0">
                <a:solidFill>
                  <a:srgbClr val="FF0000"/>
                </a:solidFill>
              </a:rPr>
              <a:t>23.75 TUs* </a:t>
            </a:r>
            <a:endParaRPr lang="en-IN" dirty="0">
              <a:solidFill>
                <a:srgbClr val="FF0000"/>
              </a:solidFill>
            </a:endParaRPr>
          </a:p>
          <a:p>
            <a:pPr lvl="1"/>
            <a:r>
              <a:rPr lang="en-IN" sz="1400" i="1" dirty="0">
                <a:solidFill>
                  <a:srgbClr val="FF0000"/>
                </a:solidFill>
              </a:rPr>
              <a:t>*</a:t>
            </a:r>
            <a:r>
              <a:rPr lang="en-IN" sz="1400" i="1" dirty="0" smtClean="0"/>
              <a:t>(</a:t>
            </a:r>
            <a:r>
              <a:rPr lang="en-IN" sz="1400" i="1" dirty="0"/>
              <a:t>3 </a:t>
            </a:r>
            <a:r>
              <a:rPr lang="en-IN" sz="1400" i="1" dirty="0" smtClean="0"/>
              <a:t>TBDs to be resolved)</a:t>
            </a:r>
            <a:endParaRPr lang="en-IN" sz="1400" i="1" dirty="0"/>
          </a:p>
          <a:p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303187768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Rel-20 TUs </a:t>
            </a:r>
            <a:r>
              <a:rPr lang="en-IN" dirty="0" smtClean="0"/>
              <a:t>– after SA6#67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93058" y="1825624"/>
            <a:ext cx="10882343" cy="4563745"/>
          </a:xfrm>
        </p:spPr>
        <p:txBody>
          <a:bodyPr/>
          <a:lstStyle/>
          <a:p>
            <a:r>
              <a:rPr lang="en-IN" dirty="0"/>
              <a:t>Total number of TUs per SA6 meeting: </a:t>
            </a:r>
            <a:r>
              <a:rPr lang="en-IN" dirty="0">
                <a:solidFill>
                  <a:srgbClr val="FF0000"/>
                </a:solidFill>
              </a:rPr>
              <a:t>20 TUs</a:t>
            </a:r>
          </a:p>
          <a:p>
            <a:r>
              <a:rPr lang="en-IN" dirty="0">
                <a:solidFill>
                  <a:prstClr val="black"/>
                </a:solidFill>
              </a:rPr>
              <a:t>Total number of SA6 meetings </a:t>
            </a:r>
            <a:r>
              <a:rPr lang="en-IN" dirty="0" smtClean="0">
                <a:solidFill>
                  <a:prstClr val="black"/>
                </a:solidFill>
              </a:rPr>
              <a:t>remaining: </a:t>
            </a:r>
            <a:r>
              <a:rPr lang="en-IN" dirty="0" smtClean="0">
                <a:solidFill>
                  <a:srgbClr val="FF0000"/>
                </a:solidFill>
              </a:rPr>
              <a:t>9 meetings*</a:t>
            </a:r>
            <a:endParaRPr lang="en-IN" dirty="0">
              <a:solidFill>
                <a:srgbClr val="FF0000"/>
              </a:solidFill>
            </a:endParaRPr>
          </a:p>
          <a:p>
            <a:endParaRPr lang="en-IN" b="1" dirty="0">
              <a:solidFill>
                <a:prstClr val="black"/>
              </a:solidFill>
            </a:endParaRPr>
          </a:p>
          <a:p>
            <a:endParaRPr lang="en-IN" b="1" dirty="0">
              <a:solidFill>
                <a:prstClr val="black"/>
              </a:solidFill>
            </a:endParaRPr>
          </a:p>
          <a:p>
            <a:r>
              <a:rPr lang="en-IN" dirty="0">
                <a:solidFill>
                  <a:prstClr val="black"/>
                </a:solidFill>
              </a:rPr>
              <a:t>Total TUs available for Rel-20 (both </a:t>
            </a:r>
            <a:r>
              <a:rPr lang="en-IN" dirty="0"/>
              <a:t>5G-Adv and 6G Study</a:t>
            </a:r>
            <a:r>
              <a:rPr lang="en-IN" dirty="0">
                <a:solidFill>
                  <a:prstClr val="black"/>
                </a:solidFill>
              </a:rPr>
              <a:t>): </a:t>
            </a:r>
            <a:r>
              <a:rPr lang="en-IN" dirty="0" smtClean="0">
                <a:solidFill>
                  <a:srgbClr val="FF0000"/>
                </a:solidFill>
              </a:rPr>
              <a:t>180 </a:t>
            </a:r>
            <a:r>
              <a:rPr lang="en-IN" dirty="0">
                <a:solidFill>
                  <a:srgbClr val="FF0000"/>
                </a:solidFill>
              </a:rPr>
              <a:t>TUs </a:t>
            </a:r>
          </a:p>
          <a:p>
            <a:pPr lvl="1"/>
            <a:r>
              <a:rPr lang="en-IN" sz="1400" dirty="0" smtClean="0"/>
              <a:t>(9 </a:t>
            </a:r>
            <a:r>
              <a:rPr lang="en-IN" sz="1400" dirty="0"/>
              <a:t>meetings * 20 TUs per meeting)</a:t>
            </a:r>
          </a:p>
          <a:p>
            <a:r>
              <a:rPr lang="en-IN" dirty="0" smtClean="0"/>
              <a:t>TUs planned for Rel-20 5GA: </a:t>
            </a:r>
            <a:r>
              <a:rPr lang="en-IN" dirty="0" smtClean="0">
                <a:solidFill>
                  <a:srgbClr val="FF0000"/>
                </a:solidFill>
              </a:rPr>
              <a:t>105 TUs**</a:t>
            </a:r>
          </a:p>
          <a:p>
            <a:pPr lvl="1"/>
            <a:r>
              <a:rPr lang="en-IN" sz="1600" i="1" dirty="0" smtClean="0">
                <a:solidFill>
                  <a:srgbClr val="FF0000"/>
                </a:solidFill>
              </a:rPr>
              <a:t>**</a:t>
            </a:r>
            <a:r>
              <a:rPr lang="en-IN" sz="1600" i="1" dirty="0" smtClean="0"/>
              <a:t>(5 </a:t>
            </a:r>
            <a:r>
              <a:rPr lang="en-IN" sz="1600" i="1" dirty="0"/>
              <a:t>TBDs to be resolved)</a:t>
            </a:r>
          </a:p>
          <a:p>
            <a:endParaRPr lang="en-IN" sz="2000" dirty="0"/>
          </a:p>
        </p:txBody>
      </p:sp>
      <p:sp>
        <p:nvSpPr>
          <p:cNvPr id="6" name="Rectangle 5"/>
          <p:cNvSpPr/>
          <p:nvPr/>
        </p:nvSpPr>
        <p:spPr>
          <a:xfrm>
            <a:off x="1400808" y="2757892"/>
            <a:ext cx="7787797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2400" dirty="0">
                <a:solidFill>
                  <a:srgbClr val="FF0000"/>
                </a:solidFill>
                <a:latin typeface="Calibri" panose="020F0502020204030204"/>
                <a:cs typeface="+mn-cs"/>
              </a:rPr>
              <a:t>* </a:t>
            </a:r>
            <a:r>
              <a:rPr lang="en-US" altLang="en-US" sz="1400" dirty="0">
                <a:solidFill>
                  <a:srgbClr val="0070C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Assumptions: </a:t>
            </a:r>
          </a:p>
          <a:p>
            <a:pPr marL="171450" indent="-171450">
              <a:buFontTx/>
              <a:buChar char="-"/>
            </a:pPr>
            <a:r>
              <a:rPr lang="en-IN" altLang="en-US" sz="1400" dirty="0">
                <a:solidFill>
                  <a:srgbClr val="0070C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5G-Adv Stage-2 SID/WID approval in Mar-2025 </a:t>
            </a:r>
            <a:r>
              <a:rPr lang="en-IN" sz="1400" dirty="0">
                <a:solidFill>
                  <a:srgbClr val="0070C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&amp; freeze in June-2026</a:t>
            </a:r>
            <a:endParaRPr lang="en-IN" altLang="en-US" sz="1400" dirty="0">
              <a:solidFill>
                <a:srgbClr val="0070C0"/>
              </a:solidFill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71450" indent="-171450">
              <a:buFontTx/>
              <a:buChar char="-"/>
            </a:pPr>
            <a:r>
              <a:rPr lang="en-IN" sz="1400" dirty="0">
                <a:solidFill>
                  <a:srgbClr val="0070C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6G Stage-2 SID approval in Sep-2025 &amp; freeze in Dec-2026</a:t>
            </a:r>
          </a:p>
        </p:txBody>
      </p:sp>
    </p:spTree>
    <p:extLst>
      <p:ext uri="{BB962C8B-B14F-4D97-AF65-F5344CB8AC3E}">
        <p14:creationId xmlns:p14="http://schemas.microsoft.com/office/powerpoint/2010/main" val="28471760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3AFF4909-1900-46CD-87F7-AE296C5941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 smtClean="0"/>
              <a:t>Backup</a:t>
            </a: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745567347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 smtClean="0"/>
              <a:t>Rel-20 Timeline (Recap)</a:t>
            </a:r>
            <a:endParaRPr lang="en-IN" dirty="0"/>
          </a:p>
        </p:txBody>
      </p:sp>
      <p:cxnSp>
        <p:nvCxnSpPr>
          <p:cNvPr id="4" name="직선 화살표 연결선 38"/>
          <p:cNvCxnSpPr/>
          <p:nvPr/>
        </p:nvCxnSpPr>
        <p:spPr>
          <a:xfrm flipV="1">
            <a:off x="10334641" y="2456261"/>
            <a:ext cx="0" cy="1843976"/>
          </a:xfrm>
          <a:prstGeom prst="straightConnector1">
            <a:avLst/>
          </a:prstGeom>
          <a:noFill/>
          <a:ln w="12700" cap="flat" cmpd="sng" algn="ctr">
            <a:solidFill>
              <a:srgbClr val="000000"/>
            </a:solidFill>
            <a:prstDash val="dash"/>
            <a:tailEnd type="triangle"/>
          </a:ln>
          <a:effectLst/>
        </p:spPr>
      </p:cxnSp>
      <p:sp>
        <p:nvSpPr>
          <p:cNvPr id="5" name="Rectangle 1"/>
          <p:cNvSpPr>
            <a:spLocks noGrp="1" noChangeArrowheads="1"/>
          </p:cNvSpPr>
          <p:nvPr>
            <p:ph idx="1"/>
          </p:nvPr>
        </p:nvSpPr>
        <p:spPr bwMode="auto">
          <a:xfrm>
            <a:off x="866823" y="4734235"/>
            <a:ext cx="4051638" cy="9310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>
              <a:tabLst>
                <a:tab pos="1371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tabLst>
                <a:tab pos="1371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tabLst>
                <a:tab pos="1371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tabLst>
                <a:tab pos="1371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tabLst>
                <a:tab pos="1371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371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371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371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371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indent="0">
              <a:lnSpc>
                <a:spcPct val="100000"/>
              </a:lnSpc>
              <a:spcBef>
                <a:spcPct val="0"/>
              </a:spcBef>
              <a:buFont typeface="Aptos"/>
              <a:buChar char="•"/>
            </a:pPr>
            <a:r>
              <a:rPr kumimoji="0" lang="en-US" altLang="en-US" sz="1050" b="1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For 5G-Advanced: 18-month. Assuming no delay of Rel-19</a:t>
            </a:r>
            <a:endParaRPr kumimoji="0" lang="en-US" altLang="en-US" sz="7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457200" lvl="1" indent="0">
              <a:lnSpc>
                <a:spcPct val="100000"/>
              </a:lnSpc>
              <a:spcBef>
                <a:spcPct val="0"/>
              </a:spcBef>
              <a:buClrTx/>
              <a:buFont typeface="Aptos"/>
              <a:buChar char="•"/>
            </a:pPr>
            <a:r>
              <a:rPr kumimoji="0" lang="en-US" altLang="en-US" sz="1050" b="0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Stage-1 freeze : Jun 2025</a:t>
            </a:r>
            <a:endParaRPr kumimoji="0" lang="en-US" altLang="en-US" sz="7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457200" lvl="1" indent="0">
              <a:lnSpc>
                <a:spcPct val="100000"/>
              </a:lnSpc>
              <a:spcBef>
                <a:spcPct val="0"/>
              </a:spcBef>
              <a:buClrTx/>
              <a:buFont typeface="Aptos"/>
              <a:buChar char="•"/>
            </a:pPr>
            <a:r>
              <a:rPr kumimoji="0" lang="en-US" altLang="en-US" sz="1050" b="0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Stage-2 freeze : Jun 2026 (&gt;=80%); Sep 2026 (100%)</a:t>
            </a:r>
            <a:endParaRPr kumimoji="0" lang="en-US" altLang="en-US" sz="7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457200" lvl="1" indent="0">
              <a:lnSpc>
                <a:spcPct val="100000"/>
              </a:lnSpc>
              <a:spcBef>
                <a:spcPct val="0"/>
              </a:spcBef>
              <a:buClrTx/>
              <a:buFont typeface="Aptos"/>
              <a:buChar char="•"/>
            </a:pPr>
            <a:r>
              <a:rPr kumimoji="0" lang="en-US" altLang="en-US" sz="1050" b="0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Stage-3 freeze : Mar 2027</a:t>
            </a:r>
            <a:endParaRPr kumimoji="0" lang="en-US" altLang="en-US" sz="7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457200" lvl="1" indent="0">
              <a:lnSpc>
                <a:spcPct val="100000"/>
              </a:lnSpc>
              <a:spcBef>
                <a:spcPct val="0"/>
              </a:spcBef>
              <a:buClrTx/>
              <a:buFont typeface="Aptos"/>
              <a:buChar char="•"/>
            </a:pPr>
            <a:r>
              <a:rPr kumimoji="0" lang="en-US" altLang="en-US" sz="1050" b="0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ASN.1/</a:t>
            </a:r>
            <a:r>
              <a:rPr kumimoji="0" lang="en-US" altLang="en-US" sz="1050" b="0" i="0" u="none" strike="noStrike" cap="none" normalizeH="0" baseline="0" dirty="0" err="1">
                <a:ln>
                  <a:noFill/>
                </a:ln>
                <a:solidFill>
                  <a:srgbClr val="0070C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OpenAPI</a:t>
            </a:r>
            <a:r>
              <a:rPr kumimoji="0" lang="en-US" altLang="en-US" sz="1050" b="0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freeze: June 2027</a:t>
            </a:r>
            <a:endParaRPr kumimoji="0" lang="en-US" altLang="en-US" sz="7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" name="직사각형 50"/>
          <p:cNvSpPr/>
          <p:nvPr/>
        </p:nvSpPr>
        <p:spPr>
          <a:xfrm>
            <a:off x="5658317" y="3749713"/>
            <a:ext cx="4661010" cy="303452"/>
          </a:xfrm>
          <a:prstGeom prst="rect">
            <a:avLst/>
          </a:prstGeom>
          <a:solidFill>
            <a:schemeClr val="accent2">
              <a:lumMod val="75000"/>
            </a:schemeClr>
          </a:solidFill>
          <a:ln w="6350" cap="flat" cmpd="sng" algn="ctr">
            <a:solidFill>
              <a:srgbClr val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55438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16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amsungOne 700" panose="020B0803030303020204" pitchFamily="34" charset="0"/>
                <a:ea typeface="SamsungOne 700" panose="020B0803030303020204" pitchFamily="34" charset="0"/>
                <a:cs typeface="+mn-cs"/>
              </a:rPr>
              <a:t>Stage-2 Study</a:t>
            </a:r>
            <a:endParaRPr kumimoji="1" lang="ko-KR" altLang="en-US" sz="16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SamsungOne 700" panose="020B0803030303020204" pitchFamily="34" charset="0"/>
              <a:ea typeface="SamsungOneKoreanOTF 400"/>
              <a:cs typeface="+mn-cs"/>
            </a:endParaRPr>
          </a:p>
        </p:txBody>
      </p:sp>
      <p:cxnSp>
        <p:nvCxnSpPr>
          <p:cNvPr id="7" name="직선 화살표 연결선 38"/>
          <p:cNvCxnSpPr>
            <a:stCxn id="23" idx="0"/>
          </p:cNvCxnSpPr>
          <p:nvPr/>
        </p:nvCxnSpPr>
        <p:spPr>
          <a:xfrm flipV="1">
            <a:off x="5658317" y="2456716"/>
            <a:ext cx="0" cy="1843976"/>
          </a:xfrm>
          <a:prstGeom prst="straightConnector1">
            <a:avLst/>
          </a:prstGeom>
          <a:noFill/>
          <a:ln w="12700" cap="flat" cmpd="sng" algn="ctr">
            <a:solidFill>
              <a:srgbClr val="000000"/>
            </a:solidFill>
            <a:prstDash val="solid"/>
            <a:tailEnd type="triangle"/>
          </a:ln>
          <a:effectLst/>
        </p:spPr>
      </p:cxnSp>
      <p:sp>
        <p:nvSpPr>
          <p:cNvPr id="8" name="직사각형 23"/>
          <p:cNvSpPr/>
          <p:nvPr/>
        </p:nvSpPr>
        <p:spPr>
          <a:xfrm>
            <a:off x="3327812" y="2149460"/>
            <a:ext cx="776835" cy="303451"/>
          </a:xfrm>
          <a:prstGeom prst="rect">
            <a:avLst/>
          </a:prstGeom>
          <a:solidFill>
            <a:srgbClr val="00B2E2">
              <a:lumMod val="20000"/>
              <a:lumOff val="80000"/>
            </a:srgbClr>
          </a:solidFill>
          <a:ln w="6350" cap="flat" cmpd="sng" algn="ctr">
            <a:solidFill>
              <a:srgbClr val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55438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amsungOne 400"/>
                <a:ea typeface="SamsungOneKoreanOTF 400"/>
                <a:cs typeface="+mn-cs"/>
              </a:rPr>
              <a:t>Q1</a:t>
            </a:r>
            <a:endParaRPr kumimoji="1" lang="ko-KR" altLang="en-US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amsungOne 400"/>
              <a:ea typeface="SamsungOneKoreanOTF 400"/>
              <a:cs typeface="+mn-cs"/>
            </a:endParaRPr>
          </a:p>
        </p:txBody>
      </p:sp>
      <p:sp>
        <p:nvSpPr>
          <p:cNvPr id="9" name="직사각형 24"/>
          <p:cNvSpPr/>
          <p:nvPr/>
        </p:nvSpPr>
        <p:spPr>
          <a:xfrm>
            <a:off x="4104647" y="2149460"/>
            <a:ext cx="776835" cy="303451"/>
          </a:xfrm>
          <a:prstGeom prst="rect">
            <a:avLst/>
          </a:prstGeom>
          <a:solidFill>
            <a:srgbClr val="00B2E2">
              <a:lumMod val="20000"/>
              <a:lumOff val="80000"/>
            </a:srgbClr>
          </a:solidFill>
          <a:ln w="6350" cap="flat" cmpd="sng" algn="ctr">
            <a:solidFill>
              <a:srgbClr val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55438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amsungOne 400"/>
                <a:ea typeface="SamsungOneKoreanOTF 400"/>
                <a:cs typeface="+mn-cs"/>
              </a:rPr>
              <a:t>Q2</a:t>
            </a:r>
            <a:endParaRPr kumimoji="1" lang="ko-KR" altLang="en-US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amsungOne 400"/>
              <a:ea typeface="SamsungOneKoreanOTF 400"/>
              <a:cs typeface="+mn-cs"/>
            </a:endParaRPr>
          </a:p>
        </p:txBody>
      </p:sp>
      <p:sp>
        <p:nvSpPr>
          <p:cNvPr id="10" name="직사각형 25"/>
          <p:cNvSpPr/>
          <p:nvPr/>
        </p:nvSpPr>
        <p:spPr>
          <a:xfrm>
            <a:off x="4881482" y="2149460"/>
            <a:ext cx="776835" cy="303451"/>
          </a:xfrm>
          <a:prstGeom prst="rect">
            <a:avLst/>
          </a:prstGeom>
          <a:solidFill>
            <a:srgbClr val="00B2E2">
              <a:lumMod val="20000"/>
              <a:lumOff val="80000"/>
            </a:srgbClr>
          </a:solidFill>
          <a:ln w="6350" cap="flat" cmpd="sng" algn="ctr">
            <a:solidFill>
              <a:srgbClr val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55438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amsungOne 400"/>
                <a:ea typeface="SamsungOneKoreanOTF 400"/>
                <a:cs typeface="+mn-cs"/>
              </a:rPr>
              <a:t>Q3</a:t>
            </a:r>
            <a:endParaRPr kumimoji="1" lang="ko-KR" altLang="en-US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amsungOne 400"/>
              <a:ea typeface="SamsungOneKoreanOTF 400"/>
              <a:cs typeface="+mn-cs"/>
            </a:endParaRPr>
          </a:p>
        </p:txBody>
      </p:sp>
      <p:sp>
        <p:nvSpPr>
          <p:cNvPr id="11" name="직사각형 26"/>
          <p:cNvSpPr/>
          <p:nvPr/>
        </p:nvSpPr>
        <p:spPr>
          <a:xfrm>
            <a:off x="5658317" y="2149460"/>
            <a:ext cx="776835" cy="303451"/>
          </a:xfrm>
          <a:prstGeom prst="rect">
            <a:avLst/>
          </a:prstGeom>
          <a:solidFill>
            <a:srgbClr val="00B2E2">
              <a:lumMod val="20000"/>
              <a:lumOff val="80000"/>
            </a:srgbClr>
          </a:solidFill>
          <a:ln w="6350" cap="flat" cmpd="sng" algn="ctr">
            <a:solidFill>
              <a:srgbClr val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55438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amsungOne 400"/>
                <a:ea typeface="SamsungOneKoreanOTF 400"/>
                <a:cs typeface="+mn-cs"/>
              </a:rPr>
              <a:t>Q4</a:t>
            </a:r>
            <a:endParaRPr kumimoji="1" lang="ko-KR" altLang="en-US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amsungOne 400"/>
              <a:ea typeface="SamsungOneKoreanOTF 400"/>
              <a:cs typeface="+mn-cs"/>
            </a:endParaRPr>
          </a:p>
        </p:txBody>
      </p:sp>
      <p:sp>
        <p:nvSpPr>
          <p:cNvPr id="12" name="직사각형 27"/>
          <p:cNvSpPr/>
          <p:nvPr/>
        </p:nvSpPr>
        <p:spPr>
          <a:xfrm>
            <a:off x="3327812" y="1844997"/>
            <a:ext cx="3107340" cy="303452"/>
          </a:xfrm>
          <a:prstGeom prst="rect">
            <a:avLst/>
          </a:prstGeom>
          <a:solidFill>
            <a:srgbClr val="FFC000"/>
          </a:solidFill>
          <a:ln w="6350" cap="flat" cmpd="sng" algn="ctr">
            <a:solidFill>
              <a:srgbClr val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55438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amsungOne 700" panose="020B0803030303020204" pitchFamily="34" charset="0"/>
                <a:ea typeface="SamsungOne 700" panose="020B0803030303020204" pitchFamily="34" charset="0"/>
                <a:cs typeface="+mn-cs"/>
              </a:rPr>
              <a:t>2025</a:t>
            </a:r>
            <a:endParaRPr kumimoji="1" lang="ko-KR" altLang="en-US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amsungOne 700" panose="020B0803030303020204" pitchFamily="34" charset="0"/>
              <a:ea typeface="SamsungOneKoreanOTF 400"/>
              <a:cs typeface="+mn-cs"/>
            </a:endParaRPr>
          </a:p>
        </p:txBody>
      </p:sp>
      <p:sp>
        <p:nvSpPr>
          <p:cNvPr id="13" name="직사각형 28"/>
          <p:cNvSpPr/>
          <p:nvPr/>
        </p:nvSpPr>
        <p:spPr>
          <a:xfrm>
            <a:off x="6435152" y="2149460"/>
            <a:ext cx="776835" cy="303451"/>
          </a:xfrm>
          <a:prstGeom prst="rect">
            <a:avLst/>
          </a:prstGeom>
          <a:solidFill>
            <a:srgbClr val="00B2E2">
              <a:lumMod val="20000"/>
              <a:lumOff val="80000"/>
            </a:srgbClr>
          </a:solidFill>
          <a:ln w="6350" cap="flat" cmpd="sng" algn="ctr">
            <a:solidFill>
              <a:srgbClr val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55438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amsungOne 400"/>
                <a:ea typeface="SamsungOneKoreanOTF 400"/>
                <a:cs typeface="+mn-cs"/>
              </a:rPr>
              <a:t>Q1</a:t>
            </a:r>
            <a:endParaRPr kumimoji="1" lang="ko-KR" altLang="en-US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amsungOne 400"/>
              <a:ea typeface="SamsungOneKoreanOTF 400"/>
              <a:cs typeface="+mn-cs"/>
            </a:endParaRPr>
          </a:p>
        </p:txBody>
      </p:sp>
      <p:sp>
        <p:nvSpPr>
          <p:cNvPr id="14" name="직사각형 29"/>
          <p:cNvSpPr/>
          <p:nvPr/>
        </p:nvSpPr>
        <p:spPr>
          <a:xfrm>
            <a:off x="7211987" y="2149460"/>
            <a:ext cx="776835" cy="303451"/>
          </a:xfrm>
          <a:prstGeom prst="rect">
            <a:avLst/>
          </a:prstGeom>
          <a:solidFill>
            <a:srgbClr val="00B2E2">
              <a:lumMod val="20000"/>
              <a:lumOff val="80000"/>
            </a:srgbClr>
          </a:solidFill>
          <a:ln w="6350" cap="flat" cmpd="sng" algn="ctr">
            <a:solidFill>
              <a:srgbClr val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55438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amsungOne 400"/>
                <a:ea typeface="SamsungOneKoreanOTF 400"/>
                <a:cs typeface="+mn-cs"/>
              </a:rPr>
              <a:t>Q2</a:t>
            </a:r>
            <a:endParaRPr kumimoji="1" lang="ko-KR" altLang="en-US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amsungOne 400"/>
              <a:ea typeface="SamsungOneKoreanOTF 400"/>
              <a:cs typeface="+mn-cs"/>
            </a:endParaRPr>
          </a:p>
        </p:txBody>
      </p:sp>
      <p:sp>
        <p:nvSpPr>
          <p:cNvPr id="15" name="직사각형 30"/>
          <p:cNvSpPr/>
          <p:nvPr/>
        </p:nvSpPr>
        <p:spPr>
          <a:xfrm>
            <a:off x="7988822" y="2149460"/>
            <a:ext cx="776835" cy="303451"/>
          </a:xfrm>
          <a:prstGeom prst="rect">
            <a:avLst/>
          </a:prstGeom>
          <a:solidFill>
            <a:srgbClr val="00B2E2">
              <a:lumMod val="20000"/>
              <a:lumOff val="80000"/>
            </a:srgbClr>
          </a:solidFill>
          <a:ln w="6350" cap="flat" cmpd="sng" algn="ctr">
            <a:solidFill>
              <a:srgbClr val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55438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amsungOne 400"/>
                <a:ea typeface="SamsungOneKoreanOTF 400"/>
                <a:cs typeface="+mn-cs"/>
              </a:rPr>
              <a:t>Q3</a:t>
            </a:r>
            <a:endParaRPr kumimoji="1" lang="ko-KR" altLang="en-US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amsungOne 400"/>
              <a:ea typeface="SamsungOneKoreanOTF 400"/>
              <a:cs typeface="+mn-cs"/>
            </a:endParaRPr>
          </a:p>
        </p:txBody>
      </p:sp>
      <p:sp>
        <p:nvSpPr>
          <p:cNvPr id="16" name="직사각형 31"/>
          <p:cNvSpPr/>
          <p:nvPr/>
        </p:nvSpPr>
        <p:spPr>
          <a:xfrm>
            <a:off x="8765657" y="2149460"/>
            <a:ext cx="776835" cy="303451"/>
          </a:xfrm>
          <a:prstGeom prst="rect">
            <a:avLst/>
          </a:prstGeom>
          <a:solidFill>
            <a:srgbClr val="00B2E2">
              <a:lumMod val="20000"/>
              <a:lumOff val="80000"/>
            </a:srgbClr>
          </a:solidFill>
          <a:ln w="6350" cap="flat" cmpd="sng" algn="ctr">
            <a:solidFill>
              <a:srgbClr val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55438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amsungOne 400"/>
                <a:ea typeface="SamsungOneKoreanOTF 400"/>
                <a:cs typeface="+mn-cs"/>
              </a:rPr>
              <a:t>Q4</a:t>
            </a:r>
            <a:endParaRPr kumimoji="1" lang="ko-KR" altLang="en-US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amsungOne 400"/>
              <a:ea typeface="SamsungOneKoreanOTF 400"/>
              <a:cs typeface="+mn-cs"/>
            </a:endParaRPr>
          </a:p>
        </p:txBody>
      </p:sp>
      <p:sp>
        <p:nvSpPr>
          <p:cNvPr id="17" name="직사각형 32"/>
          <p:cNvSpPr/>
          <p:nvPr/>
        </p:nvSpPr>
        <p:spPr>
          <a:xfrm>
            <a:off x="6435152" y="1844997"/>
            <a:ext cx="3107340" cy="303452"/>
          </a:xfrm>
          <a:prstGeom prst="rect">
            <a:avLst/>
          </a:prstGeom>
          <a:solidFill>
            <a:srgbClr val="FFC000"/>
          </a:solidFill>
          <a:ln w="6350" cap="flat" cmpd="sng" algn="ctr">
            <a:solidFill>
              <a:srgbClr val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55438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amsungOne 700" panose="020B0803030303020204" pitchFamily="34" charset="0"/>
                <a:ea typeface="SamsungOne 700" panose="020B0803030303020204" pitchFamily="34" charset="0"/>
                <a:cs typeface="+mn-cs"/>
              </a:rPr>
              <a:t>2026</a:t>
            </a:r>
            <a:endParaRPr kumimoji="1" lang="ko-KR" altLang="en-US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amsungOne 700" panose="020B0803030303020204" pitchFamily="34" charset="0"/>
              <a:ea typeface="SamsungOneKoreanOTF 400"/>
              <a:cs typeface="+mn-cs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360694" y="3257335"/>
            <a:ext cx="1487908" cy="2603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554389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ko-KR" sz="1092" dirty="0">
                <a:solidFill>
                  <a:srgbClr val="000000"/>
                </a:solidFill>
                <a:latin typeface="SamsungOne 400"/>
                <a:ea typeface="SamsungOneKoreanOTF 400"/>
                <a:cs typeface="+mn-cs"/>
              </a:rPr>
              <a:t>Study / WI Approvals</a:t>
            </a:r>
            <a:r>
              <a:rPr lang="en-US" altLang="ko-KR" sz="1092" dirty="0">
                <a:solidFill>
                  <a:srgbClr val="FF0000"/>
                </a:solidFill>
                <a:latin typeface="SamsungOne 400"/>
                <a:ea typeface="SamsungOneKoreanOTF 400"/>
                <a:cs typeface="+mn-cs"/>
              </a:rPr>
              <a:t>*</a:t>
            </a:r>
            <a:endParaRPr lang="ko-KR" altLang="en-US" sz="1092" dirty="0">
              <a:solidFill>
                <a:srgbClr val="FF0000"/>
              </a:solidFill>
              <a:latin typeface="SamsungOne 400"/>
              <a:ea typeface="SamsungOneKoreanOTF 400"/>
              <a:cs typeface="+mn-cs"/>
            </a:endParaRPr>
          </a:p>
        </p:txBody>
      </p:sp>
      <p:sp>
        <p:nvSpPr>
          <p:cNvPr id="19" name="직사각형 40"/>
          <p:cNvSpPr/>
          <p:nvPr/>
        </p:nvSpPr>
        <p:spPr>
          <a:xfrm>
            <a:off x="9542492" y="2149460"/>
            <a:ext cx="776835" cy="303451"/>
          </a:xfrm>
          <a:prstGeom prst="rect">
            <a:avLst/>
          </a:prstGeom>
          <a:solidFill>
            <a:srgbClr val="00B2E2">
              <a:lumMod val="20000"/>
              <a:lumOff val="80000"/>
            </a:srgbClr>
          </a:solidFill>
          <a:ln w="6350" cap="flat" cmpd="sng" algn="ctr">
            <a:solidFill>
              <a:srgbClr val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55438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amsungOne 400"/>
                <a:ea typeface="SamsungOneKoreanOTF 400"/>
                <a:cs typeface="+mn-cs"/>
              </a:rPr>
              <a:t>Q1</a:t>
            </a:r>
            <a:endParaRPr kumimoji="1" lang="ko-KR" altLang="en-US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amsungOne 400"/>
              <a:ea typeface="SamsungOneKoreanOTF 400"/>
              <a:cs typeface="+mn-cs"/>
            </a:endParaRPr>
          </a:p>
        </p:txBody>
      </p:sp>
      <p:sp>
        <p:nvSpPr>
          <p:cNvPr id="20" name="직사각형 41"/>
          <p:cNvSpPr/>
          <p:nvPr/>
        </p:nvSpPr>
        <p:spPr>
          <a:xfrm>
            <a:off x="10319327" y="2149460"/>
            <a:ext cx="776835" cy="303451"/>
          </a:xfrm>
          <a:prstGeom prst="rect">
            <a:avLst/>
          </a:prstGeom>
          <a:solidFill>
            <a:srgbClr val="00B2E2">
              <a:lumMod val="20000"/>
              <a:lumOff val="80000"/>
            </a:srgbClr>
          </a:solidFill>
          <a:ln w="6350" cap="flat" cmpd="sng" algn="ctr">
            <a:solidFill>
              <a:srgbClr val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55438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amsungOne 400"/>
                <a:ea typeface="SamsungOneKoreanOTF 400"/>
                <a:cs typeface="+mn-cs"/>
              </a:rPr>
              <a:t>Q2</a:t>
            </a:r>
            <a:endParaRPr kumimoji="1" lang="ko-KR" altLang="en-US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amsungOne 400"/>
              <a:ea typeface="SamsungOneKoreanOTF 400"/>
              <a:cs typeface="+mn-cs"/>
            </a:endParaRPr>
          </a:p>
        </p:txBody>
      </p:sp>
      <p:sp>
        <p:nvSpPr>
          <p:cNvPr id="21" name="직사각형 44"/>
          <p:cNvSpPr/>
          <p:nvPr/>
        </p:nvSpPr>
        <p:spPr>
          <a:xfrm>
            <a:off x="9542492" y="1844997"/>
            <a:ext cx="1553670" cy="303452"/>
          </a:xfrm>
          <a:prstGeom prst="rect">
            <a:avLst/>
          </a:prstGeom>
          <a:solidFill>
            <a:srgbClr val="FFC000"/>
          </a:solidFill>
          <a:ln w="6350" cap="flat" cmpd="sng" algn="ctr">
            <a:solidFill>
              <a:srgbClr val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55438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amsungOne 700" panose="020B0803030303020204" pitchFamily="34" charset="0"/>
                <a:ea typeface="SamsungOne 700" panose="020B0803030303020204" pitchFamily="34" charset="0"/>
                <a:cs typeface="+mn-cs"/>
              </a:rPr>
              <a:t>2027</a:t>
            </a:r>
            <a:endParaRPr kumimoji="1" lang="ko-KR" altLang="en-US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amsungOne 700" panose="020B0803030303020204" pitchFamily="34" charset="0"/>
              <a:ea typeface="SamsungOneKoreanOTF 400"/>
              <a:cs typeface="+mn-cs"/>
            </a:endParaRPr>
          </a:p>
        </p:txBody>
      </p:sp>
      <p:sp>
        <p:nvSpPr>
          <p:cNvPr id="22" name="직사각형 49"/>
          <p:cNvSpPr/>
          <p:nvPr/>
        </p:nvSpPr>
        <p:spPr>
          <a:xfrm>
            <a:off x="4104645" y="2818735"/>
            <a:ext cx="4661013" cy="303452"/>
          </a:xfrm>
          <a:prstGeom prst="rect">
            <a:avLst/>
          </a:prstGeom>
          <a:solidFill>
            <a:schemeClr val="accent1">
              <a:lumMod val="75000"/>
            </a:schemeClr>
          </a:solidFill>
          <a:ln w="6350" cap="flat" cmpd="sng" algn="ctr">
            <a:solidFill>
              <a:srgbClr val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55438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16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amsungOne 700" panose="020B0803030303020204" pitchFamily="34" charset="0"/>
                <a:ea typeface="SamsungOne 700" panose="020B0803030303020204" pitchFamily="34" charset="0"/>
                <a:cs typeface="+mn-cs"/>
              </a:rPr>
              <a:t>Stage-2 Study/Normative</a:t>
            </a:r>
            <a:endParaRPr kumimoji="1" lang="ko-KR" altLang="en-US" sz="16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SamsungOne 700" panose="020B0803030303020204" pitchFamily="34" charset="0"/>
              <a:ea typeface="SamsungOneKoreanOTF 400"/>
              <a:cs typeface="+mn-cs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027375" y="4300692"/>
            <a:ext cx="1261884" cy="2603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554389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ko-KR" sz="1092" dirty="0">
                <a:solidFill>
                  <a:srgbClr val="000000"/>
                </a:solidFill>
                <a:latin typeface="SamsungOne 400"/>
                <a:ea typeface="SamsungOneKoreanOTF 400"/>
                <a:cs typeface="+mn-cs"/>
              </a:rPr>
              <a:t>Study Approvals</a:t>
            </a:r>
            <a:r>
              <a:rPr lang="en-US" altLang="ko-KR" sz="1092" dirty="0">
                <a:solidFill>
                  <a:srgbClr val="FF0000"/>
                </a:solidFill>
                <a:latin typeface="SamsungOne 400"/>
                <a:ea typeface="SamsungOneKoreanOTF 400"/>
                <a:cs typeface="+mn-cs"/>
              </a:rPr>
              <a:t>*</a:t>
            </a:r>
            <a:endParaRPr lang="ko-KR" altLang="en-US" sz="1092" dirty="0">
              <a:solidFill>
                <a:srgbClr val="FF0000"/>
              </a:solidFill>
              <a:latin typeface="SamsungOne 400"/>
              <a:ea typeface="SamsungOneKoreanOTF 400"/>
              <a:cs typeface="+mn-cs"/>
            </a:endParaRPr>
          </a:p>
        </p:txBody>
      </p:sp>
      <p:cxnSp>
        <p:nvCxnSpPr>
          <p:cNvPr id="24" name="직선 화살표 연결선 38"/>
          <p:cNvCxnSpPr/>
          <p:nvPr/>
        </p:nvCxnSpPr>
        <p:spPr>
          <a:xfrm flipV="1">
            <a:off x="4104646" y="2456715"/>
            <a:ext cx="0" cy="879283"/>
          </a:xfrm>
          <a:prstGeom prst="straightConnector1">
            <a:avLst/>
          </a:prstGeom>
          <a:noFill/>
          <a:ln w="12700" cap="flat" cmpd="sng" algn="ctr">
            <a:solidFill>
              <a:srgbClr val="000000"/>
            </a:solidFill>
            <a:prstDash val="solid"/>
            <a:tailEnd type="triangle"/>
          </a:ln>
          <a:effectLst/>
        </p:spPr>
      </p:cxnSp>
      <p:sp>
        <p:nvSpPr>
          <p:cNvPr id="25" name="직사각형 49"/>
          <p:cNvSpPr/>
          <p:nvPr/>
        </p:nvSpPr>
        <p:spPr>
          <a:xfrm>
            <a:off x="8765657" y="2818735"/>
            <a:ext cx="1553670" cy="303452"/>
          </a:xfrm>
          <a:prstGeom prst="rect">
            <a:avLst/>
          </a:prstGeom>
          <a:solidFill>
            <a:schemeClr val="accent1">
              <a:lumMod val="50000"/>
            </a:schemeClr>
          </a:solidFill>
          <a:ln w="6350" cap="flat" cmpd="sng" algn="ctr">
            <a:solidFill>
              <a:srgbClr val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55438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16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amsungOne 700" panose="020B0803030303020204" pitchFamily="34" charset="0"/>
                <a:ea typeface="SamsungOne 700" panose="020B0803030303020204" pitchFamily="34" charset="0"/>
                <a:cs typeface="+mn-cs"/>
              </a:rPr>
              <a:t>Stage-3</a:t>
            </a:r>
            <a:endParaRPr kumimoji="1" lang="ko-KR" altLang="en-US" sz="12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SamsungOne 700" panose="020B0803030303020204" pitchFamily="34" charset="0"/>
              <a:ea typeface="SamsungOneKoreanOTF 400"/>
              <a:cs typeface="+mn-cs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8318251" y="3286031"/>
            <a:ext cx="1117614" cy="4284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554389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ko-KR" sz="1092" dirty="0">
                <a:solidFill>
                  <a:srgbClr val="000000"/>
                </a:solidFill>
                <a:latin typeface="SamsungOne 400"/>
                <a:ea typeface="SamsungOneKoreanOTF 400"/>
                <a:cs typeface="+mn-cs"/>
              </a:rPr>
              <a:t>Stage-2 freeze </a:t>
            </a:r>
          </a:p>
          <a:p>
            <a:pPr algn="ctr" defTabSz="554389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ko-KR" sz="1092" dirty="0">
                <a:solidFill>
                  <a:srgbClr val="000000"/>
                </a:solidFill>
                <a:latin typeface="SamsungOne 400"/>
                <a:ea typeface="SamsungOneKoreanOTF 400"/>
                <a:cs typeface="+mn-cs"/>
              </a:rPr>
              <a:t>(100%)</a:t>
            </a:r>
            <a:endParaRPr lang="ko-KR" altLang="en-US" sz="1092" dirty="0">
              <a:solidFill>
                <a:srgbClr val="000000"/>
              </a:solidFill>
              <a:latin typeface="SamsungOne 400"/>
              <a:ea typeface="SamsungOneKoreanOTF 400"/>
              <a:cs typeface="+mn-cs"/>
            </a:endParaRPr>
          </a:p>
        </p:txBody>
      </p:sp>
      <p:cxnSp>
        <p:nvCxnSpPr>
          <p:cNvPr id="27" name="직선 화살표 연결선 38"/>
          <p:cNvCxnSpPr/>
          <p:nvPr/>
        </p:nvCxnSpPr>
        <p:spPr>
          <a:xfrm flipV="1">
            <a:off x="8765655" y="2461493"/>
            <a:ext cx="0" cy="879283"/>
          </a:xfrm>
          <a:prstGeom prst="straightConnector1">
            <a:avLst/>
          </a:prstGeom>
          <a:noFill/>
          <a:ln w="12700" cap="flat" cmpd="sng" algn="ctr">
            <a:solidFill>
              <a:srgbClr val="000000"/>
            </a:solidFill>
            <a:prstDash val="solid"/>
            <a:tailEnd type="triangle"/>
          </a:ln>
          <a:effectLst/>
        </p:spPr>
      </p:cxnSp>
      <p:sp>
        <p:nvSpPr>
          <p:cNvPr id="28" name="TextBox 27"/>
          <p:cNvSpPr txBox="1"/>
          <p:nvPr/>
        </p:nvSpPr>
        <p:spPr>
          <a:xfrm>
            <a:off x="9735771" y="3254485"/>
            <a:ext cx="1106392" cy="2603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554389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ko-KR" sz="1092" dirty="0">
                <a:solidFill>
                  <a:srgbClr val="000000"/>
                </a:solidFill>
                <a:latin typeface="SamsungOne 400"/>
                <a:ea typeface="SamsungOneKoreanOTF 400"/>
                <a:cs typeface="+mn-cs"/>
              </a:rPr>
              <a:t>Stage-3 freeze</a:t>
            </a:r>
            <a:endParaRPr lang="ko-KR" altLang="en-US" sz="1092" dirty="0">
              <a:solidFill>
                <a:srgbClr val="000000"/>
              </a:solidFill>
              <a:latin typeface="SamsungOne 400"/>
              <a:ea typeface="SamsungOneKoreanOTF 400"/>
              <a:cs typeface="+mn-cs"/>
            </a:endParaRPr>
          </a:p>
        </p:txBody>
      </p:sp>
      <p:cxnSp>
        <p:nvCxnSpPr>
          <p:cNvPr id="29" name="직선 화살표 연결선 38"/>
          <p:cNvCxnSpPr/>
          <p:nvPr/>
        </p:nvCxnSpPr>
        <p:spPr>
          <a:xfrm flipV="1">
            <a:off x="10319325" y="2449885"/>
            <a:ext cx="0" cy="879283"/>
          </a:xfrm>
          <a:prstGeom prst="straightConnector1">
            <a:avLst/>
          </a:prstGeom>
          <a:noFill/>
          <a:ln w="12700" cap="flat" cmpd="sng" algn="ctr">
            <a:solidFill>
              <a:srgbClr val="000000"/>
            </a:solidFill>
            <a:prstDash val="solid"/>
            <a:tailEnd type="triangle"/>
          </a:ln>
          <a:effectLst/>
        </p:spPr>
      </p:cxnSp>
      <p:sp>
        <p:nvSpPr>
          <p:cNvPr id="30" name="Rounded Rectangle 29"/>
          <p:cNvSpPr/>
          <p:nvPr/>
        </p:nvSpPr>
        <p:spPr>
          <a:xfrm>
            <a:off x="361335" y="2704407"/>
            <a:ext cx="2163890" cy="552928"/>
          </a:xfrm>
          <a:prstGeom prst="round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2400" dirty="0"/>
              <a:t>Rel-20 5G-Adv</a:t>
            </a:r>
          </a:p>
        </p:txBody>
      </p:sp>
      <p:sp>
        <p:nvSpPr>
          <p:cNvPr id="31" name="Rounded Rectangle 30"/>
          <p:cNvSpPr/>
          <p:nvPr/>
        </p:nvSpPr>
        <p:spPr>
          <a:xfrm>
            <a:off x="361335" y="3714482"/>
            <a:ext cx="2163890" cy="552928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2400" dirty="0"/>
              <a:t>Rel-20 6G</a:t>
            </a:r>
          </a:p>
        </p:txBody>
      </p:sp>
      <p:cxnSp>
        <p:nvCxnSpPr>
          <p:cNvPr id="32" name="직선 화살표 연결선 38"/>
          <p:cNvCxnSpPr/>
          <p:nvPr/>
        </p:nvCxnSpPr>
        <p:spPr>
          <a:xfrm flipV="1">
            <a:off x="9542492" y="2456716"/>
            <a:ext cx="0" cy="1843976"/>
          </a:xfrm>
          <a:prstGeom prst="straightConnector1">
            <a:avLst/>
          </a:prstGeom>
          <a:noFill/>
          <a:ln w="12700" cap="flat" cmpd="sng" algn="ctr">
            <a:solidFill>
              <a:srgbClr val="000000"/>
            </a:solidFill>
            <a:prstDash val="dash"/>
            <a:tailEnd type="triangle"/>
          </a:ln>
          <a:effectLst/>
        </p:spPr>
      </p:cxnSp>
      <p:sp>
        <p:nvSpPr>
          <p:cNvPr id="33" name="TextBox 32"/>
          <p:cNvSpPr txBox="1"/>
          <p:nvPr/>
        </p:nvSpPr>
        <p:spPr>
          <a:xfrm>
            <a:off x="9389735" y="4386171"/>
            <a:ext cx="1082348" cy="2603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554389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ko-KR" sz="1092" dirty="0">
                <a:solidFill>
                  <a:srgbClr val="000000"/>
                </a:solidFill>
                <a:latin typeface="SamsungOne 400"/>
                <a:ea typeface="SamsungOneKoreanOTF 400"/>
                <a:cs typeface="+mn-cs"/>
              </a:rPr>
              <a:t>Study freeze</a:t>
            </a:r>
            <a:r>
              <a:rPr lang="en-US" altLang="ko-KR" sz="1092" dirty="0">
                <a:solidFill>
                  <a:srgbClr val="FF0000"/>
                </a:solidFill>
                <a:latin typeface="SamsungOne 400"/>
                <a:ea typeface="SamsungOneKoreanOTF 400"/>
                <a:cs typeface="+mn-cs"/>
              </a:rPr>
              <a:t>**</a:t>
            </a:r>
            <a:endParaRPr lang="ko-KR" altLang="en-US" sz="1092" dirty="0">
              <a:solidFill>
                <a:srgbClr val="FF0000"/>
              </a:solidFill>
              <a:latin typeface="SamsungOne 400"/>
              <a:ea typeface="SamsungOneKoreanOTF 400"/>
              <a:cs typeface="+mn-cs"/>
            </a:endParaRPr>
          </a:p>
        </p:txBody>
      </p:sp>
      <p:sp>
        <p:nvSpPr>
          <p:cNvPr id="34" name="Left Brace 33"/>
          <p:cNvSpPr/>
          <p:nvPr/>
        </p:nvSpPr>
        <p:spPr>
          <a:xfrm>
            <a:off x="2763764" y="2463091"/>
            <a:ext cx="463901" cy="1004665"/>
          </a:xfrm>
          <a:prstGeom prst="leftBrace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35" name="Left Brace 34"/>
          <p:cNvSpPr/>
          <p:nvPr/>
        </p:nvSpPr>
        <p:spPr>
          <a:xfrm>
            <a:off x="2789031" y="3525847"/>
            <a:ext cx="463901" cy="1004665"/>
          </a:xfrm>
          <a:prstGeom prst="leftBrace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36" name="Rectangle 1"/>
          <p:cNvSpPr txBox="1">
            <a:spLocks noChangeArrowheads="1"/>
          </p:cNvSpPr>
          <p:nvPr/>
        </p:nvSpPr>
        <p:spPr bwMode="auto">
          <a:xfrm>
            <a:off x="5327526" y="4734235"/>
            <a:ext cx="6274124" cy="15234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tabLst>
                <a:tab pos="1371600" algn="l"/>
              </a:tabLs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tabLst>
                <a:tab pos="1371600" algn="l"/>
              </a:tabLs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1371600" algn="l"/>
              </a:tabLst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1371600" algn="l"/>
              </a:tabLs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1371600" algn="l"/>
              </a:tabLs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1371600" algn="l"/>
              </a:tabLst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1371600" algn="l"/>
              </a:tabLst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1371600" algn="l"/>
              </a:tabLst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1371600" algn="l"/>
              </a:tabLst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ct val="0"/>
              </a:spcBef>
              <a:buFont typeface="Aptos"/>
              <a:buChar char="•"/>
            </a:pPr>
            <a:r>
              <a:rPr lang="en-US" altLang="en-US" sz="1050" b="1" dirty="0">
                <a:solidFill>
                  <a:srgbClr val="0070C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6G SI Approval</a:t>
            </a:r>
            <a:endParaRPr lang="en-US" altLang="en-US" sz="700" dirty="0"/>
          </a:p>
          <a:p>
            <a:pPr marL="457200" lvl="1" indent="0">
              <a:lnSpc>
                <a:spcPct val="100000"/>
              </a:lnSpc>
              <a:spcBef>
                <a:spcPct val="0"/>
              </a:spcBef>
              <a:buClrTx/>
              <a:buFont typeface="Aptos"/>
              <a:buChar char="•"/>
            </a:pPr>
            <a:r>
              <a:rPr lang="nb-NO" altLang="en-US" sz="1050" dirty="0">
                <a:solidFill>
                  <a:srgbClr val="0070C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SA1 SI approval: TSG#105 (Sept 2024) - </a:t>
            </a:r>
            <a:r>
              <a:rPr lang="nb-NO" altLang="en-US" sz="1050" dirty="0">
                <a:solidFill>
                  <a:srgbClr val="FF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DONE</a:t>
            </a:r>
            <a:endParaRPr lang="nb-NO" altLang="en-US" sz="700" dirty="0"/>
          </a:p>
          <a:p>
            <a:pPr marL="457200" lvl="1" indent="0">
              <a:lnSpc>
                <a:spcPct val="100000"/>
              </a:lnSpc>
              <a:spcBef>
                <a:spcPct val="0"/>
              </a:spcBef>
              <a:buClrTx/>
              <a:buFont typeface="Aptos"/>
              <a:buChar char="•"/>
            </a:pPr>
            <a:r>
              <a:rPr lang="nb-NO" altLang="en-US" sz="1050" dirty="0">
                <a:solidFill>
                  <a:srgbClr val="0070C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SA2 SI approval: TSG#108 (Jun 2025) </a:t>
            </a:r>
            <a:endParaRPr lang="nb-NO" altLang="en-US" sz="700" dirty="0"/>
          </a:p>
          <a:p>
            <a:pPr marL="457200" lvl="1" indent="0">
              <a:lnSpc>
                <a:spcPct val="100000"/>
              </a:lnSpc>
              <a:spcBef>
                <a:spcPct val="0"/>
              </a:spcBef>
              <a:buClrTx/>
              <a:buFont typeface="Aptos"/>
              <a:buChar char="•"/>
            </a:pPr>
            <a:r>
              <a:rPr lang="en-US" altLang="en-US" sz="1050" dirty="0">
                <a:solidFill>
                  <a:srgbClr val="0070C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Other SA WG (SA3, SA4, SA5, SA6) SI approval: TBD at future TSG meeting</a:t>
            </a:r>
            <a:endParaRPr lang="en-US" altLang="en-US" sz="700" dirty="0"/>
          </a:p>
          <a:p>
            <a:pPr marL="457200" lvl="1" indent="0">
              <a:lnSpc>
                <a:spcPct val="100000"/>
              </a:lnSpc>
              <a:spcBef>
                <a:spcPct val="0"/>
              </a:spcBef>
              <a:buClrTx/>
              <a:buFont typeface="Aptos"/>
              <a:buChar char="•"/>
            </a:pPr>
            <a:r>
              <a:rPr lang="en-US" altLang="en-US" sz="1050" dirty="0">
                <a:solidFill>
                  <a:srgbClr val="0070C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SA1/SA2 6G SI may continue beyond Stage-1/Stage-2 freeze dates for 5G-Advanced</a:t>
            </a:r>
            <a:endParaRPr lang="en-US" altLang="en-US" sz="700" dirty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900" dirty="0">
                <a:solidFill>
                  <a:srgbClr val="0070C0"/>
                </a:solidFill>
                <a:ea typeface="Aptos"/>
                <a:cs typeface="Times New Roman" panose="02020603050405020304" pitchFamily="18" charset="0"/>
              </a:rPr>
              <a:t> </a:t>
            </a:r>
            <a:endParaRPr lang="en-US" altLang="en-US" sz="200" dirty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 typeface="Aptos"/>
              <a:buChar char="•"/>
            </a:pPr>
            <a:r>
              <a:rPr lang="en-US" altLang="en-US" sz="1050" b="1" dirty="0">
                <a:solidFill>
                  <a:srgbClr val="0070C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6G SI completion</a:t>
            </a:r>
            <a:endParaRPr lang="en-US" altLang="en-US" sz="700" dirty="0"/>
          </a:p>
          <a:p>
            <a:pPr marL="457200" lvl="1" indent="0">
              <a:lnSpc>
                <a:spcPct val="100000"/>
              </a:lnSpc>
              <a:spcBef>
                <a:spcPct val="0"/>
              </a:spcBef>
              <a:buClrTx/>
              <a:buFont typeface="Aptos"/>
              <a:buChar char="•"/>
            </a:pPr>
            <a:r>
              <a:rPr lang="en-US" altLang="en-US" sz="1050" dirty="0">
                <a:solidFill>
                  <a:srgbClr val="0070C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SA1 6G SI completion: Mar 2026</a:t>
            </a:r>
            <a:endParaRPr lang="en-US" altLang="en-US" sz="700" dirty="0"/>
          </a:p>
          <a:p>
            <a:pPr marL="457200" lvl="1" indent="0">
              <a:lnSpc>
                <a:spcPct val="100000"/>
              </a:lnSpc>
              <a:spcBef>
                <a:spcPct val="0"/>
              </a:spcBef>
              <a:buClrTx/>
              <a:buFont typeface="Aptos"/>
              <a:buChar char="•"/>
            </a:pPr>
            <a:r>
              <a:rPr lang="en-US" altLang="en-US" sz="1050" dirty="0">
                <a:solidFill>
                  <a:srgbClr val="0070C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SA2 6G SI completion: Dec 2026 or Mar 2027 (</a:t>
            </a:r>
            <a:r>
              <a:rPr lang="en-US" altLang="ko-KR" sz="1050" dirty="0">
                <a:solidFill>
                  <a:srgbClr val="FF0000"/>
                </a:solidFill>
                <a:latin typeface="SamsungOne 400"/>
                <a:ea typeface="SamsungOneKoreanOTF 400"/>
              </a:rPr>
              <a:t>**</a:t>
            </a:r>
            <a:r>
              <a:rPr lang="en-US" altLang="en-US" sz="1050" dirty="0">
                <a:solidFill>
                  <a:srgbClr val="0070C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To be confirmed at future TSG meeting)</a:t>
            </a:r>
          </a:p>
        </p:txBody>
      </p:sp>
      <p:sp>
        <p:nvSpPr>
          <p:cNvPr id="37" name="Rectangle 36"/>
          <p:cNvSpPr/>
          <p:nvPr/>
        </p:nvSpPr>
        <p:spPr>
          <a:xfrm>
            <a:off x="866823" y="5665213"/>
            <a:ext cx="3939840" cy="5616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ko-KR" sz="1000" dirty="0">
                <a:solidFill>
                  <a:srgbClr val="FF0000"/>
                </a:solidFill>
                <a:latin typeface="SamsungOne 400"/>
                <a:ea typeface="SamsungOneKoreanOTF 400"/>
              </a:rPr>
              <a:t>*</a:t>
            </a:r>
            <a:r>
              <a:rPr lang="en-IN" sz="1000" dirty="0">
                <a:solidFill>
                  <a:prstClr val="black"/>
                </a:solidFill>
              </a:rPr>
              <a:t>Additional notes:</a:t>
            </a:r>
          </a:p>
          <a:p>
            <a:pPr lvl="0">
              <a:buFont typeface="Aptos"/>
              <a:buChar char="•"/>
            </a:pPr>
            <a:r>
              <a:rPr lang="en-IN" sz="1000" dirty="0">
                <a:solidFill>
                  <a:prstClr val="black"/>
                </a:solidFill>
              </a:rPr>
              <a:t>5G-Adv stage-2 SID/WID for approval – not earlier than Mar 2025</a:t>
            </a:r>
          </a:p>
          <a:p>
            <a:pPr lvl="0">
              <a:buFont typeface="Aptos"/>
              <a:buChar char="•"/>
            </a:pPr>
            <a:r>
              <a:rPr lang="en-US" altLang="en-US" sz="1000" dirty="0">
                <a:solidFill>
                  <a:prstClr val="black"/>
                </a:solidFill>
              </a:rPr>
              <a:t>6G SI for approval – not earlier than Sep 2025</a:t>
            </a:r>
          </a:p>
        </p:txBody>
      </p:sp>
      <p:sp>
        <p:nvSpPr>
          <p:cNvPr id="38" name="직사각형 49"/>
          <p:cNvSpPr/>
          <p:nvPr/>
        </p:nvSpPr>
        <p:spPr>
          <a:xfrm>
            <a:off x="3078415" y="2824415"/>
            <a:ext cx="1029020" cy="30345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6350" cap="flat" cmpd="sng" algn="ctr">
            <a:solidFill>
              <a:srgbClr val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55438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12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amsungOne 700" panose="020B0803030303020204" pitchFamily="34" charset="0"/>
                <a:ea typeface="SamsungOne 700" panose="020B0803030303020204" pitchFamily="34" charset="0"/>
                <a:cs typeface="+mn-cs"/>
              </a:rPr>
              <a:t>Preparation</a:t>
            </a:r>
            <a:endParaRPr kumimoji="1" lang="ko-KR" altLang="en-US" sz="12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SamsungOne 700" panose="020B0803030303020204" pitchFamily="34" charset="0"/>
              <a:ea typeface="SamsungOneKoreanOTF 400"/>
              <a:cs typeface="+mn-cs"/>
            </a:endParaRPr>
          </a:p>
        </p:txBody>
      </p:sp>
      <p:sp>
        <p:nvSpPr>
          <p:cNvPr id="39" name="직사각형 49"/>
          <p:cNvSpPr/>
          <p:nvPr/>
        </p:nvSpPr>
        <p:spPr>
          <a:xfrm>
            <a:off x="4104645" y="3752083"/>
            <a:ext cx="1553671" cy="30345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6350" cap="flat" cmpd="sng" algn="ctr">
            <a:solidFill>
              <a:srgbClr val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55438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12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amsungOne 700" panose="020B0803030303020204" pitchFamily="34" charset="0"/>
                <a:ea typeface="SamsungOne 700" panose="020B0803030303020204" pitchFamily="34" charset="0"/>
                <a:cs typeface="+mn-cs"/>
              </a:rPr>
              <a:t>Preparation</a:t>
            </a:r>
            <a:endParaRPr kumimoji="1" lang="ko-KR" altLang="en-US" sz="12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SamsungOne 700" panose="020B0803030303020204" pitchFamily="34" charset="0"/>
              <a:ea typeface="SamsungOneKoreanOTF 400"/>
              <a:cs typeface="+mn-cs"/>
            </a:endParaRPr>
          </a:p>
        </p:txBody>
      </p:sp>
      <p:cxnSp>
        <p:nvCxnSpPr>
          <p:cNvPr id="40" name="직선 화살표 연결선 38"/>
          <p:cNvCxnSpPr/>
          <p:nvPr/>
        </p:nvCxnSpPr>
        <p:spPr>
          <a:xfrm flipV="1">
            <a:off x="7975313" y="2463091"/>
            <a:ext cx="0" cy="879283"/>
          </a:xfrm>
          <a:prstGeom prst="straightConnector1">
            <a:avLst/>
          </a:prstGeom>
          <a:noFill/>
          <a:ln w="12700" cap="flat" cmpd="sng" algn="ctr">
            <a:solidFill>
              <a:srgbClr val="000000"/>
            </a:solidFill>
            <a:prstDash val="solid"/>
            <a:tailEnd type="triangle"/>
          </a:ln>
          <a:effectLst/>
        </p:spPr>
      </p:cxnSp>
      <p:sp>
        <p:nvSpPr>
          <p:cNvPr id="41" name="TextBox 40"/>
          <p:cNvSpPr txBox="1"/>
          <p:nvPr/>
        </p:nvSpPr>
        <p:spPr>
          <a:xfrm>
            <a:off x="7371026" y="3286030"/>
            <a:ext cx="1117614" cy="4284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554389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ko-KR" sz="1092" dirty="0">
                <a:solidFill>
                  <a:srgbClr val="000000"/>
                </a:solidFill>
                <a:latin typeface="SamsungOne 400"/>
                <a:ea typeface="SamsungOneKoreanOTF 400"/>
                <a:cs typeface="+mn-cs"/>
              </a:rPr>
              <a:t>Stage-2 freeze </a:t>
            </a:r>
          </a:p>
          <a:p>
            <a:pPr algn="ctr" defTabSz="554389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ko-KR" sz="1092" dirty="0">
                <a:solidFill>
                  <a:srgbClr val="000000"/>
                </a:solidFill>
                <a:latin typeface="SamsungOne 400"/>
                <a:ea typeface="SamsungOneKoreanOTF 400"/>
                <a:cs typeface="+mn-cs"/>
              </a:rPr>
              <a:t>(80%)</a:t>
            </a:r>
            <a:endParaRPr lang="ko-KR" altLang="en-US" sz="1092" dirty="0">
              <a:solidFill>
                <a:srgbClr val="000000"/>
              </a:solidFill>
              <a:latin typeface="SamsungOne 400"/>
              <a:ea typeface="SamsungOneKoreanOTF 40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72826240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838200" y="585771"/>
            <a:ext cx="10515600" cy="1104917"/>
          </a:xfrm>
        </p:spPr>
        <p:txBody>
          <a:bodyPr/>
          <a:lstStyle/>
          <a:p>
            <a:r>
              <a:rPr lang="en-IN" dirty="0"/>
              <a:t>3GPP SA/SA6 Meeting Schedule</a:t>
            </a:r>
          </a:p>
        </p:txBody>
      </p:sp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4821065"/>
              </p:ext>
            </p:extLst>
          </p:nvPr>
        </p:nvGraphicFramePr>
        <p:xfrm>
          <a:off x="147674" y="5886795"/>
          <a:ext cx="11943994" cy="392485"/>
        </p:xfrm>
        <a:graphic>
          <a:graphicData uri="http://schemas.openxmlformats.org/drawingml/2006/table">
            <a:tbl>
              <a:tblPr/>
              <a:tblGrid>
                <a:gridCol w="789444">
                  <a:extLst>
                    <a:ext uri="{9D8B030D-6E8A-4147-A177-3AD203B41FA5}">
                      <a16:colId xmlns:a16="http://schemas.microsoft.com/office/drawing/2014/main" val="2592549426"/>
                    </a:ext>
                  </a:extLst>
                </a:gridCol>
                <a:gridCol w="446182">
                  <a:extLst>
                    <a:ext uri="{9D8B030D-6E8A-4147-A177-3AD203B41FA5}">
                      <a16:colId xmlns:a16="http://schemas.microsoft.com/office/drawing/2014/main" val="2867541576"/>
                    </a:ext>
                  </a:extLst>
                </a:gridCol>
                <a:gridCol w="446182">
                  <a:extLst>
                    <a:ext uri="{9D8B030D-6E8A-4147-A177-3AD203B41FA5}">
                      <a16:colId xmlns:a16="http://schemas.microsoft.com/office/drawing/2014/main" val="2892105145"/>
                    </a:ext>
                  </a:extLst>
                </a:gridCol>
                <a:gridCol w="446182">
                  <a:extLst>
                    <a:ext uri="{9D8B030D-6E8A-4147-A177-3AD203B41FA5}">
                      <a16:colId xmlns:a16="http://schemas.microsoft.com/office/drawing/2014/main" val="2312799239"/>
                    </a:ext>
                  </a:extLst>
                </a:gridCol>
                <a:gridCol w="446182">
                  <a:extLst>
                    <a:ext uri="{9D8B030D-6E8A-4147-A177-3AD203B41FA5}">
                      <a16:colId xmlns:a16="http://schemas.microsoft.com/office/drawing/2014/main" val="2356225612"/>
                    </a:ext>
                  </a:extLst>
                </a:gridCol>
                <a:gridCol w="446182">
                  <a:extLst>
                    <a:ext uri="{9D8B030D-6E8A-4147-A177-3AD203B41FA5}">
                      <a16:colId xmlns:a16="http://schemas.microsoft.com/office/drawing/2014/main" val="3665585857"/>
                    </a:ext>
                  </a:extLst>
                </a:gridCol>
                <a:gridCol w="446182">
                  <a:extLst>
                    <a:ext uri="{9D8B030D-6E8A-4147-A177-3AD203B41FA5}">
                      <a16:colId xmlns:a16="http://schemas.microsoft.com/office/drawing/2014/main" val="3404181939"/>
                    </a:ext>
                  </a:extLst>
                </a:gridCol>
                <a:gridCol w="446182">
                  <a:extLst>
                    <a:ext uri="{9D8B030D-6E8A-4147-A177-3AD203B41FA5}">
                      <a16:colId xmlns:a16="http://schemas.microsoft.com/office/drawing/2014/main" val="4102650820"/>
                    </a:ext>
                  </a:extLst>
                </a:gridCol>
                <a:gridCol w="446182">
                  <a:extLst>
                    <a:ext uri="{9D8B030D-6E8A-4147-A177-3AD203B41FA5}">
                      <a16:colId xmlns:a16="http://schemas.microsoft.com/office/drawing/2014/main" val="778576174"/>
                    </a:ext>
                  </a:extLst>
                </a:gridCol>
                <a:gridCol w="446182">
                  <a:extLst>
                    <a:ext uri="{9D8B030D-6E8A-4147-A177-3AD203B41FA5}">
                      <a16:colId xmlns:a16="http://schemas.microsoft.com/office/drawing/2014/main" val="4252076290"/>
                    </a:ext>
                  </a:extLst>
                </a:gridCol>
                <a:gridCol w="446182">
                  <a:extLst>
                    <a:ext uri="{9D8B030D-6E8A-4147-A177-3AD203B41FA5}">
                      <a16:colId xmlns:a16="http://schemas.microsoft.com/office/drawing/2014/main" val="3623691853"/>
                    </a:ext>
                  </a:extLst>
                </a:gridCol>
                <a:gridCol w="446182">
                  <a:extLst>
                    <a:ext uri="{9D8B030D-6E8A-4147-A177-3AD203B41FA5}">
                      <a16:colId xmlns:a16="http://schemas.microsoft.com/office/drawing/2014/main" val="1601062018"/>
                    </a:ext>
                  </a:extLst>
                </a:gridCol>
                <a:gridCol w="446182">
                  <a:extLst>
                    <a:ext uri="{9D8B030D-6E8A-4147-A177-3AD203B41FA5}">
                      <a16:colId xmlns:a16="http://schemas.microsoft.com/office/drawing/2014/main" val="3624442708"/>
                    </a:ext>
                  </a:extLst>
                </a:gridCol>
                <a:gridCol w="446182">
                  <a:extLst>
                    <a:ext uri="{9D8B030D-6E8A-4147-A177-3AD203B41FA5}">
                      <a16:colId xmlns:a16="http://schemas.microsoft.com/office/drawing/2014/main" val="1221605792"/>
                    </a:ext>
                  </a:extLst>
                </a:gridCol>
                <a:gridCol w="446182">
                  <a:extLst>
                    <a:ext uri="{9D8B030D-6E8A-4147-A177-3AD203B41FA5}">
                      <a16:colId xmlns:a16="http://schemas.microsoft.com/office/drawing/2014/main" val="2866629025"/>
                    </a:ext>
                  </a:extLst>
                </a:gridCol>
                <a:gridCol w="446182">
                  <a:extLst>
                    <a:ext uri="{9D8B030D-6E8A-4147-A177-3AD203B41FA5}">
                      <a16:colId xmlns:a16="http://schemas.microsoft.com/office/drawing/2014/main" val="4092783653"/>
                    </a:ext>
                  </a:extLst>
                </a:gridCol>
                <a:gridCol w="446182">
                  <a:extLst>
                    <a:ext uri="{9D8B030D-6E8A-4147-A177-3AD203B41FA5}">
                      <a16:colId xmlns:a16="http://schemas.microsoft.com/office/drawing/2014/main" val="1723229601"/>
                    </a:ext>
                  </a:extLst>
                </a:gridCol>
                <a:gridCol w="446182">
                  <a:extLst>
                    <a:ext uri="{9D8B030D-6E8A-4147-A177-3AD203B41FA5}">
                      <a16:colId xmlns:a16="http://schemas.microsoft.com/office/drawing/2014/main" val="2296608363"/>
                    </a:ext>
                  </a:extLst>
                </a:gridCol>
                <a:gridCol w="446182">
                  <a:extLst>
                    <a:ext uri="{9D8B030D-6E8A-4147-A177-3AD203B41FA5}">
                      <a16:colId xmlns:a16="http://schemas.microsoft.com/office/drawing/2014/main" val="2800282246"/>
                    </a:ext>
                  </a:extLst>
                </a:gridCol>
                <a:gridCol w="446182">
                  <a:extLst>
                    <a:ext uri="{9D8B030D-6E8A-4147-A177-3AD203B41FA5}">
                      <a16:colId xmlns:a16="http://schemas.microsoft.com/office/drawing/2014/main" val="1276109782"/>
                    </a:ext>
                  </a:extLst>
                </a:gridCol>
                <a:gridCol w="446182">
                  <a:extLst>
                    <a:ext uri="{9D8B030D-6E8A-4147-A177-3AD203B41FA5}">
                      <a16:colId xmlns:a16="http://schemas.microsoft.com/office/drawing/2014/main" val="1559331876"/>
                    </a:ext>
                  </a:extLst>
                </a:gridCol>
                <a:gridCol w="446182">
                  <a:extLst>
                    <a:ext uri="{9D8B030D-6E8A-4147-A177-3AD203B41FA5}">
                      <a16:colId xmlns:a16="http://schemas.microsoft.com/office/drawing/2014/main" val="4110810193"/>
                    </a:ext>
                  </a:extLst>
                </a:gridCol>
                <a:gridCol w="446182">
                  <a:extLst>
                    <a:ext uri="{9D8B030D-6E8A-4147-A177-3AD203B41FA5}">
                      <a16:colId xmlns:a16="http://schemas.microsoft.com/office/drawing/2014/main" val="2087769915"/>
                    </a:ext>
                  </a:extLst>
                </a:gridCol>
                <a:gridCol w="446182">
                  <a:extLst>
                    <a:ext uri="{9D8B030D-6E8A-4147-A177-3AD203B41FA5}">
                      <a16:colId xmlns:a16="http://schemas.microsoft.com/office/drawing/2014/main" val="677188888"/>
                    </a:ext>
                  </a:extLst>
                </a:gridCol>
                <a:gridCol w="446182">
                  <a:extLst>
                    <a:ext uri="{9D8B030D-6E8A-4147-A177-3AD203B41FA5}">
                      <a16:colId xmlns:a16="http://schemas.microsoft.com/office/drawing/2014/main" val="4250860892"/>
                    </a:ext>
                  </a:extLst>
                </a:gridCol>
                <a:gridCol w="446182">
                  <a:extLst>
                    <a:ext uri="{9D8B030D-6E8A-4147-A177-3AD203B41FA5}">
                      <a16:colId xmlns:a16="http://schemas.microsoft.com/office/drawing/2014/main" val="2025035310"/>
                    </a:ext>
                  </a:extLst>
                </a:gridCol>
              </a:tblGrid>
              <a:tr h="12004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Dec-24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Jan-25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Feb-25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Mar-25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Apr-25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May-25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Jun-25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Jul-25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Aug-25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Sep-25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Oct-25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Nov-25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Dec-25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Jan-26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Feb-26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Mar-26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Apr-26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May-26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Jun-26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Jul-26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Aug-26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Sep-26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Oct-26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Nov-26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Dec-26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6847542"/>
                  </a:ext>
                </a:extLst>
              </a:tr>
              <a:tr h="24008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Meetings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SA#106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SA6#65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SA#107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SA6#66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SA6#67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SA#108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SA6#68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SA#109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SA6#69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SA6#70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SA#110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SA6#71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SA#111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SA6#72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SA6#73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SA#112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SA6#74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SA#113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SA6#75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SA6#76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SA#114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FBFB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32898583"/>
                  </a:ext>
                </a:extLst>
              </a:tr>
            </a:tbl>
          </a:graphicData>
        </a:graphic>
      </p:graphicFrame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9075028"/>
              </p:ext>
            </p:extLst>
          </p:nvPr>
        </p:nvGraphicFramePr>
        <p:xfrm>
          <a:off x="256654" y="1901427"/>
          <a:ext cx="6513314" cy="3774628"/>
        </p:xfrm>
        <a:graphic>
          <a:graphicData uri="http://schemas.openxmlformats.org/drawingml/2006/table">
            <a:tbl>
              <a:tblPr/>
              <a:tblGrid>
                <a:gridCol w="1114578">
                  <a:extLst>
                    <a:ext uri="{9D8B030D-6E8A-4147-A177-3AD203B41FA5}">
                      <a16:colId xmlns:a16="http://schemas.microsoft.com/office/drawing/2014/main" val="3481181916"/>
                    </a:ext>
                  </a:extLst>
                </a:gridCol>
                <a:gridCol w="626950">
                  <a:extLst>
                    <a:ext uri="{9D8B030D-6E8A-4147-A177-3AD203B41FA5}">
                      <a16:colId xmlns:a16="http://schemas.microsoft.com/office/drawing/2014/main" val="3684642822"/>
                    </a:ext>
                  </a:extLst>
                </a:gridCol>
                <a:gridCol w="3047673">
                  <a:extLst>
                    <a:ext uri="{9D8B030D-6E8A-4147-A177-3AD203B41FA5}">
                      <a16:colId xmlns:a16="http://schemas.microsoft.com/office/drawing/2014/main" val="3666134783"/>
                    </a:ext>
                  </a:extLst>
                </a:gridCol>
                <a:gridCol w="1044917">
                  <a:extLst>
                    <a:ext uri="{9D8B030D-6E8A-4147-A177-3AD203B41FA5}">
                      <a16:colId xmlns:a16="http://schemas.microsoft.com/office/drawing/2014/main" val="1926850950"/>
                    </a:ext>
                  </a:extLst>
                </a:gridCol>
                <a:gridCol w="679196">
                  <a:extLst>
                    <a:ext uri="{9D8B030D-6E8A-4147-A177-3AD203B41FA5}">
                      <a16:colId xmlns:a16="http://schemas.microsoft.com/office/drawing/2014/main" val="1966194253"/>
                    </a:ext>
                  </a:extLst>
                </a:gridCol>
              </a:tblGrid>
              <a:tr h="290356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TITLE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TYPE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DATES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LOCATION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CTRY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90249971"/>
                  </a:ext>
                </a:extLst>
              </a:tr>
              <a:tr h="290356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3GPPSA6#65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OR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2025-02-17 09:00 - 2025-02-21 17:30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Athens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GR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86122228"/>
                  </a:ext>
                </a:extLst>
              </a:tr>
              <a:tr h="290356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3GPPSA6#66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OR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2025-04-07 09:00 - 2025-04-11 17:30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Goteborg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92756854"/>
                  </a:ext>
                </a:extLst>
              </a:tr>
              <a:tr h="290356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3GPPSA6#67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OR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2025-05-19 09:00 - 2025-05-23 17:30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Fukuoka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JP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6718140"/>
                  </a:ext>
                </a:extLst>
              </a:tr>
              <a:tr h="290356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3GPPSA6#68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OR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2025-08-25 09:00 - 2025-08-29 17:30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Goteborg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31936201"/>
                  </a:ext>
                </a:extLst>
              </a:tr>
              <a:tr h="290356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3GPPSA6#69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OR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2025-10-13 09:00 - 2025-10-17 17:30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China (TBC)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CN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74818239"/>
                  </a:ext>
                </a:extLst>
              </a:tr>
              <a:tr h="290356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3GPPSA6#70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OR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2025-11-17 09:00 - 2025-11-21 17:30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Dallas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US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3560889"/>
                  </a:ext>
                </a:extLst>
              </a:tr>
              <a:tr h="290356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3GPPSA6#71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OR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2026-02-09 09:00 - 2026-02-13 17:30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52185824"/>
                  </a:ext>
                </a:extLst>
              </a:tr>
              <a:tr h="290356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3GPPSA6#72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OR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2026-04-13 09:00 - 2026-04-17 17:30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EU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EU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6229162"/>
                  </a:ext>
                </a:extLst>
              </a:tr>
              <a:tr h="290356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3GPPSA6#73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OR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2026-05-18 09:00 - 2026-05-22 17:30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China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CN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61847310"/>
                  </a:ext>
                </a:extLst>
              </a:tr>
              <a:tr h="290356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3GPPSA6#74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OR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2026-08-24 09:00 - 2026-08-28 17:30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EU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EU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10671279"/>
                  </a:ext>
                </a:extLst>
              </a:tr>
              <a:tr h="290356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3GPPSA6#75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OR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2026-10-12 09:00 - 2026-10-16 17:30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EU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EU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64435174"/>
                  </a:ext>
                </a:extLst>
              </a:tr>
              <a:tr h="290356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3GPPSA6#76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OR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2026-11-16 09:00 - 2026-11-20 17:30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US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US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7191871"/>
                  </a:ext>
                </a:extLst>
              </a:tr>
            </a:tbl>
          </a:graphicData>
        </a:graphic>
      </p:graphicFrame>
      <p:sp>
        <p:nvSpPr>
          <p:cNvPr id="13" name="Content Placeholder 2"/>
          <p:cNvSpPr>
            <a:spLocks noGrp="1"/>
          </p:cNvSpPr>
          <p:nvPr>
            <p:ph idx="1"/>
          </p:nvPr>
        </p:nvSpPr>
        <p:spPr>
          <a:xfrm>
            <a:off x="6968750" y="2036365"/>
            <a:ext cx="4855975" cy="3639690"/>
          </a:xfrm>
        </p:spPr>
        <p:txBody>
          <a:bodyPr/>
          <a:lstStyle/>
          <a:p>
            <a:r>
              <a:rPr lang="en-IN" sz="2000" b="1" dirty="0">
                <a:solidFill>
                  <a:prstClr val="black"/>
                </a:solidFill>
              </a:rPr>
              <a:t>Rel-20 5G-Adv</a:t>
            </a:r>
            <a:endParaRPr lang="en-IN" sz="2000" b="1" dirty="0"/>
          </a:p>
          <a:p>
            <a:pPr lvl="1"/>
            <a:r>
              <a:rPr lang="en-IN" sz="1800" dirty="0"/>
              <a:t>Assuming </a:t>
            </a:r>
          </a:p>
          <a:p>
            <a:pPr lvl="2"/>
            <a:r>
              <a:rPr lang="en-IN" sz="1600" dirty="0">
                <a:solidFill>
                  <a:prstClr val="black"/>
                </a:solidFill>
              </a:rPr>
              <a:t>Stage-2 SID/WID approval</a:t>
            </a:r>
            <a:r>
              <a:rPr lang="en-IN" sz="1600" dirty="0"/>
              <a:t> in Mar-2025</a:t>
            </a:r>
            <a:r>
              <a:rPr lang="en-IN" sz="1600" dirty="0">
                <a:solidFill>
                  <a:srgbClr val="FF0000"/>
                </a:solidFill>
              </a:rPr>
              <a:t>*</a:t>
            </a:r>
          </a:p>
          <a:p>
            <a:pPr lvl="2"/>
            <a:r>
              <a:rPr lang="en-IN" sz="1600" dirty="0">
                <a:solidFill>
                  <a:prstClr val="black"/>
                </a:solidFill>
              </a:rPr>
              <a:t>Stage-2 SID/WID freeze</a:t>
            </a:r>
            <a:r>
              <a:rPr lang="en-IN" sz="1600" dirty="0"/>
              <a:t> in Sep-2026</a:t>
            </a:r>
          </a:p>
          <a:p>
            <a:pPr lvl="1"/>
            <a:r>
              <a:rPr lang="en-IN" sz="1800" b="1" dirty="0"/>
              <a:t>Total number of SA6 meetings: </a:t>
            </a:r>
            <a:r>
              <a:rPr lang="en-IN" sz="1800" b="1" dirty="0">
                <a:solidFill>
                  <a:srgbClr val="FF0000"/>
                </a:solidFill>
              </a:rPr>
              <a:t>9</a:t>
            </a:r>
          </a:p>
          <a:p>
            <a:r>
              <a:rPr lang="en-IN" sz="2000" b="1" dirty="0">
                <a:solidFill>
                  <a:prstClr val="black"/>
                </a:solidFill>
              </a:rPr>
              <a:t>6G Study</a:t>
            </a:r>
            <a:endParaRPr lang="en-IN" sz="2000" b="1" dirty="0"/>
          </a:p>
          <a:p>
            <a:pPr lvl="1"/>
            <a:r>
              <a:rPr lang="en-IN" sz="1800" dirty="0"/>
              <a:t>Assuming </a:t>
            </a:r>
          </a:p>
          <a:p>
            <a:pPr lvl="2"/>
            <a:r>
              <a:rPr lang="en-IN" sz="1600" dirty="0">
                <a:solidFill>
                  <a:prstClr val="black"/>
                </a:solidFill>
              </a:rPr>
              <a:t>Stage-2 SID approval</a:t>
            </a:r>
            <a:r>
              <a:rPr lang="en-IN" sz="1600" dirty="0"/>
              <a:t> in Sep-2025</a:t>
            </a:r>
            <a:r>
              <a:rPr lang="en-IN" sz="1600" dirty="0">
                <a:solidFill>
                  <a:srgbClr val="FF0000"/>
                </a:solidFill>
              </a:rPr>
              <a:t>*</a:t>
            </a:r>
            <a:endParaRPr lang="en-IN" sz="1600" dirty="0"/>
          </a:p>
          <a:p>
            <a:pPr lvl="2"/>
            <a:r>
              <a:rPr lang="en-IN" sz="1600" dirty="0">
                <a:solidFill>
                  <a:prstClr val="black"/>
                </a:solidFill>
              </a:rPr>
              <a:t>Stage-2 SID freeze</a:t>
            </a:r>
            <a:r>
              <a:rPr lang="en-IN" sz="1600" dirty="0"/>
              <a:t> in Dec-2026</a:t>
            </a:r>
            <a:r>
              <a:rPr lang="en-IN" sz="1600" dirty="0">
                <a:solidFill>
                  <a:srgbClr val="FF0000"/>
                </a:solidFill>
              </a:rPr>
              <a:t>**</a:t>
            </a:r>
          </a:p>
          <a:p>
            <a:pPr lvl="1"/>
            <a:r>
              <a:rPr lang="en-IN" sz="1800" b="1" dirty="0"/>
              <a:t>Total number of SA6 meetings: </a:t>
            </a:r>
            <a:r>
              <a:rPr lang="en-IN" sz="1800" b="1" dirty="0">
                <a:solidFill>
                  <a:srgbClr val="FF0000"/>
                </a:solidFill>
              </a:rPr>
              <a:t>8</a:t>
            </a:r>
          </a:p>
          <a:p>
            <a:r>
              <a:rPr lang="en-IN" sz="2000" b="1" dirty="0">
                <a:solidFill>
                  <a:prstClr val="black"/>
                </a:solidFill>
              </a:rPr>
              <a:t>Rel-20 Total number of SA6 meetings: </a:t>
            </a:r>
            <a:r>
              <a:rPr lang="en-IN" sz="2000" b="1" dirty="0">
                <a:solidFill>
                  <a:srgbClr val="FF0000"/>
                </a:solidFill>
              </a:rPr>
              <a:t>11 </a:t>
            </a:r>
          </a:p>
        </p:txBody>
      </p:sp>
      <p:sp>
        <p:nvSpPr>
          <p:cNvPr id="14" name="Rectangle 13"/>
          <p:cNvSpPr/>
          <p:nvPr/>
        </p:nvSpPr>
        <p:spPr>
          <a:xfrm>
            <a:off x="8894102" y="5506350"/>
            <a:ext cx="277191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IN" sz="1600" dirty="0">
                <a:solidFill>
                  <a:srgbClr val="FF0000"/>
                </a:solidFill>
                <a:latin typeface="Calibri" panose="020F0502020204030204"/>
                <a:cs typeface="+mn-cs"/>
              </a:rPr>
              <a:t>** </a:t>
            </a:r>
            <a:r>
              <a:rPr lang="en-US" altLang="en-US" sz="1050" dirty="0">
                <a:solidFill>
                  <a:srgbClr val="0070C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To be confirmed at future TSG meeting</a:t>
            </a:r>
            <a:endParaRPr lang="en-IN" dirty="0"/>
          </a:p>
        </p:txBody>
      </p:sp>
      <p:sp>
        <p:nvSpPr>
          <p:cNvPr id="15" name="Rectangle 14"/>
          <p:cNvSpPr/>
          <p:nvPr/>
        </p:nvSpPr>
        <p:spPr>
          <a:xfrm>
            <a:off x="7485720" y="5506350"/>
            <a:ext cx="156740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1600" dirty="0">
                <a:solidFill>
                  <a:srgbClr val="FF0000"/>
                </a:solidFill>
                <a:latin typeface="Calibri" panose="020F0502020204030204"/>
                <a:cs typeface="+mn-cs"/>
              </a:rPr>
              <a:t>* </a:t>
            </a:r>
            <a:r>
              <a:rPr lang="en-US" altLang="en-US" sz="1050" dirty="0">
                <a:solidFill>
                  <a:srgbClr val="0070C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Best case scenario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659461953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5CA3727-A4EB-4398-9783-D0148B061093}">
  <ds:schemaRefs>
    <ds:schemaRef ds:uri="http://schemas.microsoft.com/office/2006/metadata/properties"/>
    <ds:schemaRef ds:uri="http://schemas.microsoft.com/office/2006/documentManagement/types"/>
    <ds:schemaRef ds:uri="http://www.w3.org/XML/1998/namespace"/>
    <ds:schemaRef ds:uri="http://purl.org/dc/dcmitype/"/>
    <ds:schemaRef ds:uri="http://purl.org/dc/elements/1.1/"/>
    <ds:schemaRef ds:uri="http://purl.org/dc/terms/"/>
    <ds:schemaRef ds:uri="http://schemas.microsoft.com/office/infopath/2007/PartnerControls"/>
    <ds:schemaRef ds:uri="http://schemas.openxmlformats.org/package/2006/metadata/core-properties"/>
    <ds:schemaRef ds:uri="280d8efa-eff2-4910-88d2-79ca146720c4"/>
    <ds:schemaRef ds:uri="679a257e-872f-4c98-9e8a-0a9c104f72c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5885</TotalTime>
  <Words>1371</Words>
  <Application>Microsoft Office PowerPoint</Application>
  <PresentationFormat>Widescreen</PresentationFormat>
  <Paragraphs>530</Paragraphs>
  <Slides>11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23" baseType="lpstr">
      <vt:lpstr>Aptos</vt:lpstr>
      <vt:lpstr>Arial </vt:lpstr>
      <vt:lpstr>Malgun Gothic</vt:lpstr>
      <vt:lpstr>SamsungOne 400</vt:lpstr>
      <vt:lpstr>SamsungOneKoreanOTF 400</vt:lpstr>
      <vt:lpstr>Arial</vt:lpstr>
      <vt:lpstr>Calibri</vt:lpstr>
      <vt:lpstr>Calibri Light</vt:lpstr>
      <vt:lpstr>SamsungOne 700</vt:lpstr>
      <vt:lpstr>Times New Roman</vt:lpstr>
      <vt:lpstr>Office Theme</vt:lpstr>
      <vt:lpstr>Worksheet</vt:lpstr>
      <vt:lpstr>SA6 Rel-20 Planning  (TU Status and Plan)</vt:lpstr>
      <vt:lpstr>Outline</vt:lpstr>
      <vt:lpstr>Background</vt:lpstr>
      <vt:lpstr>Rel-20 5GA TU Status and Planning</vt:lpstr>
      <vt:lpstr>Rel-20 TUs – until SA6#67</vt:lpstr>
      <vt:lpstr>Rel-20 TUs – after SA6#67</vt:lpstr>
      <vt:lpstr>Backup</vt:lpstr>
      <vt:lpstr>Rel-20 Timeline (Recap)</vt:lpstr>
      <vt:lpstr>3GPP SA/SA6 Meeting Schedule</vt:lpstr>
      <vt:lpstr>Typical SA6 Session Planning</vt:lpstr>
      <vt:lpstr>Potential SA6 Split ~50% for 5G-Adv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Leadership-update2</cp:lastModifiedBy>
  <cp:revision>648</cp:revision>
  <dcterms:created xsi:type="dcterms:W3CDTF">2010-02-05T13:52:04Z</dcterms:created>
  <dcterms:modified xsi:type="dcterms:W3CDTF">2025-08-18T14:41:33Z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