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  <p:sldMasterId id="2147483940" r:id="rId7"/>
  </p:sldMasterIdLst>
  <p:notesMasterIdLst>
    <p:notesMasterId r:id="rId25"/>
  </p:notesMasterIdLst>
  <p:handoutMasterIdLst>
    <p:handoutMasterId r:id="rId26"/>
  </p:handoutMasterIdLst>
  <p:sldIdLst>
    <p:sldId id="303" r:id="rId8"/>
    <p:sldId id="726" r:id="rId9"/>
    <p:sldId id="668" r:id="rId10"/>
    <p:sldId id="670" r:id="rId11"/>
    <p:sldId id="930" r:id="rId12"/>
    <p:sldId id="635" r:id="rId13"/>
    <p:sldId id="963" r:id="rId14"/>
    <p:sldId id="931" r:id="rId15"/>
    <p:sldId id="953" r:id="rId16"/>
    <p:sldId id="1004" r:id="rId17"/>
    <p:sldId id="1002" r:id="rId18"/>
    <p:sldId id="998" r:id="rId19"/>
    <p:sldId id="1006" r:id="rId20"/>
    <p:sldId id="1001" r:id="rId21"/>
    <p:sldId id="1005" r:id="rId22"/>
    <p:sldId id="936" r:id="rId23"/>
    <p:sldId id="704" r:id="rId24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TRIXX Software" initials="GG" lastIdx="1" clrIdx="0">
    <p:extLst>
      <p:ext uri="{19B8F6BF-5375-455C-9EA6-DF929625EA0E}">
        <p15:presenceInfo xmlns:p15="http://schemas.microsoft.com/office/powerpoint/2012/main" userId="MATRIXX Softwar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2AF2F"/>
    <a:srgbClr val="5C88D0"/>
    <a:srgbClr val="FFFFCC"/>
    <a:srgbClr val="C1E442"/>
    <a:srgbClr val="FFFF99"/>
    <a:srgbClr val="C6D254"/>
    <a:srgbClr val="000000"/>
    <a:srgbClr val="2A6EA8"/>
    <a:srgbClr val="B1D254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620" autoAdjust="0"/>
    <p:restoredTop sz="92197" autoAdjust="0"/>
  </p:normalViewPr>
  <p:slideViewPr>
    <p:cSldViewPr snapToGrid="0">
      <p:cViewPr varScale="1">
        <p:scale>
          <a:sx n="88" d="100"/>
          <a:sy n="88" d="100"/>
        </p:scale>
        <p:origin x="773" y="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2054" y="-145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2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5" Type="http://schemas.openxmlformats.org/officeDocument/2006/relationships/customXml" Target="../customXml/item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presProps" Target="pres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10/17/2025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22078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10/17/2025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564593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13128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08145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68489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33366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2025/10/17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72203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2025/10/17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12189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2025/10/17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89195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2025/10/17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7024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2025/10/17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41468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2025/10/17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3691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2025/10/17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51798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925610684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9303506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2025/10/17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78313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2025/10/17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330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2025/10/17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2274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2025/10/17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15169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image" Target="../media/image5.jpe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938327" y="6413501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971266" y="6423758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>
                <a:solidFill>
                  <a:schemeClr val="bg1"/>
                </a:solidFill>
              </a:rPr>
              <a:t>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S5-254216 CH exec report from SA5#163</a:t>
            </a: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2025</a:t>
            </a:r>
          </a:p>
        </p:txBody>
      </p:sp>
      <p:pic>
        <p:nvPicPr>
          <p:cNvPr id="11" name="Picture 13" descr="green2.jpg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 userDrawn="1"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  <p:sldLayoutId id="2147483952" r:id="rId4"/>
    <p:sldLayoutId id="2147483953" r:id="rId5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10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11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B3DEB1-7EBD-41E7-8CD2-408332011F25}" type="datetimeFigureOut">
              <a:rPr lang="zh-CN" altLang="en-US" smtClean="0"/>
              <a:t>2025/10/17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0352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1" r:id="rId1"/>
    <p:sldLayoutId id="2147483942" r:id="rId2"/>
    <p:sldLayoutId id="2147483943" r:id="rId3"/>
    <p:sldLayoutId id="2147483944" r:id="rId4"/>
    <p:sldLayoutId id="2147483945" r:id="rId5"/>
    <p:sldLayoutId id="2147483946" r:id="rId6"/>
    <p:sldLayoutId id="2147483947" r:id="rId7"/>
    <p:sldLayoutId id="2147483948" r:id="rId8"/>
    <p:sldLayoutId id="2147483949" r:id="rId9"/>
    <p:sldLayoutId id="2147483950" r:id="rId10"/>
    <p:sldLayoutId id="214748395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e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5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ftp://ftp.3gpp.org/information/WorkPlan" TargetMode="Externa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30960" y="2308081"/>
            <a:ext cx="10363200" cy="22418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br>
              <a:rPr lang="en-GB" sz="4800" dirty="0"/>
            </a:br>
            <a:r>
              <a:rPr lang="en-GB" altLang="zh-CN" sz="4800" b="1" dirty="0"/>
              <a:t>Executive Report of </a:t>
            </a:r>
            <a:br>
              <a:rPr lang="en-GB" altLang="zh-CN" sz="4800" b="1" dirty="0"/>
            </a:br>
            <a:r>
              <a:rPr lang="en-GB" altLang="zh-CN" sz="4800" b="1" dirty="0"/>
              <a:t>SA5#163 SWG Charging</a:t>
            </a:r>
            <a:br>
              <a:rPr lang="en-GB" altLang="zh-CN" sz="4800" b="1" dirty="0"/>
            </a:br>
            <a:r>
              <a:rPr lang="en-GB" sz="4800" dirty="0">
                <a:latin typeface="Arial" pitchFamily="34" charset="0"/>
              </a:rPr>
              <a:t> </a:t>
            </a:r>
            <a:r>
              <a:rPr lang="en-GB" altLang="zh-CN" sz="3200" b="1" dirty="0"/>
              <a:t>Charging Management (CH)</a:t>
            </a:r>
            <a:br>
              <a:rPr lang="en-GB" altLang="zh-CN" sz="3200" b="1" dirty="0"/>
            </a:b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425700" y="4999067"/>
            <a:ext cx="89535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GB" altLang="zh-CN" sz="2400" dirty="0">
                <a:latin typeface="Arial" charset="0"/>
              </a:rPr>
              <a:t>Gerald G</a:t>
            </a:r>
            <a:r>
              <a:rPr lang="en-US" sz="2400" dirty="0">
                <a:latin typeface="Arial" charset="0"/>
              </a:rPr>
              <a:t>ö</a:t>
            </a:r>
            <a:r>
              <a:rPr lang="en-GB" altLang="zh-CN" sz="2400" dirty="0">
                <a:latin typeface="Arial" charset="0"/>
              </a:rPr>
              <a:t>rmer,</a:t>
            </a:r>
            <a:r>
              <a:rPr lang="de-DE" altLang="de-DE" sz="2400" dirty="0">
                <a:latin typeface="Arial" charset="0"/>
              </a:rPr>
              <a:t> SA5 Charging SWG Chair, MATRIXX Software</a:t>
            </a:r>
            <a:endParaRPr lang="en-GB" sz="2400" dirty="0"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654058-D101-E3E4-ECEC-0CFA03A339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45A288E8-7E91-72C7-907E-8B2047C916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811" y="165101"/>
            <a:ext cx="9339381" cy="1143000"/>
          </a:xfrm>
        </p:spPr>
        <p:txBody>
          <a:bodyPr/>
          <a:lstStyle/>
          <a:p>
            <a:r>
              <a:rPr lang="en-GB" altLang="en-US" sz="3200" b="1" dirty="0"/>
              <a:t>Rel-20 WID on Charging Aspects on XRM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AFBED44-BD2F-D298-D8FA-F28BA6861C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1891584"/>
              </p:ext>
            </p:extLst>
          </p:nvPr>
        </p:nvGraphicFramePr>
        <p:xfrm>
          <a:off x="745130" y="1238527"/>
          <a:ext cx="11000316" cy="149284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25234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1090012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Charging Aspects on XRM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XRM_Ph2-CH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12/06/2026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SP-251214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1828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WT-1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642668667"/>
                  </a:ext>
                </a:extLst>
              </a:tr>
              <a:tr h="262114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WT-2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181216308"/>
                  </a:ext>
                </a:extLst>
              </a:tr>
              <a:tr h="227296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WT-3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854227875"/>
                  </a:ext>
                </a:extLst>
              </a:tr>
              <a:tr h="290662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WT-4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3882579077"/>
                  </a:ext>
                </a:extLst>
              </a:tr>
            </a:tbl>
          </a:graphicData>
        </a:graphic>
      </p:graphicFrame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86E4D22B-5860-E098-3B15-2CC6B1280EDC}"/>
              </a:ext>
            </a:extLst>
          </p:cNvPr>
          <p:cNvSpPr txBox="1">
            <a:spLocks/>
          </p:cNvSpPr>
          <p:nvPr/>
        </p:nvSpPr>
        <p:spPr>
          <a:xfrm>
            <a:off x="782452" y="2791004"/>
            <a:ext cx="10925672" cy="3510405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Summary of the progress at this meeting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WT-1: 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	- Add information elements of multi-modal service identifier for service correlation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WT-2: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	- No progress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400" dirty="0">
                <a:latin typeface="Calibri" pitchFamily="34" charset="0"/>
                <a:ea typeface="宋体" pitchFamily="2" charset="-122"/>
                <a:cs typeface="Arial" charset="0"/>
              </a:rPr>
              <a:t>WT-3:</a:t>
            </a:r>
          </a:p>
          <a:p>
            <a:pPr marL="457200" indent="0" algn="l" rtl="0" eaLnBrk="0" fontAlgn="base" hangingPunc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	</a:t>
            </a:r>
            <a:r>
              <a:rPr lang="en-US" altLang="zh-CN" sz="14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- No progress</a:t>
            </a:r>
            <a:endParaRPr lang="en-US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400" dirty="0">
                <a:latin typeface="Calibri" pitchFamily="34" charset="0"/>
                <a:ea typeface="宋体" pitchFamily="2" charset="-122"/>
                <a:cs typeface="Arial" charset="0"/>
              </a:rPr>
              <a:t>WT-4: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1400" dirty="0">
                <a:latin typeface="Calibri" pitchFamily="34" charset="0"/>
                <a:ea typeface="宋体" pitchFamily="2" charset="-122"/>
                <a:cs typeface="Arial" charset="0"/>
              </a:rPr>
              <a:t>	- N</a:t>
            </a: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o progress</a:t>
            </a:r>
            <a:endParaRPr lang="en-GB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RAN/SA/CT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</a:t>
            </a:r>
            <a:r>
              <a:rPr lang="en-US" altLang="zh-CN" sz="1400" kern="0" dirty="0"/>
              <a:t>o dependencies</a:t>
            </a: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Updates/Next steps:</a:t>
            </a:r>
          </a:p>
          <a:p>
            <a:pPr lvl="1">
              <a:defRPr/>
            </a:pPr>
            <a:r>
              <a:rPr lang="en-US" sz="1400" kern="0" dirty="0"/>
              <a:t>S</a:t>
            </a:r>
            <a:r>
              <a:rPr lang="en-US" altLang="zh-CN" sz="1400" kern="0" dirty="0"/>
              <a:t>tage 3 of multi-modal service identifier</a:t>
            </a:r>
          </a:p>
          <a:p>
            <a:pPr lvl="1">
              <a:defRPr/>
            </a:pPr>
            <a:r>
              <a:rPr lang="en-US" altLang="zh-CN" sz="1400" kern="0" dirty="0"/>
              <a:t>Charging aspects of Multiplexed-media service,</a:t>
            </a:r>
            <a:r>
              <a:rPr lang="zh-CN" altLang="en-US" sz="1400" kern="0"/>
              <a:t> </a:t>
            </a:r>
            <a:r>
              <a:rPr lang="en-US" altLang="zh-CN" sz="1400" kern="0"/>
              <a:t>QoS </a:t>
            </a:r>
            <a:r>
              <a:rPr lang="en-US" altLang="zh-CN" sz="1400" kern="0" dirty="0"/>
              <a:t>monitoring enhancements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681449001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8F82A3-B570-C365-1EC6-B6A4A29FE6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D2741F3D-2FB8-29F5-57D2-5C8E59A5AD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811" y="165101"/>
            <a:ext cx="9339381" cy="1143000"/>
          </a:xfrm>
        </p:spPr>
        <p:txBody>
          <a:bodyPr/>
          <a:lstStyle/>
          <a:p>
            <a:r>
              <a:rPr lang="en-GB" altLang="en-US" sz="3200" b="1" dirty="0"/>
              <a:t>Rel-20 WID on Charging aspects of next generation real time communication services phase 3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884EE90-8325-C030-6058-08A09A8831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2663821"/>
              </p:ext>
            </p:extLst>
          </p:nvPr>
        </p:nvGraphicFramePr>
        <p:xfrm>
          <a:off x="745130" y="1238527"/>
          <a:ext cx="11000316" cy="10701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25234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1100xxx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Charging aspects of next generation real time communication services phase 3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NG_RTC_Ph3-CH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12/12/2026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S5-254847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1828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WT-1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642668667"/>
                  </a:ext>
                </a:extLst>
              </a:tr>
              <a:tr h="262114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WT-2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181216308"/>
                  </a:ext>
                </a:extLst>
              </a:tr>
            </a:tbl>
          </a:graphicData>
        </a:graphic>
      </p:graphicFrame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1DA47353-6745-CF57-30C4-08E33A3004EF}"/>
              </a:ext>
            </a:extLst>
          </p:cNvPr>
          <p:cNvSpPr txBox="1">
            <a:spLocks/>
          </p:cNvSpPr>
          <p:nvPr/>
        </p:nvSpPr>
        <p:spPr>
          <a:xfrm>
            <a:off x="782452" y="2791004"/>
            <a:ext cx="10925672" cy="3510405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Summary of the progress at this meeting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WT-1: 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	- …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WT-2: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GB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RAN/SA/CT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…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Updates/Next steps:</a:t>
            </a:r>
          </a:p>
          <a:p>
            <a:pPr lvl="1">
              <a:defRPr/>
            </a:pPr>
            <a:r>
              <a:rPr lang="en-GB" altLang="zh-CN" sz="1400" dirty="0"/>
              <a:t>…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2880430705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59ECF3-F2B9-B27C-BB15-32C5C2C32A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5648D478-FE1E-4D25-9E1D-F1725F115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875" y="189173"/>
            <a:ext cx="9838823" cy="1143000"/>
          </a:xfrm>
        </p:spPr>
        <p:txBody>
          <a:bodyPr/>
          <a:lstStyle/>
          <a:p>
            <a:r>
              <a:rPr lang="en-GB" altLang="en-US" sz="3200" b="1" dirty="0"/>
              <a:t>Rel-20 Study on Charging Aspects of CAPIF phase 3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D2BFF3D-9F48-A219-4095-BB3EC85947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935893"/>
              </p:ext>
            </p:extLst>
          </p:nvPr>
        </p:nvGraphicFramePr>
        <p:xfrm>
          <a:off x="595842" y="1592076"/>
          <a:ext cx="11000316" cy="130550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435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842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1080014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SID on Charging Aspects of CAPIF phase 3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FS_CAPIF_Ph3-CH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12/06/2026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SP-250869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842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WT-1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829475141"/>
                  </a:ext>
                </a:extLst>
              </a:tr>
              <a:tr h="289842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WT-2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184389155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CE3EAD38-5229-069A-5569-A81522474680}"/>
              </a:ext>
            </a:extLst>
          </p:cNvPr>
          <p:cNvSpPr txBox="1">
            <a:spLocks/>
          </p:cNvSpPr>
          <p:nvPr/>
        </p:nvSpPr>
        <p:spPr>
          <a:xfrm>
            <a:off x="782452" y="3158422"/>
            <a:ext cx="10925672" cy="3510405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Summary of the progress at this meeting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WT-1: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000" dirty="0">
                <a:latin typeface="Calibri" pitchFamily="34" charset="0"/>
                <a:ea typeface="宋体" pitchFamily="2" charset="-122"/>
                <a:cs typeface="Arial" charset="0"/>
              </a:rPr>
              <a:t>5 </a:t>
            </a:r>
            <a:r>
              <a:rPr lang="en-US" altLang="zh-CN" sz="1000" dirty="0" err="1">
                <a:latin typeface="Calibri" pitchFamily="34" charset="0"/>
                <a:ea typeface="宋体" pitchFamily="2" charset="-122"/>
                <a:cs typeface="Arial" charset="0"/>
              </a:rPr>
              <a:t>pCRs</a:t>
            </a:r>
            <a:r>
              <a:rPr lang="en-US" altLang="zh-CN" sz="1000" dirty="0">
                <a:latin typeface="Calibri" pitchFamily="34" charset="0"/>
                <a:ea typeface="宋体" pitchFamily="2" charset="-122"/>
                <a:cs typeface="Arial" charset="0"/>
              </a:rPr>
              <a:t> approved in TR 28.891 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		- Study structure reviewed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		- Background, General Description and Scope updated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GB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RAN/SA/CT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Updates/Next steps:</a:t>
            </a:r>
          </a:p>
          <a:p>
            <a:pPr lvl="1">
              <a:defRPr/>
            </a:pPr>
            <a:r>
              <a:rPr lang="en-GB" altLang="zh-CN" sz="1400" dirty="0"/>
              <a:t>WT-1, WT-2 Use cases, </a:t>
            </a:r>
            <a:r>
              <a:rPr lang="en-GB" altLang="zh-CN" sz="1400"/>
              <a:t>Key issues </a:t>
            </a:r>
            <a:r>
              <a:rPr lang="en-GB" altLang="zh-CN" sz="1400" dirty="0"/>
              <a:t>contributions 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1119963994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F0486A-6B57-EF28-1246-FA0E58AEE4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B4C2870F-A626-7656-2E48-CDB2E3D048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875" y="189173"/>
            <a:ext cx="9838823" cy="1143000"/>
          </a:xfrm>
        </p:spPr>
        <p:txBody>
          <a:bodyPr/>
          <a:lstStyle/>
          <a:p>
            <a:r>
              <a:rPr lang="en-GB" altLang="en-US" sz="3200" b="1" dirty="0"/>
              <a:t>Rel-20 Study on 5GA roaming charging reliability enhancement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1EA8C89-2229-A1D7-0927-EC7EF186A3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1892831"/>
              </p:ext>
            </p:extLst>
          </p:nvPr>
        </p:nvGraphicFramePr>
        <p:xfrm>
          <a:off x="667559" y="1206593"/>
          <a:ext cx="11000316" cy="114299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817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3763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1090010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5GA roaming charging reliability enhancement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err="1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FS_RoamRe_CH</a:t>
                      </a:r>
                      <a:endParaRPr lang="en-US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12/03/2026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SP-251203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noProof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3763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WT-1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829475141"/>
                  </a:ext>
                </a:extLst>
              </a:tr>
              <a:tr h="253763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WT-2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184389155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B91B605A-0F13-258F-43A8-032DB1A45A06}"/>
              </a:ext>
            </a:extLst>
          </p:cNvPr>
          <p:cNvSpPr txBox="1">
            <a:spLocks/>
          </p:cNvSpPr>
          <p:nvPr/>
        </p:nvSpPr>
        <p:spPr>
          <a:xfrm>
            <a:off x="1048961" y="2349592"/>
            <a:ext cx="10757557" cy="4033279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Summary of the progress at this meeting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WT-1:</a:t>
            </a:r>
          </a:p>
          <a:p>
            <a:pPr marL="914400" lvl="2" indent="0"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en-US" altLang="zh-CN" sz="1200" dirty="0">
                <a:latin typeface="Calibri" pitchFamily="34" charset="0"/>
                <a:ea typeface="宋体" pitchFamily="2" charset="-122"/>
                <a:cs typeface="Arial" charset="0"/>
              </a:rPr>
              <a:t>-  </a:t>
            </a:r>
            <a:r>
              <a:rPr lang="en-GB" altLang="zh-CN" sz="1200" kern="0" dirty="0"/>
              <a:t>Initial skeleton and Skeleton update</a:t>
            </a:r>
            <a:endParaRPr lang="en-US" altLang="zh-CN" sz="12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marL="914400" lvl="2" indent="0"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en-US" altLang="zh-CN" sz="1200" dirty="0">
                <a:latin typeface="Calibri" pitchFamily="34" charset="0"/>
                <a:ea typeface="宋体" pitchFamily="2" charset="-122"/>
                <a:cs typeface="Arial" charset="0"/>
              </a:rPr>
              <a:t>-  </a:t>
            </a:r>
            <a:r>
              <a:rPr lang="en-US" altLang="zh-CN" sz="1200" kern="0" dirty="0"/>
              <a:t>Add definitions of terms, symbols, abbreviations and reference</a:t>
            </a:r>
            <a:endParaRPr lang="en-US" altLang="zh-CN" sz="12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marL="914400" lvl="2" indent="0"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en-US" altLang="zh-CN" sz="1200" dirty="0">
                <a:latin typeface="Calibri" pitchFamily="34" charset="0"/>
                <a:ea typeface="宋体" pitchFamily="2" charset="-122"/>
                <a:cs typeface="Arial" charset="0"/>
              </a:rPr>
              <a:t>-  </a:t>
            </a:r>
            <a:r>
              <a:rPr lang="en-GB" altLang="zh-CN" sz="1200" kern="0" dirty="0"/>
              <a:t>Add scope and background for roaming charging</a:t>
            </a:r>
            <a:endParaRPr lang="en-GB" altLang="zh-CN" sz="12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marL="914400" lvl="2" indent="0"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en-US" altLang="zh-CN" sz="1200" dirty="0">
                <a:latin typeface="Calibri" pitchFamily="34" charset="0"/>
                <a:ea typeface="宋体" pitchFamily="2" charset="-122"/>
                <a:cs typeface="Arial" charset="0"/>
              </a:rPr>
              <a:t>-  </a:t>
            </a:r>
            <a:r>
              <a:rPr lang="en-US" altLang="zh-CN" sz="1200" kern="0" dirty="0"/>
              <a:t>Add use case/Potential charging requirements/key issues of failures detected between the CTF and the V-CHF in </a:t>
            </a:r>
            <a:r>
              <a:rPr lang="en-GB" altLang="zh-CN" sz="1200" kern="0" dirty="0"/>
              <a:t>LBO N40+N107</a:t>
            </a:r>
            <a:r>
              <a:rPr lang="en-US" altLang="zh-CN" sz="1200" kern="0" dirty="0"/>
              <a:t> charging scenario</a:t>
            </a:r>
          </a:p>
          <a:p>
            <a:pPr marL="914400" lvl="2" indent="0"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en-US" altLang="zh-CN" sz="1200" dirty="0">
                <a:latin typeface="Calibri" pitchFamily="34" charset="0"/>
                <a:ea typeface="宋体" pitchFamily="2" charset="-122"/>
                <a:cs typeface="Arial" charset="0"/>
              </a:rPr>
              <a:t>-  </a:t>
            </a:r>
            <a:r>
              <a:rPr lang="en-US" altLang="zh-CN" sz="1200" kern="0" dirty="0"/>
              <a:t>Add use case/Potential charging requirements/key issues of failures detected between the V-CHF and the H-CHF in </a:t>
            </a:r>
            <a:r>
              <a:rPr lang="en-GB" altLang="zh-CN" sz="1200" kern="0" dirty="0"/>
              <a:t>LBO N40+N107</a:t>
            </a:r>
            <a:r>
              <a:rPr lang="en-US" altLang="zh-CN" sz="1200" kern="0" dirty="0"/>
              <a:t> charging scenario</a:t>
            </a:r>
          </a:p>
          <a:p>
            <a:pPr marL="914400" lvl="2" indent="0"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en-US" altLang="zh-CN" sz="1200" dirty="0">
                <a:latin typeface="Calibri" pitchFamily="34" charset="0"/>
                <a:ea typeface="宋体" pitchFamily="2" charset="-122"/>
                <a:cs typeface="Arial" charset="0"/>
              </a:rPr>
              <a:t>-  </a:t>
            </a:r>
            <a:r>
              <a:rPr lang="en-US" altLang="zh-CN" sz="1200" kern="0" dirty="0"/>
              <a:t>Add use case for failure of one charging session in the HR charging scenario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WT-2:</a:t>
            </a:r>
          </a:p>
          <a:p>
            <a:pPr marL="914400" lvl="2" indent="0"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en-US" altLang="zh-CN" sz="1200" dirty="0">
                <a:latin typeface="Calibri" pitchFamily="34" charset="0"/>
                <a:ea typeface="宋体" pitchFamily="2" charset="-122"/>
                <a:cs typeface="Arial" charset="0"/>
              </a:rPr>
              <a:t>-  </a:t>
            </a:r>
            <a:r>
              <a:rPr lang="en-US" altLang="zh-CN" sz="1200" kern="0" dirty="0"/>
              <a:t>No progress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GB" altLang="de-DE" sz="1400" dirty="0">
                <a:latin typeface="Calibri" pitchFamily="34" charset="0"/>
                <a:ea typeface="宋体" pitchFamily="2" charset="-122"/>
                <a:cs typeface="Arial" charset="0"/>
              </a:rPr>
              <a:t>Draft TR 32.872 (email approval S5-254840)</a:t>
            </a:r>
            <a:endParaRPr lang="en-GB" altLang="zh-CN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RAN/SA/CT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altLang="zh-CN" sz="1400" kern="0" dirty="0"/>
              <a:t>None identified</a:t>
            </a: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Updates/Next steps:</a:t>
            </a:r>
          </a:p>
          <a:p>
            <a:pPr lvl="1">
              <a:defRPr/>
            </a:pPr>
            <a:r>
              <a:rPr lang="en-GB" altLang="zh-CN" sz="1400" dirty="0"/>
              <a:t>Continue to complete </a:t>
            </a:r>
            <a:r>
              <a:rPr lang="en-US" altLang="zh-CN" sz="1400" kern="0" dirty="0"/>
              <a:t>use cases and solutions</a:t>
            </a:r>
          </a:p>
        </p:txBody>
      </p:sp>
    </p:spTree>
    <p:extLst>
      <p:ext uri="{BB962C8B-B14F-4D97-AF65-F5344CB8AC3E}">
        <p14:creationId xmlns:p14="http://schemas.microsoft.com/office/powerpoint/2010/main" val="80924458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EE436B-D825-A8AF-BD38-3291AFA250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AF464946-B1EE-8451-D813-6AFC25498D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811" y="165101"/>
            <a:ext cx="9339381" cy="1143000"/>
          </a:xfrm>
        </p:spPr>
        <p:txBody>
          <a:bodyPr/>
          <a:lstStyle/>
          <a:p>
            <a:r>
              <a:rPr lang="en-GB" altLang="en-US" sz="3200" b="1" dirty="0"/>
              <a:t>Rel-20 Study on 5GA Charging aspects of ISAC</a:t>
            </a:r>
            <a:br>
              <a:rPr lang="en-GB" altLang="en-US" sz="3200" b="1" dirty="0"/>
            </a:br>
            <a:endParaRPr lang="en-GB" altLang="en-US" sz="3200" b="1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53BF5A1-B8FF-13FE-2DAF-4F4D9F7C66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7251360"/>
              </p:ext>
            </p:extLst>
          </p:nvPr>
        </p:nvGraphicFramePr>
        <p:xfrm>
          <a:off x="745130" y="1238527"/>
          <a:ext cx="11000316" cy="97488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25234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1100xxx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5GA Charging aspects of ISAC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FS_ISAC_CH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12/06/2026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S5-254804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1828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WT-1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642668667"/>
                  </a:ext>
                </a:extLst>
              </a:tr>
              <a:tr h="262114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WT-2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181216308"/>
                  </a:ext>
                </a:extLst>
              </a:tr>
            </a:tbl>
          </a:graphicData>
        </a:graphic>
      </p:graphicFrame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1DD59661-558E-E529-7EAC-7D4211C5EF62}"/>
              </a:ext>
            </a:extLst>
          </p:cNvPr>
          <p:cNvSpPr txBox="1">
            <a:spLocks/>
          </p:cNvSpPr>
          <p:nvPr/>
        </p:nvSpPr>
        <p:spPr>
          <a:xfrm>
            <a:off x="782452" y="2791004"/>
            <a:ext cx="10925672" cy="3510405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Summary of the progress at this meeting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WT-1: 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	- …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WT-2: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GB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RAN/SA/CT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…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Updates/Next steps:</a:t>
            </a:r>
          </a:p>
          <a:p>
            <a:pPr lvl="1">
              <a:defRPr/>
            </a:pPr>
            <a:r>
              <a:rPr lang="en-GB" altLang="zh-CN" sz="1400" dirty="0"/>
              <a:t>…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2001542922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476811" y="165101"/>
            <a:ext cx="9339381" cy="1143000"/>
          </a:xfrm>
        </p:spPr>
        <p:txBody>
          <a:bodyPr/>
          <a:lstStyle/>
          <a:p>
            <a:r>
              <a:rPr lang="en-GB" altLang="en-US" sz="3200" b="1" dirty="0"/>
              <a:t>Rel-20 Study on Charging Aspects of 6G System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745130" y="1238527"/>
          <a:ext cx="11000316" cy="120218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234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1090013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2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Charging Aspects of </a:t>
                      </a:r>
                      <a:r>
                        <a:rPr lang="en-GB" sz="1000" b="1" i="0" u="none" strike="noStrike" kern="120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6G System</a:t>
                      </a:r>
                      <a:endParaRPr lang="en-GB" sz="10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FS_6G_CH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0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12/03/2027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0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SP-251218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GB" sz="1000" kern="1200" noProof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  <a:r>
                        <a:rPr lang="en-GB" sz="1000" kern="1200" noProof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1828"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2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WT-1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2114"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2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WT-2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7296"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2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WT-3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Content Placeholder 7"/>
          <p:cNvSpPr txBox="1"/>
          <p:nvPr/>
        </p:nvSpPr>
        <p:spPr>
          <a:xfrm>
            <a:off x="782452" y="2517735"/>
            <a:ext cx="10925672" cy="3510405"/>
          </a:xfrm>
          <a:prstGeom prst="rect">
            <a:avLst/>
          </a:prstGeom>
        </p:spPr>
        <p:txBody>
          <a:bodyPr/>
          <a:lstStyle>
            <a:lvl1pPr marL="341630" indent="-3416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1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3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5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Summary of the progress at this meeting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General:</a:t>
            </a:r>
          </a:p>
          <a:p>
            <a:pPr marL="457200" lvl="1" indent="45720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- Initial and Update Skeleton</a:t>
            </a:r>
          </a:p>
          <a:p>
            <a:pPr marL="457200" lvl="1" indent="45720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- Add the Scope</a:t>
            </a:r>
            <a:endParaRPr lang="en-US" altLang="zh-CN" sz="1400" dirty="0"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457200" lvl="1" indent="45720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- Add background of 5G converged charging system</a:t>
            </a:r>
            <a:endParaRPr lang="en-US" altLang="zh-CN" sz="1165" dirty="0"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WT-1: Add a new topic of business model for 6G Charging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WT-2:</a:t>
            </a:r>
          </a:p>
          <a:p>
            <a:pPr marL="457200" lvl="1" indent="45720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- Add a new topic for charging architecture </a:t>
            </a:r>
          </a:p>
          <a:p>
            <a:pPr marL="457200" lvl="1" indent="45720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- Add a new topic for </a:t>
            </a: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charging mechanism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WT-3: Not yet </a:t>
            </a:r>
            <a:r>
              <a:rPr lang="en-US" sz="1400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started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Draft TR 32.801-02 (Email Approval </a:t>
            </a:r>
            <a:r>
              <a:rPr lang="en-GB" altLang="de-DE" sz="1400" dirty="0">
                <a:latin typeface="Calibri" pitchFamily="34" charset="0"/>
                <a:ea typeface="宋体" pitchFamily="2" charset="-122"/>
                <a:cs typeface="Arial" charset="0"/>
              </a:rPr>
              <a:t>S5-254841</a:t>
            </a: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)</a:t>
            </a:r>
            <a:endParaRPr lang="en-GB" sz="1400" dirty="0"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RAN/SA/CT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WT-3 has a dependency on SA2 6G Study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Updates/Next steps:</a:t>
            </a:r>
          </a:p>
          <a:p>
            <a:pPr lvl="1">
              <a:defRPr/>
            </a:pPr>
            <a:r>
              <a:rPr lang="en-US" sz="1400" kern="0" dirty="0"/>
              <a:t>Use cases, Potential charging requirements, Key issues, Solutions</a:t>
            </a:r>
          </a:p>
        </p:txBody>
      </p:sp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9A4462-8410-4856-8E91-37BCEC64D8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2410" y="309353"/>
            <a:ext cx="6507824" cy="1143000"/>
          </a:xfrm>
        </p:spPr>
        <p:txBody>
          <a:bodyPr/>
          <a:lstStyle/>
          <a:p>
            <a:r>
              <a:rPr lang="en-US" sz="4000" dirty="0">
                <a:ea typeface="+mn-ea"/>
                <a:cs typeface="Arial" panose="020B0604020202020204" pitchFamily="34" charset="0"/>
              </a:rPr>
              <a:t>Charging contributions 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6A0F4C-1F3F-4B7E-AB9C-EEE50D4A05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25825" y="1644187"/>
            <a:ext cx="4996209" cy="4599860"/>
          </a:xfrm>
        </p:spPr>
        <p:txBody>
          <a:bodyPr/>
          <a:lstStyle/>
          <a:p>
            <a:pPr marL="0" indent="0">
              <a:buNone/>
            </a:pPr>
            <a:r>
              <a:rPr lang="en-US" sz="2800" b="1" dirty="0"/>
              <a:t>Maintenance</a:t>
            </a:r>
          </a:p>
          <a:p>
            <a:r>
              <a:rPr lang="en-US" sz="2800" dirty="0"/>
              <a:t>5GS_Ph1-SBI_CH, TEI19</a:t>
            </a:r>
          </a:p>
          <a:p>
            <a:r>
              <a:rPr lang="en-GB" sz="2800" dirty="0"/>
              <a:t>5GS_Ph1-DCH, TEI19</a:t>
            </a:r>
          </a:p>
          <a:p>
            <a:r>
              <a:rPr lang="en-GB" sz="2800" dirty="0"/>
              <a:t>5GSIMSCH</a:t>
            </a:r>
            <a:endParaRPr lang="en-US" sz="2800" dirty="0"/>
          </a:p>
          <a:p>
            <a:r>
              <a:rPr lang="en-GB" sz="2800" dirty="0"/>
              <a:t>MINT-CH</a:t>
            </a:r>
          </a:p>
          <a:p>
            <a:r>
              <a:rPr lang="en-GB" sz="2800" dirty="0"/>
              <a:t>CHFSeg</a:t>
            </a:r>
          </a:p>
          <a:p>
            <a:r>
              <a:rPr lang="en-GB" sz="2800" dirty="0"/>
              <a:t>5GSATB_CH</a:t>
            </a:r>
          </a:p>
          <a:p>
            <a:r>
              <a:rPr lang="en-GB" sz="2800" dirty="0"/>
              <a:t>5GSAT_Ph3-CH</a:t>
            </a:r>
            <a:endParaRPr lang="en-US" sz="2800" dirty="0"/>
          </a:p>
          <a:p>
            <a:r>
              <a:rPr lang="en-GB" sz="2800" dirty="0"/>
              <a:t>TEI19</a:t>
            </a:r>
            <a:endParaRPr lang="en-US" sz="2800" dirty="0"/>
          </a:p>
          <a:p>
            <a:endParaRPr lang="en-US" sz="28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4DA224E-B1E2-A4CE-6F55-7F4895750B12}"/>
              </a:ext>
            </a:extLst>
          </p:cNvPr>
          <p:cNvSpPr txBox="1">
            <a:spLocks/>
          </p:cNvSpPr>
          <p:nvPr/>
        </p:nvSpPr>
        <p:spPr bwMode="auto">
          <a:xfrm>
            <a:off x="1337206" y="1644186"/>
            <a:ext cx="5396693" cy="2443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2" anchor="t" anchorCtr="0" compatLnSpc="1">
            <a:prstTxWarp prst="textNoShape">
              <a:avLst/>
            </a:prstTxWarp>
          </a:bodyPr>
          <a:lstStyle>
            <a:lvl1pPr marL="609585" indent="-609585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r>
              <a:rPr lang="en-US" sz="2800" b="1" kern="0" dirty="0">
                <a:solidFill>
                  <a:srgbClr val="FF0000"/>
                </a:solidFill>
              </a:rPr>
              <a:t>Rel-20 5GA Work</a:t>
            </a:r>
          </a:p>
          <a:p>
            <a:pPr marL="0" indent="0" algn="ctr">
              <a:buNone/>
            </a:pPr>
            <a:endParaRPr lang="en-US" sz="2800" b="1" kern="0" dirty="0">
              <a:solidFill>
                <a:srgbClr val="FF0000"/>
              </a:solidFill>
            </a:endParaRPr>
          </a:p>
          <a:p>
            <a:r>
              <a:rPr lang="en-GB" sz="2800" kern="0" dirty="0"/>
              <a:t>XRM_PH2-CH</a:t>
            </a:r>
            <a:endParaRPr lang="en-US" sz="2800" kern="0" dirty="0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AD9B857C-3C7B-8FC5-2C17-71DBAAB2ED9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0429772"/>
              </p:ext>
            </p:extLst>
          </p:nvPr>
        </p:nvGraphicFramePr>
        <p:xfrm>
          <a:off x="4232033" y="3721954"/>
          <a:ext cx="2068286" cy="17917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showAsIcon="1" r:id="rId5" imgW="914282" imgH="792515" progId="Word.Document.8">
                  <p:embed/>
                </p:oleObj>
              </mc:Choice>
              <mc:Fallback>
                <p:oleObj name="Document" showAsIcon="1" r:id="rId5" imgW="914282" imgH="792515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232033" y="3721954"/>
                        <a:ext cx="2068286" cy="17917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82765894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815" y="2879729"/>
            <a:ext cx="8221835" cy="519616"/>
          </a:xfrm>
        </p:spPr>
        <p:txBody>
          <a:bodyPr/>
          <a:lstStyle/>
          <a:p>
            <a:r>
              <a:rPr lang="sv-SE" sz="6000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26567" y="592473"/>
            <a:ext cx="6951645" cy="1140618"/>
          </a:xfrm>
        </p:spPr>
        <p:txBody>
          <a:bodyPr/>
          <a:lstStyle/>
          <a:p>
            <a:r>
              <a:rPr lang="en-GB" altLang="zh-CN" sz="4400" dirty="0"/>
              <a:t>General information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subTitle" idx="1"/>
          </p:nvPr>
        </p:nvSpPr>
        <p:spPr>
          <a:xfrm>
            <a:off x="3763533" y="1838270"/>
            <a:ext cx="8262213" cy="4865052"/>
          </a:xfrm>
        </p:spPr>
        <p:txBody>
          <a:bodyPr/>
          <a:lstStyle/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GB" sz="2400" b="1" dirty="0"/>
              <a:t>SA5 SWG Charging celebrated the 25th Anniversary </a:t>
            </a:r>
            <a:endParaRPr lang="en-GB" sz="1600" b="1" dirty="0"/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GB" sz="2400" b="1" dirty="0"/>
              <a:t>SA5 SWG CH work status:</a:t>
            </a:r>
          </a:p>
          <a:p>
            <a:pPr marL="952485" lvl="1" indent="-342900" algn="l">
              <a:buFont typeface="Wingdings" panose="05000000000000000000" pitchFamily="2" charset="2"/>
              <a:buChar char="v"/>
            </a:pPr>
            <a:r>
              <a:rPr lang="en-GB" sz="1800" dirty="0"/>
              <a:t>Several Rel-19 CRs are not pursued because of missing latest TS versions</a:t>
            </a:r>
          </a:p>
          <a:p>
            <a:pPr marL="952485" lvl="1" indent="-342900" algn="l">
              <a:buFont typeface="Wingdings" panose="05000000000000000000" pitchFamily="2" charset="2"/>
              <a:buChar char="v"/>
            </a:pPr>
            <a:r>
              <a:rPr lang="en-GB" sz="1800" dirty="0"/>
              <a:t>Rel-20 5GA will have one more WID and SID, and is working on Mapping with SA1 Charging Requirements (S5-254801)</a:t>
            </a:r>
            <a:endParaRPr lang="en-GB" sz="1800" b="1" dirty="0"/>
          </a:p>
          <a:p>
            <a:pPr marL="952485" lvl="1" indent="-342900" algn="l">
              <a:buFont typeface="Wingdings" panose="05000000000000000000" pitchFamily="2" charset="2"/>
              <a:buChar char="v"/>
            </a:pPr>
            <a:r>
              <a:rPr lang="en-GB" sz="1800" dirty="0"/>
              <a:t>Rel-20 6G study got agreement on the skeleton for TR 32.801-02    </a:t>
            </a:r>
            <a:endParaRPr lang="en-GB" sz="800" dirty="0"/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GB" sz="2400" b="1" dirty="0"/>
              <a:t>SA5 SWG CH statistics: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93036B2-923D-1ED7-FEDF-00BA1DAD4EDE}"/>
              </a:ext>
            </a:extLst>
          </p:cNvPr>
          <p:cNvSpPr txBox="1"/>
          <p:nvPr/>
        </p:nvSpPr>
        <p:spPr>
          <a:xfrm>
            <a:off x="3597279" y="4381183"/>
            <a:ext cx="4705564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52485" lvl="1" indent="-342900" algn="l">
              <a:buFont typeface="Wingdings" panose="05000000000000000000" pitchFamily="2" charset="2"/>
              <a:buChar char="Ø"/>
            </a:pPr>
            <a:r>
              <a:rPr lang="en-GB" sz="1800" dirty="0">
                <a:latin typeface="+mn-lt"/>
              </a:rPr>
              <a:t>Registration at this meeting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29 delegates face-to-face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6 delegates online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endParaRPr lang="en-GB" sz="1400" dirty="0"/>
          </a:p>
          <a:p>
            <a:pPr marL="952485" lvl="1" indent="-342900" algn="l">
              <a:buFont typeface="Wingdings" panose="05000000000000000000" pitchFamily="2" charset="2"/>
              <a:buChar char="Ø"/>
            </a:pPr>
            <a:r>
              <a:rPr lang="en-GB" sz="1600" dirty="0"/>
              <a:t>Participation to this meeting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21 delegates attended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47D10E5-BDBC-293D-E863-C3E4010AECF5}"/>
              </a:ext>
            </a:extLst>
          </p:cNvPr>
          <p:cNvSpPr txBox="1"/>
          <p:nvPr/>
        </p:nvSpPr>
        <p:spPr>
          <a:xfrm>
            <a:off x="6997105" y="4381183"/>
            <a:ext cx="5194895" cy="18774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52485" lvl="1" indent="-342900" algn="l">
              <a:buFont typeface="Wingdings" panose="05000000000000000000" pitchFamily="2" charset="2"/>
              <a:buChar char="Ø"/>
            </a:pPr>
            <a:r>
              <a:rPr lang="en-GB" sz="1800" dirty="0">
                <a:latin typeface="+mn-lt"/>
              </a:rPr>
              <a:t>Documents</a:t>
            </a:r>
            <a:r>
              <a:rPr lang="en-GB" sz="1600" dirty="0"/>
              <a:t> at this meeting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75 total input and 56 output contributions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4 contributions from the CH plenary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2 </a:t>
            </a:r>
            <a:r>
              <a:rPr lang="en-GB" sz="1400" dirty="0" err="1"/>
              <a:t>LSin</a:t>
            </a:r>
            <a:r>
              <a:rPr lang="en-GB" sz="1400" dirty="0"/>
              <a:t> and no </a:t>
            </a:r>
            <a:r>
              <a:rPr lang="en-GB" sz="1400" dirty="0" err="1"/>
              <a:t>LSout</a:t>
            </a:r>
            <a:r>
              <a:rPr lang="en-GB" sz="1400" dirty="0"/>
              <a:t> 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1 new Rel-20 WID and 1 new Rel-20 SID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1 agreed CR for Rel-20 WIDs, 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21 </a:t>
            </a:r>
            <a:r>
              <a:rPr lang="en-GB" sz="1400" dirty="0" err="1"/>
              <a:t>pCRs</a:t>
            </a:r>
            <a:r>
              <a:rPr lang="en-GB" sz="1400" dirty="0"/>
              <a:t> for Rel-20 and 3 TR email approvals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7 agreed and 8 endorsed CRs for Maintenance</a:t>
            </a:r>
          </a:p>
        </p:txBody>
      </p:sp>
    </p:spTree>
    <p:extLst>
      <p:ext uri="{BB962C8B-B14F-4D97-AF65-F5344CB8AC3E}">
        <p14:creationId xmlns:p14="http://schemas.microsoft.com/office/powerpoint/2010/main" val="352477064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2067" y="410966"/>
            <a:ext cx="8973312" cy="768101"/>
          </a:xfrm>
        </p:spPr>
        <p:txBody>
          <a:bodyPr/>
          <a:lstStyle/>
          <a:p>
            <a:r>
              <a:rPr lang="sv-SE" dirty="0"/>
              <a:t>Incoming LSs</a:t>
            </a:r>
          </a:p>
        </p:txBody>
      </p:sp>
      <p:graphicFrame>
        <p:nvGraphicFramePr>
          <p:cNvPr id="6" name="Table Placeholder 4">
            <a:extLst>
              <a:ext uri="{FF2B5EF4-FFF2-40B4-BE49-F238E27FC236}">
                <a16:creationId xmlns:a16="http://schemas.microsoft.com/office/drawing/2014/main" id="{81E1A320-EF42-4A25-A368-F111EC773BB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90673546"/>
              </p:ext>
            </p:extLst>
          </p:nvPr>
        </p:nvGraphicFramePr>
        <p:xfrm>
          <a:off x="774441" y="1939341"/>
          <a:ext cx="10877628" cy="25447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7595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6052411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351622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  <a:gridCol w="1175657">
                  <a:extLst>
                    <a:ext uri="{9D8B030D-6E8A-4147-A177-3AD203B41FA5}">
                      <a16:colId xmlns:a16="http://schemas.microsoft.com/office/drawing/2014/main" val="3690116950"/>
                    </a:ext>
                  </a:extLst>
                </a:gridCol>
                <a:gridCol w="1110343">
                  <a:extLst>
                    <a:ext uri="{9D8B030D-6E8A-4147-A177-3AD203B41FA5}">
                      <a16:colId xmlns:a16="http://schemas.microsoft.com/office/drawing/2014/main" val="2952368263"/>
                    </a:ext>
                  </a:extLst>
                </a:gridCol>
              </a:tblGrid>
              <a:tr h="1569403">
                <a:tc>
                  <a:txBody>
                    <a:bodyPr/>
                    <a:lstStyle/>
                    <a:p>
                      <a:pPr algn="ctr"/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  <a:endParaRPr lang="sv-SE" sz="2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Source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Decision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 In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S5-254216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Reply LS to S5-252788 on UE type identification for UAS charging requirements (C3-253025; to: SA5; cc: CT3, CT1; contact: Qualcomm)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CT3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noted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kumimoji="0" lang="en-GB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72203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S5-254217</a:t>
                      </a:r>
                      <a:b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</a:b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(S5-253309)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Reply LS to S5-252788 on UE type identification for UAS charging requirements (C4-253415; to: SA5; cc: CT3, CT1; contact: Qualcomm)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CT4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noted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kumimoji="0" lang="en-GB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06894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38350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80" y="116142"/>
            <a:ext cx="9112251" cy="1143000"/>
          </a:xfrm>
        </p:spPr>
        <p:txBody>
          <a:bodyPr/>
          <a:lstStyle/>
          <a:p>
            <a:r>
              <a:rPr lang="sv-SE" dirty="0"/>
              <a:t>Outgoing LSs</a:t>
            </a:r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270518900"/>
              </p:ext>
            </p:extLst>
          </p:nvPr>
        </p:nvGraphicFramePr>
        <p:xfrm>
          <a:off x="731520" y="2155077"/>
          <a:ext cx="10746105" cy="18984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7755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5846618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236518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  <a:gridCol w="1194724">
                  <a:extLst>
                    <a:ext uri="{9D8B030D-6E8A-4147-A177-3AD203B41FA5}">
                      <a16:colId xmlns:a16="http://schemas.microsoft.com/office/drawing/2014/main" val="3690116950"/>
                    </a:ext>
                  </a:extLst>
                </a:gridCol>
                <a:gridCol w="1380490">
                  <a:extLst>
                    <a:ext uri="{9D8B030D-6E8A-4147-A177-3AD203B41FA5}">
                      <a16:colId xmlns:a16="http://schemas.microsoft.com/office/drawing/2014/main" val="2952368263"/>
                    </a:ext>
                  </a:extLst>
                </a:gridCol>
              </a:tblGrid>
              <a:tr h="14923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Cc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 To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406125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900"/>
                        </a:spcAft>
                      </a:pPr>
                      <a:endParaRPr kumimoji="0" lang="en-GB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kumimoji="0" 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sv-S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77307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76364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78C1BF-313B-4838-85C8-7573D7717E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6001" y="2454388"/>
            <a:ext cx="9102725" cy="1143000"/>
          </a:xfrm>
        </p:spPr>
        <p:txBody>
          <a:bodyPr/>
          <a:lstStyle/>
          <a:p>
            <a:r>
              <a:rPr lang="sv-SE" dirty="0"/>
              <a:t>Charging (CH) WIs/SIs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35062416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457201" y="541565"/>
            <a:ext cx="8753474" cy="88083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New or Revised Charging WIDs/SIDs</a:t>
            </a:r>
          </a:p>
        </p:txBody>
      </p:sp>
      <p:graphicFrame>
        <p:nvGraphicFramePr>
          <p:cNvPr id="8" name="Group 76">
            <a:extLst>
              <a:ext uri="{FF2B5EF4-FFF2-40B4-BE49-F238E27FC236}">
                <a16:creationId xmlns:a16="http://schemas.microsoft.com/office/drawing/2014/main" id="{9969EA0D-50CF-4183-B85E-7E445686F9F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74239254"/>
              </p:ext>
            </p:extLst>
          </p:nvPr>
        </p:nvGraphicFramePr>
        <p:xfrm>
          <a:off x="597160" y="1422400"/>
          <a:ext cx="11066106" cy="1791430"/>
        </p:xfrm>
        <a:graphic>
          <a:graphicData uri="http://schemas.openxmlformats.org/drawingml/2006/table">
            <a:tbl>
              <a:tblPr/>
              <a:tblGrid>
                <a:gridCol w="13761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875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02431">
                  <a:extLst>
                    <a:ext uri="{9D8B030D-6E8A-4147-A177-3AD203B41FA5}">
                      <a16:colId xmlns:a16="http://schemas.microsoft.com/office/drawing/2014/main" val="1853449902"/>
                    </a:ext>
                  </a:extLst>
                </a:gridCol>
              </a:tblGrid>
              <a:tr h="8839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Source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3755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S5-254847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kumimoji="0" lang="en-GB" sz="16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New </a:t>
                      </a: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WID on Charging aspects of next generation real time communication services phase 3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China Mobile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74835171"/>
                  </a:ext>
                </a:extLst>
              </a:tr>
              <a:tr h="453755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S5-254804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kumimoji="0" lang="en-GB" sz="16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New</a:t>
                      </a: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 SID on 5GA Charging aspects of ISAC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China Unicom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5476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2750734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1636523" y="670114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Charging TSs &amp; TRs </a:t>
            </a:r>
            <a:r>
              <a:rPr lang="en-US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to be sent to SA#110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88323605"/>
              </p:ext>
            </p:extLst>
          </p:nvPr>
        </p:nvGraphicFramePr>
        <p:xfrm>
          <a:off x="690170" y="2084296"/>
          <a:ext cx="10651674" cy="949259"/>
        </p:xfrm>
        <a:graphic>
          <a:graphicData uri="http://schemas.openxmlformats.org/drawingml/2006/table">
            <a:tbl>
              <a:tblPr/>
              <a:tblGrid>
                <a:gridCol w="12815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990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71081">
                  <a:extLst>
                    <a:ext uri="{9D8B030D-6E8A-4147-A177-3AD203B41FA5}">
                      <a16:colId xmlns:a16="http://schemas.microsoft.com/office/drawing/2014/main" val="1307580657"/>
                    </a:ext>
                  </a:extLst>
                </a:gridCol>
              </a:tblGrid>
              <a:tr h="46312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For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6137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48073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16487926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1847849" y="541566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Charging Exception requests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87692101"/>
              </p:ext>
            </p:extLst>
          </p:nvPr>
        </p:nvGraphicFramePr>
        <p:xfrm>
          <a:off x="1115876" y="1478555"/>
          <a:ext cx="10184439" cy="991501"/>
        </p:xfrm>
        <a:graphic>
          <a:graphicData uri="http://schemas.openxmlformats.org/drawingml/2006/table">
            <a:tbl>
              <a:tblPr/>
              <a:tblGrid>
                <a:gridCol w="14838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7005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052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6229">
                <a:tc>
                  <a:txBody>
                    <a:bodyPr/>
                    <a:lstStyle/>
                    <a:p>
                      <a:pPr marL="0" algn="ctr" defTabSz="1219170" rtl="0" eaLnBrk="1" fontAlgn="t" latinLnBrk="0" hangingPunct="1">
                        <a:spcAft>
                          <a:spcPts val="900"/>
                        </a:spcAft>
                      </a:pPr>
                      <a:endParaRPr lang="fr-FR" sz="2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fr-FR" sz="2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898486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5603900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1227667" y="101600"/>
            <a:ext cx="9103784" cy="1143000"/>
          </a:xfrm>
        </p:spPr>
        <p:txBody>
          <a:bodyPr/>
          <a:lstStyle/>
          <a:p>
            <a:r>
              <a:rPr lang="en-GB" altLang="en-US" dirty="0"/>
              <a:t>SA5 Charging progress – Summary</a:t>
            </a:r>
            <a:endParaRPr lang="en-US" alt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431864"/>
              </p:ext>
            </p:extLst>
          </p:nvPr>
        </p:nvGraphicFramePr>
        <p:xfrm>
          <a:off x="404027" y="1350985"/>
          <a:ext cx="11602721" cy="377440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64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216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7038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70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4571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63600">
                  <a:extLst>
                    <a:ext uri="{9D8B030D-6E8A-4147-A177-3AD203B41FA5}">
                      <a16:colId xmlns:a16="http://schemas.microsoft.com/office/drawing/2014/main" val="3182844481"/>
                    </a:ext>
                  </a:extLst>
                </a:gridCol>
                <a:gridCol w="48768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58258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842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800" dirty="0"/>
                        <a:t>(dd/mm/yyyy)</a:t>
                      </a:r>
                      <a:endParaRPr lang="en-GB" sz="1400" dirty="0"/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9905"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Rel-20 5GA Work Items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---</a:t>
                      </a:r>
                      <a:r>
                        <a:rPr lang="en-GB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2273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1090012</a:t>
                      </a: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Charging Aspects on XRM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XRM_Ph2-CH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12/06/2026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SP-251214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419739168"/>
                  </a:ext>
                </a:extLst>
              </a:tr>
              <a:tr h="308113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110XXX</a:t>
                      </a: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Charging aspects of next generation real time communication services phase 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NG_RTC_Ph3-CH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12/12/2026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S5-254847</a:t>
                      </a:r>
                      <a:endParaRPr lang="en-DE" sz="12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endorsed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783552907"/>
                  </a:ext>
                </a:extLst>
              </a:tr>
              <a:tr h="369376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Rel-20 5GA Studies</a:t>
                      </a:r>
                      <a:endParaRPr lang="en-US" sz="1200" b="1" i="0" u="none" strike="noStrike" kern="120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892005409"/>
                  </a:ext>
                </a:extLst>
              </a:tr>
              <a:tr h="348646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1080014</a:t>
                      </a:r>
                      <a:endParaRPr kumimoji="0" lang="en-GB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Charging Aspects of CAPIF phase 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FS_CAPIF_Ph3_CH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12/06/2026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SP-250869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  <a:r>
                        <a:rPr lang="en-GB" sz="12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2AF2F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3987493855"/>
                  </a:ext>
                </a:extLst>
              </a:tr>
              <a:tr h="298174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1090010</a:t>
                      </a:r>
                      <a:endParaRPr kumimoji="0" lang="en-GB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5GA roaming charging reliability enhancement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 err="1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FS_RoamRe_CH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12/03/2026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SP-251203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30</a:t>
                      </a:r>
                      <a:r>
                        <a:rPr lang="en-GB" sz="12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2AF2F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480612945"/>
                  </a:ext>
                </a:extLst>
              </a:tr>
              <a:tr h="286796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110XXX</a:t>
                      </a:r>
                      <a:endParaRPr kumimoji="0" lang="en-GB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5GA Charging aspects of ISAC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FS_ISAC_CH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12/09/2026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S5-254804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endorsed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3487617964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ctr" fontAlgn="t"/>
                      <a:endParaRPr kumimoji="0" lang="en-GB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Rel-20 6G Studies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2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3848435437"/>
                  </a:ext>
                </a:extLst>
              </a:tr>
              <a:tr h="45459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1090013</a:t>
                      </a: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 </a:t>
                      </a: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Charging Aspects of 6G System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FS_6G_CH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12/03/2027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SP-251218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  <a:r>
                        <a:rPr lang="en-GB" sz="12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2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372913605"/>
                  </a:ext>
                </a:extLst>
              </a:tr>
              <a:tr h="192080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>
                        <a:spcAft>
                          <a:spcPts val="900"/>
                        </a:spcAft>
                      </a:pP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kern="1200" noProof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kern="1200" noProof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kern="1200" noProof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2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863207571"/>
                  </a:ext>
                </a:extLst>
              </a:tr>
            </a:tbl>
          </a:graphicData>
        </a:graphic>
      </p:graphicFrame>
      <p:sp>
        <p:nvSpPr>
          <p:cNvPr id="6259" name="TextBox 1"/>
          <p:cNvSpPr txBox="1">
            <a:spLocks noChangeArrowheads="1"/>
          </p:cNvSpPr>
          <p:nvPr/>
        </p:nvSpPr>
        <p:spPr bwMode="auto">
          <a:xfrm>
            <a:off x="404027" y="6159917"/>
            <a:ext cx="1111698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GB" altLang="en-US" sz="1100" dirty="0"/>
              <a:t>For more information, see the full Work Plan at: </a:t>
            </a:r>
            <a:r>
              <a:rPr lang="en-GB" altLang="en-US" sz="1100" dirty="0">
                <a:hlinkClick r:id="rId2"/>
              </a:rPr>
              <a:t>ftp://ftp.3gpp.org/information/WorkPlan</a:t>
            </a:r>
            <a:endParaRPr lang="en-GB" altLang="en-US" sz="1100" dirty="0"/>
          </a:p>
        </p:txBody>
      </p:sp>
    </p:spTree>
    <p:extLst>
      <p:ext uri="{BB962C8B-B14F-4D97-AF65-F5344CB8AC3E}">
        <p14:creationId xmlns:p14="http://schemas.microsoft.com/office/powerpoint/2010/main" val="359334623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pe:Receivers xmlns:spe="http://schemas.microsoft.com/sharepoint/events"/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3185B6FD968AC4F8244C98DADFCDDF2" ma:contentTypeVersion="13" ma:contentTypeDescription="Create a new document." ma:contentTypeScope="" ma:versionID="82ad2bae7f0c06f2affd04e202398948">
  <xsd:schema xmlns:xsd="http://www.w3.org/2001/XMLSchema" xmlns:xs="http://www.w3.org/2001/XMLSchema" xmlns:p="http://schemas.microsoft.com/office/2006/metadata/properties" xmlns:ns3="71c5aaf6-e6ce-465b-b873-5148d2a4c105" xmlns:ns4="687e87d0-d0a8-4c48-8f94-14f0c67212c5" xmlns:ns5="b4d06219-a142-4c5f-be55-53f74cb980c7" targetNamespace="http://schemas.microsoft.com/office/2006/metadata/properties" ma:root="true" ma:fieldsID="f9959177c7080051a0232d0818074d39" ns3:_="" ns4:_="" ns5:_="">
    <xsd:import namespace="71c5aaf6-e6ce-465b-b873-5148d2a4c105"/>
    <xsd:import namespace="687e87d0-d0a8-4c48-8f94-14f0c67212c5"/>
    <xsd:import namespace="b4d06219-a142-4c5f-be55-53f74cb980c7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FastMetadata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87e87d0-d0a8-4c48-8f94-14f0c67212c5" elementFormDefault="qualified">
    <xsd:import namespace="http://schemas.microsoft.com/office/2006/documentManagement/types"/>
    <xsd:import namespace="http://schemas.microsoft.com/office/infopath/2007/PartnerControls"/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Metadata" ma:index="16" nillable="true" ma:displayName="MediaServiceMetadata" ma:hidden="true" ma:internalName="MediaServiceMetadata" ma:readOnly="true">
      <xsd:simpleType>
        <xsd:restriction base="dms:Note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8" nillable="true" ma:displayName="MediaServiceAutoTags" ma:internalName="MediaServiceAutoTags" ma:readOnly="true">
      <xsd:simpleType>
        <xsd:restriction base="dms:Text"/>
      </xsd:simpleType>
    </xsd:element>
    <xsd:element name="MediaServiceOCR" ma:index="19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MediaServiceGenerationTime" ma:index="2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d06219-a142-4c5f-be55-53f74cb980c7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5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?mso-contentType ?>
<SharedContentType xmlns="Microsoft.SharePoint.Taxonomy.ContentTypeSync" SourceId="34c87397-5fc1-491e-85e7-d6110dbe9cbd" ContentTypeId="0x0101" PreviousValue="false"/>
</file>

<file path=customXml/itemProps1.xml><?xml version="1.0" encoding="utf-8"?>
<ds:datastoreItem xmlns:ds="http://schemas.openxmlformats.org/officeDocument/2006/customXml" ds:itemID="{C533F262-609D-4DE1-971D-E33E47E685D8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D8EFD60F-3529-4261-B094-766615A3369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13C568A-0C46-4592-BB68-CDB41342D77A}">
  <ds:schemaRefs>
    <ds:schemaRef ds:uri="http://purl.org/dc/dcmitype/"/>
    <ds:schemaRef ds:uri="http://www.w3.org/XML/1998/namespace"/>
    <ds:schemaRef ds:uri="b4d06219-a142-4c5f-be55-53f74cb980c7"/>
    <ds:schemaRef ds:uri="http://purl.org/dc/terms/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687e87d0-d0a8-4c48-8f94-14f0c67212c5"/>
    <ds:schemaRef ds:uri="71c5aaf6-e6ce-465b-b873-5148d2a4c105"/>
  </ds:schemaRefs>
</ds:datastoreItem>
</file>

<file path=customXml/itemProps4.xml><?xml version="1.0" encoding="utf-8"?>
<ds:datastoreItem xmlns:ds="http://schemas.openxmlformats.org/officeDocument/2006/customXml" ds:itemID="{362C99FD-0342-4981-9E51-9B4B3D0AADD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687e87d0-d0a8-4c48-8f94-14f0c67212c5"/>
    <ds:schemaRef ds:uri="b4d06219-a142-4c5f-be55-53f74cb980c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5.xml><?xml version="1.0" encoding="utf-8"?>
<ds:datastoreItem xmlns:ds="http://schemas.openxmlformats.org/officeDocument/2006/customXml" ds:itemID="{DB86EE5A-C607-470A-B2B8-6CB953A47714}">
  <ds:schemaRefs>
    <ds:schemaRef ds:uri="Microsoft.SharePoint.Taxonomy.ContentTypeSyn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6381</TotalTime>
  <Words>1277</Words>
  <Application>Microsoft Office PowerPoint</Application>
  <PresentationFormat>Widescreen</PresentationFormat>
  <Paragraphs>364</Paragraphs>
  <Slides>17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5" baseType="lpstr">
      <vt:lpstr>Arial</vt:lpstr>
      <vt:lpstr>Calibri</vt:lpstr>
      <vt:lpstr>Calibri Light</vt:lpstr>
      <vt:lpstr>Times New Roman</vt:lpstr>
      <vt:lpstr>Wingdings</vt:lpstr>
      <vt:lpstr>Office Theme</vt:lpstr>
      <vt:lpstr>自定义设计方案</vt:lpstr>
      <vt:lpstr>Document</vt:lpstr>
      <vt:lpstr>    Executive Report of  SA5#163 SWG Charging  Charging Management (CH)  </vt:lpstr>
      <vt:lpstr>General information</vt:lpstr>
      <vt:lpstr>Incoming LSs</vt:lpstr>
      <vt:lpstr>Outgoing LSs</vt:lpstr>
      <vt:lpstr>Charging (CH) WIs/SIs</vt:lpstr>
      <vt:lpstr>PowerPoint Presentation</vt:lpstr>
      <vt:lpstr>PowerPoint Presentation</vt:lpstr>
      <vt:lpstr>PowerPoint Presentation</vt:lpstr>
      <vt:lpstr>SA5 Charging progress – Summary</vt:lpstr>
      <vt:lpstr>Rel-20 WID on Charging Aspects on XRM</vt:lpstr>
      <vt:lpstr>Rel-20 WID on Charging aspects of next generation real time communication services phase 3</vt:lpstr>
      <vt:lpstr>Rel-20 Study on Charging Aspects of CAPIF phase 3</vt:lpstr>
      <vt:lpstr>Rel-20 Study on 5GA roaming charging reliability enhancement</vt:lpstr>
      <vt:lpstr>Rel-20 Study on 5GA Charging aspects of ISAC </vt:lpstr>
      <vt:lpstr>Rel-20 Study on Charging Aspects of 6G System</vt:lpstr>
      <vt:lpstr>Charging contributions  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SA5 Status Report to SA#83  Charging Management (CH) Operation, Administration, Maintenance &amp; Provisioning (OAM&amp;P)</dc:title>
  <dc:creator>Thomas Tovinger</dc:creator>
  <cp:lastModifiedBy>Gerald Goermer</cp:lastModifiedBy>
  <cp:revision>728</cp:revision>
  <dcterms:created xsi:type="dcterms:W3CDTF">2019-03-13T01:38:36Z</dcterms:created>
  <dcterms:modified xsi:type="dcterms:W3CDTF">2025-10-17T05:08:17Z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0x01010083185B6FD968AC4F8244C98DADFCDDF2</vt:lpwstr>
  </property>
  <property fmtid="{D5CDD505-2E9C-101B-9397-08002B2CF9AE}" pid="3" name="_2015_ms_pID_725343">
    <vt:lpwstr>(3)/upS5PqvUDxNtma0YdN1Fox7Xn/nfxuaa+w3rYYzf8kSp2ei/nt/92xNPSIHc1B+PDECOvh7
j8sXXkg7brBlCuV8Xn1grKTW5iBWIvnvHTaR7/lFCp2HPdL9+TIELnuZbakFXhnHokKoAY8R
1COIqWGYFY4Oj+H03ngfhGVT/jbJDFRrh1sN0O4G2zmlg4HqySiseYU/Br4US1MyTe27D/z7
zNhNo2u3i5JRaiFjGw</vt:lpwstr>
  </property>
  <property fmtid="{D5CDD505-2E9C-101B-9397-08002B2CF9AE}" pid="4" name="_2015_ms_pID_7253431">
    <vt:lpwstr>1m/N6mBBIl3e6HWOczWVxhvYeZMHI42Un1iqWxOhoClRqH9WsC3xZL
ypnVtu99CsEepB7quqB6twn6EutnzOSrQkrG4it9oRUwpMeVTgdx0s+/OhG14ghiDuY4WFDH
ZUbByvxp7743cCyYovqWQgcyYcm0Ww3P+jWXG3d/q+jZh+yJ1WY29eglMvAdOJ88AFRww4uw
dPxVZh4QeM/0/EtJSHh3AcogYWAiEApPsQAM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1574815908</vt:lpwstr>
  </property>
  <property fmtid="{D5CDD505-2E9C-101B-9397-08002B2CF9AE}" pid="9" name="_2015_ms_pID_7253432">
    <vt:lpwstr>Yw==</vt:lpwstr>
  </property>
</Properties>
</file>