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0"/>
  </p:notesMasterIdLst>
  <p:handoutMasterIdLst>
    <p:handoutMasterId r:id="rId11"/>
  </p:handoutMasterIdLst>
  <p:sldIdLst>
    <p:sldId id="341" r:id="rId5"/>
    <p:sldId id="363" r:id="rId6"/>
    <p:sldId id="374" r:id="rId7"/>
    <p:sldId id="375" r:id="rId8"/>
    <p:sldId id="365" r:id="rId9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C87EE06-C9CA-7CA0-FE34-AD1C7EAF8F9E}" name="Ryan Fitzgerald" initials="RF" userId="S::ryan.fitzgerald@ericsson.com::1b861145-4043-49f1-ac2a-0cee45872c5e" providerId="AD"/>
  <p188:author id="{C8AB2B0C-4B2D-B116-D668-B19F0990AC22}" name="Stephen Terrill" initials="ST" userId="S::stephen.terrill@ericsson.com::1a503661-408e-44dd-b008-82fa7994bcd3" providerId="AD"/>
  <p188:author id="{7CCAE122-D151-9997-0A1E-F108CF8ED263}" name="Danesh Daroui" initials="DD" userId="Danesh Daroui" providerId="None"/>
  <p188:author id="{323FBF44-65BA-2BAC-2921-698114624B33}" name="Paul Stjernholm" initials="PS" userId="S::paul.stjernholm@ericsson.com::6910adec-4f36-4f40-b321-b10cda82742b" providerId="AD"/>
  <p188:author id="{71350449-BEAB-6A2A-C4D1-4C75CA6BD14F}" name="John Quilty" initials="JQ" userId="S::john.quilty@ericsson.com::49bb0f23-de18-45f4-82e3-5032a2de2a30" providerId="AD"/>
  <p188:author id="{564BDE4B-3FCE-D582-BE96-44C1232A6B64}" name="Anubhab 1. Banerjee (Nokia)" initials="A(" userId="S::anubhab.1.banerjee@nokia.com::2238952d-02ac-416c-9410-4b2f0213d4bd" providerId="AD"/>
  <p188:author id="{163E7060-F200-0ECE-A4C8-52DD9C2E5A1C}" name="Kevin Newell" initials="KN" userId="S::kevin.newell@ericsson.com::cda12382-4ecd-4efc-8ada-ac8a7252f4df" providerId="AD"/>
  <p188:author id="{1394B06B-C111-5D84-27EF-6C33849D7FB5}" name="P.V.K. Ravikumar" initials="PR" userId="S::p.v.k.ravikumar@ericsson.com::3fd63bfe-e938-4c61-a0ed-fdb647e8a6a1" providerId="AD"/>
  <p188:author id="{1E30FCB4-3410-8B64-87CD-C729EF0546B7}" name="Saravanan R" initials="SR" userId="S::saravanan.r@ericsson.com::9011f1e5-c00d-4ad3-b4ea-1dbcb564f7d2" providerId="AD"/>
  <p188:author id="{CE61EBC3-DB5C-5B12-114A-3D7B49002502}" name="Daniyal Awan (Nokia)" initials="DA" userId="S::daniyal.awan@nokia.com::eb16313a-99e2-424c-b28b-0bd121829095" providerId="AD"/>
  <p188:author id="{6A7812EB-52C8-C2E4-3020-3131AEE583C8}" name="Mehmet Karaca" initials="MK" userId="S::mehmet.karaca@ericsson.com::b3b26315-705a-42de-8eaa-a0c614944c19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888C689-86AE-4151-A752-61C6758D5A3B}" v="888" dt="2025-11-06T17:36:23.039"/>
    <p1510:client id="{0D2803C5-EB71-48E4-BFFD-96FB2DD81C48}" v="38" dt="2025-11-07T12:51:29.648"/>
    <p1510:client id="{D44F40C3-C1AA-41C7-892B-51A475B202BD}" v="3" dt="2025-11-06T18:02:04.09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19" autoAdjust="0"/>
    <p:restoredTop sz="94660"/>
  </p:normalViewPr>
  <p:slideViewPr>
    <p:cSldViewPr snapToGrid="0">
      <p:cViewPr varScale="1">
        <p:scale>
          <a:sx n="83" d="100"/>
          <a:sy n="83" d="100"/>
        </p:scale>
        <p:origin x="76" y="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383398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293840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sz="1200" b="1" i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TSG-SA5 Meeting #163</a:t>
            </a:r>
          </a:p>
          <a:p>
            <a:r>
              <a:rPr lang="en-GB" sz="1200" b="1" i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Dallas, USA, 17 - 21 November 2025</a:t>
            </a:r>
            <a:endParaRPr lang="sv-SE" altLang="en-US" sz="1200" b="1" i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en-GB" sz="1200" b="1" i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S5-255377 </a:t>
            </a:r>
            <a:r>
              <a:rPr lang="sv-SE" altLang="en-US" sz="1200" b="1" i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7026" y="2082430"/>
            <a:ext cx="10975869" cy="1699460"/>
          </a:xfrm>
        </p:spPr>
        <p:txBody>
          <a:bodyPr/>
          <a:lstStyle/>
          <a:p>
            <a:pPr eaLnBrk="1" hangingPunct="1"/>
            <a:r>
              <a:rPr lang="en-US" altLang="en-US" dirty="0" err="1"/>
              <a:t>MnS</a:t>
            </a:r>
            <a:r>
              <a:rPr lang="en-US" altLang="en-US" dirty="0"/>
              <a:t> Consumer-based confidence level for intent guarantees</a:t>
            </a:r>
            <a:endParaRPr lang="en-GB" altLang="en-US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/>
              <a:t>Pedro Henrique Gomes</a:t>
            </a:r>
          </a:p>
          <a:p>
            <a:pPr marL="0" indent="0" eaLnBrk="1" hangingPunct="1">
              <a:buFontTx/>
              <a:buNone/>
            </a:pPr>
            <a:r>
              <a:rPr lang="en-GB" altLang="en-US"/>
              <a:t>Ericsson</a:t>
            </a:r>
          </a:p>
          <a:p>
            <a:pPr marL="0" indent="0" eaLnBrk="1" hangingPunct="1">
              <a:buFontTx/>
              <a:buNone/>
            </a:pPr>
            <a:endParaRPr lang="en-GB" altLang="en-US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/>
              <a:t>Existing Concept: Confidence Level</a:t>
            </a:r>
            <a:endParaRPr lang="en-GB" altLang="en-US" sz="3200" dirty="0"/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8683305" cy="4085473"/>
          </a:xfrm>
        </p:spPr>
        <p:txBody>
          <a:bodyPr/>
          <a:lstStyle/>
          <a:p>
            <a:r>
              <a:rPr lang="en-US" altLang="en-US" sz="1800" dirty="0"/>
              <a:t>Confidence level for intent guarantees was introduced in UC#8 of TR 28.881</a:t>
            </a:r>
          </a:p>
          <a:p>
            <a:r>
              <a:rPr lang="en-US" sz="1800" b="1" dirty="0"/>
              <a:t>Confidence level</a:t>
            </a:r>
            <a:r>
              <a:rPr lang="en-US" sz="1800" dirty="0"/>
              <a:t>: probability (threshold) evaluated by the </a:t>
            </a:r>
            <a:r>
              <a:rPr lang="en-US" sz="1800" b="1" dirty="0" err="1"/>
              <a:t>MnS</a:t>
            </a:r>
            <a:r>
              <a:rPr lang="en-US" sz="1800" b="1" dirty="0"/>
              <a:t> Producer</a:t>
            </a:r>
            <a:r>
              <a:rPr lang="en-US" sz="1800" dirty="0"/>
              <a:t> that the guaranteed expectations are fulfilled.</a:t>
            </a:r>
            <a:endParaRPr lang="en-US" altLang="en-US" sz="1800" dirty="0"/>
          </a:p>
          <a:p>
            <a:r>
              <a:rPr lang="en-US" sz="1800" dirty="0"/>
              <a:t>Expressed as:</a:t>
            </a:r>
            <a:br>
              <a:rPr lang="en-US" sz="1800" dirty="0"/>
            </a:br>
            <a:r>
              <a:rPr lang="en-US" sz="1800" i="1" dirty="0"/>
              <a:t>“current probability that the </a:t>
            </a:r>
            <a:r>
              <a:rPr lang="en-US" sz="1800" i="1" dirty="0" err="1"/>
              <a:t>MnS</a:t>
            </a:r>
            <a:r>
              <a:rPr lang="en-US" sz="1800" i="1" dirty="0"/>
              <a:t> Producer evaluates it can keep the requirements fulfilled.”</a:t>
            </a:r>
          </a:p>
          <a:p>
            <a:r>
              <a:rPr lang="en-US" altLang="en-US" sz="1800" dirty="0"/>
              <a:t>It should be reported by the </a:t>
            </a:r>
            <a:r>
              <a:rPr lang="en-US" altLang="en-US" sz="1800" dirty="0" err="1"/>
              <a:t>MnS</a:t>
            </a:r>
            <a:r>
              <a:rPr lang="en-US" altLang="en-US" sz="1800" dirty="0"/>
              <a:t> Producer</a:t>
            </a:r>
          </a:p>
          <a:p>
            <a:r>
              <a:rPr lang="en-US" altLang="en-US" sz="1800" i="1" dirty="0"/>
              <a:t>Used only for monitoring, not for planning or contractual guarantees.</a:t>
            </a:r>
          </a:p>
          <a:p>
            <a:r>
              <a:rPr lang="en-US" altLang="en-US" sz="1800" i="1" dirty="0"/>
              <a:t>Limitations:</a:t>
            </a:r>
          </a:p>
          <a:p>
            <a:pPr lvl="1"/>
            <a:r>
              <a:rPr lang="en-US" altLang="en-US" sz="1400" i="1" dirty="0"/>
              <a:t>One-directional: consumer has no control on confidence threshold.</a:t>
            </a:r>
          </a:p>
          <a:p>
            <a:pPr lvl="1"/>
            <a:r>
              <a:rPr lang="en-US" altLang="en-US" sz="1400" i="1" dirty="0"/>
              <a:t>No linkage with SLA / commercial guarantees.</a:t>
            </a:r>
          </a:p>
          <a:p>
            <a:pPr lvl="1"/>
            <a:r>
              <a:rPr lang="en-US" altLang="en-US" sz="1400" i="1" dirty="0"/>
              <a:t>Yet only “best-effort” fulfilment of the guaranteed expectations.</a:t>
            </a:r>
            <a:endParaRPr lang="en-US" altLang="en-US" sz="1400" b="1" i="1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D55F7D4-7EAE-C187-6BD0-13116DCBEF21}"/>
              </a:ext>
            </a:extLst>
          </p:cNvPr>
          <p:cNvSpPr/>
          <p:nvPr/>
        </p:nvSpPr>
        <p:spPr>
          <a:xfrm>
            <a:off x="7237046" y="4638431"/>
            <a:ext cx="1418492" cy="5588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MnS</a:t>
            </a:r>
            <a:r>
              <a:rPr lang="en-US" dirty="0"/>
              <a:t> Consumer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E2A59E9-8725-80CC-91A6-8D5ECE8D889B}"/>
              </a:ext>
            </a:extLst>
          </p:cNvPr>
          <p:cNvSpPr/>
          <p:nvPr/>
        </p:nvSpPr>
        <p:spPr>
          <a:xfrm>
            <a:off x="10221673" y="4638431"/>
            <a:ext cx="1418492" cy="5588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MnS</a:t>
            </a:r>
            <a:r>
              <a:rPr lang="en-US" dirty="0"/>
              <a:t> Producer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DD46F988-772A-491F-A6F0-AD93E4EB3FB6}"/>
              </a:ext>
            </a:extLst>
          </p:cNvPr>
          <p:cNvCxnSpPr/>
          <p:nvPr/>
        </p:nvCxnSpPr>
        <p:spPr>
          <a:xfrm>
            <a:off x="8655538" y="4716585"/>
            <a:ext cx="159043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721B9564-8306-412A-B06C-DBE39B9FE193}"/>
              </a:ext>
            </a:extLst>
          </p:cNvPr>
          <p:cNvSpPr txBox="1"/>
          <p:nvPr/>
        </p:nvSpPr>
        <p:spPr>
          <a:xfrm>
            <a:off x="8484783" y="4293963"/>
            <a:ext cx="19319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Guaranteed requirements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83E0DA1E-313D-16C8-567A-FD44A7C86ABA}"/>
              </a:ext>
            </a:extLst>
          </p:cNvPr>
          <p:cNvCxnSpPr>
            <a:cxnSpLocks/>
          </p:cNvCxnSpPr>
          <p:nvPr/>
        </p:nvCxnSpPr>
        <p:spPr>
          <a:xfrm flipH="1">
            <a:off x="8655536" y="5045154"/>
            <a:ext cx="159043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1C90DABC-D7E6-6428-0CE0-72EAB49A162D}"/>
              </a:ext>
            </a:extLst>
          </p:cNvPr>
          <p:cNvSpPr txBox="1"/>
          <p:nvPr/>
        </p:nvSpPr>
        <p:spPr>
          <a:xfrm>
            <a:off x="8530923" y="5299054"/>
            <a:ext cx="193033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Confidence level reported</a:t>
            </a: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CF5006-7842-9A2F-D3B0-9AB588A4E2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10AB3246-D809-B21F-A6A0-492A1CB0EB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918196" cy="1325563"/>
          </a:xfrm>
        </p:spPr>
        <p:txBody>
          <a:bodyPr/>
          <a:lstStyle/>
          <a:p>
            <a:r>
              <a:rPr lang="en-US" altLang="en-US" sz="3200" dirty="0"/>
              <a:t>Proposed Enhancement: Confidence Level Specified by </a:t>
            </a:r>
            <a:r>
              <a:rPr lang="en-US" altLang="en-US" sz="3200" dirty="0" err="1"/>
              <a:t>MnS</a:t>
            </a:r>
            <a:r>
              <a:rPr lang="en-US" altLang="en-US" sz="3200" dirty="0"/>
              <a:t> Consumer</a:t>
            </a:r>
            <a:endParaRPr lang="en-GB" altLang="en-US" sz="3200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0CC48C9E-C810-0B01-066E-3F0D3B8FD3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4" y="1868487"/>
            <a:ext cx="10873805" cy="4358353"/>
          </a:xfrm>
        </p:spPr>
        <p:txBody>
          <a:bodyPr>
            <a:normAutofit/>
          </a:bodyPr>
          <a:lstStyle/>
          <a:p>
            <a:pPr marL="228600" lvl="1">
              <a:spcBef>
                <a:spcPts val="1000"/>
              </a:spcBef>
              <a:buBlip>
                <a:blip r:embed="rId2"/>
              </a:buBlip>
            </a:pPr>
            <a:r>
              <a:rPr lang="en-US" altLang="en-US" sz="1800" dirty="0"/>
              <a:t>The concept of confidence level could be extend to allow </a:t>
            </a:r>
            <a:r>
              <a:rPr lang="en-US" altLang="en-US" sz="1800" b="1" dirty="0" err="1"/>
              <a:t>MnS</a:t>
            </a:r>
            <a:r>
              <a:rPr lang="en-US" altLang="en-US" sz="1800" b="1" dirty="0"/>
              <a:t> Consumer to specify confidence level </a:t>
            </a:r>
            <a:r>
              <a:rPr lang="en-US" altLang="en-US" sz="1800" dirty="0"/>
              <a:t>as part of the intent (desired minimum probability of success).</a:t>
            </a:r>
          </a:p>
          <a:p>
            <a:pPr marL="228600" lvl="1">
              <a:spcBef>
                <a:spcPts val="1000"/>
              </a:spcBef>
              <a:buBlip>
                <a:blip r:embed="rId2"/>
              </a:buBlip>
            </a:pPr>
            <a:r>
              <a:rPr lang="en-US" altLang="en-US" sz="1800" dirty="0"/>
              <a:t>Enables two-way definition of confidence:</a:t>
            </a:r>
          </a:p>
          <a:p>
            <a:pPr marL="685800" lvl="2">
              <a:spcBef>
                <a:spcPts val="1000"/>
              </a:spcBef>
              <a:buBlip>
                <a:blip r:embed="rId2"/>
              </a:buBlip>
            </a:pPr>
            <a:r>
              <a:rPr lang="en-US" altLang="en-US" sz="1600" dirty="0"/>
              <a:t>Consumer-requested confidence level → required minimum probability (guarantee threshold).</a:t>
            </a:r>
          </a:p>
          <a:p>
            <a:pPr marL="685800" lvl="2">
              <a:spcBef>
                <a:spcPts val="1000"/>
              </a:spcBef>
              <a:buBlip>
                <a:blip r:embed="rId2"/>
              </a:buBlip>
            </a:pPr>
            <a:r>
              <a:rPr lang="en-US" altLang="en-US" sz="1600" dirty="0"/>
              <a:t>Producer-reported confidence level → actual measured probability.</a:t>
            </a:r>
          </a:p>
          <a:p>
            <a:pPr marL="228600" lvl="1">
              <a:spcBef>
                <a:spcPts val="1000"/>
              </a:spcBef>
              <a:buBlip>
                <a:blip r:embed="rId2"/>
              </a:buBlip>
            </a:pPr>
            <a:r>
              <a:rPr lang="en-US" altLang="en-US" sz="1800" dirty="0" err="1"/>
              <a:t>MnS</a:t>
            </a:r>
            <a:r>
              <a:rPr lang="en-US" altLang="en-US" sz="1800" dirty="0"/>
              <a:t> Producer evaluates if it can commit to the requested probability and maintains reporting the current probability of fulfilling the requirements.</a:t>
            </a:r>
          </a:p>
          <a:p>
            <a:pPr lvl="1"/>
            <a:endParaRPr lang="en-US" altLang="en-US" sz="1800" dirty="0"/>
          </a:p>
          <a:p>
            <a:pPr marL="228600" lvl="1">
              <a:spcBef>
                <a:spcPts val="1000"/>
              </a:spcBef>
              <a:buBlip>
                <a:blip r:embed="rId2"/>
              </a:buBlip>
            </a:pPr>
            <a:endParaRPr lang="en-US" altLang="en-US" sz="18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E16E6C5-7820-8533-CFB5-F8FADF4C0749}"/>
              </a:ext>
            </a:extLst>
          </p:cNvPr>
          <p:cNvSpPr/>
          <p:nvPr/>
        </p:nvSpPr>
        <p:spPr>
          <a:xfrm>
            <a:off x="3310499" y="4694035"/>
            <a:ext cx="1418492" cy="1045791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MnS</a:t>
            </a:r>
            <a:r>
              <a:rPr lang="en-US" dirty="0"/>
              <a:t> Consumer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EB1104A-2677-577A-6A5F-9F63B66E4E52}"/>
              </a:ext>
            </a:extLst>
          </p:cNvPr>
          <p:cNvSpPr/>
          <p:nvPr/>
        </p:nvSpPr>
        <p:spPr>
          <a:xfrm>
            <a:off x="8208315" y="4737736"/>
            <a:ext cx="1418492" cy="95838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MnS</a:t>
            </a:r>
            <a:r>
              <a:rPr lang="en-US" dirty="0"/>
              <a:t> Producer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E6A3DDD2-2CE2-6198-1B0A-C7FA5386EFD1}"/>
              </a:ext>
            </a:extLst>
          </p:cNvPr>
          <p:cNvCxnSpPr>
            <a:cxnSpLocks/>
          </p:cNvCxnSpPr>
          <p:nvPr/>
        </p:nvCxnSpPr>
        <p:spPr>
          <a:xfrm>
            <a:off x="4728991" y="4825642"/>
            <a:ext cx="347932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B00746D8-EAB2-9CC5-51F2-092FE0AF47E8}"/>
              </a:ext>
            </a:extLst>
          </p:cNvPr>
          <p:cNvSpPr txBox="1"/>
          <p:nvPr/>
        </p:nvSpPr>
        <p:spPr>
          <a:xfrm>
            <a:off x="5385664" y="4304627"/>
            <a:ext cx="21659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/>
              <a:t>Guaranteed requirements</a:t>
            </a:r>
            <a:br>
              <a:rPr lang="en-US" sz="1200" dirty="0"/>
            </a:br>
            <a:r>
              <a:rPr lang="en-US" sz="1200" dirty="0">
                <a:solidFill>
                  <a:srgbClr val="FF0000"/>
                </a:solidFill>
              </a:rPr>
              <a:t>with Confidence Level &gt; 95%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938EAC31-C764-E170-9171-14EC76056323}"/>
              </a:ext>
            </a:extLst>
          </p:cNvPr>
          <p:cNvCxnSpPr>
            <a:cxnSpLocks/>
          </p:cNvCxnSpPr>
          <p:nvPr/>
        </p:nvCxnSpPr>
        <p:spPr>
          <a:xfrm flipH="1">
            <a:off x="4766430" y="5662765"/>
            <a:ext cx="342930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82A20A44-0ADA-591E-0FF1-C4AD608EDC98}"/>
              </a:ext>
            </a:extLst>
          </p:cNvPr>
          <p:cNvSpPr txBox="1"/>
          <p:nvPr/>
        </p:nvSpPr>
        <p:spPr>
          <a:xfrm>
            <a:off x="5347554" y="5255523"/>
            <a:ext cx="24054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Report on the actual confidence level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E17B8C50-81F2-68FB-C459-7686A36FA1B4}"/>
              </a:ext>
            </a:extLst>
          </p:cNvPr>
          <p:cNvSpPr/>
          <p:nvPr/>
        </p:nvSpPr>
        <p:spPr>
          <a:xfrm>
            <a:off x="10075178" y="4766292"/>
            <a:ext cx="339754" cy="187407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F1A1844-B839-933C-4760-1E7E5C8C161D}"/>
              </a:ext>
            </a:extLst>
          </p:cNvPr>
          <p:cNvSpPr txBox="1"/>
          <p:nvPr/>
        </p:nvSpPr>
        <p:spPr>
          <a:xfrm>
            <a:off x="10367711" y="4737736"/>
            <a:ext cx="113043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/>
              <a:t>Enhancement</a:t>
            </a:r>
            <a:endParaRPr lang="en-US" sz="1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0893097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6D4A5E-B775-A8E2-81A9-8EB14CACCC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F27E161-0553-CC40-FC81-FF4873F407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200" dirty="0"/>
              <a:t>Benefits and Use Scenarios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5F114DE5-C191-D915-0748-2AE2AA309C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4" y="1868487"/>
            <a:ext cx="10546635" cy="4358353"/>
          </a:xfrm>
        </p:spPr>
        <p:txBody>
          <a:bodyPr>
            <a:normAutofit/>
          </a:bodyPr>
          <a:lstStyle/>
          <a:p>
            <a:pPr marL="228600" lvl="1">
              <a:spcBef>
                <a:spcPts val="1000"/>
              </a:spcBef>
              <a:buBlip>
                <a:blip r:embed="rId2"/>
              </a:buBlip>
            </a:pPr>
            <a:r>
              <a:rPr lang="en-US" altLang="en-US" sz="1800" dirty="0"/>
              <a:t>With </a:t>
            </a:r>
            <a:r>
              <a:rPr lang="en-US" altLang="en-US" sz="1800" dirty="0" err="1"/>
              <a:t>MnS</a:t>
            </a:r>
            <a:r>
              <a:rPr lang="en-US" altLang="en-US" sz="1800" dirty="0"/>
              <a:t> Consumer-based confidence level, there is an easy mapping between intent guarantees and contractual terms (e.g., SLAs)</a:t>
            </a:r>
          </a:p>
          <a:p>
            <a:pPr marL="228600" lvl="1">
              <a:spcBef>
                <a:spcPts val="1000"/>
              </a:spcBef>
              <a:buBlip>
                <a:blip r:embed="rId2"/>
              </a:buBlip>
            </a:pPr>
            <a:r>
              <a:rPr lang="en-US" altLang="en-US" sz="1800" dirty="0"/>
              <a:t>For instance, an SLO of “delay lower than X </a:t>
            </a:r>
            <a:r>
              <a:rPr lang="en-US" altLang="en-US" sz="1800" dirty="0" err="1"/>
              <a:t>ms</a:t>
            </a:r>
            <a:r>
              <a:rPr lang="en-US" altLang="en-US" sz="1800" dirty="0"/>
              <a:t>” with 95% compliance probability could be “mapped” to an intent with guaranteed expectation where the </a:t>
            </a:r>
            <a:r>
              <a:rPr lang="en-US" altLang="en-US" sz="1800" dirty="0" err="1"/>
              <a:t>MnS</a:t>
            </a:r>
            <a:r>
              <a:rPr lang="en-US" altLang="en-US" sz="1800" dirty="0"/>
              <a:t> consumer “asks” for 95% confidence level</a:t>
            </a:r>
          </a:p>
          <a:p>
            <a:pPr lvl="1"/>
            <a:endParaRPr lang="en-US" altLang="en-US" sz="1800" dirty="0"/>
          </a:p>
          <a:p>
            <a:pPr lvl="1"/>
            <a:endParaRPr lang="en-US" altLang="en-US" sz="1800" dirty="0"/>
          </a:p>
          <a:p>
            <a:pPr marL="228600" lvl="1">
              <a:spcBef>
                <a:spcPts val="1000"/>
              </a:spcBef>
              <a:buBlip>
                <a:blip r:embed="rId2"/>
              </a:buBlip>
            </a:pPr>
            <a:endParaRPr lang="en-US" altLang="en-US" sz="1800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0F6BBE6-2DE4-F96A-EB8B-333EA0A4AEF7}"/>
              </a:ext>
            </a:extLst>
          </p:cNvPr>
          <p:cNvSpPr/>
          <p:nvPr/>
        </p:nvSpPr>
        <p:spPr>
          <a:xfrm>
            <a:off x="1331038" y="4427980"/>
            <a:ext cx="1418492" cy="1045791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Customer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59FE57D-1425-481D-C405-0EEFDD07652C}"/>
              </a:ext>
            </a:extLst>
          </p:cNvPr>
          <p:cNvSpPr/>
          <p:nvPr/>
        </p:nvSpPr>
        <p:spPr>
          <a:xfrm>
            <a:off x="8403125" y="4427980"/>
            <a:ext cx="1418492" cy="95838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MnS</a:t>
            </a:r>
            <a:r>
              <a:rPr lang="en-US" dirty="0"/>
              <a:t> Producer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25A5AAB1-4993-ADC0-48DF-252FEA6109A8}"/>
              </a:ext>
            </a:extLst>
          </p:cNvPr>
          <p:cNvCxnSpPr>
            <a:cxnSpLocks/>
          </p:cNvCxnSpPr>
          <p:nvPr/>
        </p:nvCxnSpPr>
        <p:spPr>
          <a:xfrm>
            <a:off x="5616331" y="4559416"/>
            <a:ext cx="278679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9DA02478-C3C1-C4AB-6DF0-C24FEF7BBD6B}"/>
              </a:ext>
            </a:extLst>
          </p:cNvPr>
          <p:cNvSpPr txBox="1"/>
          <p:nvPr/>
        </p:nvSpPr>
        <p:spPr>
          <a:xfrm>
            <a:off x="6072220" y="3875018"/>
            <a:ext cx="19848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/>
              <a:t>Guaranteed expectation</a:t>
            </a:r>
          </a:p>
          <a:p>
            <a:pPr algn="ctr"/>
            <a:r>
              <a:rPr lang="en-US" sz="1200" dirty="0"/>
              <a:t>“latency lower than 10 </a:t>
            </a:r>
            <a:r>
              <a:rPr lang="en-US" sz="1200" dirty="0" err="1"/>
              <a:t>ms</a:t>
            </a:r>
            <a:r>
              <a:rPr lang="en-US" sz="1200" dirty="0"/>
              <a:t>”</a:t>
            </a:r>
          </a:p>
          <a:p>
            <a:pPr algn="ctr"/>
            <a:r>
              <a:rPr lang="en-US" sz="1200" dirty="0"/>
              <a:t>Confidence level of 95%</a:t>
            </a:r>
            <a:endParaRPr lang="en-US" sz="1200" dirty="0">
              <a:solidFill>
                <a:srgbClr val="FF0000"/>
              </a:solidFill>
            </a:endParaRP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E5A63B1C-5877-05AC-15B7-DBE799460BFB}"/>
              </a:ext>
            </a:extLst>
          </p:cNvPr>
          <p:cNvCxnSpPr>
            <a:cxnSpLocks/>
          </p:cNvCxnSpPr>
          <p:nvPr/>
        </p:nvCxnSpPr>
        <p:spPr>
          <a:xfrm flipH="1">
            <a:off x="5616331" y="5281883"/>
            <a:ext cx="278679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E2BEDC8C-6936-96AC-F5DB-6E67B78B9844}"/>
              </a:ext>
            </a:extLst>
          </p:cNvPr>
          <p:cNvSpPr txBox="1"/>
          <p:nvPr/>
        </p:nvSpPr>
        <p:spPr>
          <a:xfrm>
            <a:off x="5903489" y="5281882"/>
            <a:ext cx="24054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Current confidence level (probability of fulfilling the expectation) is 93%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97473FED-8E7E-9C1A-EEBA-9E3C7E7383D5}"/>
              </a:ext>
            </a:extLst>
          </p:cNvPr>
          <p:cNvSpPr/>
          <p:nvPr/>
        </p:nvSpPr>
        <p:spPr>
          <a:xfrm>
            <a:off x="4197839" y="4427980"/>
            <a:ext cx="1418492" cy="1045791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Operator</a:t>
            </a:r>
            <a:br>
              <a:rPr lang="en-US" dirty="0"/>
            </a:br>
            <a:r>
              <a:rPr lang="en-US" dirty="0"/>
              <a:t>(</a:t>
            </a:r>
            <a:r>
              <a:rPr lang="en-US" dirty="0" err="1"/>
              <a:t>MnS</a:t>
            </a:r>
            <a:r>
              <a:rPr lang="en-US" dirty="0"/>
              <a:t> Consumer)</a:t>
            </a: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EE2CF893-C8FD-7CB9-45BD-21F1DB9BDCA8}"/>
              </a:ext>
            </a:extLst>
          </p:cNvPr>
          <p:cNvCxnSpPr>
            <a:cxnSpLocks/>
            <a:stCxn id="3" idx="3"/>
            <a:endCxn id="22" idx="1"/>
          </p:cNvCxnSpPr>
          <p:nvPr/>
        </p:nvCxnSpPr>
        <p:spPr>
          <a:xfrm>
            <a:off x="2749530" y="4950876"/>
            <a:ext cx="144830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5AE2DFBD-2B36-6F46-004D-2A51B3C0D73F}"/>
              </a:ext>
            </a:extLst>
          </p:cNvPr>
          <p:cNvSpPr txBox="1"/>
          <p:nvPr/>
        </p:nvSpPr>
        <p:spPr>
          <a:xfrm>
            <a:off x="2795546" y="3846313"/>
            <a:ext cx="13562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SLO “delay lower than 10 </a:t>
            </a:r>
            <a:r>
              <a:rPr lang="en-US" sz="1200" dirty="0" err="1"/>
              <a:t>ms</a:t>
            </a:r>
            <a:r>
              <a:rPr lang="en-US" sz="1200" dirty="0"/>
              <a:t>”</a:t>
            </a:r>
          </a:p>
          <a:p>
            <a:pPr algn="ctr"/>
            <a:r>
              <a:rPr lang="en-US" sz="1200" dirty="0"/>
              <a:t>Compliance probability of 95%</a:t>
            </a:r>
          </a:p>
        </p:txBody>
      </p:sp>
    </p:spTree>
    <p:extLst>
      <p:ext uri="{BB962C8B-B14F-4D97-AF65-F5344CB8AC3E}">
        <p14:creationId xmlns:p14="http://schemas.microsoft.com/office/powerpoint/2010/main" val="4007622608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For endorsement 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4998" y="1920240"/>
            <a:ext cx="10718801" cy="4196079"/>
          </a:xfrm>
        </p:spPr>
        <p:txBody>
          <a:bodyPr/>
          <a:lstStyle/>
          <a:p>
            <a:r>
              <a:rPr lang="en-US" altLang="en-US" sz="1800" dirty="0"/>
              <a:t>The proposal complements the existing producer-reported confidence concept; it does not replace it.</a:t>
            </a:r>
          </a:p>
          <a:p>
            <a:r>
              <a:rPr lang="en-US" altLang="en-US" sz="1800" dirty="0"/>
              <a:t>Provides foundation for guarantee-based service assurance and intent-driven SLA management. </a:t>
            </a:r>
          </a:p>
          <a:p>
            <a:endParaRPr lang="en-US" sz="1800" b="1" dirty="0"/>
          </a:p>
          <a:p>
            <a:r>
              <a:rPr lang="en-US" altLang="en-US" sz="1800" b="1" dirty="0"/>
              <a:t>Proposal for endorsement:</a:t>
            </a:r>
            <a:r>
              <a:rPr lang="en-US" altLang="en-US" sz="1800" dirty="0"/>
              <a:t> It is proposed that </a:t>
            </a:r>
            <a:r>
              <a:rPr lang="en-US" sz="1800" dirty="0"/>
              <a:t>UC#8 of TR 28.881 (intent guarantee) be extended to also allow the </a:t>
            </a:r>
            <a:r>
              <a:rPr lang="en-US" sz="1800" b="1" dirty="0" err="1"/>
              <a:t>MnS</a:t>
            </a:r>
            <a:r>
              <a:rPr lang="en-US" sz="1800" b="1" dirty="0"/>
              <a:t> Consumer</a:t>
            </a:r>
            <a:r>
              <a:rPr lang="en-US" sz="1800" dirty="0"/>
              <a:t> to optionally specify a confidence level, representing the minimum probability of fulfilling the guaranteed requirement to be committed by the </a:t>
            </a:r>
            <a:r>
              <a:rPr lang="en-US" sz="1800" dirty="0" err="1"/>
              <a:t>MnS</a:t>
            </a:r>
            <a:r>
              <a:rPr lang="en-US" sz="1800" dirty="0"/>
              <a:t> Producer. The </a:t>
            </a:r>
            <a:r>
              <a:rPr lang="en-US" sz="1800" b="1" dirty="0"/>
              <a:t>calculation and reporting of the confidence level</a:t>
            </a:r>
            <a:r>
              <a:rPr lang="en-US" sz="1800" dirty="0"/>
              <a:t> by the </a:t>
            </a:r>
            <a:r>
              <a:rPr lang="en-US" sz="1800" dirty="0" err="1"/>
              <a:t>MnS</a:t>
            </a:r>
            <a:r>
              <a:rPr lang="en-US" sz="1800" dirty="0"/>
              <a:t> Producer remains unchanged.</a:t>
            </a:r>
            <a:endParaRPr lang="en-US" altLang="en-US" sz="1800" dirty="0"/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e6e3f665-e8c2-4c0d-a4cd-935ea700b3b9" xsi:nil="true"/>
    <lcf76f155ced4ddcb4097134ff3c332f xmlns="3ba6957d-a9a8-4f41-8172-bfeef4911de5">
      <Terms xmlns="http://schemas.microsoft.com/office/infopath/2007/PartnerControls"/>
    </lcf76f155ced4ddcb4097134ff3c332f>
    <Additionalinfo xmlns="3ba6957d-a9a8-4f41-8172-bfeef4911de5" xsi:nil="true"/>
    <_Flow_SignoffStatus xmlns="3ba6957d-a9a8-4f41-8172-bfeef4911de5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80DB98482345D4E96D29D2FF81F583D" ma:contentTypeVersion="14" ma:contentTypeDescription="Create a new document." ma:contentTypeScope="" ma:versionID="11dbcf9c05e47bc45cfc019eda348da5">
  <xsd:schema xmlns:xsd="http://www.w3.org/2001/XMLSchema" xmlns:xs="http://www.w3.org/2001/XMLSchema" xmlns:p="http://schemas.microsoft.com/office/2006/metadata/properties" xmlns:ns2="3ba6957d-a9a8-4f41-8172-bfeef4911de5" xmlns:ns3="e6e3f665-e8c2-4c0d-a4cd-935ea700b3b9" targetNamespace="http://schemas.microsoft.com/office/2006/metadata/properties" ma:root="true" ma:fieldsID="721dd7ed1ca520703f28285a7c79f852" ns2:_="" ns3:_="">
    <xsd:import namespace="3ba6957d-a9a8-4f41-8172-bfeef4911de5"/>
    <xsd:import namespace="e6e3f665-e8c2-4c0d-a4cd-935ea700b3b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_Flow_SignoffStatus" minOccurs="0"/>
                <xsd:element ref="ns2:Additionalinfo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a6957d-a9a8-4f41-8172-bfeef4911de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c3d31b72-c4b9-4223-ac69-1d9539891dc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_Flow_SignoffStatus" ma:index="20" nillable="true" ma:displayName="Sign-off status" ma:internalName="_x0024_Resources_x003a_core_x002c_Signoff_Status">
      <xsd:simpleType>
        <xsd:restriction base="dms:Text"/>
      </xsd:simpleType>
    </xsd:element>
    <xsd:element name="Additionalinfo" ma:index="21" nillable="true" ma:displayName="Additional info" ma:format="Dropdown" ma:internalName="Additionalinfo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6e3f665-e8c2-4c0d-a4cd-935ea700b3b9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1bb17b45-0fc3-4dfd-8d17-d7a441c478d4}" ma:internalName="TaxCatchAll" ma:showField="CatchAllData" ma:web="e6e3f665-e8c2-4c0d-a4cd-935ea700b3b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www.w3.org/XML/1998/namespace"/>
    <ds:schemaRef ds:uri="3ba6957d-a9a8-4f41-8172-bfeef4911de5"/>
    <ds:schemaRef ds:uri="http://purl.org/dc/terms/"/>
    <ds:schemaRef ds:uri="http://schemas.microsoft.com/office/2006/documentManagement/types"/>
    <ds:schemaRef ds:uri="http://purl.org/dc/elements/1.1/"/>
    <ds:schemaRef ds:uri="http://purl.org/dc/dcmitype/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e6e3f665-e8c2-4c0d-a4cd-935ea700b3b9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4426EC0-5E09-4CAE-BADA-A55827096D79}">
  <ds:schemaRefs>
    <ds:schemaRef ds:uri="3ba6957d-a9a8-4f41-8172-bfeef4911de5"/>
    <ds:schemaRef ds:uri="e6e3f665-e8c2-4c0d-a4cd-935ea700b3b9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  <clbl:label id="{92e84ceb-fbfd-47ab-be52-080c6b87953f}" enabled="0" method="" siteId="{92e84ceb-fbfd-47ab-be52-080c6b87953f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59</TotalTime>
  <Words>444</Words>
  <Application>Microsoft Office PowerPoint</Application>
  <PresentationFormat>Widescreen</PresentationFormat>
  <Paragraphs>47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Arial </vt:lpstr>
      <vt:lpstr>Calibri</vt:lpstr>
      <vt:lpstr>Calibri Light</vt:lpstr>
      <vt:lpstr>Times New Roman</vt:lpstr>
      <vt:lpstr>Office Theme</vt:lpstr>
      <vt:lpstr>MnS Consumer-based confidence level for intent guarantees</vt:lpstr>
      <vt:lpstr>Existing Concept: Confidence Level</vt:lpstr>
      <vt:lpstr>Proposed Enhancement: Confidence Level Specified by MnS Consumer</vt:lpstr>
      <vt:lpstr>Benefits and Use Scenarios</vt:lpstr>
      <vt:lpstr>For endorsement 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Ericsson</cp:lastModifiedBy>
  <cp:revision>3</cp:revision>
  <dcterms:created xsi:type="dcterms:W3CDTF">2010-02-05T13:52:04Z</dcterms:created>
  <dcterms:modified xsi:type="dcterms:W3CDTF">2025-11-07T17:21:26Z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0x010100380DB98482345D4E96D29D2FF81F583D</vt:lpwstr>
  </property>
  <property fmtid="{D5CDD505-2E9C-101B-9397-08002B2CF9AE}" pid="3" name="_dlc_DocIdItemGuid">
    <vt:lpwstr>09f554ed-93eb-463a-86b8-ed02b0610872</vt:lpwstr>
  </property>
  <property fmtid="{D5CDD505-2E9C-101B-9397-08002B2CF9AE}" pid="4" name="MediaServiceImageTags">
    <vt:lpwstr/>
  </property>
</Properties>
</file>