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6"/>
  </p:sldMasterIdLst>
  <p:notesMasterIdLst>
    <p:notesMasterId r:id="rId13"/>
  </p:notesMasterIdLst>
  <p:handoutMasterIdLst>
    <p:handoutMasterId r:id="rId14"/>
  </p:handoutMasterIdLst>
  <p:sldIdLst>
    <p:sldId id="303" r:id="rId7"/>
    <p:sldId id="963" r:id="rId8"/>
    <p:sldId id="960" r:id="rId9"/>
    <p:sldId id="961" r:id="rId10"/>
    <p:sldId id="962" r:id="rId11"/>
    <p:sldId id="704" r:id="rId1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88D0"/>
    <a:srgbClr val="72AF2F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00" autoAdjust="0"/>
    <p:restoredTop sz="97457" autoAdjust="0"/>
  </p:normalViewPr>
  <p:slideViewPr>
    <p:cSldViewPr snapToGrid="0">
      <p:cViewPr varScale="1">
        <p:scale>
          <a:sx n="82" d="100"/>
          <a:sy n="82" d="100"/>
        </p:scale>
        <p:origin x="95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307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10/4/2025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10/4/2025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34B34A06-0E77-40D5-8C03-85C7F7B94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47700" y="6432234"/>
            <a:ext cx="8756536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47700" y="6501127"/>
            <a:ext cx="8481900" cy="256545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S5-254616 25th Anniversary Celebration of SA5 Charging Subgroup 2000 - 2025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www.facebook.com/groups/315307643644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5_TM/Slideshow%20100th%20meeting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94480" y="2173184"/>
            <a:ext cx="10363200" cy="324072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dirty="0"/>
              <a:t>25th Anniversary Celebration </a:t>
            </a:r>
            <a:br>
              <a:rPr lang="en-GB" altLang="zh-CN" sz="4800" dirty="0"/>
            </a:br>
            <a:r>
              <a:rPr lang="en-GB" altLang="zh-CN" sz="4800" dirty="0"/>
              <a:t>of </a:t>
            </a:r>
            <a:br>
              <a:rPr lang="en-GB" altLang="zh-CN" sz="4800" dirty="0"/>
            </a:br>
            <a:r>
              <a:rPr lang="en-GB" altLang="zh-CN" sz="4800" b="1" dirty="0"/>
              <a:t>SA5 Charging Subgroup </a:t>
            </a:r>
            <a:br>
              <a:rPr lang="en-GB" altLang="zh-CN" sz="4800" dirty="0"/>
            </a:br>
            <a:r>
              <a:rPr lang="en-GB" altLang="zh-CN" sz="4800" dirty="0"/>
              <a:t>2000 - 2025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A007B7-1542-FBD7-C9F6-6A2DC7D4E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9D5B6D-C1C2-6C69-A05A-55A9CF15A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3932" y="21586"/>
            <a:ext cx="9102725" cy="1143000"/>
          </a:xfrm>
        </p:spPr>
        <p:txBody>
          <a:bodyPr/>
          <a:lstStyle/>
          <a:p>
            <a:r>
              <a:rPr lang="en-US" altLang="zh-CN" dirty="0"/>
              <a:t>History of SA5 Charging SWG 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AD21E0-00D2-5CF4-6792-FC33051FD7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238" y="1011236"/>
            <a:ext cx="11183938" cy="4830763"/>
          </a:xfrm>
        </p:spPr>
        <p:txBody>
          <a:bodyPr/>
          <a:lstStyle/>
          <a:p>
            <a:r>
              <a:rPr lang="en-US" altLang="zh-CN" sz="1600" b="1" dirty="0"/>
              <a:t>From the first SA5 Charging Ad-hoc meeting in 2000 </a:t>
            </a:r>
          </a:p>
          <a:p>
            <a:endParaRPr lang="en-US" altLang="zh-CN" sz="1600" dirty="0"/>
          </a:p>
          <a:p>
            <a:endParaRPr lang="en-US" altLang="zh-CN" sz="1600" dirty="0"/>
          </a:p>
          <a:p>
            <a:endParaRPr lang="en-US" altLang="zh-CN" sz="1600" dirty="0"/>
          </a:p>
          <a:p>
            <a:endParaRPr lang="en-US" altLang="zh-CN" sz="1600" dirty="0"/>
          </a:p>
          <a:p>
            <a:endParaRPr lang="en-US" altLang="zh-CN" sz="1600" dirty="0"/>
          </a:p>
          <a:p>
            <a:endParaRPr lang="en-US" altLang="zh-CN" sz="1600" dirty="0"/>
          </a:p>
          <a:p>
            <a:endParaRPr lang="en-US" altLang="zh-CN" sz="1600" dirty="0"/>
          </a:p>
          <a:p>
            <a:endParaRPr lang="en-US" altLang="zh-CN" sz="1600" dirty="0"/>
          </a:p>
          <a:p>
            <a:endParaRPr lang="en-US" altLang="zh-CN" sz="1600" dirty="0"/>
          </a:p>
          <a:p>
            <a:r>
              <a:rPr lang="en-US" altLang="zh-CN" sz="1600" b="1" dirty="0"/>
              <a:t>To Sub Working Group created in 2001</a:t>
            </a:r>
          </a:p>
          <a:p>
            <a:endParaRPr lang="zh-CN" altLang="en-US" sz="16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DFE4E656-C40F-D691-0F5D-2E96B532C5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381260"/>
              </p:ext>
            </p:extLst>
          </p:nvPr>
        </p:nvGraphicFramePr>
        <p:xfrm>
          <a:off x="130087" y="4663804"/>
          <a:ext cx="2486501" cy="11781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65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5639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048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</a:rPr>
                        <a:t>S5.AR rapporteur group</a:t>
                      </a:r>
                      <a:endParaRPr lang="zh-CN" sz="16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639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048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</a:rPr>
                        <a:t>S5.CB rapporteur group</a:t>
                      </a:r>
                      <a:endParaRPr lang="zh-CN" sz="16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639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04875" algn="l"/>
                        </a:tabLs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S5.CM rapporteur group</a:t>
                      </a:r>
                      <a:endParaRPr lang="zh-CN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5639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048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</a:rPr>
                        <a:t>S5.FM rapporteur group</a:t>
                      </a:r>
                      <a:endParaRPr lang="zh-CN" sz="16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5639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048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</a:rPr>
                        <a:t>S5.PM rapporteur group</a:t>
                      </a:r>
                      <a:endParaRPr lang="zh-CN" sz="16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3E9CBC25-9FC1-2D9B-534F-AED4C77BAC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755111"/>
              </p:ext>
            </p:extLst>
          </p:nvPr>
        </p:nvGraphicFramePr>
        <p:xfrm>
          <a:off x="3611133" y="5161046"/>
          <a:ext cx="4243414" cy="11514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5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7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3166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04875" algn="l"/>
                        </a:tabLs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SGW A</a:t>
                      </a:r>
                      <a:endParaRPr lang="zh-CN" sz="12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04875" algn="l"/>
                        </a:tabLst>
                      </a:pPr>
                      <a:r>
                        <a:rPr lang="pt-BR" altLang="zh-CN" sz="1200" dirty="0">
                          <a:effectLst/>
                          <a:latin typeface="+mn-lt"/>
                          <a:ea typeface="+mn-ea"/>
                        </a:rPr>
                        <a:t>OAM-AR</a:t>
                      </a:r>
                      <a:r>
                        <a:rPr lang="zh-CN" altLang="en-US" sz="1200" dirty="0">
                          <a:effectLst/>
                          <a:latin typeface="+mn-lt"/>
                          <a:ea typeface="+mn-ea"/>
                        </a:rPr>
                        <a:t>， </a:t>
                      </a:r>
                      <a:r>
                        <a:rPr lang="pt-BR" altLang="zh-CN" sz="1200" dirty="0">
                          <a:effectLst/>
                          <a:latin typeface="+mn-lt"/>
                          <a:ea typeface="+mn-ea"/>
                        </a:rPr>
                        <a:t>OAM-PR</a:t>
                      </a:r>
                      <a:r>
                        <a:rPr lang="zh-CN" altLang="en-US" sz="1200" dirty="0">
                          <a:effectLst/>
                          <a:latin typeface="+mn-lt"/>
                          <a:ea typeface="+mn-ea"/>
                        </a:rPr>
                        <a:t>，</a:t>
                      </a:r>
                      <a:r>
                        <a:rPr lang="pt-BR" altLang="zh-CN" sz="1200" dirty="0">
                          <a:effectLst/>
                          <a:latin typeface="+mn-lt"/>
                          <a:ea typeface="+mn-ea"/>
                        </a:rPr>
                        <a:t>UOAM</a:t>
                      </a:r>
                    </a:p>
                    <a:p>
                      <a:pPr marL="457200" lvl="1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04875" algn="l"/>
                        </a:tabLst>
                      </a:pPr>
                      <a:r>
                        <a:rPr lang="pt-BR" altLang="zh-CN" sz="1200" dirty="0">
                          <a:effectLst/>
                          <a:latin typeface="+mn-lt"/>
                          <a:ea typeface="+mn-ea"/>
                        </a:rPr>
                        <a:t>SUM</a:t>
                      </a:r>
                      <a:r>
                        <a:rPr lang="zh-CN" altLang="en-US" sz="1200" dirty="0">
                          <a:effectLst/>
                          <a:latin typeface="+mn-lt"/>
                          <a:ea typeface="+mn-ea"/>
                        </a:rPr>
                        <a:t>，</a:t>
                      </a:r>
                      <a:r>
                        <a:rPr lang="pt-BR" altLang="zh-CN" sz="1200" dirty="0">
                          <a:effectLst/>
                          <a:latin typeface="+mn-lt"/>
                          <a:ea typeface="+mn-ea"/>
                        </a:rPr>
                        <a:t>OAM-UEM</a:t>
                      </a:r>
                      <a:r>
                        <a:rPr lang="zh-CN" altLang="en-US" sz="1200" dirty="0">
                          <a:effectLst/>
                          <a:latin typeface="+mn-lt"/>
                          <a:ea typeface="+mn-ea"/>
                        </a:rPr>
                        <a:t>，</a:t>
                      </a:r>
                      <a:r>
                        <a:rPr lang="pt-BR" altLang="zh-CN" sz="1200" dirty="0">
                          <a:effectLst/>
                          <a:latin typeface="+mn-lt"/>
                          <a:ea typeface="+mn-ea"/>
                        </a:rPr>
                        <a:t>UEM</a:t>
                      </a:r>
                      <a:endParaRPr lang="zh-CN" sz="12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162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04875" algn="l"/>
                        </a:tabLst>
                      </a:pPr>
                      <a:r>
                        <a:rPr lang="en-GB" altLang="zh-CN" sz="1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SWG</a:t>
                      </a:r>
                      <a:r>
                        <a:rPr lang="en-GB" altLang="zh-CN" sz="1100" baseline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 B</a:t>
                      </a:r>
                      <a:endParaRPr lang="zh-CN" altLang="zh-CN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04875" algn="l"/>
                        </a:tabLst>
                      </a:pPr>
                      <a:r>
                        <a:rPr lang="en-US" altLang="zh-CN" sz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OAM-CH, </a:t>
                      </a:r>
                      <a:r>
                        <a:rPr lang="en-US" altLang="zh-CN" sz="1200" dirty="0">
                          <a:effectLst/>
                          <a:latin typeface="+mn-lt"/>
                          <a:ea typeface="+mn-ea"/>
                        </a:rPr>
                        <a:t>OAM-CH/IP</a:t>
                      </a:r>
                      <a:r>
                        <a:rPr lang="zh-CN" altLang="en-US" sz="1200" dirty="0">
                          <a:effectLst/>
                          <a:latin typeface="+mn-lt"/>
                          <a:ea typeface="+mn-ea"/>
                        </a:rPr>
                        <a:t>，</a:t>
                      </a:r>
                      <a:r>
                        <a:rPr lang="en-US" altLang="zh-CN" sz="1200" dirty="0">
                          <a:effectLst/>
                          <a:latin typeface="+mn-lt"/>
                          <a:ea typeface="+mn-ea"/>
                        </a:rPr>
                        <a:t>PM</a:t>
                      </a:r>
                      <a:endParaRPr lang="zh-CN" altLang="zh-CN" sz="12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162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04875" algn="l"/>
                        </a:tabLst>
                      </a:pPr>
                      <a:r>
                        <a:rPr lang="en-GB" altLang="zh-CN" sz="1100" dirty="0">
                          <a:effectLst/>
                          <a:latin typeface="+mn-lt"/>
                        </a:rPr>
                        <a:t>SWG_C</a:t>
                      </a:r>
                      <a:endParaRPr lang="zh-CN" altLang="zh-CN" sz="12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04875" algn="l"/>
                        </a:tabLst>
                      </a:pPr>
                      <a:r>
                        <a:rPr lang="en-US" altLang="zh-CN" sz="1200" dirty="0">
                          <a:effectLst/>
                          <a:latin typeface="+mn-lt"/>
                          <a:ea typeface="+mn-ea"/>
                        </a:rPr>
                        <a:t>OAM-CM</a:t>
                      </a:r>
                      <a:r>
                        <a:rPr lang="zh-CN" altLang="en-US" sz="1200" dirty="0">
                          <a:effectLst/>
                          <a:latin typeface="+mn-lt"/>
                          <a:ea typeface="+mn-ea"/>
                        </a:rPr>
                        <a:t>，</a:t>
                      </a:r>
                      <a:r>
                        <a:rPr lang="en-US" altLang="zh-CN" sz="1200" dirty="0">
                          <a:effectLst/>
                          <a:latin typeface="+mn-lt"/>
                          <a:ea typeface="+mn-ea"/>
                        </a:rPr>
                        <a:t>OAM-FM</a:t>
                      </a:r>
                      <a:endParaRPr lang="zh-CN" altLang="zh-CN" sz="12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802A416C-F7E1-9E75-68CB-584B06AC69B0}"/>
              </a:ext>
            </a:extLst>
          </p:cNvPr>
          <p:cNvSpPr/>
          <p:nvPr/>
        </p:nvSpPr>
        <p:spPr>
          <a:xfrm>
            <a:off x="3593624" y="4334312"/>
            <a:ext cx="37133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zh-CN" sz="1400" b="1" dirty="0">
                <a:highlight>
                  <a:srgbClr val="FFFF00"/>
                </a:highlight>
                <a:latin typeface="Times New Roman" panose="02020603050405020304" pitchFamily="18" charset="0"/>
              </a:rPr>
              <a:t>2001/06/01</a:t>
            </a:r>
          </a:p>
          <a:p>
            <a:pPr algn="ctr"/>
            <a:r>
              <a:rPr lang="en-GB" altLang="zh-CN" sz="1400" b="1" dirty="0">
                <a:highlight>
                  <a:srgbClr val="FFFF00"/>
                </a:highlight>
                <a:latin typeface="Times New Roman" panose="02020603050405020304" pitchFamily="18" charset="0"/>
              </a:rPr>
              <a:t>(</a:t>
            </a:r>
            <a:r>
              <a:rPr lang="en-US" altLang="zh-CN" sz="1400" b="1" dirty="0">
                <a:highlight>
                  <a:srgbClr val="FFFF00"/>
                </a:highlight>
                <a:latin typeface="Times New Roman" panose="02020603050405020304" pitchFamily="18" charset="0"/>
              </a:rPr>
              <a:t>Report of Meeting #21, Naperville/USA, 16 – 20 July 2001</a:t>
            </a:r>
            <a:r>
              <a:rPr lang="en-GB" altLang="zh-CN" sz="1400" b="1" dirty="0">
                <a:highlight>
                  <a:srgbClr val="FFFF00"/>
                </a:highlight>
                <a:latin typeface="Times New Roman" panose="02020603050405020304" pitchFamily="18" charset="0"/>
              </a:rPr>
              <a:t>)</a:t>
            </a:r>
            <a:endParaRPr lang="zh-CN" altLang="en-US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1C4F24B-A4AA-28A4-929D-F4B721C7D0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474" y="3514687"/>
            <a:ext cx="4823043" cy="2856313"/>
          </a:xfrm>
          <a:prstGeom prst="rect">
            <a:avLst/>
          </a:prstGeom>
        </p:spPr>
      </p:pic>
      <p:sp>
        <p:nvSpPr>
          <p:cNvPr id="17" name="右箭头 16">
            <a:extLst>
              <a:ext uri="{FF2B5EF4-FFF2-40B4-BE49-F238E27FC236}">
                <a16:creationId xmlns:a16="http://schemas.microsoft.com/office/drawing/2014/main" id="{0577032A-C9B8-BFE7-7AB3-23BB539800DC}"/>
              </a:ext>
            </a:extLst>
          </p:cNvPr>
          <p:cNvSpPr/>
          <p:nvPr/>
        </p:nvSpPr>
        <p:spPr bwMode="auto">
          <a:xfrm>
            <a:off x="2776447" y="4854935"/>
            <a:ext cx="666049" cy="603251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2EB99FA-2EA0-0870-33A5-D5C9915D2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920" y="1452640"/>
            <a:ext cx="4229101" cy="241113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5A45B81-66B6-EFC0-FFBB-9C51BBA584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50" y="1359523"/>
            <a:ext cx="5805577" cy="2067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34833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3932" y="21586"/>
            <a:ext cx="9102725" cy="1143000"/>
          </a:xfrm>
        </p:spPr>
        <p:txBody>
          <a:bodyPr/>
          <a:lstStyle/>
          <a:p>
            <a:r>
              <a:rPr lang="en-US" altLang="zh-CN" dirty="0"/>
              <a:t>The Photos before and of SGW 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877" y="1239370"/>
            <a:ext cx="3510640" cy="23702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80" y="3684447"/>
            <a:ext cx="3504937" cy="25609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134CCFE-F349-5CCA-F1D5-E9A8720CEE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8602" y="1164586"/>
            <a:ext cx="7813998" cy="508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62558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/>
          </p:cNvSpPr>
          <p:nvPr/>
        </p:nvSpPr>
        <p:spPr bwMode="auto">
          <a:xfrm>
            <a:off x="6300895" y="6130099"/>
            <a:ext cx="78994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>
              <a:defRPr/>
            </a:pPr>
            <a:r>
              <a:rPr lang="en-GB" altLang="zh-CN" sz="1600" b="1" kern="0" dirty="0">
                <a:solidFill>
                  <a:srgbClr val="FF0000"/>
                </a:solidFill>
                <a:latin typeface="Calibri" pitchFamily="34" charset="0"/>
                <a:cs typeface="+mj-cs"/>
                <a:hlinkClick r:id="rId2"/>
              </a:rPr>
              <a:t>Visit SA5 facebook page!</a:t>
            </a:r>
            <a:r>
              <a:rPr lang="en-GB" altLang="zh-CN" sz="1600" b="1" kern="0" dirty="0">
                <a:solidFill>
                  <a:srgbClr val="FF0000"/>
                </a:solidFill>
                <a:latin typeface="Calibri" pitchFamily="34" charset="0"/>
                <a:cs typeface="+mj-cs"/>
              </a:rPr>
              <a:t> </a:t>
            </a:r>
          </a:p>
        </p:txBody>
      </p:sp>
      <p:pic>
        <p:nvPicPr>
          <p:cNvPr id="18" name="Picture 10" descr="D:\_PHOTOS SA5\2012\2012-08-19--24 SA5#84 Berlin\Selection\SA5 friends of Deutsche Bundesta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93"/>
          <a:stretch/>
        </p:blipFill>
        <p:spPr bwMode="auto">
          <a:xfrm>
            <a:off x="630389" y="1147143"/>
            <a:ext cx="3940764" cy="226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57" y="3467070"/>
            <a:ext cx="3935396" cy="291544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3531" y="1716987"/>
            <a:ext cx="6992868" cy="4555157"/>
          </a:xfrm>
          <a:prstGeom prst="rect">
            <a:avLst/>
          </a:prstGeom>
        </p:spPr>
      </p:pic>
      <p:sp>
        <p:nvSpPr>
          <p:cNvPr id="21" name="标题 1"/>
          <p:cNvSpPr>
            <a:spLocks noGrp="1"/>
          </p:cNvSpPr>
          <p:nvPr>
            <p:ph type="title"/>
          </p:nvPr>
        </p:nvSpPr>
        <p:spPr>
          <a:xfrm>
            <a:off x="973932" y="21586"/>
            <a:ext cx="9102725" cy="1143000"/>
          </a:xfrm>
        </p:spPr>
        <p:txBody>
          <a:bodyPr/>
          <a:lstStyle/>
          <a:p>
            <a:r>
              <a:rPr lang="en-US" altLang="zh-CN" dirty="0"/>
              <a:t>Beautiful memories</a:t>
            </a:r>
            <a:endParaRPr lang="zh-CN" altLang="en-US" dirty="0"/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EED9CF7E-408A-4F84-90AE-5B1314F1FE74}"/>
              </a:ext>
            </a:extLst>
          </p:cNvPr>
          <p:cNvSpPr txBox="1">
            <a:spLocks/>
          </p:cNvSpPr>
          <p:nvPr/>
        </p:nvSpPr>
        <p:spPr bwMode="auto">
          <a:xfrm>
            <a:off x="3662211" y="1188374"/>
            <a:ext cx="78994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>
              <a:defRPr/>
            </a:pPr>
            <a:r>
              <a:rPr lang="en-GB" altLang="zh-CN" sz="1600" b="1" kern="0" dirty="0">
                <a:solidFill>
                  <a:srgbClr val="FF0000"/>
                </a:solidFill>
                <a:latin typeface="Calibri" pitchFamily="34" charset="0"/>
                <a:cs typeface="+mj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Source:</a:t>
            </a:r>
            <a:r>
              <a:rPr lang="en-GB" altLang="zh-CN" sz="1600" b="1" kern="0" dirty="0">
                <a:solidFill>
                  <a:srgbClr val="FF0000"/>
                </a:solidFill>
                <a:latin typeface="Calibri" pitchFamily="34" charset="0"/>
                <a:cs typeface="+mj-cs"/>
              </a:rPr>
              <a:t> </a:t>
            </a:r>
            <a:r>
              <a:rPr lang="en-GB" altLang="zh-CN" sz="1600" b="1" kern="0" dirty="0">
                <a:solidFill>
                  <a:srgbClr val="0000FF"/>
                </a:solidFill>
                <a:latin typeface="Calibri" pitchFamily="34" charset="0"/>
                <a:cs typeface="+mj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Slideshow 100</a:t>
            </a:r>
            <a:r>
              <a:rPr lang="en-GB" altLang="zh-CN" sz="1600" b="1" kern="0" baseline="30000" dirty="0">
                <a:solidFill>
                  <a:srgbClr val="0000FF"/>
                </a:solidFill>
                <a:latin typeface="Calibri" pitchFamily="34" charset="0"/>
                <a:cs typeface="+mj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</a:t>
            </a:r>
            <a:r>
              <a:rPr lang="en-GB" altLang="zh-CN" sz="1600" b="1" kern="0" dirty="0">
                <a:solidFill>
                  <a:srgbClr val="FF0000"/>
                </a:solidFill>
                <a:latin typeface="Calibri" pitchFamily="34" charset="0"/>
                <a:cs typeface="+mj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SA5 meeting</a:t>
            </a:r>
            <a:endParaRPr lang="en-GB" altLang="zh-CN" sz="1600" b="1" kern="0" dirty="0">
              <a:solidFill>
                <a:srgbClr val="FF0000"/>
              </a:solidFill>
              <a:latin typeface="Calibri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9169611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163" y="1227641"/>
            <a:ext cx="5066732" cy="5043601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973932" y="21586"/>
            <a:ext cx="9102725" cy="1143000"/>
          </a:xfrm>
        </p:spPr>
        <p:txBody>
          <a:bodyPr/>
          <a:lstStyle/>
          <a:p>
            <a:r>
              <a:rPr lang="en-US" altLang="zh-CN" dirty="0"/>
              <a:t>The 25</a:t>
            </a:r>
            <a:r>
              <a:rPr lang="en-US" altLang="zh-CN" baseline="30000" dirty="0"/>
              <a:t>th</a:t>
            </a:r>
            <a:r>
              <a:rPr lang="en-US" altLang="zh-CN" dirty="0"/>
              <a:t> Anniversary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364315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71c5aaf6-e6ce-465b-b873-5148d2a4c105"/>
    <ds:schemaRef ds:uri="http://purl.org/dc/elements/1.1/"/>
    <ds:schemaRef ds:uri="http://purl.org/dc/dcmitype/"/>
    <ds:schemaRef ds:uri="http://schemas.microsoft.com/office/2006/metadata/properties"/>
    <ds:schemaRef ds:uri="http://schemas.microsoft.com/office/infopath/2007/PartnerControls"/>
    <ds:schemaRef ds:uri="687e87d0-d0a8-4c48-8f94-14f0c67212c5"/>
    <ds:schemaRef ds:uri="http://purl.org/dc/terms/"/>
    <ds:schemaRef ds:uri="b4d06219-a142-4c5f-be55-53f74cb980c7"/>
    <ds:schemaRef ds:uri="http://schemas.openxmlformats.org/package/2006/metadata/core-properties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24905</TotalTime>
  <Words>135</Words>
  <Application>Microsoft Office PowerPoint</Application>
  <PresentationFormat>Widescreen</PresentationFormat>
  <Paragraphs>34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    25th Anniversary Celebration  of  SA5 Charging Subgroup  2000 - 2025  </vt:lpstr>
      <vt:lpstr>History of SA5 Charging SWG </vt:lpstr>
      <vt:lpstr>The Photos before and of SGW </vt:lpstr>
      <vt:lpstr>Beautiful memories</vt:lpstr>
      <vt:lpstr>The 25th Anniversary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Gerald Goermer</cp:lastModifiedBy>
  <cp:revision>449</cp:revision>
  <dcterms:created xsi:type="dcterms:W3CDTF">2019-03-13T01:38:36Z</dcterms:created>
  <dcterms:modified xsi:type="dcterms:W3CDTF">2025-10-04T04:03:10Z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(3)q4SeczrVLm6exRMuOwuN8pwggfRX7+WGTS5cb6iMtOrSlpEUrro3Rfwg0OF5IGR8nhu939lx
P8OIS+6aD8RivRfV1vFiY2yM/+ncF+/3IvIwgexLVDotx376esHPYEFmxOf5lym785O56vAI
CSk0ss+YMXP1EKGU4fcd/he6/N1AMoYK46qpO9LkFkaGM3Ddeuvc4NYQnTV05P9/YlLh5kir
mYD3pZS/MjfyPV9HpN</vt:lpwstr>
  </property>
  <property fmtid="{D5CDD505-2E9C-101B-9397-08002B2CF9AE}" pid="4" name="_2015_ms_pID_7253431">
    <vt:lpwstr>IfOvmajjoXRYTRyb7zabdyfBw+covhz+icRkeeETAIhf3i8XVrtdWk
Ngk2oAtceeVv+sMM5cuOoXXqrpEY1+zaOr+HefkeTpMWli30c0y45fZ4CqFxxcGBeyH+eXzq
QWTogmvLWM0mvrRbynMuFrKusYvrMcGyNBNdtx2cLukFikv58Q0yf/MrrCgoG1CuJcxlcBvH
s3e8PwFRIJVJHAJiIzJc8h1Gp1u0KEFxi84P</vt:lpwstr>
  </property>
  <property fmtid="{D5CDD505-2E9C-101B-9397-08002B2CF9AE}" pid="5" name="_2015_ms_pID_7253432">
    <vt:lpwstr>dw==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1759203760</vt:lpwstr>
  </property>
</Properties>
</file>