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0"/>
  </p:notesMasterIdLst>
  <p:handoutMasterIdLst>
    <p:handoutMasterId r:id="rId11"/>
  </p:handoutMasterIdLst>
  <p:sldIdLst>
    <p:sldId id="303" r:id="rId2"/>
    <p:sldId id="2147480959" r:id="rId3"/>
    <p:sldId id="2147480966" r:id="rId4"/>
    <p:sldId id="2147480967" r:id="rId5"/>
    <p:sldId id="2147480968" r:id="rId6"/>
    <p:sldId id="2147480970" r:id="rId7"/>
    <p:sldId id="2147480971" r:id="rId8"/>
    <p:sldId id="866" r:id="rId9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29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58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287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716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7145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0574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24003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27432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6-10-2219_Puneet Jain" initials="PKJ" lastIdx="1" clrIdx="0">
    <p:extLst>
      <p:ext uri="{19B8F6BF-5375-455C-9EA6-DF929625EA0E}">
        <p15:presenceInfo xmlns:p15="http://schemas.microsoft.com/office/powerpoint/2012/main" userId="06-10-2219_Puneet Ja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3300"/>
    <a:srgbClr val="B1D254"/>
    <a:srgbClr val="62A14D"/>
    <a:srgbClr val="E9EDF4"/>
    <a:srgbClr val="000000"/>
    <a:srgbClr val="C6D254"/>
    <a:srgbClr val="72AF2F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89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147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8/26/2025</a:t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1219169" rtl="0" eaLnBrk="1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FD39E0-52DC-4E29-9B33-7D479C89A1F8}" type="slidenum"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Neue"/>
                <a:ea typeface="+mn-ea"/>
                <a:cs typeface="+mn-cs"/>
                <a:sym typeface="Helvetica Neue"/>
              </a:rPr>
              <a:pPr marL="0" marR="0" lvl="0" indent="0" algn="l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840685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</a:t>
            </a:r>
            <a:r>
              <a:rPr lang="de-DE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SA3 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Meeting #</a:t>
            </a:r>
            <a:r>
              <a:rPr lang="de-DE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123</a:t>
            </a:r>
            <a:endParaRPr lang="de-DE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Goteborg, Sweden, 25 - 29 August 2025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2915D091-3EFD-22D5-BE34-1795E1533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5904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8592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03690" y="6430980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37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b="1" dirty="0" smtClean="0">
                <a:solidFill>
                  <a:schemeClr val="bg1"/>
                </a:solidFill>
              </a:rPr>
              <a:t>S3-252911</a:t>
            </a:r>
            <a:r>
              <a:rPr lang="en-GB" altLang="de-DE" sz="1200" dirty="0" smtClean="0">
                <a:solidFill>
                  <a:schemeClr val="bg1"/>
                </a:solidFill>
              </a:rPr>
              <a:t>: SA3#123, </a:t>
            </a:r>
            <a:r>
              <a:rPr lang="en-US" altLang="de-DE" sz="1200" dirty="0" smtClean="0">
                <a:solidFill>
                  <a:schemeClr val="bg1"/>
                </a:solidFill>
              </a:rPr>
              <a:t>25 </a:t>
            </a:r>
            <a:r>
              <a:rPr lang="en-US" altLang="de-DE" sz="1200" dirty="0">
                <a:solidFill>
                  <a:schemeClr val="bg1"/>
                </a:solidFill>
              </a:rPr>
              <a:t>– </a:t>
            </a:r>
            <a:r>
              <a:rPr lang="en-US" altLang="de-DE" sz="1200" dirty="0" smtClean="0">
                <a:solidFill>
                  <a:schemeClr val="bg1"/>
                </a:solidFill>
              </a:rPr>
              <a:t>29 August 2025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11296930" y="6576031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1916" y="158348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71" r:id="rId4"/>
    <p:sldLayoutId id="2147483772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8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66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537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726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8914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103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rajvel@samsung.com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895600" y="4376424"/>
            <a:ext cx="6400800" cy="1633203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FR" altLang="de-D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Rajavelsamy</a:t>
            </a:r>
            <a:r>
              <a:rPr lang="fr-FR" alt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</a:t>
            </a:r>
            <a:endParaRPr lang="fr-FR" alt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eaLnBrk="1" hangingPunct="1">
              <a:buNone/>
            </a:pPr>
            <a:r>
              <a:rPr lang="fr-FR" alt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SA3 </a:t>
            </a:r>
            <a:r>
              <a:rPr lang="fr-FR" alt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Chair</a:t>
            </a: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2413486" y="2271692"/>
            <a:ext cx="736502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GB" sz="5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Rel-20 SA3 Work Planning</a:t>
            </a:r>
            <a:r>
              <a:rPr lang="en-GB" sz="32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/>
            </a:r>
            <a:br>
              <a:rPr lang="en-GB" sz="32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endParaRPr lang="en-US" sz="2000" dirty="0">
              <a:solidFill>
                <a:srgbClr val="948A5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62F0F-FC47-7AC7-E9C0-46E511D54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id="{300B0E7B-1F08-7411-53E3-768EEF00E4D9}"/>
              </a:ext>
            </a:extLst>
          </p:cNvPr>
          <p:cNvSpPr/>
          <p:nvPr/>
        </p:nvSpPr>
        <p:spPr>
          <a:xfrm>
            <a:off x="271729" y="2292649"/>
            <a:ext cx="3141687" cy="633600"/>
          </a:xfrm>
          <a:custGeom>
            <a:avLst/>
            <a:gdLst>
              <a:gd name="connsiteX0" fmla="*/ 0 w 5145230"/>
              <a:gd name="connsiteY0" fmla="*/ 0 h 633600"/>
              <a:gd name="connsiteX1" fmla="*/ 5145230 w 5145230"/>
              <a:gd name="connsiteY1" fmla="*/ 0 h 633600"/>
              <a:gd name="connsiteX2" fmla="*/ 5145230 w 5145230"/>
              <a:gd name="connsiteY2" fmla="*/ 633600 h 633600"/>
              <a:gd name="connsiteX3" fmla="*/ 0 w 5145230"/>
              <a:gd name="connsiteY3" fmla="*/ 633600 h 633600"/>
              <a:gd name="connsiteX4" fmla="*/ 0 w 5145230"/>
              <a:gd name="connsiteY4" fmla="*/ 0 h 6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5230" h="633600">
                <a:moveTo>
                  <a:pt x="0" y="0"/>
                </a:moveTo>
                <a:lnTo>
                  <a:pt x="5145230" y="0"/>
                </a:lnTo>
                <a:lnTo>
                  <a:pt x="5145230" y="633600"/>
                </a:lnTo>
                <a:lnTo>
                  <a:pt x="0" y="6336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6464" tIns="89408" rIns="156464" bIns="89408" numCol="1" spcCol="1270" anchor="ctr" anchorCtr="0">
            <a:noAutofit/>
          </a:bodyPr>
          <a:lstStyle/>
          <a:p>
            <a:pPr marL="0" marR="0" lvl="0" indent="0" algn="ctr" defTabSz="977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Rel-20 (5G-Advanced)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AC9DB305-0BB9-D32C-BEBA-E8EB883D1D57}"/>
              </a:ext>
            </a:extLst>
          </p:cNvPr>
          <p:cNvSpPr/>
          <p:nvPr/>
        </p:nvSpPr>
        <p:spPr>
          <a:xfrm>
            <a:off x="272092" y="2931552"/>
            <a:ext cx="3132958" cy="2210705"/>
          </a:xfrm>
          <a:custGeom>
            <a:avLst/>
            <a:gdLst>
              <a:gd name="connsiteX0" fmla="*/ 0 w 5145230"/>
              <a:gd name="connsiteY0" fmla="*/ 0 h 4234848"/>
              <a:gd name="connsiteX1" fmla="*/ 5145230 w 5145230"/>
              <a:gd name="connsiteY1" fmla="*/ 0 h 4234848"/>
              <a:gd name="connsiteX2" fmla="*/ 5145230 w 5145230"/>
              <a:gd name="connsiteY2" fmla="*/ 4234848 h 4234848"/>
              <a:gd name="connsiteX3" fmla="*/ 0 w 5145230"/>
              <a:gd name="connsiteY3" fmla="*/ 4234848 h 4234848"/>
              <a:gd name="connsiteX4" fmla="*/ 0 w 5145230"/>
              <a:gd name="connsiteY4" fmla="*/ 0 h 4234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5230" h="4234848">
                <a:moveTo>
                  <a:pt x="0" y="0"/>
                </a:moveTo>
                <a:lnTo>
                  <a:pt x="5145230" y="0"/>
                </a:lnTo>
                <a:lnTo>
                  <a:pt x="5145230" y="4234848"/>
                </a:lnTo>
                <a:lnTo>
                  <a:pt x="0" y="423484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6680" tIns="106680" rIns="142240" bIns="160020" numCol="1" spcCol="1270" anchor="t" anchorCtr="0">
            <a:noAutofit/>
          </a:bodyPr>
          <a:lstStyle/>
          <a:p>
            <a:pPr marL="228600" marR="0" lvl="1" indent="-228600" algn="l" defTabSz="8890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Calibri" panose="020F0502020204030204"/>
                <a:ea typeface="Helvetica Neue"/>
                <a:cs typeface="Helvetica Neue"/>
              </a:rPr>
              <a:t>For 5G-Advanced: 18-month. Assuming no delay of Rel-19</a:t>
            </a:r>
          </a:p>
          <a:p>
            <a:pPr marL="342900" marR="0" lvl="2" indent="-171450" algn="l" defTabSz="711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Calibri" panose="020F0502020204030204"/>
                <a:ea typeface="Helvetica Neue"/>
                <a:cs typeface="Helvetica Neue"/>
              </a:rPr>
              <a:t>Stage-1 freeze : Jun 2025</a:t>
            </a:r>
          </a:p>
          <a:p>
            <a:pPr marL="342900" marR="0" lvl="2" indent="-171450" algn="l" defTabSz="711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Calibri" panose="020F0502020204030204"/>
                <a:ea typeface="Helvetica Neue"/>
                <a:cs typeface="Helvetica Neue"/>
              </a:rPr>
              <a:t>Stage-2 freeze : Jun 2026 (&gt;=80%); Sep 2026 (100%)</a:t>
            </a:r>
          </a:p>
          <a:p>
            <a:pPr marL="342900" marR="0" lvl="2" indent="-171450" algn="l" defTabSz="711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Calibri" panose="020F0502020204030204"/>
                <a:ea typeface="Helvetica Neue"/>
                <a:cs typeface="Helvetica Neue"/>
              </a:rPr>
              <a:t>Stage-3 freeze : Mar 2027</a:t>
            </a:r>
          </a:p>
          <a:p>
            <a:pPr marL="342900" marR="0" lvl="2" indent="-171450" algn="l" defTabSz="711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Calibri" panose="020F0502020204030204"/>
                <a:ea typeface="Helvetica Neue"/>
                <a:cs typeface="Helvetica Neue"/>
              </a:rPr>
              <a:t>ASN.1/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Calibri" panose="020F0502020204030204"/>
                <a:ea typeface="Helvetica Neue"/>
                <a:cs typeface="Helvetica Neue"/>
              </a:rPr>
              <a:t>OpenAPI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Calibri" panose="020F0502020204030204"/>
                <a:ea typeface="Helvetica Neue"/>
                <a:cs typeface="Helvetica Neue"/>
              </a:rPr>
              <a:t> freeze: June 2027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998BD58-474F-7DB3-A84D-F1CD9450FAC3}"/>
              </a:ext>
            </a:extLst>
          </p:cNvPr>
          <p:cNvSpPr txBox="1">
            <a:spLocks/>
          </p:cNvSpPr>
          <p:nvPr/>
        </p:nvSpPr>
        <p:spPr>
          <a:xfrm>
            <a:off x="2241031" y="368065"/>
            <a:ext cx="7937942" cy="785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none" spc="0" baseline="0">
                <a:solidFill>
                  <a:srgbClr val="52525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2pPr>
            <a:lvl3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3pPr>
            <a:lvl4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4pPr>
            <a:lvl5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5pPr>
            <a:lvl6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algn="ctr" defTabSz="91440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Release 20: 5G-Advanced Timeline </a:t>
            </a:r>
            <a:r>
              <a:rPr lang="en-GB" sz="18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[SP-250768]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D3F1EFCD-B429-496D-AEF3-7F1DB4178752}"/>
              </a:ext>
            </a:extLst>
          </p:cNvPr>
          <p:cNvGrpSpPr/>
          <p:nvPr/>
        </p:nvGrpSpPr>
        <p:grpSpPr>
          <a:xfrm>
            <a:off x="3909847" y="1600200"/>
            <a:ext cx="8131075" cy="4291177"/>
            <a:chOff x="99350" y="1246796"/>
            <a:chExt cx="12020401" cy="5220664"/>
          </a:xfrm>
        </p:grpSpPr>
        <p:cxnSp>
          <p:nvCxnSpPr>
            <p:cNvPr id="6" name="Straight Connector 114">
              <a:extLst>
                <a:ext uri="{FF2B5EF4-FFF2-40B4-BE49-F238E27FC236}">
                  <a16:creationId xmlns:a16="http://schemas.microsoft.com/office/drawing/2014/main" id="{BDC401F6-82C8-D48E-8420-4CABCA59142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243370" y="2089232"/>
              <a:ext cx="0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8" name="Straight Connector 114">
              <a:extLst>
                <a:ext uri="{FF2B5EF4-FFF2-40B4-BE49-F238E27FC236}">
                  <a16:creationId xmlns:a16="http://schemas.microsoft.com/office/drawing/2014/main" id="{7648A975-BADC-764A-E26A-AF9BB6EC20C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756705" y="2097115"/>
              <a:ext cx="54338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9" name="Straight Connector 114">
              <a:extLst>
                <a:ext uri="{FF2B5EF4-FFF2-40B4-BE49-F238E27FC236}">
                  <a16:creationId xmlns:a16="http://schemas.microsoft.com/office/drawing/2014/main" id="{45404E75-FE52-91A1-459F-A750DB5345C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142745" y="2097115"/>
              <a:ext cx="23249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10" name="Straight Connector 114">
              <a:extLst>
                <a:ext uri="{FF2B5EF4-FFF2-40B4-BE49-F238E27FC236}">
                  <a16:creationId xmlns:a16="http://schemas.microsoft.com/office/drawing/2014/main" id="{3BFD2A3D-CF41-F1B7-4896-3B8F8938DDD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370665" y="2097115"/>
              <a:ext cx="6394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12" name="Straight Connector 114">
              <a:extLst>
                <a:ext uri="{FF2B5EF4-FFF2-40B4-BE49-F238E27FC236}">
                  <a16:creationId xmlns:a16="http://schemas.microsoft.com/office/drawing/2014/main" id="{B5277AC8-7855-A180-9401-9C2F85CE60D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8560763" y="2097115"/>
              <a:ext cx="2922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13" name="Straight Connector 114">
              <a:extLst>
                <a:ext uri="{FF2B5EF4-FFF2-40B4-BE49-F238E27FC236}">
                  <a16:creationId xmlns:a16="http://schemas.microsoft.com/office/drawing/2014/main" id="{991126AE-9DEB-B078-6012-D8DF6ECAF99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0177645" y="2097115"/>
              <a:ext cx="1778" cy="4370345"/>
            </a:xfrm>
            <a:prstGeom prst="line">
              <a:avLst/>
            </a:prstGeom>
            <a:noFill/>
            <a:ln w="28575" algn="ctr">
              <a:solidFill>
                <a:schemeClr val="accent4">
                  <a:lumMod val="40000"/>
                  <a:lumOff val="60000"/>
                </a:schemeClr>
              </a:solidFill>
              <a:round/>
              <a:headEnd/>
              <a:tailEnd/>
            </a:ln>
          </p:spPr>
        </p:cxnSp>
        <p:cxnSp>
          <p:nvCxnSpPr>
            <p:cNvPr id="14" name="Straight Connector 114">
              <a:extLst>
                <a:ext uri="{FF2B5EF4-FFF2-40B4-BE49-F238E27FC236}">
                  <a16:creationId xmlns:a16="http://schemas.microsoft.com/office/drawing/2014/main" id="{D1A3B02E-A4E7-C4E6-46EA-3E81AE40786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949725" y="2097115"/>
              <a:ext cx="22293" cy="4370345"/>
            </a:xfrm>
            <a:prstGeom prst="line">
              <a:avLst/>
            </a:prstGeom>
            <a:noFill/>
            <a:ln w="28575" algn="ctr">
              <a:solidFill>
                <a:schemeClr val="accent4">
                  <a:lumMod val="40000"/>
                  <a:lumOff val="60000"/>
                </a:schemeClr>
              </a:solidFill>
              <a:round/>
              <a:headEnd/>
              <a:tailEnd/>
            </a:ln>
          </p:spPr>
        </p:cxnSp>
        <p:cxnSp>
          <p:nvCxnSpPr>
            <p:cNvPr id="15" name="Straight Connector 114">
              <a:extLst>
                <a:ext uri="{FF2B5EF4-FFF2-40B4-BE49-F238E27FC236}">
                  <a16:creationId xmlns:a16="http://schemas.microsoft.com/office/drawing/2014/main" id="{FC4F551A-96A4-A293-5AC6-9C786DFEBC9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721805" y="2097115"/>
              <a:ext cx="0" cy="4370345"/>
            </a:xfrm>
            <a:prstGeom prst="line">
              <a:avLst/>
            </a:prstGeom>
            <a:noFill/>
            <a:ln w="28575" algn="ctr">
              <a:solidFill>
                <a:schemeClr val="accent4">
                  <a:lumMod val="40000"/>
                  <a:lumOff val="60000"/>
                </a:schemeClr>
              </a:solidFill>
              <a:round/>
              <a:headEnd/>
              <a:tailEnd/>
            </a:ln>
          </p:spPr>
        </p:cxnSp>
        <p:cxnSp>
          <p:nvCxnSpPr>
            <p:cNvPr id="17" name="Straight Connector 114">
              <a:extLst>
                <a:ext uri="{FF2B5EF4-FFF2-40B4-BE49-F238E27FC236}">
                  <a16:creationId xmlns:a16="http://schemas.microsoft.com/office/drawing/2014/main" id="{72A9A9D7-4CDE-D020-B3B5-9C4055ECCA2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93885" y="2097115"/>
              <a:ext cx="5798" cy="4370345"/>
            </a:xfrm>
            <a:prstGeom prst="line">
              <a:avLst/>
            </a:prstGeom>
            <a:noFill/>
            <a:ln w="28575" algn="ctr">
              <a:solidFill>
                <a:schemeClr val="accent4">
                  <a:lumMod val="40000"/>
                  <a:lumOff val="60000"/>
                </a:schemeClr>
              </a:solidFill>
              <a:round/>
              <a:headEnd/>
              <a:tailEnd/>
            </a:ln>
          </p:spPr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1275CFF-3764-76E7-691C-909E8EB4B42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81247" y="1414291"/>
              <a:ext cx="3112477" cy="0"/>
            </a:xfrm>
            <a:prstGeom prst="line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1" name="Straight Connector 114">
              <a:extLst>
                <a:ext uri="{FF2B5EF4-FFF2-40B4-BE49-F238E27FC236}">
                  <a16:creationId xmlns:a16="http://schemas.microsoft.com/office/drawing/2014/main" id="{A332236D-DDD5-8D54-FD6D-616A2460C82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107845" y="2097115"/>
              <a:ext cx="0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7DF0E4D-528B-B2A7-0F25-8614E13C0A74}"/>
                </a:ext>
              </a:extLst>
            </p:cNvPr>
            <p:cNvSpPr txBox="1"/>
            <p:nvPr/>
          </p:nvSpPr>
          <p:spPr>
            <a:xfrm>
              <a:off x="1778010" y="1251309"/>
              <a:ext cx="775841" cy="3113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 panose="00000500000000000000" pitchFamily="50" charset="0"/>
                  <a:ea typeface="+mn-ea"/>
                  <a:cs typeface="+mn-cs"/>
                </a:rPr>
                <a:t>2024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5B00BA27-6D46-BC07-AFD9-DD39429C97D4}"/>
                </a:ext>
              </a:extLst>
            </p:cNvPr>
            <p:cNvGrpSpPr/>
            <p:nvPr/>
          </p:nvGrpSpPr>
          <p:grpSpPr>
            <a:xfrm>
              <a:off x="1030811" y="1605072"/>
              <a:ext cx="544074" cy="425105"/>
              <a:chOff x="993526" y="755453"/>
              <a:chExt cx="408056" cy="318829"/>
            </a:xfrm>
          </p:grpSpPr>
          <p:sp>
            <p:nvSpPr>
              <p:cNvPr id="24" name="TextBox 86">
                <a:extLst>
                  <a:ext uri="{FF2B5EF4-FFF2-40B4-BE49-F238E27FC236}">
                    <a16:creationId xmlns:a16="http://schemas.microsoft.com/office/drawing/2014/main" id="{22E885B3-6B94-F226-9E07-F0B0F2CFDD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3526" y="755453"/>
                <a:ext cx="393895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#103</a:t>
                </a:r>
                <a:endParaRPr kumimoji="0" lang="en-GB" altLang="en-US" sz="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25" name="TextBox 59">
                <a:extLst>
                  <a:ext uri="{FF2B5EF4-FFF2-40B4-BE49-F238E27FC236}">
                    <a16:creationId xmlns:a16="http://schemas.microsoft.com/office/drawing/2014/main" id="{A41480C3-A16E-9B59-9396-8FDD640B14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18229" y="909441"/>
                <a:ext cx="383353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Mar.</a:t>
                </a:r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A0A9032C-AB1F-C886-27B8-DE8BFBDD7868}"/>
                </a:ext>
              </a:extLst>
            </p:cNvPr>
            <p:cNvGrpSpPr/>
            <p:nvPr/>
          </p:nvGrpSpPr>
          <p:grpSpPr>
            <a:xfrm>
              <a:off x="7501982" y="1605072"/>
              <a:ext cx="549721" cy="425105"/>
              <a:chOff x="6316942" y="755453"/>
              <a:chExt cx="412291" cy="318829"/>
            </a:xfrm>
          </p:grpSpPr>
          <p:sp>
            <p:nvSpPr>
              <p:cNvPr id="27" name="TextBox 86">
                <a:extLst>
                  <a:ext uri="{FF2B5EF4-FFF2-40B4-BE49-F238E27FC236}">
                    <a16:creationId xmlns:a16="http://schemas.microsoft.com/office/drawing/2014/main" id="{E0815DE4-F085-9BC3-BE5F-6DDC0A795D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16942" y="755453"/>
                <a:ext cx="349972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#111</a:t>
                </a:r>
                <a:endParaRPr kumimoji="0" lang="en-GB" altLang="en-US" sz="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28" name="TextBox 60">
                <a:extLst>
                  <a:ext uri="{FF2B5EF4-FFF2-40B4-BE49-F238E27FC236}">
                    <a16:creationId xmlns:a16="http://schemas.microsoft.com/office/drawing/2014/main" id="{EC45EBA5-9740-6A83-81B3-C25A560B68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45879" y="909441"/>
                <a:ext cx="383354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Mar.</a:t>
                </a: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E644ABD1-AC6F-176A-1730-9E7B0EEDB13E}"/>
                </a:ext>
              </a:extLst>
            </p:cNvPr>
            <p:cNvGrpSpPr/>
            <p:nvPr/>
          </p:nvGrpSpPr>
          <p:grpSpPr>
            <a:xfrm>
              <a:off x="4252157" y="1605072"/>
              <a:ext cx="527533" cy="425105"/>
              <a:chOff x="3676315" y="755453"/>
              <a:chExt cx="395651" cy="318829"/>
            </a:xfrm>
          </p:grpSpPr>
          <p:sp>
            <p:nvSpPr>
              <p:cNvPr id="30" name="TextBox 86">
                <a:extLst>
                  <a:ext uri="{FF2B5EF4-FFF2-40B4-BE49-F238E27FC236}">
                    <a16:creationId xmlns:a16="http://schemas.microsoft.com/office/drawing/2014/main" id="{8B5472F2-B846-5CA8-3B55-5A257A4993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76315" y="755453"/>
                <a:ext cx="395651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#107</a:t>
                </a:r>
                <a:endParaRPr kumimoji="0" lang="en-GB" altLang="en-US" sz="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31" name="TextBox 61">
                <a:extLst>
                  <a:ext uri="{FF2B5EF4-FFF2-40B4-BE49-F238E27FC236}">
                    <a16:creationId xmlns:a16="http://schemas.microsoft.com/office/drawing/2014/main" id="{44E75175-69CE-EE16-9856-95FD320AD5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83638" y="909441"/>
                <a:ext cx="383355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Mar.</a:t>
                </a:r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BB04BA88-420D-9DF8-BC8A-69F5D47604C7}"/>
                </a:ext>
              </a:extLst>
            </p:cNvPr>
            <p:cNvGrpSpPr/>
            <p:nvPr/>
          </p:nvGrpSpPr>
          <p:grpSpPr>
            <a:xfrm>
              <a:off x="1837741" y="1605072"/>
              <a:ext cx="536904" cy="425105"/>
              <a:chOff x="1682078" y="755453"/>
              <a:chExt cx="402677" cy="318829"/>
            </a:xfrm>
          </p:grpSpPr>
          <p:sp>
            <p:nvSpPr>
              <p:cNvPr id="33" name="TextBox 86">
                <a:extLst>
                  <a:ext uri="{FF2B5EF4-FFF2-40B4-BE49-F238E27FC236}">
                    <a16:creationId xmlns:a16="http://schemas.microsoft.com/office/drawing/2014/main" id="{DF52455D-2FB4-6098-EFC6-26E9EE24AFC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82078" y="755453"/>
                <a:ext cx="402677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#104</a:t>
                </a:r>
                <a:endParaRPr kumimoji="0" lang="en-GB" altLang="en-US" sz="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34" name="TextBox 62">
                <a:extLst>
                  <a:ext uri="{FF2B5EF4-FFF2-40B4-BE49-F238E27FC236}">
                    <a16:creationId xmlns:a16="http://schemas.microsoft.com/office/drawing/2014/main" id="{D0BD5491-CA80-4ABF-197E-339F77D0B3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05614" y="909441"/>
                <a:ext cx="374567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Jun.</a:t>
                </a:r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0957A22A-C4E0-A0A2-6150-EB9CDF2F1F15}"/>
                </a:ext>
              </a:extLst>
            </p:cNvPr>
            <p:cNvGrpSpPr/>
            <p:nvPr/>
          </p:nvGrpSpPr>
          <p:grpSpPr>
            <a:xfrm>
              <a:off x="5047670" y="1605072"/>
              <a:ext cx="569855" cy="425105"/>
              <a:chOff x="4365828" y="755453"/>
              <a:chExt cx="427392" cy="318829"/>
            </a:xfrm>
          </p:grpSpPr>
          <p:sp>
            <p:nvSpPr>
              <p:cNvPr id="36" name="TextBox 86">
                <a:extLst>
                  <a:ext uri="{FF2B5EF4-FFF2-40B4-BE49-F238E27FC236}">
                    <a16:creationId xmlns:a16="http://schemas.microsoft.com/office/drawing/2014/main" id="{272F3DA9-07D1-29F4-66F9-CC6E99E322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65828" y="755453"/>
                <a:ext cx="400923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#108</a:t>
                </a:r>
                <a:endParaRPr kumimoji="0" lang="en-GB" altLang="en-US" sz="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37" name="TextBox 63">
                <a:extLst>
                  <a:ext uri="{FF2B5EF4-FFF2-40B4-BE49-F238E27FC236}">
                    <a16:creationId xmlns:a16="http://schemas.microsoft.com/office/drawing/2014/main" id="{D5DBC341-0EF9-7111-2003-E822493E45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8652" y="909441"/>
                <a:ext cx="374568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Jun.</a:t>
                </a:r>
              </a:p>
            </p:txBody>
          </p: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F9A54C5A-5EAE-CB55-0456-EC83117F01B7}"/>
                </a:ext>
              </a:extLst>
            </p:cNvPr>
            <p:cNvGrpSpPr/>
            <p:nvPr/>
          </p:nvGrpSpPr>
          <p:grpSpPr>
            <a:xfrm>
              <a:off x="8315730" y="1605072"/>
              <a:ext cx="550773" cy="425105"/>
              <a:chOff x="6882040" y="755453"/>
              <a:chExt cx="413081" cy="318829"/>
            </a:xfrm>
          </p:grpSpPr>
          <p:sp>
            <p:nvSpPr>
              <p:cNvPr id="39" name="TextBox 86">
                <a:extLst>
                  <a:ext uri="{FF2B5EF4-FFF2-40B4-BE49-F238E27FC236}">
                    <a16:creationId xmlns:a16="http://schemas.microsoft.com/office/drawing/2014/main" id="{5409BEA0-947B-7816-30D6-0B22F2F9B1F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82040" y="755453"/>
                <a:ext cx="367541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#112</a:t>
                </a:r>
                <a:endParaRPr kumimoji="0" lang="en-GB" altLang="en-US" sz="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40" name="TextBox 64">
                <a:extLst>
                  <a:ext uri="{FF2B5EF4-FFF2-40B4-BE49-F238E27FC236}">
                    <a16:creationId xmlns:a16="http://schemas.microsoft.com/office/drawing/2014/main" id="{870347C8-8DCE-47D7-F4E1-4F8AB080F3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20552" y="909441"/>
                <a:ext cx="374569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Jun.</a:t>
                </a:r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4336B08E-43FD-72E4-BFDC-BB0995CE1558}"/>
                </a:ext>
              </a:extLst>
            </p:cNvPr>
            <p:cNvGrpSpPr/>
            <p:nvPr/>
          </p:nvGrpSpPr>
          <p:grpSpPr>
            <a:xfrm>
              <a:off x="2642609" y="1605072"/>
              <a:ext cx="532207" cy="425105"/>
              <a:chOff x="2462755" y="755453"/>
              <a:chExt cx="399155" cy="318829"/>
            </a:xfrm>
          </p:grpSpPr>
          <p:sp>
            <p:nvSpPr>
              <p:cNvPr id="42" name="TextBox 86">
                <a:extLst>
                  <a:ext uri="{FF2B5EF4-FFF2-40B4-BE49-F238E27FC236}">
                    <a16:creationId xmlns:a16="http://schemas.microsoft.com/office/drawing/2014/main" id="{0C53CE1A-0B1C-2544-C06A-B78F673CEF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62755" y="755453"/>
                <a:ext cx="393894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#105</a:t>
                </a:r>
                <a:endParaRPr kumimoji="0" lang="en-GB" altLang="en-US" sz="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43" name="TextBox 65">
                <a:extLst>
                  <a:ext uri="{FF2B5EF4-FFF2-40B4-BE49-F238E27FC236}">
                    <a16:creationId xmlns:a16="http://schemas.microsoft.com/office/drawing/2014/main" id="{1574C6FB-59C1-F340-C809-86B6F21CDD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80315" y="909441"/>
                <a:ext cx="381595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Sep.</a:t>
                </a:r>
              </a:p>
            </p:txBody>
          </p: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7968FA63-E13F-DABC-3820-4835C2068FEC}"/>
                </a:ext>
              </a:extLst>
            </p:cNvPr>
            <p:cNvGrpSpPr/>
            <p:nvPr/>
          </p:nvGrpSpPr>
          <p:grpSpPr>
            <a:xfrm>
              <a:off x="5885026" y="1605072"/>
              <a:ext cx="553600" cy="425105"/>
              <a:chOff x="5096248" y="755453"/>
              <a:chExt cx="415200" cy="318829"/>
            </a:xfrm>
          </p:grpSpPr>
          <p:sp>
            <p:nvSpPr>
              <p:cNvPr id="45" name="TextBox 86">
                <a:extLst>
                  <a:ext uri="{FF2B5EF4-FFF2-40B4-BE49-F238E27FC236}">
                    <a16:creationId xmlns:a16="http://schemas.microsoft.com/office/drawing/2014/main" id="{B2FEEBFC-0071-C4A6-6A32-F0672A6B7EE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96248" y="755453"/>
                <a:ext cx="397409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#109</a:t>
                </a:r>
                <a:endParaRPr kumimoji="0" lang="en-GB" altLang="en-US" sz="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46" name="TextBox 66">
                <a:extLst>
                  <a:ext uri="{FF2B5EF4-FFF2-40B4-BE49-F238E27FC236}">
                    <a16:creationId xmlns:a16="http://schemas.microsoft.com/office/drawing/2014/main" id="{D46DDC24-CE8C-A9FB-7B96-CA682F639D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29853" y="909441"/>
                <a:ext cx="381595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Sep.</a:t>
                </a:r>
              </a:p>
            </p:txBody>
          </p: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07440DC1-AF69-65F1-9D0D-F17CFF0D0A61}"/>
                </a:ext>
              </a:extLst>
            </p:cNvPr>
            <p:cNvGrpSpPr/>
            <p:nvPr/>
          </p:nvGrpSpPr>
          <p:grpSpPr>
            <a:xfrm>
              <a:off x="237087" y="1605072"/>
              <a:ext cx="528873" cy="425105"/>
              <a:chOff x="313282" y="755453"/>
              <a:chExt cx="396655" cy="318829"/>
            </a:xfrm>
          </p:grpSpPr>
          <p:sp>
            <p:nvSpPr>
              <p:cNvPr id="48" name="TextBox 86">
                <a:extLst>
                  <a:ext uri="{FF2B5EF4-FFF2-40B4-BE49-F238E27FC236}">
                    <a16:creationId xmlns:a16="http://schemas.microsoft.com/office/drawing/2014/main" id="{D3A42C81-E775-BFC8-CBBF-5A746D5629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3282" y="755453"/>
                <a:ext cx="393894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#102</a:t>
                </a:r>
                <a:endParaRPr kumimoji="0" lang="en-GB" altLang="en-US" sz="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49" name="TextBox 69">
                <a:extLst>
                  <a:ext uri="{FF2B5EF4-FFF2-40B4-BE49-F238E27FC236}">
                    <a16:creationId xmlns:a16="http://schemas.microsoft.com/office/drawing/2014/main" id="{EE8355A0-F036-F5D4-DCC3-B089450E99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1315" y="909441"/>
                <a:ext cx="388622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Dec.</a:t>
                </a:r>
              </a:p>
            </p:txBody>
          </p: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06FDD68A-A53A-6BFF-3A6F-C08E21F0EDDB}"/>
                </a:ext>
              </a:extLst>
            </p:cNvPr>
            <p:cNvGrpSpPr/>
            <p:nvPr/>
          </p:nvGrpSpPr>
          <p:grpSpPr>
            <a:xfrm>
              <a:off x="3436114" y="1605072"/>
              <a:ext cx="551328" cy="425105"/>
              <a:chOff x="2988843" y="755453"/>
              <a:chExt cx="413496" cy="318829"/>
            </a:xfrm>
          </p:grpSpPr>
          <p:sp>
            <p:nvSpPr>
              <p:cNvPr id="51" name="TextBox 86">
                <a:extLst>
                  <a:ext uri="{FF2B5EF4-FFF2-40B4-BE49-F238E27FC236}">
                    <a16:creationId xmlns:a16="http://schemas.microsoft.com/office/drawing/2014/main" id="{BEA55E30-11D8-C939-1BCD-B943283320D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88843" y="755453"/>
                <a:ext cx="397408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#106</a:t>
                </a:r>
                <a:endParaRPr kumimoji="0" lang="en-GB" altLang="en-US" sz="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52" name="TextBox 70">
                <a:extLst>
                  <a:ext uri="{FF2B5EF4-FFF2-40B4-BE49-F238E27FC236}">
                    <a16:creationId xmlns:a16="http://schemas.microsoft.com/office/drawing/2014/main" id="{1B35F692-7B59-88A2-A45F-70217DAEABC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13716" y="909441"/>
                <a:ext cx="388623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Dec.</a:t>
                </a:r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51E69BCC-FB1A-0886-12ED-848372DFD99A}"/>
                </a:ext>
              </a:extLst>
            </p:cNvPr>
            <p:cNvGrpSpPr/>
            <p:nvPr/>
          </p:nvGrpSpPr>
          <p:grpSpPr>
            <a:xfrm>
              <a:off x="6699146" y="1605072"/>
              <a:ext cx="539389" cy="425105"/>
              <a:chOff x="5755284" y="755453"/>
              <a:chExt cx="404542" cy="318829"/>
            </a:xfrm>
          </p:grpSpPr>
          <p:sp>
            <p:nvSpPr>
              <p:cNvPr id="54" name="TextBox 86">
                <a:extLst>
                  <a:ext uri="{FF2B5EF4-FFF2-40B4-BE49-F238E27FC236}">
                    <a16:creationId xmlns:a16="http://schemas.microsoft.com/office/drawing/2014/main" id="{6B5BA5D5-2A83-195F-F54B-5C5A4EA25B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55284" y="755453"/>
                <a:ext cx="376325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#110</a:t>
                </a:r>
                <a:endParaRPr kumimoji="0" lang="en-GB" altLang="en-US" sz="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55" name="TextBox 71">
                <a:extLst>
                  <a:ext uri="{FF2B5EF4-FFF2-40B4-BE49-F238E27FC236}">
                    <a16:creationId xmlns:a16="http://schemas.microsoft.com/office/drawing/2014/main" id="{28E6F104-ACD7-C190-43A9-3A0BF7F9FD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71203" y="909441"/>
                <a:ext cx="388623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Dec.</a:t>
                </a:r>
              </a:p>
            </p:txBody>
          </p:sp>
        </p:grpSp>
        <p:sp>
          <p:nvSpPr>
            <p:cNvPr id="56" name="TextBox 67">
              <a:extLst>
                <a:ext uri="{FF2B5EF4-FFF2-40B4-BE49-F238E27FC236}">
                  <a16:creationId xmlns:a16="http://schemas.microsoft.com/office/drawing/2014/main" id="{C0F7462D-4CB0-1B7F-6D32-396669E1A8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027" y="1469323"/>
              <a:ext cx="454917" cy="183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+mn-ea"/>
                  <a:cs typeface="+mn-cs"/>
                </a:rPr>
                <a:t>TSGs</a:t>
              </a:r>
            </a:p>
          </p:txBody>
        </p:sp>
        <p:sp>
          <p:nvSpPr>
            <p:cNvPr id="57" name="Chevron 60">
              <a:extLst>
                <a:ext uri="{FF2B5EF4-FFF2-40B4-BE49-F238E27FC236}">
                  <a16:creationId xmlns:a16="http://schemas.microsoft.com/office/drawing/2014/main" id="{582641AC-B2A8-B066-615B-DA228D270B1E}"/>
                </a:ext>
              </a:extLst>
            </p:cNvPr>
            <p:cNvSpPr/>
            <p:nvPr/>
          </p:nvSpPr>
          <p:spPr bwMode="auto">
            <a:xfrm>
              <a:off x="99350" y="2345569"/>
              <a:ext cx="2077149" cy="295545"/>
            </a:xfrm>
            <a:custGeom>
              <a:avLst/>
              <a:gdLst>
                <a:gd name="connsiteX0" fmla="*/ 0 w 1578187"/>
                <a:gd name="connsiteY0" fmla="*/ 0 h 222250"/>
                <a:gd name="connsiteX1" fmla="*/ 1467062 w 1578187"/>
                <a:gd name="connsiteY1" fmla="*/ 0 h 222250"/>
                <a:gd name="connsiteX2" fmla="*/ 1578187 w 1578187"/>
                <a:gd name="connsiteY2" fmla="*/ 111125 h 222250"/>
                <a:gd name="connsiteX3" fmla="*/ 1467062 w 1578187"/>
                <a:gd name="connsiteY3" fmla="*/ 222250 h 222250"/>
                <a:gd name="connsiteX4" fmla="*/ 0 w 1578187"/>
                <a:gd name="connsiteY4" fmla="*/ 222250 h 222250"/>
                <a:gd name="connsiteX5" fmla="*/ 111125 w 1578187"/>
                <a:gd name="connsiteY5" fmla="*/ 111125 h 222250"/>
                <a:gd name="connsiteX6" fmla="*/ 0 w 1578187"/>
                <a:gd name="connsiteY6" fmla="*/ 0 h 222250"/>
                <a:gd name="connsiteX0" fmla="*/ 0 w 1578187"/>
                <a:gd name="connsiteY0" fmla="*/ 0 h 222250"/>
                <a:gd name="connsiteX1" fmla="*/ 1467062 w 1578187"/>
                <a:gd name="connsiteY1" fmla="*/ 0 h 222250"/>
                <a:gd name="connsiteX2" fmla="*/ 1578187 w 1578187"/>
                <a:gd name="connsiteY2" fmla="*/ 111125 h 222250"/>
                <a:gd name="connsiteX3" fmla="*/ 1467062 w 1578187"/>
                <a:gd name="connsiteY3" fmla="*/ 222250 h 222250"/>
                <a:gd name="connsiteX4" fmla="*/ 0 w 1578187"/>
                <a:gd name="connsiteY4" fmla="*/ 222250 h 222250"/>
                <a:gd name="connsiteX5" fmla="*/ 26818 w 1578187"/>
                <a:gd name="connsiteY5" fmla="*/ 98155 h 222250"/>
                <a:gd name="connsiteX6" fmla="*/ 0 w 1578187"/>
                <a:gd name="connsiteY6" fmla="*/ 0 h 222250"/>
                <a:gd name="connsiteX0" fmla="*/ 0 w 1506850"/>
                <a:gd name="connsiteY0" fmla="*/ 0 h 222250"/>
                <a:gd name="connsiteX1" fmla="*/ 1467062 w 1506850"/>
                <a:gd name="connsiteY1" fmla="*/ 0 h 222250"/>
                <a:gd name="connsiteX2" fmla="*/ 1506850 w 1506850"/>
                <a:gd name="connsiteY2" fmla="*/ 111125 h 222250"/>
                <a:gd name="connsiteX3" fmla="*/ 1467062 w 1506850"/>
                <a:gd name="connsiteY3" fmla="*/ 222250 h 222250"/>
                <a:gd name="connsiteX4" fmla="*/ 0 w 1506850"/>
                <a:gd name="connsiteY4" fmla="*/ 222250 h 222250"/>
                <a:gd name="connsiteX5" fmla="*/ 26818 w 1506850"/>
                <a:gd name="connsiteY5" fmla="*/ 98155 h 222250"/>
                <a:gd name="connsiteX6" fmla="*/ 0 w 1506850"/>
                <a:gd name="connsiteY6" fmla="*/ 0 h 222250"/>
                <a:gd name="connsiteX0" fmla="*/ 0 w 1597123"/>
                <a:gd name="connsiteY0" fmla="*/ 0 h 222250"/>
                <a:gd name="connsiteX1" fmla="*/ 1467062 w 1597123"/>
                <a:gd name="connsiteY1" fmla="*/ 0 h 222250"/>
                <a:gd name="connsiteX2" fmla="*/ 1597123 w 1597123"/>
                <a:gd name="connsiteY2" fmla="*/ 117917 h 222250"/>
                <a:gd name="connsiteX3" fmla="*/ 1467062 w 1597123"/>
                <a:gd name="connsiteY3" fmla="*/ 222250 h 222250"/>
                <a:gd name="connsiteX4" fmla="*/ 0 w 1597123"/>
                <a:gd name="connsiteY4" fmla="*/ 222250 h 222250"/>
                <a:gd name="connsiteX5" fmla="*/ 26818 w 1597123"/>
                <a:gd name="connsiteY5" fmla="*/ 98155 h 222250"/>
                <a:gd name="connsiteX6" fmla="*/ 0 w 1597123"/>
                <a:gd name="connsiteY6" fmla="*/ 0 h 222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97123" h="222250">
                  <a:moveTo>
                    <a:pt x="0" y="0"/>
                  </a:moveTo>
                  <a:lnTo>
                    <a:pt x="1467062" y="0"/>
                  </a:lnTo>
                  <a:lnTo>
                    <a:pt x="1597123" y="117917"/>
                  </a:lnTo>
                  <a:lnTo>
                    <a:pt x="1467062" y="222250"/>
                  </a:lnTo>
                  <a:lnTo>
                    <a:pt x="0" y="222250"/>
                  </a:lnTo>
                  <a:lnTo>
                    <a:pt x="26818" y="98155"/>
                  </a:lnTo>
                  <a:lnTo>
                    <a:pt x="0" y="0"/>
                  </a:lnTo>
                  <a:close/>
                </a:path>
              </a:pathLst>
            </a:cu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SA1 5GA SID </a:t>
              </a:r>
              <a:r>
                <a:rPr kumimoji="0" lang="fr-FR" sz="7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definition</a:t>
              </a:r>
              <a:endParaRPr kumimoji="0" lang="fr-FR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50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58" name="Chevron 60">
              <a:extLst>
                <a:ext uri="{FF2B5EF4-FFF2-40B4-BE49-F238E27FC236}">
                  <a16:creationId xmlns:a16="http://schemas.microsoft.com/office/drawing/2014/main" id="{3413BC60-119B-B6CC-77BA-0C816F15921D}"/>
                </a:ext>
              </a:extLst>
            </p:cNvPr>
            <p:cNvSpPr/>
            <p:nvPr/>
          </p:nvSpPr>
          <p:spPr bwMode="auto">
            <a:xfrm>
              <a:off x="4362035" y="2339703"/>
              <a:ext cx="975784" cy="296333"/>
            </a:xfrm>
            <a:prstGeom prst="chevron">
              <a:avLst/>
            </a:prstGeom>
            <a:gradFill>
              <a:gsLst>
                <a:gs pos="1770">
                  <a:schemeClr val="bg1"/>
                </a:gs>
                <a:gs pos="22000">
                  <a:schemeClr val="accent5">
                    <a:lumMod val="60000"/>
                    <a:lumOff val="4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8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100%</a:t>
              </a:r>
            </a:p>
          </p:txBody>
        </p:sp>
        <p:sp>
          <p:nvSpPr>
            <p:cNvPr id="59" name="Chevron 60">
              <a:extLst>
                <a:ext uri="{FF2B5EF4-FFF2-40B4-BE49-F238E27FC236}">
                  <a16:creationId xmlns:a16="http://schemas.microsoft.com/office/drawing/2014/main" id="{77D22C76-9670-16C8-3052-810788EED925}"/>
                </a:ext>
              </a:extLst>
            </p:cNvPr>
            <p:cNvSpPr/>
            <p:nvPr/>
          </p:nvSpPr>
          <p:spPr bwMode="auto">
            <a:xfrm>
              <a:off x="2059104" y="2344500"/>
              <a:ext cx="2492577" cy="296333"/>
            </a:xfrm>
            <a:prstGeom prst="chevron">
              <a:avLst/>
            </a:prstGeom>
            <a:gradFill>
              <a:gsLst>
                <a:gs pos="1770">
                  <a:schemeClr val="bg1"/>
                </a:gs>
                <a:gs pos="22000">
                  <a:schemeClr val="accent5">
                    <a:lumMod val="60000"/>
                    <a:lumOff val="4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8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SA1 5GA </a:t>
              </a:r>
              <a:r>
                <a:rPr kumimoji="0" lang="fr-FR" sz="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Studies</a:t>
              </a: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 + </a:t>
              </a:r>
              <a:r>
                <a:rPr kumimoji="0" lang="fr-FR" sz="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Norm</a:t>
              </a: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 80%</a:t>
              </a:r>
            </a:p>
          </p:txBody>
        </p:sp>
        <p:sp>
          <p:nvSpPr>
            <p:cNvPr id="60" name="Chevron 60">
              <a:extLst>
                <a:ext uri="{FF2B5EF4-FFF2-40B4-BE49-F238E27FC236}">
                  <a16:creationId xmlns:a16="http://schemas.microsoft.com/office/drawing/2014/main" id="{9931CB2B-F1F5-9F82-5F72-461BB6456268}"/>
                </a:ext>
              </a:extLst>
            </p:cNvPr>
            <p:cNvSpPr/>
            <p:nvPr/>
          </p:nvSpPr>
          <p:spPr bwMode="auto">
            <a:xfrm>
              <a:off x="8391395" y="2893870"/>
              <a:ext cx="975784" cy="296333"/>
            </a:xfrm>
            <a:prstGeom prst="chevron">
              <a:avLst/>
            </a:prstGeom>
            <a:gradFill>
              <a:gsLst>
                <a:gs pos="1770">
                  <a:schemeClr val="bg1"/>
                </a:gs>
                <a:gs pos="22000">
                  <a:schemeClr val="accent5">
                    <a:lumMod val="60000"/>
                    <a:lumOff val="4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8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100%</a:t>
              </a:r>
            </a:p>
          </p:txBody>
        </p:sp>
        <p:sp>
          <p:nvSpPr>
            <p:cNvPr id="61" name="Chevron 60">
              <a:extLst>
                <a:ext uri="{FF2B5EF4-FFF2-40B4-BE49-F238E27FC236}">
                  <a16:creationId xmlns:a16="http://schemas.microsoft.com/office/drawing/2014/main" id="{1A440F26-839C-D6D5-B1E1-8EE374202E0F}"/>
                </a:ext>
              </a:extLst>
            </p:cNvPr>
            <p:cNvSpPr/>
            <p:nvPr/>
          </p:nvSpPr>
          <p:spPr bwMode="auto">
            <a:xfrm>
              <a:off x="5283203" y="2896226"/>
              <a:ext cx="3251196" cy="296333"/>
            </a:xfrm>
            <a:prstGeom prst="chevron">
              <a:avLst/>
            </a:prstGeom>
            <a:gradFill>
              <a:gsLst>
                <a:gs pos="1770">
                  <a:schemeClr val="bg1"/>
                </a:gs>
                <a:gs pos="22000">
                  <a:schemeClr val="accent5">
                    <a:lumMod val="60000"/>
                    <a:lumOff val="4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8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St. 2 (SA2, SA6, …) 5GA St.+</a:t>
              </a:r>
              <a:r>
                <a:rPr kumimoji="0" lang="fr-FR" sz="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Norm</a:t>
              </a: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    80%</a:t>
              </a:r>
            </a:p>
          </p:txBody>
        </p:sp>
        <p:sp>
          <p:nvSpPr>
            <p:cNvPr id="62" name="Chevron 60">
              <a:extLst>
                <a:ext uri="{FF2B5EF4-FFF2-40B4-BE49-F238E27FC236}">
                  <a16:creationId xmlns:a16="http://schemas.microsoft.com/office/drawing/2014/main" id="{B74ACFCC-EC3C-28E1-C7B3-139CFE04F832}"/>
                </a:ext>
              </a:extLst>
            </p:cNvPr>
            <p:cNvSpPr/>
            <p:nvPr/>
          </p:nvSpPr>
          <p:spPr bwMode="auto">
            <a:xfrm>
              <a:off x="8486210" y="5105304"/>
              <a:ext cx="2504653" cy="296333"/>
            </a:xfrm>
            <a:prstGeom prst="chevron">
              <a:avLst/>
            </a:prstGeom>
            <a:gradFill>
              <a:gsLst>
                <a:gs pos="1770">
                  <a:schemeClr val="bg1"/>
                </a:gs>
                <a:gs pos="22000">
                  <a:schemeClr val="accent5">
                    <a:lumMod val="60000"/>
                    <a:lumOff val="4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8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Stage 3 5GA St + </a:t>
              </a:r>
              <a:r>
                <a:rPr kumimoji="0" lang="fr-FR" sz="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Norm</a:t>
              </a:r>
              <a:endPara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50" charset="0"/>
                <a:ea typeface="ＭＳ Ｐゴシック" charset="-128"/>
                <a:cs typeface="Arial" pitchFamily="34" charset="0"/>
              </a:endParaRPr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053D5DD6-7195-414C-3E08-BD2CCCC6E955}"/>
                </a:ext>
              </a:extLst>
            </p:cNvPr>
            <p:cNvGrpSpPr/>
            <p:nvPr/>
          </p:nvGrpSpPr>
          <p:grpSpPr>
            <a:xfrm>
              <a:off x="9133209" y="1591526"/>
              <a:ext cx="533686" cy="425105"/>
              <a:chOff x="7356544" y="745293"/>
              <a:chExt cx="400264" cy="318829"/>
            </a:xfrm>
          </p:grpSpPr>
          <p:sp>
            <p:nvSpPr>
              <p:cNvPr id="64" name="TextBox 86">
                <a:extLst>
                  <a:ext uri="{FF2B5EF4-FFF2-40B4-BE49-F238E27FC236}">
                    <a16:creationId xmlns:a16="http://schemas.microsoft.com/office/drawing/2014/main" id="{B6EF09B9-437D-AC85-A023-5A102149A7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56544" y="745293"/>
                <a:ext cx="367540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#113</a:t>
                </a:r>
                <a:endParaRPr kumimoji="0" lang="en-GB" altLang="en-US" sz="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65" name="TextBox 66">
                <a:extLst>
                  <a:ext uri="{FF2B5EF4-FFF2-40B4-BE49-F238E27FC236}">
                    <a16:creationId xmlns:a16="http://schemas.microsoft.com/office/drawing/2014/main" id="{9286C83A-2583-CEF1-04DD-210CDB692A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75213" y="899281"/>
                <a:ext cx="381595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Sep.</a:t>
                </a:r>
              </a:p>
            </p:txBody>
          </p:sp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B4E0410-87D2-4FE1-C971-FA9712ABA717}"/>
                </a:ext>
              </a:extLst>
            </p:cNvPr>
            <p:cNvGrpSpPr/>
            <p:nvPr/>
          </p:nvGrpSpPr>
          <p:grpSpPr>
            <a:xfrm>
              <a:off x="9928540" y="1591526"/>
              <a:ext cx="521329" cy="425105"/>
              <a:chOff x="8014189" y="745293"/>
              <a:chExt cx="390997" cy="318829"/>
            </a:xfrm>
          </p:grpSpPr>
          <p:sp>
            <p:nvSpPr>
              <p:cNvPr id="67" name="TextBox 86">
                <a:extLst>
                  <a:ext uri="{FF2B5EF4-FFF2-40B4-BE49-F238E27FC236}">
                    <a16:creationId xmlns:a16="http://schemas.microsoft.com/office/drawing/2014/main" id="{9860FF2C-6995-D9F2-2D4F-88D5F2AEE0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14189" y="745293"/>
                <a:ext cx="376325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Blip>
                    <a:blip r:embed="rId3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MS PGothic" panose="020B0600070205080204" pitchFamily="34" charset="-128"/>
                    <a:cs typeface="+mn-cs"/>
                  </a:rPr>
                  <a:t>#114</a:t>
                </a:r>
                <a:endParaRPr kumimoji="0" lang="en-GB" altLang="en-US" sz="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68" name="TextBox 71">
                <a:extLst>
                  <a:ext uri="{FF2B5EF4-FFF2-40B4-BE49-F238E27FC236}">
                    <a16:creationId xmlns:a16="http://schemas.microsoft.com/office/drawing/2014/main" id="{0869207F-8AE6-0CC7-8A26-E6B01E4B08D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16563" y="899281"/>
                <a:ext cx="388623" cy="1648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altLang="en-US" sz="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Montserrat" panose="00000500000000000000" pitchFamily="2" charset="0"/>
                    <a:ea typeface="+mn-ea"/>
                    <a:cs typeface="+mn-cs"/>
                  </a:rPr>
                  <a:t>Dec.</a:t>
                </a:r>
              </a:p>
            </p:txBody>
          </p:sp>
        </p:grpSp>
        <p:sp>
          <p:nvSpPr>
            <p:cNvPr id="69" name="TextBox 86">
              <a:extLst>
                <a:ext uri="{FF2B5EF4-FFF2-40B4-BE49-F238E27FC236}">
                  <a16:creationId xmlns:a16="http://schemas.microsoft.com/office/drawing/2014/main" id="{D3559373-D933-955A-61F4-F405DB5D73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14731" y="1609589"/>
              <a:ext cx="490054" cy="219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3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rPr>
                <a:t>#115</a:t>
              </a:r>
              <a:endParaRPr kumimoji="0" lang="en-GB" altLang="en-US" sz="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S PGothic" panose="020B0600070205080204" pitchFamily="34" charset="-128"/>
                <a:cs typeface="+mn-cs"/>
              </a:endParaRPr>
            </a:p>
          </p:txBody>
        </p:sp>
        <p:sp>
          <p:nvSpPr>
            <p:cNvPr id="70" name="TextBox 60">
              <a:extLst>
                <a:ext uri="{FF2B5EF4-FFF2-40B4-BE49-F238E27FC236}">
                  <a16:creationId xmlns:a16="http://schemas.microsoft.com/office/drawing/2014/main" id="{E0283474-DFF1-8591-E10A-E9BDB543A9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65027" y="1814907"/>
              <a:ext cx="511138" cy="219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+mn-ea"/>
                  <a:cs typeface="+mn-cs"/>
                </a:rPr>
                <a:t>Mar.</a:t>
              </a:r>
            </a:p>
          </p:txBody>
        </p:sp>
        <p:sp>
          <p:nvSpPr>
            <p:cNvPr id="71" name="TextBox 60">
              <a:extLst>
                <a:ext uri="{FF2B5EF4-FFF2-40B4-BE49-F238E27FC236}">
                  <a16:creationId xmlns:a16="http://schemas.microsoft.com/office/drawing/2014/main" id="{47F6CE37-2305-CC7F-8319-08DDB2EA01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51907" y="1792328"/>
              <a:ext cx="475998" cy="219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+mn-ea"/>
                  <a:cs typeface="+mn-cs"/>
                </a:rPr>
                <a:t>Jun</a:t>
              </a:r>
            </a:p>
          </p:txBody>
        </p:sp>
        <p:sp>
          <p:nvSpPr>
            <p:cNvPr id="72" name="Chevron 60">
              <a:extLst>
                <a:ext uri="{FF2B5EF4-FFF2-40B4-BE49-F238E27FC236}">
                  <a16:creationId xmlns:a16="http://schemas.microsoft.com/office/drawing/2014/main" id="{ACA9140C-8995-2267-98B9-0299BB37A3A3}"/>
                </a:ext>
              </a:extLst>
            </p:cNvPr>
            <p:cNvSpPr/>
            <p:nvPr/>
          </p:nvSpPr>
          <p:spPr bwMode="auto">
            <a:xfrm>
              <a:off x="5401056" y="3997443"/>
              <a:ext cx="4749912" cy="292732"/>
            </a:xfrm>
            <a:prstGeom prst="chevron">
              <a:avLst/>
            </a:prstGeom>
            <a:gradFill>
              <a:gsLst>
                <a:gs pos="12000">
                  <a:schemeClr val="accent3">
                    <a:lumMod val="40000"/>
                    <a:lumOff val="60000"/>
                  </a:schemeClr>
                </a:gs>
                <a:gs pos="60000">
                  <a:srgbClr val="92D050"/>
                </a:gs>
                <a:gs pos="83000">
                  <a:srgbClr val="92D050"/>
                </a:gs>
                <a:gs pos="100000">
                  <a:srgbClr val="92D050"/>
                </a:gs>
              </a:gsLst>
              <a:lin ang="36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RAN1</a:t>
              </a:r>
            </a:p>
          </p:txBody>
        </p:sp>
        <p:sp>
          <p:nvSpPr>
            <p:cNvPr id="73" name="Chevron 60">
              <a:extLst>
                <a:ext uri="{FF2B5EF4-FFF2-40B4-BE49-F238E27FC236}">
                  <a16:creationId xmlns:a16="http://schemas.microsoft.com/office/drawing/2014/main" id="{9AE2E421-F16E-048D-C4C5-AF8A1361B510}"/>
                </a:ext>
              </a:extLst>
            </p:cNvPr>
            <p:cNvSpPr/>
            <p:nvPr/>
          </p:nvSpPr>
          <p:spPr bwMode="auto">
            <a:xfrm>
              <a:off x="6144769" y="4489758"/>
              <a:ext cx="4846095" cy="279967"/>
            </a:xfrm>
            <a:prstGeom prst="chevron">
              <a:avLst/>
            </a:prstGeom>
            <a:gradFill>
              <a:gsLst>
                <a:gs pos="12000">
                  <a:schemeClr val="accent3">
                    <a:lumMod val="40000"/>
                    <a:lumOff val="60000"/>
                  </a:schemeClr>
                </a:gs>
                <a:gs pos="60000">
                  <a:srgbClr val="92D050"/>
                </a:gs>
                <a:gs pos="83000">
                  <a:srgbClr val="92D050"/>
                </a:gs>
                <a:gs pos="100000">
                  <a:srgbClr val="92D050"/>
                </a:gs>
              </a:gsLst>
              <a:lin ang="36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RAN </a:t>
              </a:r>
              <a:r>
                <a:rPr kumimoji="0" lang="fr-FR" sz="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Completion</a:t>
              </a:r>
              <a:r>
                <a:rPr kumimoji="0" lang="fr-F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 (RAN2/3/4core)</a:t>
              </a:r>
            </a:p>
          </p:txBody>
        </p:sp>
        <p:sp>
          <p:nvSpPr>
            <p:cNvPr id="74" name="TextBox 86">
              <a:extLst>
                <a:ext uri="{FF2B5EF4-FFF2-40B4-BE49-F238E27FC236}">
                  <a16:creationId xmlns:a16="http://schemas.microsoft.com/office/drawing/2014/main" id="{F8A1D1D4-F956-09A1-373C-D24FDBBF47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84548" y="1605073"/>
              <a:ext cx="494739" cy="219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3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en-US" sz="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2" charset="0"/>
                  <a:ea typeface="MS PGothic" panose="020B0600070205080204" pitchFamily="34" charset="-128"/>
                  <a:cs typeface="+mn-cs"/>
                </a:rPr>
                <a:t>#116</a:t>
              </a:r>
              <a:endParaRPr kumimoji="0" lang="en-GB" altLang="en-US" sz="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S PGothic" panose="020B0600070205080204" pitchFamily="34" charset="-128"/>
                <a:cs typeface="+mn-cs"/>
              </a:endParaRPr>
            </a:p>
          </p:txBody>
        </p:sp>
        <p:cxnSp>
          <p:nvCxnSpPr>
            <p:cNvPr id="75" name="Straight Connector 114">
              <a:extLst>
                <a:ext uri="{FF2B5EF4-FFF2-40B4-BE49-F238E27FC236}">
                  <a16:creationId xmlns:a16="http://schemas.microsoft.com/office/drawing/2014/main" id="{58274585-A29F-B8B5-1B8C-4296DCF4E76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2905205" y="2097115"/>
              <a:ext cx="9620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76" name="Straight Connector 114">
              <a:extLst>
                <a:ext uri="{FF2B5EF4-FFF2-40B4-BE49-F238E27FC236}">
                  <a16:creationId xmlns:a16="http://schemas.microsoft.com/office/drawing/2014/main" id="{26003C13-3D21-AE6D-B488-7B58B5D0EFC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528785" y="2097115"/>
              <a:ext cx="22896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77" name="Straight Connector 114">
              <a:extLst>
                <a:ext uri="{FF2B5EF4-FFF2-40B4-BE49-F238E27FC236}">
                  <a16:creationId xmlns:a16="http://schemas.microsoft.com/office/drawing/2014/main" id="{A8429F12-A37F-D13A-93A9-CDFEF113795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335765" y="2097115"/>
              <a:ext cx="0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78" name="Straight Connector 114">
              <a:extLst>
                <a:ext uri="{FF2B5EF4-FFF2-40B4-BE49-F238E27FC236}">
                  <a16:creationId xmlns:a16="http://schemas.microsoft.com/office/drawing/2014/main" id="{D1BDCD1B-FC94-41DA-BD69-EF91C3BC1F4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10959760" y="2097115"/>
              <a:ext cx="24865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79" name="Straight Connector 114">
              <a:extLst>
                <a:ext uri="{FF2B5EF4-FFF2-40B4-BE49-F238E27FC236}">
                  <a16:creationId xmlns:a16="http://schemas.microsoft.com/office/drawing/2014/main" id="{07E02B74-FA26-4D83-A0F4-65AC9EFCE87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1791612" y="2097115"/>
              <a:ext cx="13095" cy="4370345"/>
            </a:xfrm>
            <a:prstGeom prst="line">
              <a:avLst/>
            </a:prstGeom>
            <a:noFill/>
            <a:ln w="9525" algn="ctr">
              <a:solidFill>
                <a:schemeClr val="accent4">
                  <a:lumMod val="40000"/>
                  <a:lumOff val="60000"/>
                </a:schemeClr>
              </a:solidFill>
              <a:prstDash val="dash"/>
              <a:round/>
              <a:headEnd/>
              <a:tailEnd/>
            </a:ln>
          </p:spPr>
        </p:cxnSp>
        <p:sp>
          <p:nvSpPr>
            <p:cNvPr id="80" name="Chevron 60">
              <a:extLst>
                <a:ext uri="{FF2B5EF4-FFF2-40B4-BE49-F238E27FC236}">
                  <a16:creationId xmlns:a16="http://schemas.microsoft.com/office/drawing/2014/main" id="{BDE174DF-0CC2-966A-7059-A3F865D17C0A}"/>
                </a:ext>
              </a:extLst>
            </p:cNvPr>
            <p:cNvSpPr/>
            <p:nvPr/>
          </p:nvSpPr>
          <p:spPr bwMode="auto">
            <a:xfrm>
              <a:off x="6809465" y="3474165"/>
              <a:ext cx="1002447" cy="295545"/>
            </a:xfrm>
            <a:custGeom>
              <a:avLst/>
              <a:gdLst>
                <a:gd name="connsiteX0" fmla="*/ 0 w 1578187"/>
                <a:gd name="connsiteY0" fmla="*/ 0 h 222250"/>
                <a:gd name="connsiteX1" fmla="*/ 1467062 w 1578187"/>
                <a:gd name="connsiteY1" fmla="*/ 0 h 222250"/>
                <a:gd name="connsiteX2" fmla="*/ 1578187 w 1578187"/>
                <a:gd name="connsiteY2" fmla="*/ 111125 h 222250"/>
                <a:gd name="connsiteX3" fmla="*/ 1467062 w 1578187"/>
                <a:gd name="connsiteY3" fmla="*/ 222250 h 222250"/>
                <a:gd name="connsiteX4" fmla="*/ 0 w 1578187"/>
                <a:gd name="connsiteY4" fmla="*/ 222250 h 222250"/>
                <a:gd name="connsiteX5" fmla="*/ 111125 w 1578187"/>
                <a:gd name="connsiteY5" fmla="*/ 111125 h 222250"/>
                <a:gd name="connsiteX6" fmla="*/ 0 w 1578187"/>
                <a:gd name="connsiteY6" fmla="*/ 0 h 222250"/>
                <a:gd name="connsiteX0" fmla="*/ 0 w 1578187"/>
                <a:gd name="connsiteY0" fmla="*/ 0 h 222250"/>
                <a:gd name="connsiteX1" fmla="*/ 1467062 w 1578187"/>
                <a:gd name="connsiteY1" fmla="*/ 0 h 222250"/>
                <a:gd name="connsiteX2" fmla="*/ 1578187 w 1578187"/>
                <a:gd name="connsiteY2" fmla="*/ 111125 h 222250"/>
                <a:gd name="connsiteX3" fmla="*/ 1467062 w 1578187"/>
                <a:gd name="connsiteY3" fmla="*/ 222250 h 222250"/>
                <a:gd name="connsiteX4" fmla="*/ 0 w 1578187"/>
                <a:gd name="connsiteY4" fmla="*/ 222250 h 222250"/>
                <a:gd name="connsiteX5" fmla="*/ 26818 w 1578187"/>
                <a:gd name="connsiteY5" fmla="*/ 98155 h 222250"/>
                <a:gd name="connsiteX6" fmla="*/ 0 w 1578187"/>
                <a:gd name="connsiteY6" fmla="*/ 0 h 222250"/>
                <a:gd name="connsiteX0" fmla="*/ 0 w 1506850"/>
                <a:gd name="connsiteY0" fmla="*/ 0 h 222250"/>
                <a:gd name="connsiteX1" fmla="*/ 1467062 w 1506850"/>
                <a:gd name="connsiteY1" fmla="*/ 0 h 222250"/>
                <a:gd name="connsiteX2" fmla="*/ 1506850 w 1506850"/>
                <a:gd name="connsiteY2" fmla="*/ 111125 h 222250"/>
                <a:gd name="connsiteX3" fmla="*/ 1467062 w 1506850"/>
                <a:gd name="connsiteY3" fmla="*/ 222250 h 222250"/>
                <a:gd name="connsiteX4" fmla="*/ 0 w 1506850"/>
                <a:gd name="connsiteY4" fmla="*/ 222250 h 222250"/>
                <a:gd name="connsiteX5" fmla="*/ 26818 w 1506850"/>
                <a:gd name="connsiteY5" fmla="*/ 98155 h 222250"/>
                <a:gd name="connsiteX6" fmla="*/ 0 w 1506850"/>
                <a:gd name="connsiteY6" fmla="*/ 0 h 222250"/>
                <a:gd name="connsiteX0" fmla="*/ 0 w 1689500"/>
                <a:gd name="connsiteY0" fmla="*/ 0 h 222250"/>
                <a:gd name="connsiteX1" fmla="*/ 1467062 w 1689500"/>
                <a:gd name="connsiteY1" fmla="*/ 0 h 222250"/>
                <a:gd name="connsiteX2" fmla="*/ 1689500 w 1689500"/>
                <a:gd name="connsiteY2" fmla="*/ 111126 h 222250"/>
                <a:gd name="connsiteX3" fmla="*/ 1467062 w 1689500"/>
                <a:gd name="connsiteY3" fmla="*/ 222250 h 222250"/>
                <a:gd name="connsiteX4" fmla="*/ 0 w 1689500"/>
                <a:gd name="connsiteY4" fmla="*/ 222250 h 222250"/>
                <a:gd name="connsiteX5" fmla="*/ 26818 w 1689500"/>
                <a:gd name="connsiteY5" fmla="*/ 98155 h 222250"/>
                <a:gd name="connsiteX6" fmla="*/ 0 w 1689500"/>
                <a:gd name="connsiteY6" fmla="*/ 0 h 222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89500" h="222250">
                  <a:moveTo>
                    <a:pt x="0" y="0"/>
                  </a:moveTo>
                  <a:lnTo>
                    <a:pt x="1467062" y="0"/>
                  </a:lnTo>
                  <a:lnTo>
                    <a:pt x="1689500" y="111126"/>
                  </a:lnTo>
                  <a:lnTo>
                    <a:pt x="1467062" y="222250"/>
                  </a:lnTo>
                  <a:lnTo>
                    <a:pt x="0" y="222250"/>
                  </a:lnTo>
                  <a:lnTo>
                    <a:pt x="26818" y="98155"/>
                  </a:lnTo>
                  <a:lnTo>
                    <a:pt x="0" y="0"/>
                  </a:lnTo>
                  <a:close/>
                </a:path>
              </a:pathLst>
            </a:cu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   RAN4 C.def.</a:t>
              </a:r>
            </a:p>
          </p:txBody>
        </p:sp>
        <p:sp>
          <p:nvSpPr>
            <p:cNvPr id="81" name="Chevron 60">
              <a:extLst>
                <a:ext uri="{FF2B5EF4-FFF2-40B4-BE49-F238E27FC236}">
                  <a16:creationId xmlns:a16="http://schemas.microsoft.com/office/drawing/2014/main" id="{43EE23B0-8C2C-1F37-F8EB-4F5716EBA6CD}"/>
                </a:ext>
              </a:extLst>
            </p:cNvPr>
            <p:cNvSpPr/>
            <p:nvPr/>
          </p:nvSpPr>
          <p:spPr bwMode="auto">
            <a:xfrm>
              <a:off x="10873458" y="4527238"/>
              <a:ext cx="945161" cy="279960"/>
            </a:xfrm>
            <a:prstGeom prst="chevron">
              <a:avLst/>
            </a:prstGeom>
            <a:gradFill>
              <a:gsLst>
                <a:gs pos="12000">
                  <a:schemeClr val="accent3">
                    <a:lumMod val="40000"/>
                    <a:lumOff val="60000"/>
                  </a:schemeClr>
                </a:gs>
                <a:gs pos="60000">
                  <a:srgbClr val="92D050"/>
                </a:gs>
                <a:gs pos="83000">
                  <a:srgbClr val="92D050"/>
                </a:gs>
                <a:gs pos="100000">
                  <a:srgbClr val="92D050"/>
                </a:gs>
              </a:gsLst>
              <a:lin ang="36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RAN4 Perf</a:t>
              </a:r>
            </a:p>
          </p:txBody>
        </p:sp>
        <p:sp>
          <p:nvSpPr>
            <p:cNvPr id="82" name="Chevron 60">
              <a:extLst>
                <a:ext uri="{FF2B5EF4-FFF2-40B4-BE49-F238E27FC236}">
                  <a16:creationId xmlns:a16="http://schemas.microsoft.com/office/drawing/2014/main" id="{99F46FB6-0C9E-A884-498E-CD1F457AF37A}"/>
                </a:ext>
              </a:extLst>
            </p:cNvPr>
            <p:cNvSpPr/>
            <p:nvPr/>
          </p:nvSpPr>
          <p:spPr bwMode="auto">
            <a:xfrm>
              <a:off x="5359971" y="3474004"/>
              <a:ext cx="1612047" cy="295545"/>
            </a:xfrm>
            <a:custGeom>
              <a:avLst/>
              <a:gdLst>
                <a:gd name="connsiteX0" fmla="*/ 0 w 1578187"/>
                <a:gd name="connsiteY0" fmla="*/ 0 h 222250"/>
                <a:gd name="connsiteX1" fmla="*/ 1467062 w 1578187"/>
                <a:gd name="connsiteY1" fmla="*/ 0 h 222250"/>
                <a:gd name="connsiteX2" fmla="*/ 1578187 w 1578187"/>
                <a:gd name="connsiteY2" fmla="*/ 111125 h 222250"/>
                <a:gd name="connsiteX3" fmla="*/ 1467062 w 1578187"/>
                <a:gd name="connsiteY3" fmla="*/ 222250 h 222250"/>
                <a:gd name="connsiteX4" fmla="*/ 0 w 1578187"/>
                <a:gd name="connsiteY4" fmla="*/ 222250 h 222250"/>
                <a:gd name="connsiteX5" fmla="*/ 111125 w 1578187"/>
                <a:gd name="connsiteY5" fmla="*/ 111125 h 222250"/>
                <a:gd name="connsiteX6" fmla="*/ 0 w 1578187"/>
                <a:gd name="connsiteY6" fmla="*/ 0 h 222250"/>
                <a:gd name="connsiteX0" fmla="*/ 0 w 1578187"/>
                <a:gd name="connsiteY0" fmla="*/ 0 h 222250"/>
                <a:gd name="connsiteX1" fmla="*/ 1467062 w 1578187"/>
                <a:gd name="connsiteY1" fmla="*/ 0 h 222250"/>
                <a:gd name="connsiteX2" fmla="*/ 1578187 w 1578187"/>
                <a:gd name="connsiteY2" fmla="*/ 111125 h 222250"/>
                <a:gd name="connsiteX3" fmla="*/ 1467062 w 1578187"/>
                <a:gd name="connsiteY3" fmla="*/ 222250 h 222250"/>
                <a:gd name="connsiteX4" fmla="*/ 0 w 1578187"/>
                <a:gd name="connsiteY4" fmla="*/ 222250 h 222250"/>
                <a:gd name="connsiteX5" fmla="*/ 26818 w 1578187"/>
                <a:gd name="connsiteY5" fmla="*/ 98155 h 222250"/>
                <a:gd name="connsiteX6" fmla="*/ 0 w 1578187"/>
                <a:gd name="connsiteY6" fmla="*/ 0 h 222250"/>
                <a:gd name="connsiteX0" fmla="*/ 0 w 1506850"/>
                <a:gd name="connsiteY0" fmla="*/ 0 h 222250"/>
                <a:gd name="connsiteX1" fmla="*/ 1467062 w 1506850"/>
                <a:gd name="connsiteY1" fmla="*/ 0 h 222250"/>
                <a:gd name="connsiteX2" fmla="*/ 1506850 w 1506850"/>
                <a:gd name="connsiteY2" fmla="*/ 111125 h 222250"/>
                <a:gd name="connsiteX3" fmla="*/ 1467062 w 1506850"/>
                <a:gd name="connsiteY3" fmla="*/ 222250 h 222250"/>
                <a:gd name="connsiteX4" fmla="*/ 0 w 1506850"/>
                <a:gd name="connsiteY4" fmla="*/ 222250 h 222250"/>
                <a:gd name="connsiteX5" fmla="*/ 26818 w 1506850"/>
                <a:gd name="connsiteY5" fmla="*/ 98155 h 222250"/>
                <a:gd name="connsiteX6" fmla="*/ 0 w 1506850"/>
                <a:gd name="connsiteY6" fmla="*/ 0 h 222250"/>
                <a:gd name="connsiteX0" fmla="*/ 0 w 1601837"/>
                <a:gd name="connsiteY0" fmla="*/ 0 h 222250"/>
                <a:gd name="connsiteX1" fmla="*/ 1467062 w 1601837"/>
                <a:gd name="connsiteY1" fmla="*/ 0 h 222250"/>
                <a:gd name="connsiteX2" fmla="*/ 1601837 w 1601837"/>
                <a:gd name="connsiteY2" fmla="*/ 111126 h 222250"/>
                <a:gd name="connsiteX3" fmla="*/ 1467062 w 1601837"/>
                <a:gd name="connsiteY3" fmla="*/ 222250 h 222250"/>
                <a:gd name="connsiteX4" fmla="*/ 0 w 1601837"/>
                <a:gd name="connsiteY4" fmla="*/ 222250 h 222250"/>
                <a:gd name="connsiteX5" fmla="*/ 26818 w 1601837"/>
                <a:gd name="connsiteY5" fmla="*/ 98155 h 222250"/>
                <a:gd name="connsiteX6" fmla="*/ 0 w 1601837"/>
                <a:gd name="connsiteY6" fmla="*/ 0 h 222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01837" h="222250">
                  <a:moveTo>
                    <a:pt x="0" y="0"/>
                  </a:moveTo>
                  <a:lnTo>
                    <a:pt x="1467062" y="0"/>
                  </a:lnTo>
                  <a:lnTo>
                    <a:pt x="1601837" y="111126"/>
                  </a:lnTo>
                  <a:lnTo>
                    <a:pt x="1467062" y="222250"/>
                  </a:lnTo>
                  <a:lnTo>
                    <a:pt x="0" y="222250"/>
                  </a:lnTo>
                  <a:lnTo>
                    <a:pt x="26818" y="98155"/>
                  </a:lnTo>
                  <a:lnTo>
                    <a:pt x="0" y="0"/>
                  </a:lnTo>
                  <a:close/>
                </a:path>
              </a:pathLst>
            </a:custGeom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RP Content </a:t>
              </a:r>
              <a:r>
                <a:rPr kumimoji="0" lang="fr-FR" sz="7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def</a:t>
              </a:r>
              <a:r>
                <a:rPr kumimoji="0" lang="fr-FR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.</a:t>
              </a:r>
            </a:p>
          </p:txBody>
        </p:sp>
        <p:sp>
          <p:nvSpPr>
            <p:cNvPr id="83" name="Title 1">
              <a:extLst>
                <a:ext uri="{FF2B5EF4-FFF2-40B4-BE49-F238E27FC236}">
                  <a16:creationId xmlns:a16="http://schemas.microsoft.com/office/drawing/2014/main" id="{FBF8255F-E0EA-C810-C3E9-ACB3CB4EF82E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24421" y="5070238"/>
              <a:ext cx="3037645" cy="5182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121907" tIns="60953" rIns="121907" bIns="60953" anchor="ctr"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0"/>
                  <a:cs typeface="ＭＳ Ｐゴシック" charset="0"/>
                </a:rPr>
                <a:t>Rel-20 - 5GA part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50" charset="0"/>
                <a:ea typeface="ＭＳ Ｐゴシック" charset="0"/>
                <a:cs typeface="ＭＳ Ｐゴシック" charset="0"/>
              </a:endParaRPr>
            </a:p>
          </p:txBody>
        </p: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4A0EAE64-28DB-2C20-E18A-815E767D929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737611" y="1409777"/>
              <a:ext cx="3112477" cy="0"/>
            </a:xfrm>
            <a:prstGeom prst="line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F67033FE-B113-6E24-EF02-3F53A2F6D637}"/>
                </a:ext>
              </a:extLst>
            </p:cNvPr>
            <p:cNvSpPr txBox="1"/>
            <p:nvPr/>
          </p:nvSpPr>
          <p:spPr>
            <a:xfrm>
              <a:off x="4934374" y="1246796"/>
              <a:ext cx="757101" cy="3113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 panose="00000500000000000000" pitchFamily="50" charset="0"/>
                  <a:ea typeface="+mn-ea"/>
                  <a:cs typeface="+mn-cs"/>
                </a:rPr>
                <a:t>2025</a:t>
              </a:r>
            </a:p>
          </p:txBody>
        </p: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8659B74E-7CBB-104E-9D5A-D6EEEAF8650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39135" y="1414300"/>
              <a:ext cx="3112477" cy="0"/>
            </a:xfrm>
            <a:prstGeom prst="line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69451530-730E-33A4-4FEB-402D63A8DB88}"/>
                </a:ext>
              </a:extLst>
            </p:cNvPr>
            <p:cNvSpPr txBox="1"/>
            <p:nvPr/>
          </p:nvSpPr>
          <p:spPr>
            <a:xfrm>
              <a:off x="8135897" y="1251318"/>
              <a:ext cx="766471" cy="3113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 panose="00000500000000000000" pitchFamily="50" charset="0"/>
                  <a:ea typeface="+mn-ea"/>
                  <a:cs typeface="+mn-cs"/>
                </a:rPr>
                <a:t>2026</a:t>
              </a:r>
            </a:p>
          </p:txBody>
        </p: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B335F4A6-626B-BAA3-6968-A923E0C6FF1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0131627" y="1400759"/>
              <a:ext cx="1988124" cy="0"/>
            </a:xfrm>
            <a:prstGeom prst="line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1B2FB6D1-C606-3B7E-B500-7AAC805F1D22}"/>
                </a:ext>
              </a:extLst>
            </p:cNvPr>
            <p:cNvSpPr txBox="1"/>
            <p:nvPr/>
          </p:nvSpPr>
          <p:spPr>
            <a:xfrm>
              <a:off x="10885865" y="1255840"/>
              <a:ext cx="761786" cy="3113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 panose="00000500000000000000" pitchFamily="50" charset="0"/>
                  <a:ea typeface="+mn-ea"/>
                  <a:cs typeface="+mn-cs"/>
                </a:rPr>
                <a:t>2027</a:t>
              </a:r>
            </a:p>
          </p:txBody>
        </p:sp>
        <p:sp>
          <p:nvSpPr>
            <p:cNvPr id="90" name="Chevron 58">
              <a:extLst>
                <a:ext uri="{FF2B5EF4-FFF2-40B4-BE49-F238E27FC236}">
                  <a16:creationId xmlns:a16="http://schemas.microsoft.com/office/drawing/2014/main" id="{93073914-FD48-19C4-35C1-38476EF7E196}"/>
                </a:ext>
              </a:extLst>
            </p:cNvPr>
            <p:cNvSpPr/>
            <p:nvPr/>
          </p:nvSpPr>
          <p:spPr bwMode="auto">
            <a:xfrm>
              <a:off x="10701868" y="5087995"/>
              <a:ext cx="1137920" cy="325121"/>
            </a:xfrm>
            <a:prstGeom prst="chevron">
              <a:avLst/>
            </a:prstGeom>
            <a:gradFill>
              <a:gsLst>
                <a:gs pos="1770">
                  <a:schemeClr val="bg1"/>
                </a:gs>
                <a:gs pos="22000">
                  <a:schemeClr val="accent5">
                    <a:lumMod val="60000"/>
                    <a:lumOff val="4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8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rIns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5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5GA ASN.1 &amp; Open APIs </a:t>
              </a:r>
            </a:p>
          </p:txBody>
        </p:sp>
        <p:sp>
          <p:nvSpPr>
            <p:cNvPr id="91" name="Thought Bubble: Cloud 90">
              <a:extLst>
                <a:ext uri="{FF2B5EF4-FFF2-40B4-BE49-F238E27FC236}">
                  <a16:creationId xmlns:a16="http://schemas.microsoft.com/office/drawing/2014/main" id="{1456E982-0168-4FD9-AB36-D1ABB82A5599}"/>
                </a:ext>
              </a:extLst>
            </p:cNvPr>
            <p:cNvSpPr/>
            <p:nvPr/>
          </p:nvSpPr>
          <p:spPr bwMode="auto">
            <a:xfrm>
              <a:off x="4021639" y="2770897"/>
              <a:ext cx="1355066" cy="477201"/>
            </a:xfrm>
            <a:prstGeom prst="cloudCallout">
              <a:avLst>
                <a:gd name="adj1" fmla="val -1577"/>
                <a:gd name="adj2" fmla="val 30526"/>
              </a:avLst>
            </a:prstGeom>
            <a:solidFill>
              <a:srgbClr val="C9C9C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50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8B379C79-EDBD-AB6C-9B2A-61C4B6901748}"/>
                </a:ext>
              </a:extLst>
            </p:cNvPr>
            <p:cNvSpPr txBox="1"/>
            <p:nvPr/>
          </p:nvSpPr>
          <p:spPr>
            <a:xfrm>
              <a:off x="4027877" y="2903329"/>
              <a:ext cx="1413367" cy="2381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St.2 SID </a:t>
              </a:r>
              <a:r>
                <a:rPr kumimoji="0" lang="fr-FR" sz="7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def</a:t>
              </a:r>
              <a:r>
                <a:rPr kumimoji="0" lang="fr-FR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. TBD</a:t>
              </a:r>
            </a:p>
          </p:txBody>
        </p:sp>
        <p:sp>
          <p:nvSpPr>
            <p:cNvPr id="93" name="Thought Bubble: Cloud 92">
              <a:extLst>
                <a:ext uri="{FF2B5EF4-FFF2-40B4-BE49-F238E27FC236}">
                  <a16:creationId xmlns:a16="http://schemas.microsoft.com/office/drawing/2014/main" id="{67DA38F2-75E6-5AC4-735A-247478A70818}"/>
                </a:ext>
              </a:extLst>
            </p:cNvPr>
            <p:cNvSpPr/>
            <p:nvPr/>
          </p:nvSpPr>
          <p:spPr bwMode="auto">
            <a:xfrm>
              <a:off x="6983164" y="5043246"/>
              <a:ext cx="1307905" cy="488894"/>
            </a:xfrm>
            <a:prstGeom prst="cloudCallout">
              <a:avLst>
                <a:gd name="adj1" fmla="val -1577"/>
                <a:gd name="adj2" fmla="val 30526"/>
              </a:avLst>
            </a:prstGeom>
            <a:solidFill>
              <a:srgbClr val="C9C9C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50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FE325BAF-941E-0ABA-10DE-4F274419C881}"/>
                </a:ext>
              </a:extLst>
            </p:cNvPr>
            <p:cNvSpPr txBox="1"/>
            <p:nvPr/>
          </p:nvSpPr>
          <p:spPr>
            <a:xfrm>
              <a:off x="6960871" y="5122282"/>
              <a:ext cx="1413367" cy="2381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St.3 SID </a:t>
              </a:r>
              <a:r>
                <a:rPr kumimoji="0" lang="fr-FR" sz="7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def</a:t>
              </a:r>
              <a:r>
                <a:rPr kumimoji="0" lang="fr-FR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ontserrat" panose="00000500000000000000" pitchFamily="50" charset="0"/>
                  <a:ea typeface="ＭＳ Ｐゴシック" charset="-128"/>
                  <a:cs typeface="Arial" pitchFamily="34" charset="0"/>
                </a:rPr>
                <a:t>. TBD</a:t>
              </a:r>
            </a:p>
          </p:txBody>
        </p:sp>
      </p:grpSp>
      <p:sp>
        <p:nvSpPr>
          <p:cNvPr id="2" name="Star: 5 Points 1">
            <a:extLst>
              <a:ext uri="{FF2B5EF4-FFF2-40B4-BE49-F238E27FC236}">
                <a16:creationId xmlns:a16="http://schemas.microsoft.com/office/drawing/2014/main" id="{72DD7790-93E6-D15C-894C-59B43D11EF3D}"/>
              </a:ext>
            </a:extLst>
          </p:cNvPr>
          <p:cNvSpPr/>
          <p:nvPr/>
        </p:nvSpPr>
        <p:spPr bwMode="auto">
          <a:xfrm>
            <a:off x="6185666" y="2896974"/>
            <a:ext cx="339301" cy="321838"/>
          </a:xfrm>
          <a:prstGeom prst="star5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56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28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00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72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>
              <a:defRPr/>
            </a:pPr>
            <a:endParaRPr lang="en-GB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722D4ED5-C782-4873-556B-83BDC5B01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2527" y="3303175"/>
            <a:ext cx="1281178" cy="23083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56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28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00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7213" indent="1588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altLang="en-US" sz="900" b="1" dirty="0">
                <a:solidFill>
                  <a:srgbClr val="FF0000"/>
                </a:solidFill>
                <a:latin typeface="Montserrat" panose="00000500000000000000" pitchFamily="50" charset="0"/>
              </a:rPr>
              <a:t>Workshop 5GA SA</a:t>
            </a:r>
            <a:endParaRPr lang="en-GB" altLang="en-US" sz="900" dirty="0">
              <a:solidFill>
                <a:srgbClr val="FF0000"/>
              </a:solidFill>
              <a:latin typeface="Montserrat" panose="00000500000000000000" pitchFamily="50" charset="0"/>
            </a:endParaRPr>
          </a:p>
        </p:txBody>
      </p:sp>
      <p:pic>
        <p:nvPicPr>
          <p:cNvPr id="7" name="Picture 6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786F77FA-BF56-8C49-0D14-2B4DD0BB8F7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438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8992F-C49F-EE61-F694-80B07DDE0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Straight Connector 114">
            <a:extLst>
              <a:ext uri="{FF2B5EF4-FFF2-40B4-BE49-F238E27FC236}">
                <a16:creationId xmlns:a16="http://schemas.microsoft.com/office/drawing/2014/main" id="{71746959-D045-E5B5-AFE7-E047AC2F1E3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949725" y="1436095"/>
            <a:ext cx="0" cy="5197252"/>
          </a:xfrm>
          <a:prstGeom prst="line">
            <a:avLst/>
          </a:prstGeom>
          <a:noFill/>
          <a:ln w="28575" algn="ctr">
            <a:solidFill>
              <a:schemeClr val="accent4">
                <a:lumMod val="40000"/>
                <a:lumOff val="60000"/>
              </a:schemeClr>
            </a:solidFill>
            <a:round/>
            <a:headEnd/>
            <a:tailEnd/>
          </a:ln>
        </p:spPr>
      </p:cxnSp>
      <p:cxnSp>
        <p:nvCxnSpPr>
          <p:cNvPr id="60" name="Straight Connector 114">
            <a:extLst>
              <a:ext uri="{FF2B5EF4-FFF2-40B4-BE49-F238E27FC236}">
                <a16:creationId xmlns:a16="http://schemas.microsoft.com/office/drawing/2014/main" id="{F15672DF-A3AB-3988-49FA-718AB9547C1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721805" y="1436095"/>
            <a:ext cx="0" cy="5197252"/>
          </a:xfrm>
          <a:prstGeom prst="line">
            <a:avLst/>
          </a:prstGeom>
          <a:noFill/>
          <a:ln w="28575" algn="ctr">
            <a:solidFill>
              <a:schemeClr val="accent4">
                <a:lumMod val="40000"/>
                <a:lumOff val="60000"/>
              </a:schemeClr>
            </a:solidFill>
            <a:round/>
            <a:headEnd/>
            <a:tailEnd/>
          </a:ln>
        </p:spPr>
      </p:cxnSp>
      <p:cxnSp>
        <p:nvCxnSpPr>
          <p:cNvPr id="4" name="Straight Connector 114">
            <a:extLst>
              <a:ext uri="{FF2B5EF4-FFF2-40B4-BE49-F238E27FC236}">
                <a16:creationId xmlns:a16="http://schemas.microsoft.com/office/drawing/2014/main" id="{D777A93A-0494-CB81-BF07-6ED0D44FE2A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93885" y="1436095"/>
            <a:ext cx="0" cy="5197252"/>
          </a:xfrm>
          <a:prstGeom prst="line">
            <a:avLst/>
          </a:prstGeom>
          <a:noFill/>
          <a:ln w="28575" algn="ctr">
            <a:solidFill>
              <a:schemeClr val="accent4">
                <a:lumMod val="40000"/>
                <a:lumOff val="60000"/>
              </a:schemeClr>
            </a:solidFill>
            <a:round/>
            <a:headEnd/>
            <a:tailEnd/>
          </a:ln>
        </p:spPr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74300E3-F476-EEBF-D35B-A1E8736C7C9D}"/>
              </a:ext>
            </a:extLst>
          </p:cNvPr>
          <p:cNvCxnSpPr>
            <a:cxnSpLocks/>
          </p:cNvCxnSpPr>
          <p:nvPr/>
        </p:nvCxnSpPr>
        <p:spPr bwMode="auto">
          <a:xfrm>
            <a:off x="581247" y="862455"/>
            <a:ext cx="3112477" cy="0"/>
          </a:xfrm>
          <a:prstGeom prst="line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" name="Straight Connector 114">
            <a:extLst>
              <a:ext uri="{FF2B5EF4-FFF2-40B4-BE49-F238E27FC236}">
                <a16:creationId xmlns:a16="http://schemas.microsoft.com/office/drawing/2014/main" id="{C33B306E-5E8B-AC76-C303-4AC9B7802E6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34158" y="1224940"/>
            <a:ext cx="0" cy="4989537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272" name="Straight Connector 114">
            <a:extLst>
              <a:ext uri="{FF2B5EF4-FFF2-40B4-BE49-F238E27FC236}">
                <a16:creationId xmlns:a16="http://schemas.microsoft.com/office/drawing/2014/main" id="{63507367-7C85-5DDA-8929-8D09E8B90A3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313107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3B9E7960-6113-C4D1-ECEF-73196F0C03E0}"/>
              </a:ext>
            </a:extLst>
          </p:cNvPr>
          <p:cNvSpPr txBox="1"/>
          <p:nvPr/>
        </p:nvSpPr>
        <p:spPr>
          <a:xfrm>
            <a:off x="1778010" y="699472"/>
            <a:ext cx="492443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sz="1000" dirty="0">
                <a:latin typeface="Montserrat" panose="00000500000000000000" pitchFamily="50" charset="0"/>
              </a:rPr>
              <a:t>2024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A5BB33D-59DC-8CD1-D095-4371152BEFFE}"/>
              </a:ext>
            </a:extLst>
          </p:cNvPr>
          <p:cNvGrpSpPr/>
          <p:nvPr/>
        </p:nvGrpSpPr>
        <p:grpSpPr>
          <a:xfrm>
            <a:off x="1056805" y="944053"/>
            <a:ext cx="480151" cy="441216"/>
            <a:chOff x="1013019" y="755453"/>
            <a:chExt cx="360113" cy="330912"/>
          </a:xfrm>
        </p:grpSpPr>
        <p:sp>
          <p:nvSpPr>
            <p:cNvPr id="17432" name="TextBox 86">
              <a:extLst>
                <a:ext uri="{FF2B5EF4-FFF2-40B4-BE49-F238E27FC236}">
                  <a16:creationId xmlns:a16="http://schemas.microsoft.com/office/drawing/2014/main" id="{988CC082-346E-34BD-676E-57B18118E7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3019" y="755453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#103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48" name="TextBox 59">
              <a:extLst>
                <a:ext uri="{FF2B5EF4-FFF2-40B4-BE49-F238E27FC236}">
                  <a16:creationId xmlns:a16="http://schemas.microsoft.com/office/drawing/2014/main" id="{165C6395-ACED-7B3D-FC22-AC91FB3A14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8228" y="909441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Mar.</a:t>
              </a:r>
            </a:p>
          </p:txBody>
        </p:sp>
      </p:grpSp>
      <p:grpSp>
        <p:nvGrpSpPr>
          <p:cNvPr id="17489" name="Group 17488">
            <a:extLst>
              <a:ext uri="{FF2B5EF4-FFF2-40B4-BE49-F238E27FC236}">
                <a16:creationId xmlns:a16="http://schemas.microsoft.com/office/drawing/2014/main" id="{D08FB91D-770B-B580-B528-B623B4BC2A75}"/>
              </a:ext>
            </a:extLst>
          </p:cNvPr>
          <p:cNvGrpSpPr/>
          <p:nvPr/>
        </p:nvGrpSpPr>
        <p:grpSpPr>
          <a:xfrm>
            <a:off x="7498699" y="944053"/>
            <a:ext cx="515075" cy="441216"/>
            <a:chOff x="6314476" y="755453"/>
            <a:chExt cx="386306" cy="330912"/>
          </a:xfrm>
        </p:grpSpPr>
        <p:sp>
          <p:nvSpPr>
            <p:cNvPr id="17440" name="TextBox 86">
              <a:extLst>
                <a:ext uri="{FF2B5EF4-FFF2-40B4-BE49-F238E27FC236}">
                  <a16:creationId xmlns:a16="http://schemas.microsoft.com/office/drawing/2014/main" id="{6A931EFD-74D2-FC18-4BBF-502319A23C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4476" y="755453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#111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49" name="TextBox 60">
              <a:extLst>
                <a:ext uri="{FF2B5EF4-FFF2-40B4-BE49-F238E27FC236}">
                  <a16:creationId xmlns:a16="http://schemas.microsoft.com/office/drawing/2014/main" id="{11D523C6-2A70-26A7-1D99-1B54A6962C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5878" y="909441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>
                  <a:latin typeface="Montserrat" panose="00000500000000000000" pitchFamily="2" charset="0"/>
                </a:rPr>
                <a:t>Mar.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43653F7-377D-9559-CA06-3E13217E3369}"/>
              </a:ext>
            </a:extLst>
          </p:cNvPr>
          <p:cNvGrpSpPr/>
          <p:nvPr/>
        </p:nvGrpSpPr>
        <p:grpSpPr>
          <a:xfrm>
            <a:off x="4261942" y="944053"/>
            <a:ext cx="490604" cy="441216"/>
            <a:chOff x="3683640" y="755453"/>
            <a:chExt cx="367953" cy="330912"/>
          </a:xfrm>
        </p:grpSpPr>
        <p:sp>
          <p:nvSpPr>
            <p:cNvPr id="17436" name="TextBox 86">
              <a:extLst>
                <a:ext uri="{FF2B5EF4-FFF2-40B4-BE49-F238E27FC236}">
                  <a16:creationId xmlns:a16="http://schemas.microsoft.com/office/drawing/2014/main" id="{58981BF9-119B-4A80-8B18-44F700DD45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688" y="755453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#107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50" name="TextBox 61">
              <a:extLst>
                <a:ext uri="{FF2B5EF4-FFF2-40B4-BE49-F238E27FC236}">
                  <a16:creationId xmlns:a16="http://schemas.microsoft.com/office/drawing/2014/main" id="{10B86475-D05A-F024-8D10-3834410937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3640" y="909441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Mar.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BEEB882-0873-17C9-668A-5BD3DDAC9943}"/>
              </a:ext>
            </a:extLst>
          </p:cNvPr>
          <p:cNvGrpSpPr/>
          <p:nvPr/>
        </p:nvGrpSpPr>
        <p:grpSpPr>
          <a:xfrm>
            <a:off x="1869118" y="944053"/>
            <a:ext cx="473670" cy="441216"/>
            <a:chOff x="1705615" y="755453"/>
            <a:chExt cx="355253" cy="330912"/>
          </a:xfrm>
        </p:grpSpPr>
        <p:sp>
          <p:nvSpPr>
            <p:cNvPr id="17433" name="TextBox 86">
              <a:extLst>
                <a:ext uri="{FF2B5EF4-FFF2-40B4-BE49-F238E27FC236}">
                  <a16:creationId xmlns:a16="http://schemas.microsoft.com/office/drawing/2014/main" id="{C103280A-1592-A747-3090-8C7DDE8D80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5963" y="755453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#104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51" name="TextBox 62">
              <a:extLst>
                <a:ext uri="{FF2B5EF4-FFF2-40B4-BE49-F238E27FC236}">
                  <a16:creationId xmlns:a16="http://schemas.microsoft.com/office/drawing/2014/main" id="{F552B731-B734-8036-32D1-B31A30D549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5615" y="909441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>
                  <a:latin typeface="Montserrat" panose="00000500000000000000" pitchFamily="2" charset="0"/>
                </a:rPr>
                <a:t>Jun.</a:t>
              </a:r>
            </a:p>
          </p:txBody>
        </p:sp>
      </p:grpSp>
      <p:grpSp>
        <p:nvGrpSpPr>
          <p:cNvPr id="17476" name="Group 17475">
            <a:extLst>
              <a:ext uri="{FF2B5EF4-FFF2-40B4-BE49-F238E27FC236}">
                <a16:creationId xmlns:a16="http://schemas.microsoft.com/office/drawing/2014/main" id="{42783D1B-5915-E686-B1DF-AC2941019424}"/>
              </a:ext>
            </a:extLst>
          </p:cNvPr>
          <p:cNvGrpSpPr/>
          <p:nvPr/>
        </p:nvGrpSpPr>
        <p:grpSpPr>
          <a:xfrm>
            <a:off x="5078358" y="944053"/>
            <a:ext cx="512959" cy="441216"/>
            <a:chOff x="4388838" y="755453"/>
            <a:chExt cx="384719" cy="330912"/>
          </a:xfrm>
        </p:grpSpPr>
        <p:sp>
          <p:nvSpPr>
            <p:cNvPr id="17437" name="TextBox 86">
              <a:extLst>
                <a:ext uri="{FF2B5EF4-FFF2-40B4-BE49-F238E27FC236}">
                  <a16:creationId xmlns:a16="http://schemas.microsoft.com/office/drawing/2014/main" id="{FEF09D13-9AE7-21AF-924D-235C465BCB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8838" y="755453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#108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52" name="TextBox 63">
              <a:extLst>
                <a:ext uri="{FF2B5EF4-FFF2-40B4-BE49-F238E27FC236}">
                  <a16:creationId xmlns:a16="http://schemas.microsoft.com/office/drawing/2014/main" id="{B7BB6509-4F48-4659-60CC-4CD60BF4B7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8653" y="909441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Jun.</a:t>
              </a:r>
            </a:p>
          </p:txBody>
        </p:sp>
      </p:grpSp>
      <p:grpSp>
        <p:nvGrpSpPr>
          <p:cNvPr id="17494" name="Group 17493">
            <a:extLst>
              <a:ext uri="{FF2B5EF4-FFF2-40B4-BE49-F238E27FC236}">
                <a16:creationId xmlns:a16="http://schemas.microsoft.com/office/drawing/2014/main" id="{B967BDC6-86AB-7837-B13B-ABA3A2B01909}"/>
              </a:ext>
            </a:extLst>
          </p:cNvPr>
          <p:cNvGrpSpPr/>
          <p:nvPr/>
        </p:nvGrpSpPr>
        <p:grpSpPr>
          <a:xfrm>
            <a:off x="8324168" y="944053"/>
            <a:ext cx="516134" cy="441216"/>
            <a:chOff x="6888357" y="755453"/>
            <a:chExt cx="387101" cy="330912"/>
          </a:xfrm>
        </p:grpSpPr>
        <p:sp>
          <p:nvSpPr>
            <p:cNvPr id="17441" name="TextBox 86">
              <a:extLst>
                <a:ext uri="{FF2B5EF4-FFF2-40B4-BE49-F238E27FC236}">
                  <a16:creationId xmlns:a16="http://schemas.microsoft.com/office/drawing/2014/main" id="{00AF13A8-AEBE-A2D0-0350-B7A6452A46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88357" y="755453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#112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53" name="TextBox 64">
              <a:extLst>
                <a:ext uri="{FF2B5EF4-FFF2-40B4-BE49-F238E27FC236}">
                  <a16:creationId xmlns:a16="http://schemas.microsoft.com/office/drawing/2014/main" id="{68398172-EC8D-5C71-9A9B-F20456E8A9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0553" y="909441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Jun.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C09B5BA-9CA0-3246-1446-5E993967CCDA}"/>
              </a:ext>
            </a:extLst>
          </p:cNvPr>
          <p:cNvGrpSpPr/>
          <p:nvPr/>
        </p:nvGrpSpPr>
        <p:grpSpPr>
          <a:xfrm>
            <a:off x="2666019" y="944053"/>
            <a:ext cx="475786" cy="441216"/>
            <a:chOff x="2480315" y="755453"/>
            <a:chExt cx="356840" cy="330912"/>
          </a:xfrm>
        </p:grpSpPr>
        <p:sp>
          <p:nvSpPr>
            <p:cNvPr id="17434" name="TextBox 86">
              <a:extLst>
                <a:ext uri="{FF2B5EF4-FFF2-40B4-BE49-F238E27FC236}">
                  <a16:creationId xmlns:a16="http://schemas.microsoft.com/office/drawing/2014/main" id="{4D4D40CF-F5F4-931C-680D-53F544AE87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2250" y="755453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#105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54" name="TextBox 65">
              <a:extLst>
                <a:ext uri="{FF2B5EF4-FFF2-40B4-BE49-F238E27FC236}">
                  <a16:creationId xmlns:a16="http://schemas.microsoft.com/office/drawing/2014/main" id="{18CD9CF9-FC30-2A87-862D-F40F70B154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0315" y="909441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Sep.</a:t>
              </a:r>
            </a:p>
          </p:txBody>
        </p:sp>
      </p:grpSp>
      <p:grpSp>
        <p:nvGrpSpPr>
          <p:cNvPr id="17477" name="Group 17476">
            <a:extLst>
              <a:ext uri="{FF2B5EF4-FFF2-40B4-BE49-F238E27FC236}">
                <a16:creationId xmlns:a16="http://schemas.microsoft.com/office/drawing/2014/main" id="{FA1DC7AC-7706-EA7D-0E2A-1F7AC3F2258D}"/>
              </a:ext>
            </a:extLst>
          </p:cNvPr>
          <p:cNvGrpSpPr/>
          <p:nvPr/>
        </p:nvGrpSpPr>
        <p:grpSpPr>
          <a:xfrm>
            <a:off x="5913362" y="944053"/>
            <a:ext cx="489675" cy="441216"/>
            <a:chOff x="5117501" y="755453"/>
            <a:chExt cx="367256" cy="330912"/>
          </a:xfrm>
        </p:grpSpPr>
        <p:sp>
          <p:nvSpPr>
            <p:cNvPr id="17438" name="TextBox 86">
              <a:extLst>
                <a:ext uri="{FF2B5EF4-FFF2-40B4-BE49-F238E27FC236}">
                  <a16:creationId xmlns:a16="http://schemas.microsoft.com/office/drawing/2014/main" id="{11FB991E-569C-E793-E8D8-9E228FDDF8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7501" y="755453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#109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55" name="TextBox 66">
              <a:extLst>
                <a:ext uri="{FF2B5EF4-FFF2-40B4-BE49-F238E27FC236}">
                  <a16:creationId xmlns:a16="http://schemas.microsoft.com/office/drawing/2014/main" id="{4B4B0B0E-28A4-0105-E66C-8A8333E611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9853" y="909441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Sep.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AC441D9-25AA-5353-8C62-E595297BE9B0}"/>
              </a:ext>
            </a:extLst>
          </p:cNvPr>
          <p:cNvGrpSpPr/>
          <p:nvPr/>
        </p:nvGrpSpPr>
        <p:grpSpPr>
          <a:xfrm>
            <a:off x="247800" y="944053"/>
            <a:ext cx="488486" cy="441216"/>
            <a:chOff x="321315" y="755453"/>
            <a:chExt cx="366365" cy="330912"/>
          </a:xfrm>
        </p:grpSpPr>
        <p:sp>
          <p:nvSpPr>
            <p:cNvPr id="17431" name="TextBox 86">
              <a:extLst>
                <a:ext uri="{FF2B5EF4-FFF2-40B4-BE49-F238E27FC236}">
                  <a16:creationId xmlns:a16="http://schemas.microsoft.com/office/drawing/2014/main" id="{4D677330-5A69-54E2-DED8-C11576419F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775" y="755453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 dirty="0">
                  <a:latin typeface="Montserrat" panose="00000500000000000000" pitchFamily="2" charset="0"/>
                </a:rPr>
                <a:t>#102</a:t>
              </a:r>
              <a:endParaRPr lang="en-GB" altLang="en-US" sz="533" dirty="0">
                <a:latin typeface="Montserrat" panose="00000500000000000000" pitchFamily="2" charset="0"/>
              </a:endParaRPr>
            </a:p>
          </p:txBody>
        </p:sp>
        <p:sp>
          <p:nvSpPr>
            <p:cNvPr id="17457" name="TextBox 69">
              <a:extLst>
                <a:ext uri="{FF2B5EF4-FFF2-40B4-BE49-F238E27FC236}">
                  <a16:creationId xmlns:a16="http://schemas.microsoft.com/office/drawing/2014/main" id="{5C00D17C-21B0-E262-9FB1-9FCEFFA608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315" y="909441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Dec.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35396D1-395D-655F-8E73-A7129BF72176}"/>
              </a:ext>
            </a:extLst>
          </p:cNvPr>
          <p:cNvGrpSpPr/>
          <p:nvPr/>
        </p:nvGrpSpPr>
        <p:grpSpPr>
          <a:xfrm>
            <a:off x="3464441" y="944053"/>
            <a:ext cx="478034" cy="441216"/>
            <a:chOff x="3010094" y="755453"/>
            <a:chExt cx="358526" cy="330912"/>
          </a:xfrm>
        </p:grpSpPr>
        <p:sp>
          <p:nvSpPr>
            <p:cNvPr id="17435" name="TextBox 86">
              <a:extLst>
                <a:ext uri="{FF2B5EF4-FFF2-40B4-BE49-F238E27FC236}">
                  <a16:creationId xmlns:a16="http://schemas.microsoft.com/office/drawing/2014/main" id="{2ADC4CDE-F1A3-6E94-6512-7285983883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0094" y="755453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#106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58" name="TextBox 70">
              <a:extLst>
                <a:ext uri="{FF2B5EF4-FFF2-40B4-BE49-F238E27FC236}">
                  <a16:creationId xmlns:a16="http://schemas.microsoft.com/office/drawing/2014/main" id="{01CE645F-8CED-7913-53C8-9468C2B017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3715" y="909441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Dec.</a:t>
              </a:r>
            </a:p>
          </p:txBody>
        </p:sp>
      </p:grpSp>
      <p:grpSp>
        <p:nvGrpSpPr>
          <p:cNvPr id="17481" name="Group 17480">
            <a:extLst>
              <a:ext uri="{FF2B5EF4-FFF2-40B4-BE49-F238E27FC236}">
                <a16:creationId xmlns:a16="http://schemas.microsoft.com/office/drawing/2014/main" id="{F75057D1-7761-0C3C-B95B-D7F0AFE0E076}"/>
              </a:ext>
            </a:extLst>
          </p:cNvPr>
          <p:cNvGrpSpPr/>
          <p:nvPr/>
        </p:nvGrpSpPr>
        <p:grpSpPr>
          <a:xfrm>
            <a:off x="6713437" y="944053"/>
            <a:ext cx="480151" cy="441216"/>
            <a:chOff x="5765994" y="755453"/>
            <a:chExt cx="360113" cy="330912"/>
          </a:xfrm>
        </p:grpSpPr>
        <p:sp>
          <p:nvSpPr>
            <p:cNvPr id="17439" name="TextBox 86">
              <a:extLst>
                <a:ext uri="{FF2B5EF4-FFF2-40B4-BE49-F238E27FC236}">
                  <a16:creationId xmlns:a16="http://schemas.microsoft.com/office/drawing/2014/main" id="{3428D37B-08D1-24DC-2032-8DD18AFD34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5994" y="755453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>
                  <a:latin typeface="Montserrat" panose="00000500000000000000" pitchFamily="2" charset="0"/>
                </a:rPr>
                <a:t>#110</a:t>
              </a:r>
              <a:endParaRPr lang="en-GB" altLang="en-US" sz="533">
                <a:latin typeface="Montserrat" panose="00000500000000000000" pitchFamily="2" charset="0"/>
              </a:endParaRPr>
            </a:p>
          </p:txBody>
        </p:sp>
        <p:sp>
          <p:nvSpPr>
            <p:cNvPr id="17459" name="TextBox 71">
              <a:extLst>
                <a:ext uri="{FF2B5EF4-FFF2-40B4-BE49-F238E27FC236}">
                  <a16:creationId xmlns:a16="http://schemas.microsoft.com/office/drawing/2014/main" id="{B8CC51AC-4382-E7E2-EF4E-204594DAC3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71203" y="909441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Dec.</a:t>
              </a:r>
            </a:p>
          </p:txBody>
        </p:sp>
      </p:grpSp>
      <p:sp>
        <p:nvSpPr>
          <p:cNvPr id="17472" name="Rectangle 12">
            <a:extLst>
              <a:ext uri="{FF2B5EF4-FFF2-40B4-BE49-F238E27FC236}">
                <a16:creationId xmlns:a16="http://schemas.microsoft.com/office/drawing/2014/main" id="{6B99021C-6BD6-077A-8701-E3EDEA137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9858" y="6420082"/>
            <a:ext cx="1159933" cy="31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467" dirty="0">
                <a:solidFill>
                  <a:srgbClr val="C00000"/>
                </a:solidFill>
                <a:latin typeface="Montserrat" panose="00000500000000000000" pitchFamily="2" charset="0"/>
              </a:rPr>
              <a:t>Now</a:t>
            </a:r>
          </a:p>
        </p:txBody>
      </p:sp>
      <p:sp>
        <p:nvSpPr>
          <p:cNvPr id="17475" name="TextBox 67">
            <a:extLst>
              <a:ext uri="{FF2B5EF4-FFF2-40B4-BE49-F238E27FC236}">
                <a16:creationId xmlns:a16="http://schemas.microsoft.com/office/drawing/2014/main" id="{1F8F20E1-4E79-A367-379B-29EFCC3C6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7" y="808304"/>
            <a:ext cx="473206" cy="235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933" dirty="0">
                <a:latin typeface="Montserrat" panose="00000500000000000000" pitchFamily="2" charset="0"/>
              </a:rPr>
              <a:t>TSGs</a:t>
            </a:r>
          </a:p>
        </p:txBody>
      </p:sp>
      <p:sp>
        <p:nvSpPr>
          <p:cNvPr id="27" name="Star: 5 Points 26">
            <a:extLst>
              <a:ext uri="{FF2B5EF4-FFF2-40B4-BE49-F238E27FC236}">
                <a16:creationId xmlns:a16="http://schemas.microsoft.com/office/drawing/2014/main" id="{F787BCF1-2498-28B4-199E-7A531CA4AEB8}"/>
              </a:ext>
            </a:extLst>
          </p:cNvPr>
          <p:cNvSpPr/>
          <p:nvPr/>
        </p:nvSpPr>
        <p:spPr bwMode="auto">
          <a:xfrm>
            <a:off x="4290149" y="2838266"/>
            <a:ext cx="452401" cy="429117"/>
          </a:xfrm>
          <a:prstGeom prst="star5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GB" sz="10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944B49F7-1C1D-DBCA-2AE8-96E102063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8404" y="3223198"/>
            <a:ext cx="1439472" cy="235898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GB" altLang="en-US" sz="933" b="1" dirty="0">
                <a:latin typeface="Montserrat" panose="00000500000000000000" pitchFamily="50" charset="0"/>
              </a:rPr>
              <a:t>Workshop 6G TSGs</a:t>
            </a:r>
            <a:endParaRPr lang="en-GB" altLang="en-US" sz="933" dirty="0">
              <a:latin typeface="Montserrat" panose="00000500000000000000" pitchFamily="50" charset="0"/>
            </a:endParaRPr>
          </a:p>
        </p:txBody>
      </p:sp>
      <p:sp>
        <p:nvSpPr>
          <p:cNvPr id="17485" name="Chevron 60">
            <a:extLst>
              <a:ext uri="{FF2B5EF4-FFF2-40B4-BE49-F238E27FC236}">
                <a16:creationId xmlns:a16="http://schemas.microsoft.com/office/drawing/2014/main" id="{FB1E3A0C-0C94-56B1-9E8E-15BB970781E4}"/>
              </a:ext>
            </a:extLst>
          </p:cNvPr>
          <p:cNvSpPr/>
          <p:nvPr/>
        </p:nvSpPr>
        <p:spPr bwMode="auto">
          <a:xfrm>
            <a:off x="6317674" y="5846618"/>
            <a:ext cx="1494237" cy="244585"/>
          </a:xfrm>
          <a:custGeom>
            <a:avLst/>
            <a:gdLst>
              <a:gd name="connsiteX0" fmla="*/ 0 w 1578187"/>
              <a:gd name="connsiteY0" fmla="*/ 0 h 222250"/>
              <a:gd name="connsiteX1" fmla="*/ 1467062 w 1578187"/>
              <a:gd name="connsiteY1" fmla="*/ 0 h 222250"/>
              <a:gd name="connsiteX2" fmla="*/ 1578187 w 1578187"/>
              <a:gd name="connsiteY2" fmla="*/ 111125 h 222250"/>
              <a:gd name="connsiteX3" fmla="*/ 1467062 w 1578187"/>
              <a:gd name="connsiteY3" fmla="*/ 222250 h 222250"/>
              <a:gd name="connsiteX4" fmla="*/ 0 w 1578187"/>
              <a:gd name="connsiteY4" fmla="*/ 222250 h 222250"/>
              <a:gd name="connsiteX5" fmla="*/ 111125 w 1578187"/>
              <a:gd name="connsiteY5" fmla="*/ 111125 h 222250"/>
              <a:gd name="connsiteX6" fmla="*/ 0 w 1578187"/>
              <a:gd name="connsiteY6" fmla="*/ 0 h 222250"/>
              <a:gd name="connsiteX0" fmla="*/ 0 w 1578187"/>
              <a:gd name="connsiteY0" fmla="*/ 0 h 222250"/>
              <a:gd name="connsiteX1" fmla="*/ 1467062 w 1578187"/>
              <a:gd name="connsiteY1" fmla="*/ 0 h 222250"/>
              <a:gd name="connsiteX2" fmla="*/ 1578187 w 1578187"/>
              <a:gd name="connsiteY2" fmla="*/ 111125 h 222250"/>
              <a:gd name="connsiteX3" fmla="*/ 1467062 w 1578187"/>
              <a:gd name="connsiteY3" fmla="*/ 222250 h 222250"/>
              <a:gd name="connsiteX4" fmla="*/ 0 w 1578187"/>
              <a:gd name="connsiteY4" fmla="*/ 222250 h 222250"/>
              <a:gd name="connsiteX5" fmla="*/ 26818 w 1578187"/>
              <a:gd name="connsiteY5" fmla="*/ 98155 h 222250"/>
              <a:gd name="connsiteX6" fmla="*/ 0 w 1578187"/>
              <a:gd name="connsiteY6" fmla="*/ 0 h 222250"/>
              <a:gd name="connsiteX0" fmla="*/ 0 w 1506850"/>
              <a:gd name="connsiteY0" fmla="*/ 0 h 222250"/>
              <a:gd name="connsiteX1" fmla="*/ 1467062 w 1506850"/>
              <a:gd name="connsiteY1" fmla="*/ 0 h 222250"/>
              <a:gd name="connsiteX2" fmla="*/ 1506850 w 1506850"/>
              <a:gd name="connsiteY2" fmla="*/ 111125 h 222250"/>
              <a:gd name="connsiteX3" fmla="*/ 1467062 w 1506850"/>
              <a:gd name="connsiteY3" fmla="*/ 222250 h 222250"/>
              <a:gd name="connsiteX4" fmla="*/ 0 w 1506850"/>
              <a:gd name="connsiteY4" fmla="*/ 222250 h 222250"/>
              <a:gd name="connsiteX5" fmla="*/ 26818 w 1506850"/>
              <a:gd name="connsiteY5" fmla="*/ 98155 h 222250"/>
              <a:gd name="connsiteX6" fmla="*/ 0 w 1506850"/>
              <a:gd name="connsiteY6" fmla="*/ 0 h 222250"/>
              <a:gd name="connsiteX0" fmla="*/ 0 w 1625034"/>
              <a:gd name="connsiteY0" fmla="*/ 0 h 222250"/>
              <a:gd name="connsiteX1" fmla="*/ 1467062 w 1625034"/>
              <a:gd name="connsiteY1" fmla="*/ 0 h 222250"/>
              <a:gd name="connsiteX2" fmla="*/ 1625034 w 1625034"/>
              <a:gd name="connsiteY2" fmla="*/ 104677 h 222250"/>
              <a:gd name="connsiteX3" fmla="*/ 1467062 w 1625034"/>
              <a:gd name="connsiteY3" fmla="*/ 222250 h 222250"/>
              <a:gd name="connsiteX4" fmla="*/ 0 w 1625034"/>
              <a:gd name="connsiteY4" fmla="*/ 222250 h 222250"/>
              <a:gd name="connsiteX5" fmla="*/ 26818 w 1625034"/>
              <a:gd name="connsiteY5" fmla="*/ 98155 h 222250"/>
              <a:gd name="connsiteX6" fmla="*/ 0 w 1625034"/>
              <a:gd name="connsiteY6" fmla="*/ 0 h 222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25034" h="222250">
                <a:moveTo>
                  <a:pt x="0" y="0"/>
                </a:moveTo>
                <a:lnTo>
                  <a:pt x="1467062" y="0"/>
                </a:lnTo>
                <a:lnTo>
                  <a:pt x="1625034" y="104677"/>
                </a:lnTo>
                <a:lnTo>
                  <a:pt x="1467062" y="222250"/>
                </a:lnTo>
                <a:lnTo>
                  <a:pt x="0" y="222250"/>
                </a:lnTo>
                <a:lnTo>
                  <a:pt x="26818" y="9815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lin ang="10800000" scaled="1"/>
            <a:tileRect/>
          </a:gradFill>
          <a:ln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/>
          <a:lstStyle/>
          <a:p>
            <a:pPr algn="ctr">
              <a:defRPr/>
            </a:pPr>
            <a:r>
              <a:rPr lang="fr-FR" sz="1067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CT &amp; </a:t>
            </a:r>
            <a:r>
              <a:rPr lang="fr-FR" sz="1067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St. </a:t>
            </a:r>
            <a:r>
              <a:rPr lang="fr-FR" sz="1067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3 6G SID </a:t>
            </a:r>
            <a:r>
              <a:rPr lang="fr-FR" sz="1067" dirty="0" err="1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def</a:t>
            </a:r>
            <a:r>
              <a:rPr lang="fr-FR" sz="1067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.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261DFA2-5EBE-0760-005F-090827A42373}"/>
              </a:ext>
            </a:extLst>
          </p:cNvPr>
          <p:cNvGrpSpPr/>
          <p:nvPr/>
        </p:nvGrpSpPr>
        <p:grpSpPr>
          <a:xfrm>
            <a:off x="9141622" y="930507"/>
            <a:ext cx="489675" cy="441216"/>
            <a:chOff x="7362861" y="745293"/>
            <a:chExt cx="367256" cy="330912"/>
          </a:xfrm>
        </p:grpSpPr>
        <p:sp>
          <p:nvSpPr>
            <p:cNvPr id="17490" name="TextBox 86">
              <a:extLst>
                <a:ext uri="{FF2B5EF4-FFF2-40B4-BE49-F238E27FC236}">
                  <a16:creationId xmlns:a16="http://schemas.microsoft.com/office/drawing/2014/main" id="{35BB9D75-F8E4-FE51-0578-EE1CE5798D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62861" y="745293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 dirty="0">
                  <a:latin typeface="Montserrat" panose="00000500000000000000" pitchFamily="2" charset="0"/>
                </a:rPr>
                <a:t>#113</a:t>
              </a:r>
              <a:endParaRPr lang="en-GB" altLang="en-US" sz="533" dirty="0">
                <a:latin typeface="Montserrat" panose="00000500000000000000" pitchFamily="2" charset="0"/>
              </a:endParaRPr>
            </a:p>
          </p:txBody>
        </p:sp>
        <p:sp>
          <p:nvSpPr>
            <p:cNvPr id="17492" name="TextBox 66">
              <a:extLst>
                <a:ext uri="{FF2B5EF4-FFF2-40B4-BE49-F238E27FC236}">
                  <a16:creationId xmlns:a16="http://schemas.microsoft.com/office/drawing/2014/main" id="{52784947-6AA6-617B-CED1-6981515A19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75213" y="899281"/>
              <a:ext cx="354904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Sep.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5523F22-A626-40BA-8A66-0EF7EE745E28}"/>
              </a:ext>
            </a:extLst>
          </p:cNvPr>
          <p:cNvGrpSpPr/>
          <p:nvPr/>
        </p:nvGrpSpPr>
        <p:grpSpPr>
          <a:xfrm>
            <a:off x="9931708" y="930507"/>
            <a:ext cx="484324" cy="441216"/>
            <a:chOff x="8016563" y="745293"/>
            <a:chExt cx="363243" cy="330912"/>
          </a:xfrm>
        </p:grpSpPr>
        <p:sp>
          <p:nvSpPr>
            <p:cNvPr id="17491" name="TextBox 86">
              <a:extLst>
                <a:ext uri="{FF2B5EF4-FFF2-40B4-BE49-F238E27FC236}">
                  <a16:creationId xmlns:a16="http://schemas.microsoft.com/office/drawing/2014/main" id="{DADF5BC1-A476-EB24-2179-C4E5EBE78D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24901" y="745293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933" dirty="0">
                  <a:latin typeface="Montserrat" panose="00000500000000000000" pitchFamily="2" charset="0"/>
                </a:rPr>
                <a:t>#114</a:t>
              </a:r>
              <a:endParaRPr lang="en-GB" altLang="en-US" sz="533" dirty="0">
                <a:latin typeface="Montserrat" panose="00000500000000000000" pitchFamily="2" charset="0"/>
              </a:endParaRPr>
            </a:p>
          </p:txBody>
        </p:sp>
        <p:sp>
          <p:nvSpPr>
            <p:cNvPr id="17493" name="TextBox 71">
              <a:extLst>
                <a:ext uri="{FF2B5EF4-FFF2-40B4-BE49-F238E27FC236}">
                  <a16:creationId xmlns:a16="http://schemas.microsoft.com/office/drawing/2014/main" id="{FF47688E-A86E-2353-7C06-DBC3A37206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16563" y="899281"/>
              <a:ext cx="354905" cy="176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GB" altLang="en-US" sz="933" dirty="0">
                  <a:latin typeface="Montserrat" panose="00000500000000000000" pitchFamily="2" charset="0"/>
                </a:rPr>
                <a:t>Dec.</a:t>
              </a:r>
            </a:p>
          </p:txBody>
        </p:sp>
      </p:grpSp>
      <p:sp>
        <p:nvSpPr>
          <p:cNvPr id="17497" name="TextBox 86">
            <a:extLst>
              <a:ext uri="{FF2B5EF4-FFF2-40B4-BE49-F238E27FC236}">
                <a16:creationId xmlns:a16="http://schemas.microsoft.com/office/drawing/2014/main" id="{5357307E-DFB7-4014-E67F-B234B2ED5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23157" y="948569"/>
            <a:ext cx="473206" cy="235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933" dirty="0">
                <a:latin typeface="Montserrat" panose="00000500000000000000" pitchFamily="2" charset="0"/>
              </a:rPr>
              <a:t>#115</a:t>
            </a:r>
            <a:endParaRPr lang="en-GB" altLang="en-US" sz="533" dirty="0">
              <a:latin typeface="Montserrat" panose="00000500000000000000" pitchFamily="2" charset="0"/>
            </a:endParaRPr>
          </a:p>
        </p:txBody>
      </p:sp>
      <p:sp>
        <p:nvSpPr>
          <p:cNvPr id="17498" name="TextBox 60">
            <a:extLst>
              <a:ext uri="{FF2B5EF4-FFF2-40B4-BE49-F238E27FC236}">
                <a16:creationId xmlns:a16="http://schemas.microsoft.com/office/drawing/2014/main" id="{7AF265C0-820D-2759-0403-8611A7BA1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65026" y="1153887"/>
            <a:ext cx="473206" cy="235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933" dirty="0">
                <a:latin typeface="Montserrat" panose="00000500000000000000" pitchFamily="2" charset="0"/>
              </a:rPr>
              <a:t>Mar.</a:t>
            </a:r>
          </a:p>
        </p:txBody>
      </p:sp>
      <p:sp>
        <p:nvSpPr>
          <p:cNvPr id="17502" name="TextBox 60">
            <a:extLst>
              <a:ext uri="{FF2B5EF4-FFF2-40B4-BE49-F238E27FC236}">
                <a16:creationId xmlns:a16="http://schemas.microsoft.com/office/drawing/2014/main" id="{C355434E-FF94-C598-923E-8C580DCE3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1907" y="1131308"/>
            <a:ext cx="401072" cy="235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933" dirty="0">
                <a:latin typeface="Montserrat" panose="00000500000000000000" pitchFamily="2" charset="0"/>
              </a:rPr>
              <a:t>Jun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350EBDED-2AAF-158F-80CB-DEAAEA111A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688" y="2191765"/>
            <a:ext cx="1532049" cy="379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GB" altLang="en-US" sz="933" b="1">
                <a:latin typeface="Montserrat" panose="00000500000000000000" pitchFamily="50" charset="0"/>
              </a:rPr>
              <a:t>Workshop SA1 on IMT-2030 </a:t>
            </a:r>
            <a:r>
              <a:rPr lang="en-GB" altLang="en-US" sz="933" b="1" dirty="0">
                <a:latin typeface="Montserrat" panose="00000500000000000000" pitchFamily="50" charset="0"/>
              </a:rPr>
              <a:t>use cases</a:t>
            </a:r>
            <a:endParaRPr lang="en-GB" altLang="en-US" sz="933" dirty="0">
              <a:latin typeface="Montserrat" panose="00000500000000000000" pitchFamily="50" charset="0"/>
            </a:endParaRPr>
          </a:p>
        </p:txBody>
      </p:sp>
      <p:sp>
        <p:nvSpPr>
          <p:cNvPr id="41" name="TextBox 86">
            <a:extLst>
              <a:ext uri="{FF2B5EF4-FFF2-40B4-BE49-F238E27FC236}">
                <a16:creationId xmlns:a16="http://schemas.microsoft.com/office/drawing/2014/main" id="{E7CFFE9A-BA11-5507-66C4-463BFE813E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95315" y="944053"/>
            <a:ext cx="473206" cy="235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933" dirty="0">
                <a:latin typeface="Montserrat" panose="00000500000000000000" pitchFamily="2" charset="0"/>
              </a:rPr>
              <a:t>#116</a:t>
            </a:r>
            <a:endParaRPr lang="en-GB" altLang="en-US" sz="533" dirty="0">
              <a:latin typeface="Montserrat" panose="00000500000000000000" pitchFamily="2" charset="0"/>
            </a:endParaRPr>
          </a:p>
        </p:txBody>
      </p:sp>
      <p:cxnSp>
        <p:nvCxnSpPr>
          <p:cNvPr id="46" name="Straight Connector 114">
            <a:extLst>
              <a:ext uri="{FF2B5EF4-FFF2-40B4-BE49-F238E27FC236}">
                <a16:creationId xmlns:a16="http://schemas.microsoft.com/office/drawing/2014/main" id="{651AFA73-F0D3-3C1E-F07B-8562524BC03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914825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48" name="Straight Connector 114">
            <a:extLst>
              <a:ext uri="{FF2B5EF4-FFF2-40B4-BE49-F238E27FC236}">
                <a16:creationId xmlns:a16="http://schemas.microsoft.com/office/drawing/2014/main" id="{2A413990-7B6F-5FC0-02A3-545705497B6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28785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49" name="Straight Connector 114">
            <a:extLst>
              <a:ext uri="{FF2B5EF4-FFF2-40B4-BE49-F238E27FC236}">
                <a16:creationId xmlns:a16="http://schemas.microsoft.com/office/drawing/2014/main" id="{E57E96D9-2BD0-D27A-86EA-0E49CF66F1B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35765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50" name="Straight Connector 114">
            <a:extLst>
              <a:ext uri="{FF2B5EF4-FFF2-40B4-BE49-F238E27FC236}">
                <a16:creationId xmlns:a16="http://schemas.microsoft.com/office/drawing/2014/main" id="{0B518462-35CA-01DF-E3DA-79CF4D1A67D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142745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51" name="Straight Connector 114">
            <a:extLst>
              <a:ext uri="{FF2B5EF4-FFF2-40B4-BE49-F238E27FC236}">
                <a16:creationId xmlns:a16="http://schemas.microsoft.com/office/drawing/2014/main" id="{A3B6C350-D29D-A509-A057-DD254318F84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756705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52" name="Straight Connector 114">
            <a:extLst>
              <a:ext uri="{FF2B5EF4-FFF2-40B4-BE49-F238E27FC236}">
                <a16:creationId xmlns:a16="http://schemas.microsoft.com/office/drawing/2014/main" id="{66E04F16-36C6-027F-9585-CF454FC4A2D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563685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53" name="Straight Connector 114">
            <a:extLst>
              <a:ext uri="{FF2B5EF4-FFF2-40B4-BE49-F238E27FC236}">
                <a16:creationId xmlns:a16="http://schemas.microsoft.com/office/drawing/2014/main" id="{DE683D18-B47F-D070-F845-F7E8B61125E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370665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54" name="Straight Connector 114">
            <a:extLst>
              <a:ext uri="{FF2B5EF4-FFF2-40B4-BE49-F238E27FC236}">
                <a16:creationId xmlns:a16="http://schemas.microsoft.com/office/drawing/2014/main" id="{65ECC03C-392D-C70D-4A68-5DA2FD703EF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984625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55" name="Straight Connector 114">
            <a:extLst>
              <a:ext uri="{FF2B5EF4-FFF2-40B4-BE49-F238E27FC236}">
                <a16:creationId xmlns:a16="http://schemas.microsoft.com/office/drawing/2014/main" id="{9C497097-315E-8A6D-769F-09FBCED69F5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791612" y="1436095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59" name="Straight Connector 114">
            <a:extLst>
              <a:ext uri="{FF2B5EF4-FFF2-40B4-BE49-F238E27FC236}">
                <a16:creationId xmlns:a16="http://schemas.microsoft.com/office/drawing/2014/main" id="{2C79B9F4-97F9-05EA-B005-992434CCBE5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177645" y="1436095"/>
            <a:ext cx="0" cy="5197252"/>
          </a:xfrm>
          <a:prstGeom prst="line">
            <a:avLst/>
          </a:prstGeom>
          <a:noFill/>
          <a:ln w="28575" algn="ctr">
            <a:solidFill>
              <a:schemeClr val="accent4">
                <a:lumMod val="40000"/>
                <a:lumOff val="60000"/>
              </a:schemeClr>
            </a:solidFill>
            <a:round/>
            <a:headEnd/>
            <a:tailEnd/>
          </a:ln>
        </p:spPr>
      </p:cxnSp>
      <p:sp>
        <p:nvSpPr>
          <p:cNvPr id="61" name="Chevron 60">
            <a:extLst>
              <a:ext uri="{FF2B5EF4-FFF2-40B4-BE49-F238E27FC236}">
                <a16:creationId xmlns:a16="http://schemas.microsoft.com/office/drawing/2014/main" id="{949047CD-F01D-8426-6AF0-4CD1206C7FB8}"/>
              </a:ext>
            </a:extLst>
          </p:cNvPr>
          <p:cNvSpPr/>
          <p:nvPr/>
        </p:nvSpPr>
        <p:spPr bwMode="auto">
          <a:xfrm>
            <a:off x="2713857" y="1835378"/>
            <a:ext cx="5070961" cy="296333"/>
          </a:xfrm>
          <a:prstGeom prst="chevron">
            <a:avLst/>
          </a:prstGeom>
          <a:gradFill>
            <a:gsLst>
              <a:gs pos="1770">
                <a:schemeClr val="bg1"/>
              </a:gs>
              <a:gs pos="22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SA1 6G 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Study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(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ies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)</a:t>
            </a:r>
          </a:p>
        </p:txBody>
      </p:sp>
      <p:sp>
        <p:nvSpPr>
          <p:cNvPr id="5" name="Chevron 60">
            <a:extLst>
              <a:ext uri="{FF2B5EF4-FFF2-40B4-BE49-F238E27FC236}">
                <a16:creationId xmlns:a16="http://schemas.microsoft.com/office/drawing/2014/main" id="{9772A3F5-EE99-B673-A6CB-BF15F057A1FD}"/>
              </a:ext>
            </a:extLst>
          </p:cNvPr>
          <p:cNvSpPr/>
          <p:nvPr/>
        </p:nvSpPr>
        <p:spPr bwMode="auto">
          <a:xfrm>
            <a:off x="1833317" y="1844263"/>
            <a:ext cx="1110828" cy="292381"/>
          </a:xfrm>
          <a:custGeom>
            <a:avLst/>
            <a:gdLst>
              <a:gd name="connsiteX0" fmla="*/ 0 w 1578187"/>
              <a:gd name="connsiteY0" fmla="*/ 0 h 222250"/>
              <a:gd name="connsiteX1" fmla="*/ 1467062 w 1578187"/>
              <a:gd name="connsiteY1" fmla="*/ 0 h 222250"/>
              <a:gd name="connsiteX2" fmla="*/ 1578187 w 1578187"/>
              <a:gd name="connsiteY2" fmla="*/ 111125 h 222250"/>
              <a:gd name="connsiteX3" fmla="*/ 1467062 w 1578187"/>
              <a:gd name="connsiteY3" fmla="*/ 222250 h 222250"/>
              <a:gd name="connsiteX4" fmla="*/ 0 w 1578187"/>
              <a:gd name="connsiteY4" fmla="*/ 222250 h 222250"/>
              <a:gd name="connsiteX5" fmla="*/ 111125 w 1578187"/>
              <a:gd name="connsiteY5" fmla="*/ 111125 h 222250"/>
              <a:gd name="connsiteX6" fmla="*/ 0 w 1578187"/>
              <a:gd name="connsiteY6" fmla="*/ 0 h 222250"/>
              <a:gd name="connsiteX0" fmla="*/ 0 w 1578187"/>
              <a:gd name="connsiteY0" fmla="*/ 0 h 222250"/>
              <a:gd name="connsiteX1" fmla="*/ 1467062 w 1578187"/>
              <a:gd name="connsiteY1" fmla="*/ 0 h 222250"/>
              <a:gd name="connsiteX2" fmla="*/ 1578187 w 1578187"/>
              <a:gd name="connsiteY2" fmla="*/ 111125 h 222250"/>
              <a:gd name="connsiteX3" fmla="*/ 1467062 w 1578187"/>
              <a:gd name="connsiteY3" fmla="*/ 222250 h 222250"/>
              <a:gd name="connsiteX4" fmla="*/ 0 w 1578187"/>
              <a:gd name="connsiteY4" fmla="*/ 222250 h 222250"/>
              <a:gd name="connsiteX5" fmla="*/ 26818 w 1578187"/>
              <a:gd name="connsiteY5" fmla="*/ 98155 h 222250"/>
              <a:gd name="connsiteX6" fmla="*/ 0 w 1578187"/>
              <a:gd name="connsiteY6" fmla="*/ 0 h 222250"/>
              <a:gd name="connsiteX0" fmla="*/ 0 w 1506850"/>
              <a:gd name="connsiteY0" fmla="*/ 0 h 222250"/>
              <a:gd name="connsiteX1" fmla="*/ 1467062 w 1506850"/>
              <a:gd name="connsiteY1" fmla="*/ 0 h 222250"/>
              <a:gd name="connsiteX2" fmla="*/ 1506850 w 1506850"/>
              <a:gd name="connsiteY2" fmla="*/ 111125 h 222250"/>
              <a:gd name="connsiteX3" fmla="*/ 1467062 w 1506850"/>
              <a:gd name="connsiteY3" fmla="*/ 222250 h 222250"/>
              <a:gd name="connsiteX4" fmla="*/ 0 w 1506850"/>
              <a:gd name="connsiteY4" fmla="*/ 222250 h 222250"/>
              <a:gd name="connsiteX5" fmla="*/ 26818 w 1506850"/>
              <a:gd name="connsiteY5" fmla="*/ 98155 h 222250"/>
              <a:gd name="connsiteX6" fmla="*/ 0 w 1506850"/>
              <a:gd name="connsiteY6" fmla="*/ 0 h 222250"/>
              <a:gd name="connsiteX0" fmla="*/ 0 w 1592394"/>
              <a:gd name="connsiteY0" fmla="*/ 0 h 222250"/>
              <a:gd name="connsiteX1" fmla="*/ 1467062 w 1592394"/>
              <a:gd name="connsiteY1" fmla="*/ 0 h 222250"/>
              <a:gd name="connsiteX2" fmla="*/ 1592394 w 1592394"/>
              <a:gd name="connsiteY2" fmla="*/ 124393 h 222250"/>
              <a:gd name="connsiteX3" fmla="*/ 1467062 w 1592394"/>
              <a:gd name="connsiteY3" fmla="*/ 222250 h 222250"/>
              <a:gd name="connsiteX4" fmla="*/ 0 w 1592394"/>
              <a:gd name="connsiteY4" fmla="*/ 222250 h 222250"/>
              <a:gd name="connsiteX5" fmla="*/ 26818 w 1592394"/>
              <a:gd name="connsiteY5" fmla="*/ 98155 h 222250"/>
              <a:gd name="connsiteX6" fmla="*/ 0 w 1592394"/>
              <a:gd name="connsiteY6" fmla="*/ 0 h 222250"/>
              <a:gd name="connsiteX0" fmla="*/ 0 w 1770114"/>
              <a:gd name="connsiteY0" fmla="*/ 0 h 222250"/>
              <a:gd name="connsiteX1" fmla="*/ 1467062 w 1770114"/>
              <a:gd name="connsiteY1" fmla="*/ 0 h 222250"/>
              <a:gd name="connsiteX2" fmla="*/ 1770114 w 1770114"/>
              <a:gd name="connsiteY2" fmla="*/ 124393 h 222250"/>
              <a:gd name="connsiteX3" fmla="*/ 1467062 w 1770114"/>
              <a:gd name="connsiteY3" fmla="*/ 222250 h 222250"/>
              <a:gd name="connsiteX4" fmla="*/ 0 w 1770114"/>
              <a:gd name="connsiteY4" fmla="*/ 222250 h 222250"/>
              <a:gd name="connsiteX5" fmla="*/ 26818 w 1770114"/>
              <a:gd name="connsiteY5" fmla="*/ 98155 h 222250"/>
              <a:gd name="connsiteX6" fmla="*/ 0 w 1770114"/>
              <a:gd name="connsiteY6" fmla="*/ 0 h 222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114" h="222250">
                <a:moveTo>
                  <a:pt x="0" y="0"/>
                </a:moveTo>
                <a:lnTo>
                  <a:pt x="1467062" y="0"/>
                </a:lnTo>
                <a:lnTo>
                  <a:pt x="1770114" y="124393"/>
                </a:lnTo>
                <a:lnTo>
                  <a:pt x="1467062" y="222250"/>
                </a:lnTo>
                <a:lnTo>
                  <a:pt x="0" y="222250"/>
                </a:lnTo>
                <a:lnTo>
                  <a:pt x="26818" y="9815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lin ang="10800000" scaled="1"/>
            <a:tileRect/>
          </a:gradFill>
          <a:ln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/>
          <a:lstStyle/>
          <a:p>
            <a:pPr algn="ctr">
              <a:defRPr/>
            </a:pPr>
            <a:r>
              <a:rPr lang="fr-FR" sz="1067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SA1 6G SID </a:t>
            </a:r>
            <a:r>
              <a:rPr lang="fr-FR" sz="1067" dirty="0" err="1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def</a:t>
            </a:r>
            <a:r>
              <a:rPr lang="fr-FR" sz="1067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.</a:t>
            </a:r>
          </a:p>
        </p:txBody>
      </p:sp>
      <p:sp>
        <p:nvSpPr>
          <p:cNvPr id="25" name="Chevron 60">
            <a:extLst>
              <a:ext uri="{FF2B5EF4-FFF2-40B4-BE49-F238E27FC236}">
                <a16:creationId xmlns:a16="http://schemas.microsoft.com/office/drawing/2014/main" id="{5985ECF7-20BF-200E-8F19-EA178CFE7DB5}"/>
              </a:ext>
            </a:extLst>
          </p:cNvPr>
          <p:cNvSpPr/>
          <p:nvPr/>
        </p:nvSpPr>
        <p:spPr bwMode="auto">
          <a:xfrm>
            <a:off x="2844800" y="2369800"/>
            <a:ext cx="921173" cy="388339"/>
          </a:xfrm>
          <a:custGeom>
            <a:avLst/>
            <a:gdLst>
              <a:gd name="connsiteX0" fmla="*/ 0 w 1578187"/>
              <a:gd name="connsiteY0" fmla="*/ 0 h 222250"/>
              <a:gd name="connsiteX1" fmla="*/ 1467062 w 1578187"/>
              <a:gd name="connsiteY1" fmla="*/ 0 h 222250"/>
              <a:gd name="connsiteX2" fmla="*/ 1578187 w 1578187"/>
              <a:gd name="connsiteY2" fmla="*/ 111125 h 222250"/>
              <a:gd name="connsiteX3" fmla="*/ 1467062 w 1578187"/>
              <a:gd name="connsiteY3" fmla="*/ 222250 h 222250"/>
              <a:gd name="connsiteX4" fmla="*/ 0 w 1578187"/>
              <a:gd name="connsiteY4" fmla="*/ 222250 h 222250"/>
              <a:gd name="connsiteX5" fmla="*/ 111125 w 1578187"/>
              <a:gd name="connsiteY5" fmla="*/ 111125 h 222250"/>
              <a:gd name="connsiteX6" fmla="*/ 0 w 1578187"/>
              <a:gd name="connsiteY6" fmla="*/ 0 h 222250"/>
              <a:gd name="connsiteX0" fmla="*/ 0 w 1578187"/>
              <a:gd name="connsiteY0" fmla="*/ 0 h 222250"/>
              <a:gd name="connsiteX1" fmla="*/ 1467062 w 1578187"/>
              <a:gd name="connsiteY1" fmla="*/ 0 h 222250"/>
              <a:gd name="connsiteX2" fmla="*/ 1578187 w 1578187"/>
              <a:gd name="connsiteY2" fmla="*/ 111125 h 222250"/>
              <a:gd name="connsiteX3" fmla="*/ 1467062 w 1578187"/>
              <a:gd name="connsiteY3" fmla="*/ 222250 h 222250"/>
              <a:gd name="connsiteX4" fmla="*/ 0 w 1578187"/>
              <a:gd name="connsiteY4" fmla="*/ 222250 h 222250"/>
              <a:gd name="connsiteX5" fmla="*/ 26818 w 1578187"/>
              <a:gd name="connsiteY5" fmla="*/ 98155 h 222250"/>
              <a:gd name="connsiteX6" fmla="*/ 0 w 1578187"/>
              <a:gd name="connsiteY6" fmla="*/ 0 h 222250"/>
              <a:gd name="connsiteX0" fmla="*/ 0 w 1506850"/>
              <a:gd name="connsiteY0" fmla="*/ 0 h 222250"/>
              <a:gd name="connsiteX1" fmla="*/ 1467062 w 1506850"/>
              <a:gd name="connsiteY1" fmla="*/ 0 h 222250"/>
              <a:gd name="connsiteX2" fmla="*/ 1506850 w 1506850"/>
              <a:gd name="connsiteY2" fmla="*/ 111125 h 222250"/>
              <a:gd name="connsiteX3" fmla="*/ 1467062 w 1506850"/>
              <a:gd name="connsiteY3" fmla="*/ 222250 h 222250"/>
              <a:gd name="connsiteX4" fmla="*/ 0 w 1506850"/>
              <a:gd name="connsiteY4" fmla="*/ 222250 h 222250"/>
              <a:gd name="connsiteX5" fmla="*/ 26818 w 1506850"/>
              <a:gd name="connsiteY5" fmla="*/ 98155 h 222250"/>
              <a:gd name="connsiteX6" fmla="*/ 0 w 1506850"/>
              <a:gd name="connsiteY6" fmla="*/ 0 h 222250"/>
              <a:gd name="connsiteX0" fmla="*/ 0 w 1582192"/>
              <a:gd name="connsiteY0" fmla="*/ 0 h 222250"/>
              <a:gd name="connsiteX1" fmla="*/ 1467062 w 1582192"/>
              <a:gd name="connsiteY1" fmla="*/ 0 h 222250"/>
              <a:gd name="connsiteX2" fmla="*/ 1582192 w 1582192"/>
              <a:gd name="connsiteY2" fmla="*/ 104333 h 222250"/>
              <a:gd name="connsiteX3" fmla="*/ 1467062 w 1582192"/>
              <a:gd name="connsiteY3" fmla="*/ 222250 h 222250"/>
              <a:gd name="connsiteX4" fmla="*/ 0 w 1582192"/>
              <a:gd name="connsiteY4" fmla="*/ 222250 h 222250"/>
              <a:gd name="connsiteX5" fmla="*/ 26818 w 1582192"/>
              <a:gd name="connsiteY5" fmla="*/ 98155 h 222250"/>
              <a:gd name="connsiteX6" fmla="*/ 0 w 1582192"/>
              <a:gd name="connsiteY6" fmla="*/ 0 h 222250"/>
              <a:gd name="connsiteX0" fmla="*/ 0 w 1944424"/>
              <a:gd name="connsiteY0" fmla="*/ 0 h 222250"/>
              <a:gd name="connsiteX1" fmla="*/ 1467062 w 1944424"/>
              <a:gd name="connsiteY1" fmla="*/ 0 h 222250"/>
              <a:gd name="connsiteX2" fmla="*/ 1944424 w 1944424"/>
              <a:gd name="connsiteY2" fmla="*/ 109889 h 222250"/>
              <a:gd name="connsiteX3" fmla="*/ 1467062 w 1944424"/>
              <a:gd name="connsiteY3" fmla="*/ 222250 h 222250"/>
              <a:gd name="connsiteX4" fmla="*/ 0 w 1944424"/>
              <a:gd name="connsiteY4" fmla="*/ 222250 h 222250"/>
              <a:gd name="connsiteX5" fmla="*/ 26818 w 1944424"/>
              <a:gd name="connsiteY5" fmla="*/ 98155 h 222250"/>
              <a:gd name="connsiteX6" fmla="*/ 0 w 1944424"/>
              <a:gd name="connsiteY6" fmla="*/ 0 h 222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44424" h="222250">
                <a:moveTo>
                  <a:pt x="0" y="0"/>
                </a:moveTo>
                <a:lnTo>
                  <a:pt x="1467062" y="0"/>
                </a:lnTo>
                <a:lnTo>
                  <a:pt x="1944424" y="109889"/>
                </a:lnTo>
                <a:lnTo>
                  <a:pt x="1467062" y="222250"/>
                </a:lnTo>
                <a:lnTo>
                  <a:pt x="0" y="222250"/>
                </a:lnTo>
                <a:lnTo>
                  <a:pt x="26818" y="98155"/>
                </a:lnTo>
                <a:lnTo>
                  <a:pt x="0" y="0"/>
                </a:lnTo>
                <a:close/>
              </a:path>
            </a:pathLst>
          </a:custGeom>
          <a:ln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/>
          <a:lstStyle/>
          <a:p>
            <a:pPr algn="ctr">
              <a:defRPr/>
            </a:pPr>
            <a:r>
              <a:rPr lang="fr-FR" sz="1067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RP IMT-2030 disc.</a:t>
            </a:r>
          </a:p>
        </p:txBody>
      </p:sp>
      <p:sp>
        <p:nvSpPr>
          <p:cNvPr id="9249" name="Chevron 60">
            <a:extLst>
              <a:ext uri="{FF2B5EF4-FFF2-40B4-BE49-F238E27FC236}">
                <a16:creationId xmlns:a16="http://schemas.microsoft.com/office/drawing/2014/main" id="{B36A3B24-2876-59C8-CCA5-6562DEF88E9F}"/>
              </a:ext>
            </a:extLst>
          </p:cNvPr>
          <p:cNvSpPr/>
          <p:nvPr/>
        </p:nvSpPr>
        <p:spPr bwMode="auto">
          <a:xfrm>
            <a:off x="3648570" y="2415169"/>
            <a:ext cx="1697849" cy="324343"/>
          </a:xfrm>
          <a:prstGeom prst="chevron">
            <a:avLst/>
          </a:prstGeom>
          <a:gradFill>
            <a:gsLst>
              <a:gs pos="12000">
                <a:schemeClr val="accent3">
                  <a:lumMod val="40000"/>
                  <a:lumOff val="60000"/>
                </a:schemeClr>
              </a:gs>
              <a:gs pos="60000">
                <a:srgbClr val="92D050"/>
              </a:gs>
              <a:gs pos="83000">
                <a:srgbClr val="92D050"/>
              </a:gs>
              <a:gs pos="100000">
                <a:srgbClr val="92D050"/>
              </a:gs>
            </a:gsLst>
            <a:lin ang="36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RP ITU 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Study</a:t>
            </a:r>
            <a:endParaRPr lang="fr-FR" sz="1200" dirty="0">
              <a:latin typeface="Montserrat" panose="00000500000000000000" pitchFamily="50" charset="0"/>
              <a:ea typeface="ＭＳ Ｐゴシック" charset="-128"/>
            </a:endParaRPr>
          </a:p>
        </p:txBody>
      </p:sp>
      <p:sp>
        <p:nvSpPr>
          <p:cNvPr id="9250" name="Chevron 60">
            <a:extLst>
              <a:ext uri="{FF2B5EF4-FFF2-40B4-BE49-F238E27FC236}">
                <a16:creationId xmlns:a16="http://schemas.microsoft.com/office/drawing/2014/main" id="{5CA2ED88-17A5-C7DC-9D89-4691B65C00C1}"/>
              </a:ext>
            </a:extLst>
          </p:cNvPr>
          <p:cNvSpPr/>
          <p:nvPr/>
        </p:nvSpPr>
        <p:spPr bwMode="auto">
          <a:xfrm>
            <a:off x="4632962" y="2945149"/>
            <a:ext cx="3991751" cy="292732"/>
          </a:xfrm>
          <a:prstGeom prst="chevron">
            <a:avLst/>
          </a:prstGeom>
          <a:gradFill>
            <a:gsLst>
              <a:gs pos="12000">
                <a:schemeClr val="accent3">
                  <a:lumMod val="40000"/>
                  <a:lumOff val="60000"/>
                </a:schemeClr>
              </a:gs>
              <a:gs pos="60000">
                <a:srgbClr val="92D050"/>
              </a:gs>
              <a:gs pos="83000">
                <a:srgbClr val="92D050"/>
              </a:gs>
              <a:gs pos="100000">
                <a:srgbClr val="92D050"/>
              </a:gs>
            </a:gsLst>
            <a:lin ang="36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RP 6G 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Study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(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ies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)</a:t>
            </a:r>
          </a:p>
        </p:txBody>
      </p:sp>
      <p:sp>
        <p:nvSpPr>
          <p:cNvPr id="9251" name="Chevron 60">
            <a:extLst>
              <a:ext uri="{FF2B5EF4-FFF2-40B4-BE49-F238E27FC236}">
                <a16:creationId xmlns:a16="http://schemas.microsoft.com/office/drawing/2014/main" id="{3ACF84FC-3DCF-7BAF-3948-80C3F1974504}"/>
              </a:ext>
            </a:extLst>
          </p:cNvPr>
          <p:cNvSpPr/>
          <p:nvPr/>
        </p:nvSpPr>
        <p:spPr bwMode="auto">
          <a:xfrm>
            <a:off x="5379720" y="4137523"/>
            <a:ext cx="5633725" cy="310171"/>
          </a:xfrm>
          <a:prstGeom prst="chevron">
            <a:avLst/>
          </a:prstGeom>
          <a:gradFill>
            <a:gsLst>
              <a:gs pos="12000">
                <a:schemeClr val="accent3">
                  <a:lumMod val="40000"/>
                  <a:lumOff val="60000"/>
                </a:schemeClr>
              </a:gs>
              <a:gs pos="60000">
                <a:srgbClr val="92D050"/>
              </a:gs>
              <a:gs pos="83000">
                <a:srgbClr val="92D050"/>
              </a:gs>
              <a:gs pos="100000">
                <a:srgbClr val="92D050"/>
              </a:gs>
            </a:gsLst>
            <a:lin ang="36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RAN1 6G 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Study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(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ies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)</a:t>
            </a:r>
          </a:p>
        </p:txBody>
      </p:sp>
      <p:sp>
        <p:nvSpPr>
          <p:cNvPr id="9252" name="Chevron 60">
            <a:extLst>
              <a:ext uri="{FF2B5EF4-FFF2-40B4-BE49-F238E27FC236}">
                <a16:creationId xmlns:a16="http://schemas.microsoft.com/office/drawing/2014/main" id="{D2D7662F-972A-BEB4-88DD-8603D72E89DE}"/>
              </a:ext>
            </a:extLst>
          </p:cNvPr>
          <p:cNvSpPr/>
          <p:nvPr/>
        </p:nvSpPr>
        <p:spPr bwMode="auto">
          <a:xfrm>
            <a:off x="5210953" y="3626906"/>
            <a:ext cx="5048391" cy="296333"/>
          </a:xfrm>
          <a:prstGeom prst="chevron">
            <a:avLst/>
          </a:prstGeom>
          <a:gradFill>
            <a:gsLst>
              <a:gs pos="1770">
                <a:schemeClr val="bg1"/>
              </a:gs>
              <a:gs pos="22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SA2 6G 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Study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(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ies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)</a:t>
            </a:r>
          </a:p>
        </p:txBody>
      </p:sp>
      <p:sp>
        <p:nvSpPr>
          <p:cNvPr id="9253" name="Chevron 60">
            <a:extLst>
              <a:ext uri="{FF2B5EF4-FFF2-40B4-BE49-F238E27FC236}">
                <a16:creationId xmlns:a16="http://schemas.microsoft.com/office/drawing/2014/main" id="{EDB78B5A-985D-0D72-3F44-7FD392550BB6}"/>
              </a:ext>
            </a:extLst>
          </p:cNvPr>
          <p:cNvSpPr/>
          <p:nvPr/>
        </p:nvSpPr>
        <p:spPr bwMode="auto">
          <a:xfrm>
            <a:off x="7721600" y="5815542"/>
            <a:ext cx="3612445" cy="296333"/>
          </a:xfrm>
          <a:prstGeom prst="chevron">
            <a:avLst/>
          </a:prstGeom>
          <a:gradFill>
            <a:gsLst>
              <a:gs pos="1770">
                <a:schemeClr val="bg1"/>
              </a:gs>
              <a:gs pos="22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Stage 3 6G 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Study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(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ies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)</a:t>
            </a:r>
          </a:p>
        </p:txBody>
      </p:sp>
      <p:cxnSp>
        <p:nvCxnSpPr>
          <p:cNvPr id="9258" name="Straight Connector 9257">
            <a:extLst>
              <a:ext uri="{FF2B5EF4-FFF2-40B4-BE49-F238E27FC236}">
                <a16:creationId xmlns:a16="http://schemas.microsoft.com/office/drawing/2014/main" id="{B3D2C5F5-C828-910F-2389-D3361E4D9E0A}"/>
              </a:ext>
            </a:extLst>
          </p:cNvPr>
          <p:cNvCxnSpPr>
            <a:cxnSpLocks/>
          </p:cNvCxnSpPr>
          <p:nvPr/>
        </p:nvCxnSpPr>
        <p:spPr bwMode="auto">
          <a:xfrm>
            <a:off x="3737611" y="857941"/>
            <a:ext cx="3112477" cy="0"/>
          </a:xfrm>
          <a:prstGeom prst="line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9259" name="TextBox 9258">
            <a:extLst>
              <a:ext uri="{FF2B5EF4-FFF2-40B4-BE49-F238E27FC236}">
                <a16:creationId xmlns:a16="http://schemas.microsoft.com/office/drawing/2014/main" id="{F81E3299-24A4-DF10-CECA-31D007D89477}"/>
              </a:ext>
            </a:extLst>
          </p:cNvPr>
          <p:cNvSpPr txBox="1"/>
          <p:nvPr/>
        </p:nvSpPr>
        <p:spPr>
          <a:xfrm>
            <a:off x="4934374" y="694959"/>
            <a:ext cx="492443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sz="1000" dirty="0">
                <a:latin typeface="Montserrat" panose="00000500000000000000" pitchFamily="50" charset="0"/>
              </a:rPr>
              <a:t>2025</a:t>
            </a:r>
          </a:p>
        </p:txBody>
      </p:sp>
      <p:cxnSp>
        <p:nvCxnSpPr>
          <p:cNvPr id="9260" name="Straight Connector 9259">
            <a:extLst>
              <a:ext uri="{FF2B5EF4-FFF2-40B4-BE49-F238E27FC236}">
                <a16:creationId xmlns:a16="http://schemas.microsoft.com/office/drawing/2014/main" id="{0C7B2277-0162-5EBE-D8FF-C790B09D2D58}"/>
              </a:ext>
            </a:extLst>
          </p:cNvPr>
          <p:cNvCxnSpPr>
            <a:cxnSpLocks/>
          </p:cNvCxnSpPr>
          <p:nvPr/>
        </p:nvCxnSpPr>
        <p:spPr bwMode="auto">
          <a:xfrm>
            <a:off x="6939135" y="862464"/>
            <a:ext cx="3112477" cy="0"/>
          </a:xfrm>
          <a:prstGeom prst="line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9261" name="TextBox 9260">
            <a:extLst>
              <a:ext uri="{FF2B5EF4-FFF2-40B4-BE49-F238E27FC236}">
                <a16:creationId xmlns:a16="http://schemas.microsoft.com/office/drawing/2014/main" id="{4FC19360-BDB4-2F9F-BCF6-7F93FDEE6550}"/>
              </a:ext>
            </a:extLst>
          </p:cNvPr>
          <p:cNvSpPr txBox="1"/>
          <p:nvPr/>
        </p:nvSpPr>
        <p:spPr>
          <a:xfrm>
            <a:off x="8135898" y="699482"/>
            <a:ext cx="492443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sz="1000" dirty="0">
                <a:latin typeface="Montserrat" panose="00000500000000000000" pitchFamily="50" charset="0"/>
              </a:rPr>
              <a:t>2026</a:t>
            </a:r>
          </a:p>
        </p:txBody>
      </p:sp>
      <p:cxnSp>
        <p:nvCxnSpPr>
          <p:cNvPr id="9262" name="Straight Connector 9261">
            <a:extLst>
              <a:ext uri="{FF2B5EF4-FFF2-40B4-BE49-F238E27FC236}">
                <a16:creationId xmlns:a16="http://schemas.microsoft.com/office/drawing/2014/main" id="{5BA0E2EC-7BB4-F154-F288-F7C6185809BE}"/>
              </a:ext>
            </a:extLst>
          </p:cNvPr>
          <p:cNvCxnSpPr>
            <a:cxnSpLocks/>
          </p:cNvCxnSpPr>
          <p:nvPr/>
        </p:nvCxnSpPr>
        <p:spPr bwMode="auto">
          <a:xfrm>
            <a:off x="10131627" y="848923"/>
            <a:ext cx="1988124" cy="0"/>
          </a:xfrm>
          <a:prstGeom prst="line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9263" name="TextBox 9262">
            <a:extLst>
              <a:ext uri="{FF2B5EF4-FFF2-40B4-BE49-F238E27FC236}">
                <a16:creationId xmlns:a16="http://schemas.microsoft.com/office/drawing/2014/main" id="{4B4B98A0-23F0-642A-193B-29EEB7C93F6F}"/>
              </a:ext>
            </a:extLst>
          </p:cNvPr>
          <p:cNvSpPr txBox="1"/>
          <p:nvPr/>
        </p:nvSpPr>
        <p:spPr>
          <a:xfrm>
            <a:off x="10885865" y="704003"/>
            <a:ext cx="492443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sz="1000" dirty="0">
                <a:latin typeface="Montserrat" panose="00000500000000000000" pitchFamily="50" charset="0"/>
              </a:rPr>
              <a:t>2027</a:t>
            </a:r>
          </a:p>
        </p:txBody>
      </p:sp>
      <p:sp>
        <p:nvSpPr>
          <p:cNvPr id="9265" name="Thought Bubble: Cloud 9264">
            <a:extLst>
              <a:ext uri="{FF2B5EF4-FFF2-40B4-BE49-F238E27FC236}">
                <a16:creationId xmlns:a16="http://schemas.microsoft.com/office/drawing/2014/main" id="{AF2A54D2-8579-81B9-4303-4D6D537198DD}"/>
              </a:ext>
            </a:extLst>
          </p:cNvPr>
          <p:cNvSpPr/>
          <p:nvPr/>
        </p:nvSpPr>
        <p:spPr bwMode="auto">
          <a:xfrm>
            <a:off x="5447854" y="5136003"/>
            <a:ext cx="2144037" cy="585261"/>
          </a:xfrm>
          <a:prstGeom prst="cloudCallout">
            <a:avLst>
              <a:gd name="adj1" fmla="val -1577"/>
              <a:gd name="adj2" fmla="val 30526"/>
            </a:avLst>
          </a:prstGeom>
          <a:solidFill>
            <a:srgbClr val="C9C9C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endParaRPr lang="fr-FR" sz="1067" dirty="0">
              <a:latin typeface="Montserrat" panose="00000500000000000000" pitchFamily="50" charset="0"/>
              <a:ea typeface="ＭＳ Ｐゴシック" charset="-128"/>
            </a:endParaRPr>
          </a:p>
        </p:txBody>
      </p:sp>
      <p:sp>
        <p:nvSpPr>
          <p:cNvPr id="21" name="Chevron 60">
            <a:extLst>
              <a:ext uri="{FF2B5EF4-FFF2-40B4-BE49-F238E27FC236}">
                <a16:creationId xmlns:a16="http://schemas.microsoft.com/office/drawing/2014/main" id="{32B622FC-0D4E-F8E6-3A5E-D4F5FF2BBFCD}"/>
              </a:ext>
            </a:extLst>
          </p:cNvPr>
          <p:cNvSpPr/>
          <p:nvPr/>
        </p:nvSpPr>
        <p:spPr bwMode="auto">
          <a:xfrm>
            <a:off x="4581236" y="3610768"/>
            <a:ext cx="831273" cy="375597"/>
          </a:xfrm>
          <a:custGeom>
            <a:avLst/>
            <a:gdLst>
              <a:gd name="connsiteX0" fmla="*/ 0 w 1578187"/>
              <a:gd name="connsiteY0" fmla="*/ 0 h 222250"/>
              <a:gd name="connsiteX1" fmla="*/ 1467062 w 1578187"/>
              <a:gd name="connsiteY1" fmla="*/ 0 h 222250"/>
              <a:gd name="connsiteX2" fmla="*/ 1578187 w 1578187"/>
              <a:gd name="connsiteY2" fmla="*/ 111125 h 222250"/>
              <a:gd name="connsiteX3" fmla="*/ 1467062 w 1578187"/>
              <a:gd name="connsiteY3" fmla="*/ 222250 h 222250"/>
              <a:gd name="connsiteX4" fmla="*/ 0 w 1578187"/>
              <a:gd name="connsiteY4" fmla="*/ 222250 h 222250"/>
              <a:gd name="connsiteX5" fmla="*/ 111125 w 1578187"/>
              <a:gd name="connsiteY5" fmla="*/ 111125 h 222250"/>
              <a:gd name="connsiteX6" fmla="*/ 0 w 1578187"/>
              <a:gd name="connsiteY6" fmla="*/ 0 h 222250"/>
              <a:gd name="connsiteX0" fmla="*/ 0 w 1578187"/>
              <a:gd name="connsiteY0" fmla="*/ 0 h 222250"/>
              <a:gd name="connsiteX1" fmla="*/ 1467062 w 1578187"/>
              <a:gd name="connsiteY1" fmla="*/ 0 h 222250"/>
              <a:gd name="connsiteX2" fmla="*/ 1578187 w 1578187"/>
              <a:gd name="connsiteY2" fmla="*/ 111125 h 222250"/>
              <a:gd name="connsiteX3" fmla="*/ 1467062 w 1578187"/>
              <a:gd name="connsiteY3" fmla="*/ 222250 h 222250"/>
              <a:gd name="connsiteX4" fmla="*/ 0 w 1578187"/>
              <a:gd name="connsiteY4" fmla="*/ 222250 h 222250"/>
              <a:gd name="connsiteX5" fmla="*/ 26818 w 1578187"/>
              <a:gd name="connsiteY5" fmla="*/ 98155 h 222250"/>
              <a:gd name="connsiteX6" fmla="*/ 0 w 1578187"/>
              <a:gd name="connsiteY6" fmla="*/ 0 h 222250"/>
              <a:gd name="connsiteX0" fmla="*/ 0 w 1506850"/>
              <a:gd name="connsiteY0" fmla="*/ 0 h 222250"/>
              <a:gd name="connsiteX1" fmla="*/ 1467062 w 1506850"/>
              <a:gd name="connsiteY1" fmla="*/ 0 h 222250"/>
              <a:gd name="connsiteX2" fmla="*/ 1506850 w 1506850"/>
              <a:gd name="connsiteY2" fmla="*/ 111125 h 222250"/>
              <a:gd name="connsiteX3" fmla="*/ 1467062 w 1506850"/>
              <a:gd name="connsiteY3" fmla="*/ 222250 h 222250"/>
              <a:gd name="connsiteX4" fmla="*/ 0 w 1506850"/>
              <a:gd name="connsiteY4" fmla="*/ 222250 h 222250"/>
              <a:gd name="connsiteX5" fmla="*/ 26818 w 1506850"/>
              <a:gd name="connsiteY5" fmla="*/ 98155 h 222250"/>
              <a:gd name="connsiteX6" fmla="*/ 0 w 1506850"/>
              <a:gd name="connsiteY6" fmla="*/ 0 h 222250"/>
              <a:gd name="connsiteX0" fmla="*/ 0 w 1609167"/>
              <a:gd name="connsiteY0" fmla="*/ 0 h 222250"/>
              <a:gd name="connsiteX1" fmla="*/ 1467062 w 1609167"/>
              <a:gd name="connsiteY1" fmla="*/ 0 h 222250"/>
              <a:gd name="connsiteX2" fmla="*/ 1609167 w 1609167"/>
              <a:gd name="connsiteY2" fmla="*/ 118533 h 222250"/>
              <a:gd name="connsiteX3" fmla="*/ 1467062 w 1609167"/>
              <a:gd name="connsiteY3" fmla="*/ 222250 h 222250"/>
              <a:gd name="connsiteX4" fmla="*/ 0 w 1609167"/>
              <a:gd name="connsiteY4" fmla="*/ 222250 h 222250"/>
              <a:gd name="connsiteX5" fmla="*/ 26818 w 1609167"/>
              <a:gd name="connsiteY5" fmla="*/ 98155 h 222250"/>
              <a:gd name="connsiteX6" fmla="*/ 0 w 1609167"/>
              <a:gd name="connsiteY6" fmla="*/ 0 h 222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09167" h="222250">
                <a:moveTo>
                  <a:pt x="0" y="0"/>
                </a:moveTo>
                <a:lnTo>
                  <a:pt x="1467062" y="0"/>
                </a:lnTo>
                <a:lnTo>
                  <a:pt x="1609167" y="118533"/>
                </a:lnTo>
                <a:lnTo>
                  <a:pt x="1467062" y="222250"/>
                </a:lnTo>
                <a:lnTo>
                  <a:pt x="0" y="222250"/>
                </a:lnTo>
                <a:lnTo>
                  <a:pt x="26818" y="9815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lin ang="10800000" scaled="1"/>
            <a:tileRect/>
          </a:gradFill>
          <a:ln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rIns="0"/>
          <a:lstStyle/>
          <a:p>
            <a:pPr algn="ctr">
              <a:defRPr/>
            </a:pPr>
            <a:r>
              <a:rPr lang="fr-FR" sz="933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SA2 &amp; RAN </a:t>
            </a:r>
            <a:r>
              <a:rPr lang="fr-FR" sz="933" dirty="0" err="1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WGs</a:t>
            </a:r>
            <a:r>
              <a:rPr lang="fr-FR" sz="933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 6G SID </a:t>
            </a:r>
            <a:r>
              <a:rPr lang="fr-FR" sz="933" dirty="0" err="1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def</a:t>
            </a:r>
            <a:r>
              <a:rPr lang="fr-FR" sz="933" dirty="0">
                <a:latin typeface="Montserrat" panose="00000500000000000000" pitchFamily="50" charset="0"/>
                <a:ea typeface="ＭＳ Ｐゴシック" charset="-128"/>
                <a:cs typeface="Arial" pitchFamily="34" charset="0"/>
              </a:rPr>
              <a:t>.</a:t>
            </a:r>
          </a:p>
        </p:txBody>
      </p:sp>
      <p:sp>
        <p:nvSpPr>
          <p:cNvPr id="9276" name="TextBox 9275">
            <a:extLst>
              <a:ext uri="{FF2B5EF4-FFF2-40B4-BE49-F238E27FC236}">
                <a16:creationId xmlns:a16="http://schemas.microsoft.com/office/drawing/2014/main" id="{9E629B9B-1D33-4DD0-424D-CB4E78B9D692}"/>
              </a:ext>
            </a:extLst>
          </p:cNvPr>
          <p:cNvSpPr txBox="1"/>
          <p:nvPr/>
        </p:nvSpPr>
        <p:spPr>
          <a:xfrm>
            <a:off x="5326435" y="5268796"/>
            <a:ext cx="22395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SA3/4/5/6 6G SID 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def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. TBD</a:t>
            </a:r>
          </a:p>
        </p:txBody>
      </p:sp>
      <p:sp>
        <p:nvSpPr>
          <p:cNvPr id="9277" name="Chevron 60">
            <a:extLst>
              <a:ext uri="{FF2B5EF4-FFF2-40B4-BE49-F238E27FC236}">
                <a16:creationId xmlns:a16="http://schemas.microsoft.com/office/drawing/2014/main" id="{68C7BE15-DE8E-30D2-86AF-788B32BA535D}"/>
              </a:ext>
            </a:extLst>
          </p:cNvPr>
          <p:cNvSpPr/>
          <p:nvPr/>
        </p:nvSpPr>
        <p:spPr bwMode="auto">
          <a:xfrm>
            <a:off x="6146801" y="4748299"/>
            <a:ext cx="5683960" cy="292732"/>
          </a:xfrm>
          <a:prstGeom prst="chevron">
            <a:avLst/>
          </a:prstGeom>
          <a:gradFill>
            <a:gsLst>
              <a:gs pos="12000">
                <a:schemeClr val="accent3">
                  <a:lumMod val="40000"/>
                  <a:lumOff val="60000"/>
                </a:schemeClr>
              </a:gs>
              <a:gs pos="60000">
                <a:srgbClr val="92D050"/>
              </a:gs>
              <a:gs pos="83000">
                <a:srgbClr val="92D050"/>
              </a:gs>
              <a:gs pos="100000">
                <a:srgbClr val="92D050"/>
              </a:gs>
            </a:gsLst>
            <a:lin ang="36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RAN2/3/4 6G 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Study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(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ies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)</a:t>
            </a:r>
          </a:p>
        </p:txBody>
      </p:sp>
      <p:sp>
        <p:nvSpPr>
          <p:cNvPr id="17473" name="Title 1">
            <a:extLst>
              <a:ext uri="{FF2B5EF4-FFF2-40B4-BE49-F238E27FC236}">
                <a16:creationId xmlns:a16="http://schemas.microsoft.com/office/drawing/2014/main" id="{C3AF14EE-D00F-FF88-D0EF-DCB82A375C54}"/>
              </a:ext>
            </a:extLst>
          </p:cNvPr>
          <p:cNvSpPr txBox="1">
            <a:spLocks/>
          </p:cNvSpPr>
          <p:nvPr/>
        </p:nvSpPr>
        <p:spPr bwMode="auto">
          <a:xfrm>
            <a:off x="721006" y="55144"/>
            <a:ext cx="9522691" cy="518248"/>
          </a:xfrm>
          <a:prstGeom prst="rect">
            <a:avLst/>
          </a:prstGeom>
          <a:noFill/>
          <a:ln>
            <a:noFill/>
          </a:ln>
        </p:spPr>
        <p:txBody>
          <a:bodyPr lIns="121907" tIns="60953" rIns="121907" bIns="60953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>
              <a:defRPr/>
            </a:pPr>
            <a:r>
              <a:rPr lang="en-GB" sz="3200" kern="0" dirty="0">
                <a:latin typeface="Montserrat" panose="00000500000000000000" pitchFamily="50" charset="0"/>
                <a:ea typeface="ＭＳ Ｐゴシック" charset="0"/>
                <a:cs typeface="ＭＳ Ｐゴシック" charset="0"/>
              </a:rPr>
              <a:t>Release 20 (FS) 6G </a:t>
            </a:r>
            <a:r>
              <a:rPr lang="en-GB" sz="3200" kern="0" dirty="0" smtClean="0">
                <a:latin typeface="Montserrat" panose="00000500000000000000" pitchFamily="50" charset="0"/>
                <a:ea typeface="ＭＳ Ｐゴシック" charset="0"/>
                <a:cs typeface="ＭＳ Ｐゴシック" charset="0"/>
              </a:rPr>
              <a:t>timeline</a:t>
            </a:r>
            <a:r>
              <a:rPr lang="en-GB" sz="1600" kern="0" dirty="0" smtClean="0">
                <a:latin typeface="Montserrat" panose="00000500000000000000" pitchFamily="50" charset="0"/>
                <a:ea typeface="ＭＳ Ｐゴシック" charset="0"/>
                <a:cs typeface="ＭＳ Ｐゴシック" charset="0"/>
              </a:rPr>
              <a:t>[SP-250420</a:t>
            </a:r>
            <a:r>
              <a:rPr lang="en-GB" sz="1600" kern="0" dirty="0">
                <a:latin typeface="Montserrat" panose="00000500000000000000" pitchFamily="50" charset="0"/>
                <a:ea typeface="ＭＳ Ｐゴシック" charset="0"/>
                <a:cs typeface="ＭＳ Ｐゴシック" charset="0"/>
              </a:rPr>
              <a:t>]</a:t>
            </a:r>
            <a:endParaRPr lang="en-US" sz="2667" kern="0" dirty="0">
              <a:latin typeface="Montserrat" panose="00000500000000000000" pitchFamily="50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Chevron 60">
            <a:extLst>
              <a:ext uri="{FF2B5EF4-FFF2-40B4-BE49-F238E27FC236}">
                <a16:creationId xmlns:a16="http://schemas.microsoft.com/office/drawing/2014/main" id="{BFC11874-F820-8555-F3DD-56E344F97992}"/>
              </a:ext>
            </a:extLst>
          </p:cNvPr>
          <p:cNvSpPr/>
          <p:nvPr/>
        </p:nvSpPr>
        <p:spPr bwMode="auto">
          <a:xfrm>
            <a:off x="10165740" y="3608888"/>
            <a:ext cx="734273" cy="296333"/>
          </a:xfrm>
          <a:prstGeom prst="chevron">
            <a:avLst/>
          </a:prstGeom>
          <a:gradFill>
            <a:gsLst>
              <a:gs pos="1770">
                <a:schemeClr val="bg1"/>
              </a:gs>
              <a:gs pos="22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00000" scaled="0"/>
          </a:gra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or </a:t>
            </a:r>
          </a:p>
        </p:txBody>
      </p:sp>
      <p:sp>
        <p:nvSpPr>
          <p:cNvPr id="10" name="Thought Bubble: Cloud 9">
            <a:extLst>
              <a:ext uri="{FF2B5EF4-FFF2-40B4-BE49-F238E27FC236}">
                <a16:creationId xmlns:a16="http://schemas.microsoft.com/office/drawing/2014/main" id="{42539E43-96F0-9559-F463-14054C88F1A1}"/>
              </a:ext>
            </a:extLst>
          </p:cNvPr>
          <p:cNvSpPr/>
          <p:nvPr/>
        </p:nvSpPr>
        <p:spPr bwMode="auto">
          <a:xfrm>
            <a:off x="10709145" y="5809353"/>
            <a:ext cx="1204331" cy="334151"/>
          </a:xfrm>
          <a:prstGeom prst="cloudCallout">
            <a:avLst>
              <a:gd name="adj1" fmla="val -1577"/>
              <a:gd name="adj2" fmla="val 30526"/>
            </a:avLst>
          </a:prstGeom>
          <a:solidFill>
            <a:srgbClr val="88C5D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endParaRPr lang="fr-FR" sz="1067" dirty="0">
              <a:latin typeface="Montserrat" panose="00000500000000000000" pitchFamily="50" charset="0"/>
              <a:ea typeface="ＭＳ Ｐゴシック" charset="-128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1A40ADE-56D9-03FA-B64E-D3B3C09433EC}"/>
              </a:ext>
            </a:extLst>
          </p:cNvPr>
          <p:cNvSpPr txBox="1"/>
          <p:nvPr/>
        </p:nvSpPr>
        <p:spPr>
          <a:xfrm>
            <a:off x="10591945" y="5844227"/>
            <a:ext cx="1413367" cy="256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 sz="1067" dirty="0">
                <a:solidFill>
                  <a:schemeClr val="dk1"/>
                </a:solidFill>
                <a:latin typeface="Montserrat" panose="00000500000000000000" pitchFamily="50" charset="0"/>
                <a:ea typeface="ＭＳ Ｐゴシック" charset="-128"/>
              </a:rPr>
              <a:t>TBD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4CB78DA3-0D83-848C-AF8B-1C5122BE1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5064" y="487720"/>
            <a:ext cx="2268093" cy="194990"/>
          </a:xfrm>
          <a:prstGeom prst="rect">
            <a:avLst/>
          </a:prstGeom>
          <a:ln w="31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GB" altLang="en-US" sz="667" b="1" dirty="0">
                <a:latin typeface="Montserrat" panose="00000500000000000000" pitchFamily="50" charset="0"/>
              </a:rPr>
              <a:t>Note</a:t>
            </a:r>
            <a:r>
              <a:rPr lang="en-GB" altLang="en-US" sz="667" dirty="0">
                <a:latin typeface="Montserrat" panose="00000500000000000000" pitchFamily="50" charset="0"/>
              </a:rPr>
              <a:t>: All starting dates are indicative</a:t>
            </a:r>
          </a:p>
        </p:txBody>
      </p:sp>
      <p:cxnSp>
        <p:nvCxnSpPr>
          <p:cNvPr id="17482" name="Straight Connector 114">
            <a:extLst>
              <a:ext uri="{FF2B5EF4-FFF2-40B4-BE49-F238E27FC236}">
                <a16:creationId xmlns:a16="http://schemas.microsoft.com/office/drawing/2014/main" id="{FE549C61-795D-7123-C3AB-9DC2CF2C881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043323" y="1259988"/>
            <a:ext cx="0" cy="5242408"/>
          </a:xfrm>
          <a:prstGeom prst="line">
            <a:avLst/>
          </a:prstGeom>
          <a:noFill/>
          <a:ln w="9525" algn="ctr">
            <a:solidFill>
              <a:schemeClr val="accent4">
                <a:lumMod val="40000"/>
                <a:lumOff val="60000"/>
              </a:schemeClr>
            </a:solidFill>
            <a:prstDash val="dash"/>
            <a:round/>
            <a:headEnd/>
            <a:tailEnd/>
          </a:ln>
        </p:spPr>
      </p:cxnSp>
      <p:sp>
        <p:nvSpPr>
          <p:cNvPr id="17486" name="Thought Bubble: Cloud 17485">
            <a:extLst>
              <a:ext uri="{FF2B5EF4-FFF2-40B4-BE49-F238E27FC236}">
                <a16:creationId xmlns:a16="http://schemas.microsoft.com/office/drawing/2014/main" id="{792365C6-8D04-F809-6D83-D9ACC9D85E2F}"/>
              </a:ext>
            </a:extLst>
          </p:cNvPr>
          <p:cNvSpPr/>
          <p:nvPr/>
        </p:nvSpPr>
        <p:spPr bwMode="auto">
          <a:xfrm>
            <a:off x="7708994" y="5105739"/>
            <a:ext cx="4085253" cy="506040"/>
          </a:xfrm>
          <a:prstGeom prst="cloudCallout">
            <a:avLst>
              <a:gd name="adj1" fmla="val -1577"/>
              <a:gd name="adj2" fmla="val 30526"/>
            </a:avLst>
          </a:prstGeom>
          <a:solidFill>
            <a:srgbClr val="C9C9C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endParaRPr lang="fr-FR" sz="1067" dirty="0">
              <a:latin typeface="Montserrat" panose="00000500000000000000" pitchFamily="50" charset="0"/>
              <a:ea typeface="ＭＳ Ｐゴシック" charset="-128"/>
            </a:endParaRPr>
          </a:p>
        </p:txBody>
      </p:sp>
      <p:sp>
        <p:nvSpPr>
          <p:cNvPr id="17487" name="TextBox 17486">
            <a:extLst>
              <a:ext uri="{FF2B5EF4-FFF2-40B4-BE49-F238E27FC236}">
                <a16:creationId xmlns:a16="http://schemas.microsoft.com/office/drawing/2014/main" id="{F324507F-A6B6-4653-BB1F-A28D265EE087}"/>
              </a:ext>
            </a:extLst>
          </p:cNvPr>
          <p:cNvSpPr txBox="1"/>
          <p:nvPr/>
        </p:nvSpPr>
        <p:spPr>
          <a:xfrm>
            <a:off x="7881158" y="5195298"/>
            <a:ext cx="349804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SA3/4/5/6 6G 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Study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(</a:t>
            </a:r>
            <a:r>
              <a:rPr lang="fr-FR" sz="1200" dirty="0" err="1">
                <a:latin typeface="Montserrat" panose="00000500000000000000" pitchFamily="50" charset="0"/>
                <a:ea typeface="ＭＳ Ｐゴシック" charset="-128"/>
              </a:rPr>
              <a:t>ies</a:t>
            </a:r>
            <a:r>
              <a:rPr lang="fr-FR" sz="1200" dirty="0">
                <a:latin typeface="Montserrat" panose="00000500000000000000" pitchFamily="50" charset="0"/>
                <a:ea typeface="ＭＳ Ｐゴシック" charset="-128"/>
              </a:rPr>
              <a:t>)TBD</a:t>
            </a:r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39F60788-131E-40AC-E519-12453045979F}"/>
              </a:ext>
            </a:extLst>
          </p:cNvPr>
          <p:cNvSpPr/>
          <p:nvPr/>
        </p:nvSpPr>
        <p:spPr bwMode="auto">
          <a:xfrm>
            <a:off x="1451957" y="1717964"/>
            <a:ext cx="421176" cy="487680"/>
          </a:xfrm>
          <a:prstGeom prst="diamon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GB" sz="1333">
              <a:latin typeface="Arial" charset="0"/>
            </a:endParaRPr>
          </a:p>
        </p:txBody>
      </p:sp>
      <p:pic>
        <p:nvPicPr>
          <p:cNvPr id="95" name="Picture 94" descr="A blue and black logo&#10;&#10;Description automatically generated">
            <a:extLst>
              <a:ext uri="{FF2B5EF4-FFF2-40B4-BE49-F238E27FC236}">
                <a16:creationId xmlns:a16="http://schemas.microsoft.com/office/drawing/2014/main" id="{C7285728-23F4-4CFD-8CD0-500E192082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31" y="68762"/>
            <a:ext cx="1364884" cy="767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36925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0E6AB-9842-4723-A64D-5FAEE78BB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964" y="218818"/>
            <a:ext cx="9112251" cy="1143000"/>
          </a:xfrm>
        </p:spPr>
        <p:txBody>
          <a:bodyPr/>
          <a:lstStyle/>
          <a:p>
            <a:r>
              <a:rPr lang="en-GB" altLang="en-US" dirty="0" smtClean="0"/>
              <a:t>SA3 TU capacity</a:t>
            </a:r>
            <a:endParaRPr lang="zh-CN" alt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221939-0E6A-4330-9F5A-825E3CFBD790}"/>
              </a:ext>
            </a:extLst>
          </p:cNvPr>
          <p:cNvSpPr txBox="1">
            <a:spLocks/>
          </p:cNvSpPr>
          <p:nvPr/>
        </p:nvSpPr>
        <p:spPr bwMode="auto">
          <a:xfrm>
            <a:off x="136479" y="1284232"/>
            <a:ext cx="11941790" cy="4332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800" kern="0" dirty="0" smtClean="0"/>
              <a:t>SA3 TUs per meeting </a:t>
            </a:r>
            <a:r>
              <a:rPr lang="en-US" sz="1800" kern="0" dirty="0"/>
              <a:t>:</a:t>
            </a:r>
          </a:p>
          <a:p>
            <a:pPr lvl="1"/>
            <a:endParaRPr lang="en-US" sz="1600" kern="0" dirty="0" smtClean="0"/>
          </a:p>
          <a:p>
            <a:pPr lvl="1"/>
            <a:endParaRPr lang="en-US" sz="1600" kern="0" dirty="0"/>
          </a:p>
          <a:p>
            <a:pPr lvl="1"/>
            <a:endParaRPr lang="en-US" sz="1600" kern="0" dirty="0" smtClean="0"/>
          </a:p>
          <a:p>
            <a:pPr lvl="1"/>
            <a:endParaRPr lang="en-US" sz="1600" kern="0" dirty="0"/>
          </a:p>
          <a:p>
            <a:pPr lvl="1"/>
            <a:endParaRPr lang="en-US" sz="1600" kern="0" dirty="0" smtClean="0"/>
          </a:p>
          <a:p>
            <a:pPr lvl="1"/>
            <a:endParaRPr lang="en-US" sz="1600" kern="0" dirty="0"/>
          </a:p>
          <a:p>
            <a:pPr lvl="1"/>
            <a:endParaRPr lang="en-US" sz="1600" kern="0" dirty="0" smtClean="0"/>
          </a:p>
          <a:p>
            <a:pPr lvl="1"/>
            <a:endParaRPr lang="en-US" sz="1600" kern="0" dirty="0" smtClean="0"/>
          </a:p>
          <a:p>
            <a:pPr marL="609600" lvl="1" indent="0">
              <a:buNone/>
            </a:pPr>
            <a:endParaRPr lang="en-US" sz="1600" kern="0" dirty="0" smtClean="0"/>
          </a:p>
          <a:p>
            <a:pPr marL="627063" lvl="1" indent="-265113"/>
            <a:r>
              <a:rPr lang="en-US" sz="1600" kern="0" dirty="0" smtClean="0"/>
              <a:t>Max </a:t>
            </a:r>
            <a:r>
              <a:rPr lang="en-US" altLang="en-US" sz="1600" kern="0" dirty="0"/>
              <a:t>TUs : </a:t>
            </a:r>
            <a:r>
              <a:rPr lang="en-US" altLang="en-US" sz="1600" kern="0" dirty="0" smtClean="0"/>
              <a:t>20 TUs per meeting in main room</a:t>
            </a:r>
          </a:p>
          <a:p>
            <a:pPr marL="627063" lvl="1" indent="-265113"/>
            <a:r>
              <a:rPr lang="en-US" altLang="en-US" sz="1600" kern="0" dirty="0"/>
              <a:t>6 </a:t>
            </a:r>
            <a:r>
              <a:rPr lang="en-US" altLang="en-US" sz="1600" kern="0" dirty="0" smtClean="0"/>
              <a:t>TUs for: </a:t>
            </a:r>
            <a:r>
              <a:rPr lang="en-US" altLang="en-US" sz="1600" kern="0" dirty="0"/>
              <a:t>TEI-20 + </a:t>
            </a:r>
            <a:r>
              <a:rPr lang="en-US" altLang="en-US" sz="1600" kern="0" dirty="0" smtClean="0"/>
              <a:t>Maintenance </a:t>
            </a:r>
            <a:r>
              <a:rPr lang="en-US" altLang="en-US" sz="1600" kern="0" dirty="0"/>
              <a:t>of previous </a:t>
            </a:r>
            <a:r>
              <a:rPr lang="en-US" altLang="en-US" sz="1600" kern="0" dirty="0" smtClean="0"/>
              <a:t>release + Incoming LSs from external forums (GSMA, ETSI,..) + CVDs + New SIDs/WIDs</a:t>
            </a:r>
          </a:p>
          <a:p>
            <a:pPr marL="627063" lvl="1" indent="-265113"/>
            <a:r>
              <a:rPr lang="en-US" altLang="en-US" sz="1600" kern="0" dirty="0" smtClean="0"/>
              <a:t>Expected TUs </a:t>
            </a:r>
            <a:r>
              <a:rPr lang="en-US" altLang="en-US" sz="1600" kern="0" dirty="0"/>
              <a:t>per meeting </a:t>
            </a:r>
            <a:r>
              <a:rPr lang="en-US" altLang="en-US" sz="1600" kern="0" dirty="0" smtClean="0"/>
              <a:t>: 7 for 5GA &amp; 7 for 6G (no additional TUs for revisions &amp; incoming LSs)</a:t>
            </a:r>
          </a:p>
          <a:p>
            <a:pPr marL="627063" lvl="1" indent="-265113"/>
            <a:r>
              <a:rPr lang="en-US" altLang="en-US" sz="1600" kern="0" dirty="0" smtClean="0"/>
              <a:t>No parallel sessions planned initially, but going forward under unavoidable situations parallel sessions are possible  </a:t>
            </a:r>
            <a:endParaRPr lang="en-US" altLang="en-US" sz="1600" kern="0" dirty="0"/>
          </a:p>
          <a:p>
            <a:pPr marL="609600" lvl="1" indent="0">
              <a:buNone/>
            </a:pPr>
            <a:endParaRPr lang="en-US" altLang="en-US" sz="1600" kern="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197631"/>
              </p:ext>
            </p:extLst>
          </p:nvPr>
        </p:nvGraphicFramePr>
        <p:xfrm>
          <a:off x="287159" y="1790402"/>
          <a:ext cx="8356600" cy="1698756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1055987785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197759788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205881018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3378307915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865603423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3792614798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883644330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1942258558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891200340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3583640235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val="2025960080"/>
                    </a:ext>
                  </a:extLst>
                </a:gridCol>
              </a:tblGrid>
              <a:tr h="235716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90mins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683761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8- 9am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9 -10:30am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10:30-11am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11-12:30pm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12:30 -2:00pm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2:00 – 3:30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3:30- 4pm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 – 5:30 pm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5:30-5:45pm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5:45 - 7 .15 pm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336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Monday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 Break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 Break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 Break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Break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059118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Tuesday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41292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622426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Wednesday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r>
                        <a:rPr lang="en-IN" sz="11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  <a:endParaRPr lang="en-IN" sz="1100" b="0" i="0" u="none" strike="noStrike" baseline="30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97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414008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1486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Thrusday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821046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Friday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540859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473272"/>
              </p:ext>
            </p:extLst>
          </p:nvPr>
        </p:nvGraphicFramePr>
        <p:xfrm>
          <a:off x="8771611" y="2250353"/>
          <a:ext cx="3231593" cy="1238805"/>
        </p:xfrm>
        <a:graphic>
          <a:graphicData uri="http://schemas.openxmlformats.org/drawingml/2006/table">
            <a:tbl>
              <a:tblPr/>
              <a:tblGrid>
                <a:gridCol w="1443736">
                  <a:extLst>
                    <a:ext uri="{9D8B030D-6E8A-4147-A177-3AD203B41FA5}">
                      <a16:colId xmlns:a16="http://schemas.microsoft.com/office/drawing/2014/main" val="3523510521"/>
                    </a:ext>
                  </a:extLst>
                </a:gridCol>
                <a:gridCol w="880281">
                  <a:extLst>
                    <a:ext uri="{9D8B030D-6E8A-4147-A177-3AD203B41FA5}">
                      <a16:colId xmlns:a16="http://schemas.microsoft.com/office/drawing/2014/main" val="4249143086"/>
                    </a:ext>
                  </a:extLst>
                </a:gridCol>
                <a:gridCol w="907576">
                  <a:extLst>
                    <a:ext uri="{9D8B030D-6E8A-4147-A177-3AD203B41FA5}">
                      <a16:colId xmlns:a16="http://schemas.microsoft.com/office/drawing/2014/main" val="1633812518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ctr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TUs from Plenary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TUs from Parallel sessions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50545"/>
                  </a:ext>
                </a:extLst>
              </a:tr>
              <a:tr h="20248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TEI-20 &amp; Maintainance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59254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5GA SIDs/WIDs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1425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6G Study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469025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Start, Reports, Ending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8173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Buffer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97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1793711"/>
                  </a:ext>
                </a:extLst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 bwMode="auto">
          <a:xfrm>
            <a:off x="8705175" y="1426191"/>
            <a:ext cx="0" cy="257260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98678" y="3489158"/>
            <a:ext cx="2239716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0" b="1" i="1" baseline="30000" dirty="0" smtClean="0">
                <a:ea typeface="Times New Roman" panose="02020603050405020304" pitchFamily="18" charset="0"/>
              </a:rPr>
              <a:t>#</a:t>
            </a:r>
            <a:r>
              <a:rPr lang="en-US" altLang="zh-CN" sz="700" b="1" i="1" dirty="0" smtClean="0">
                <a:ea typeface="Times New Roman" panose="02020603050405020304" pitchFamily="18" charset="0"/>
              </a:rPr>
              <a:t>Early closure for Social evening on Wednesday</a:t>
            </a:r>
            <a:endParaRPr lang="en-US" altLang="zh-CN" sz="700" b="1" i="1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07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0E6AB-9842-4723-A64D-5FAEE78BB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964" y="218818"/>
            <a:ext cx="9112251" cy="995833"/>
          </a:xfrm>
        </p:spPr>
        <p:txBody>
          <a:bodyPr/>
          <a:lstStyle/>
          <a:p>
            <a:r>
              <a:rPr lang="en-GB" altLang="en-US" dirty="0" smtClean="0"/>
              <a:t>SA3 </a:t>
            </a:r>
            <a:r>
              <a:rPr lang="en-GB" altLang="en-US" dirty="0"/>
              <a:t>Rel-20 </a:t>
            </a:r>
            <a:r>
              <a:rPr lang="en-GB" altLang="en-US" dirty="0" smtClean="0"/>
              <a:t>capacity</a:t>
            </a:r>
            <a:endParaRPr lang="zh-CN" alt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221939-0E6A-4330-9F5A-825E3CFBD790}"/>
              </a:ext>
            </a:extLst>
          </p:cNvPr>
          <p:cNvSpPr txBox="1">
            <a:spLocks/>
          </p:cNvSpPr>
          <p:nvPr/>
        </p:nvSpPr>
        <p:spPr bwMode="auto">
          <a:xfrm>
            <a:off x="191627" y="1030406"/>
            <a:ext cx="11648829" cy="5158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800" kern="0" dirty="0"/>
              <a:t>SA3 TUs for Rel-20: </a:t>
            </a:r>
            <a:r>
              <a:rPr lang="en-US" sz="1800" b="1" kern="0" dirty="0"/>
              <a:t>12 Meetings</a:t>
            </a:r>
          </a:p>
          <a:p>
            <a:pPr marL="0" indent="0">
              <a:buNone/>
            </a:pPr>
            <a:endParaRPr lang="en-US" sz="1800" kern="0" dirty="0" smtClean="0"/>
          </a:p>
          <a:p>
            <a:pPr lvl="1"/>
            <a:endParaRPr lang="en-US" sz="1600" kern="0" dirty="0" smtClean="0"/>
          </a:p>
          <a:p>
            <a:pPr lvl="1"/>
            <a:endParaRPr lang="en-US" sz="1600" kern="0" dirty="0"/>
          </a:p>
          <a:p>
            <a:pPr lvl="1"/>
            <a:endParaRPr lang="en-US" sz="1600" kern="0" dirty="0" smtClean="0"/>
          </a:p>
          <a:p>
            <a:pPr lvl="1"/>
            <a:endParaRPr lang="en-US" sz="1600" kern="0" dirty="0"/>
          </a:p>
          <a:p>
            <a:pPr lvl="1"/>
            <a:endParaRPr lang="en-US" sz="1600" kern="0" dirty="0" smtClean="0"/>
          </a:p>
          <a:p>
            <a:pPr lvl="1"/>
            <a:endParaRPr lang="en-US" sz="1600" kern="0" dirty="0"/>
          </a:p>
          <a:p>
            <a:pPr marL="609600" lvl="1" indent="0">
              <a:buNone/>
            </a:pPr>
            <a:endParaRPr lang="en-US" altLang="en-US" sz="1600" kern="0" dirty="0"/>
          </a:p>
          <a:p>
            <a:pPr marL="609600" lvl="1" indent="0">
              <a:buNone/>
            </a:pPr>
            <a:endParaRPr lang="en-US" altLang="en-US" sz="1600" kern="0" dirty="0" smtClean="0"/>
          </a:p>
          <a:p>
            <a:pPr lvl="1"/>
            <a:r>
              <a:rPr lang="en-US" altLang="en-US" sz="1600" kern="0" dirty="0" smtClean="0"/>
              <a:t>5GA 	</a:t>
            </a:r>
            <a:r>
              <a:rPr lang="en-US" altLang="en-US" sz="1600" kern="0" dirty="0" smtClean="0">
                <a:sym typeface="Wingdings" panose="05000000000000000000" pitchFamily="2" charset="2"/>
              </a:rPr>
              <a:t></a:t>
            </a:r>
            <a:r>
              <a:rPr lang="en-US" altLang="en-US" sz="1600" kern="0" dirty="0" smtClean="0"/>
              <a:t> Start</a:t>
            </a:r>
            <a:r>
              <a:rPr lang="en-US" altLang="en-US" sz="1600" kern="0" dirty="0"/>
              <a:t>: </a:t>
            </a:r>
            <a:r>
              <a:rPr lang="en-US" altLang="en-US" sz="1600" kern="0" dirty="0" smtClean="0"/>
              <a:t>Aug 2025 (</a:t>
            </a:r>
            <a:r>
              <a:rPr lang="en-IN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3GPPSA3#123</a:t>
            </a:r>
            <a:r>
              <a:rPr lang="en-US" altLang="en-US" sz="1600" kern="0" dirty="0" smtClean="0"/>
              <a:t>), </a:t>
            </a:r>
            <a:r>
              <a:rPr lang="en-US" altLang="en-US" sz="1600" kern="0" dirty="0"/>
              <a:t>End: </a:t>
            </a:r>
            <a:r>
              <a:rPr lang="en-US" altLang="en-US" sz="1600" kern="0" dirty="0" smtClean="0"/>
              <a:t>Feb 2027 (</a:t>
            </a:r>
            <a:r>
              <a:rPr lang="en-IN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3GPPSA3#132</a:t>
            </a:r>
            <a:r>
              <a:rPr lang="en-US" altLang="en-US" sz="1600" kern="0" dirty="0" smtClean="0"/>
              <a:t>) </a:t>
            </a:r>
            <a:r>
              <a:rPr lang="en-US" altLang="en-US" sz="1600" i="1" kern="0" dirty="0" smtClean="0">
                <a:solidFill>
                  <a:srgbClr val="C00000"/>
                </a:solidFill>
              </a:rPr>
              <a:t>(For </a:t>
            </a:r>
            <a:r>
              <a:rPr lang="en-US" altLang="en-US" sz="1600" i="1" kern="0" dirty="0">
                <a:solidFill>
                  <a:srgbClr val="C00000"/>
                </a:solidFill>
              </a:rPr>
              <a:t>SID </a:t>
            </a:r>
            <a:r>
              <a:rPr lang="en-US" altLang="en-US" sz="1600" i="1" kern="0" dirty="0" smtClean="0">
                <a:solidFill>
                  <a:srgbClr val="C00000"/>
                </a:solidFill>
              </a:rPr>
              <a:t>&amp; WID)</a:t>
            </a:r>
            <a:endParaRPr lang="en-US" altLang="en-US" sz="1600" i="1" kern="0" dirty="0">
              <a:solidFill>
                <a:srgbClr val="C00000"/>
              </a:solidFill>
            </a:endParaRPr>
          </a:p>
          <a:p>
            <a:pPr lvl="1"/>
            <a:r>
              <a:rPr lang="en-US" altLang="en-US" sz="1600" kern="0" dirty="0" smtClean="0"/>
              <a:t>6G Study 	</a:t>
            </a:r>
            <a:r>
              <a:rPr lang="en-US" altLang="en-US" sz="1600" kern="0" dirty="0" smtClean="0">
                <a:sym typeface="Wingdings" panose="05000000000000000000" pitchFamily="2" charset="2"/>
              </a:rPr>
              <a:t> </a:t>
            </a:r>
            <a:r>
              <a:rPr lang="en-US" altLang="en-US" sz="1600" kern="0" dirty="0" smtClean="0"/>
              <a:t>Start</a:t>
            </a:r>
            <a:r>
              <a:rPr lang="en-US" altLang="en-US" sz="1600" kern="0" dirty="0"/>
              <a:t>: </a:t>
            </a:r>
            <a:r>
              <a:rPr lang="en-US" altLang="en-US" sz="1600" kern="0" dirty="0" smtClean="0"/>
              <a:t>Oct 2025 (</a:t>
            </a:r>
            <a:r>
              <a:rPr lang="en-IN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3GPPSA3#124</a:t>
            </a:r>
            <a:r>
              <a:rPr lang="en-US" altLang="en-US" sz="1600" kern="0" dirty="0" smtClean="0"/>
              <a:t>), </a:t>
            </a:r>
            <a:r>
              <a:rPr lang="en-US" altLang="en-US" sz="1600" kern="0" dirty="0"/>
              <a:t>End: </a:t>
            </a:r>
            <a:r>
              <a:rPr lang="en-US" altLang="en-US" sz="1600" kern="0" dirty="0" smtClean="0"/>
              <a:t>May 2027 (</a:t>
            </a:r>
            <a:r>
              <a:rPr lang="en-IN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3GPPSA3#134</a:t>
            </a:r>
            <a:r>
              <a:rPr lang="en-US" altLang="en-US" sz="1600" kern="0" dirty="0" smtClean="0"/>
              <a:t>) </a:t>
            </a:r>
            <a:r>
              <a:rPr lang="en-US" altLang="en-US" sz="1600" i="1" kern="0" dirty="0" smtClean="0">
                <a:solidFill>
                  <a:srgbClr val="C00000"/>
                </a:solidFill>
              </a:rPr>
              <a:t>(Based on RAN approved 6G SID)</a:t>
            </a:r>
            <a:endParaRPr lang="en-US" altLang="en-US" sz="1600" i="1" kern="0" dirty="0">
              <a:solidFill>
                <a:srgbClr val="C00000"/>
              </a:solidFill>
            </a:endParaRPr>
          </a:p>
          <a:p>
            <a:pPr lvl="1"/>
            <a:r>
              <a:rPr lang="en-US" altLang="en-US" sz="1600" kern="0" dirty="0" smtClean="0"/>
              <a:t>More TUs for 5GA in SA3#129 &amp; SA3#132 </a:t>
            </a:r>
            <a:r>
              <a:rPr lang="en-US" altLang="en-US" sz="1600" i="1" kern="0" dirty="0" smtClean="0">
                <a:solidFill>
                  <a:srgbClr val="C00000"/>
                </a:solidFill>
              </a:rPr>
              <a:t>(Stage 2 &amp; Stage 3 Freeze)</a:t>
            </a:r>
          </a:p>
          <a:p>
            <a:pPr lvl="1"/>
            <a:r>
              <a:rPr lang="en-US" altLang="zh-CN" sz="1600" dirty="0" smtClean="0">
                <a:solidFill>
                  <a:srgbClr val="0000FF"/>
                </a:solidFill>
              </a:rPr>
              <a:t>5GA SIDs to </a:t>
            </a:r>
            <a:r>
              <a:rPr lang="en-US" altLang="zh-CN" sz="1600" dirty="0">
                <a:solidFill>
                  <a:srgbClr val="0000FF"/>
                </a:solidFill>
              </a:rPr>
              <a:t>be agreed no later than </a:t>
            </a:r>
            <a:r>
              <a:rPr lang="en-US" altLang="zh-CN" sz="1600" dirty="0" smtClean="0">
                <a:solidFill>
                  <a:srgbClr val="0000FF"/>
                </a:solidFill>
              </a:rPr>
              <a:t>Nov 2025 (SA3#125) </a:t>
            </a:r>
            <a:r>
              <a:rPr lang="en-US" altLang="zh-CN" sz="1600" dirty="0">
                <a:solidFill>
                  <a:srgbClr val="0000FF"/>
                </a:solidFill>
              </a:rPr>
              <a:t>and target for approval in </a:t>
            </a:r>
            <a:r>
              <a:rPr lang="en-US" altLang="zh-CN" sz="1600" dirty="0" smtClean="0">
                <a:solidFill>
                  <a:srgbClr val="0000FF"/>
                </a:solidFill>
              </a:rPr>
              <a:t>Dec.2025</a:t>
            </a:r>
            <a:r>
              <a:rPr lang="en-GB" altLang="zh-CN" sz="1600" dirty="0" smtClean="0">
                <a:solidFill>
                  <a:srgbClr val="0000FF"/>
                </a:solidFill>
              </a:rPr>
              <a:t> </a:t>
            </a:r>
            <a:r>
              <a:rPr lang="en-GB" altLang="zh-CN" sz="1600" dirty="0">
                <a:solidFill>
                  <a:srgbClr val="0000FF"/>
                </a:solidFill>
              </a:rPr>
              <a:t>(</a:t>
            </a:r>
            <a:r>
              <a:rPr lang="en-GB" altLang="zh-CN" sz="1600" dirty="0" smtClean="0">
                <a:solidFill>
                  <a:srgbClr val="0000FF"/>
                </a:solidFill>
              </a:rPr>
              <a:t>SA#110)</a:t>
            </a:r>
            <a:r>
              <a:rPr lang="en-US" altLang="zh-CN" sz="1600" dirty="0" smtClean="0">
                <a:solidFill>
                  <a:srgbClr val="0000FF"/>
                </a:solidFill>
              </a:rPr>
              <a:t> </a:t>
            </a:r>
            <a:endParaRPr lang="en-US" altLang="zh-CN" sz="1600" dirty="0">
              <a:solidFill>
                <a:srgbClr val="0000FF"/>
              </a:solidFill>
            </a:endParaRPr>
          </a:p>
          <a:p>
            <a:pPr lvl="1"/>
            <a:r>
              <a:rPr lang="en-US" altLang="zh-CN" sz="1600" dirty="0" smtClean="0">
                <a:solidFill>
                  <a:srgbClr val="0000FF"/>
                </a:solidFill>
              </a:rPr>
              <a:t>6G </a:t>
            </a:r>
            <a:r>
              <a:rPr lang="en-US" altLang="zh-CN" sz="1600" dirty="0">
                <a:solidFill>
                  <a:srgbClr val="0000FF"/>
                </a:solidFill>
              </a:rPr>
              <a:t>SIDs to be agreed no later than </a:t>
            </a:r>
            <a:r>
              <a:rPr lang="en-US" altLang="zh-CN" sz="1600" dirty="0" smtClean="0">
                <a:solidFill>
                  <a:srgbClr val="0000FF"/>
                </a:solidFill>
              </a:rPr>
              <a:t>Feb 2026 </a:t>
            </a:r>
            <a:r>
              <a:rPr lang="en-US" altLang="zh-CN" sz="1600" dirty="0">
                <a:solidFill>
                  <a:srgbClr val="0000FF"/>
                </a:solidFill>
              </a:rPr>
              <a:t>(</a:t>
            </a:r>
            <a:r>
              <a:rPr lang="en-US" altLang="zh-CN" sz="1600" dirty="0" smtClean="0">
                <a:solidFill>
                  <a:srgbClr val="0000FF"/>
                </a:solidFill>
              </a:rPr>
              <a:t>SA3#126) </a:t>
            </a:r>
            <a:r>
              <a:rPr lang="en-US" altLang="zh-CN" sz="1600" dirty="0">
                <a:solidFill>
                  <a:srgbClr val="0000FF"/>
                </a:solidFill>
              </a:rPr>
              <a:t>and target for approval in </a:t>
            </a:r>
            <a:r>
              <a:rPr lang="en-US" altLang="zh-CN" sz="1600" dirty="0" smtClean="0">
                <a:solidFill>
                  <a:srgbClr val="0000FF"/>
                </a:solidFill>
              </a:rPr>
              <a:t>Mar 2026</a:t>
            </a:r>
            <a:r>
              <a:rPr lang="en-GB" altLang="zh-CN" sz="1600" dirty="0" smtClean="0">
                <a:solidFill>
                  <a:srgbClr val="0000FF"/>
                </a:solidFill>
              </a:rPr>
              <a:t> </a:t>
            </a:r>
            <a:r>
              <a:rPr lang="en-GB" altLang="zh-CN" sz="1600" dirty="0">
                <a:solidFill>
                  <a:srgbClr val="0000FF"/>
                </a:solidFill>
              </a:rPr>
              <a:t>(</a:t>
            </a:r>
            <a:r>
              <a:rPr lang="en-GB" altLang="zh-CN" sz="1600" dirty="0" smtClean="0">
                <a:solidFill>
                  <a:srgbClr val="0000FF"/>
                </a:solidFill>
              </a:rPr>
              <a:t>SA#111)</a:t>
            </a:r>
          </a:p>
          <a:p>
            <a:pPr lvl="1"/>
            <a:r>
              <a:rPr lang="en-GB" altLang="zh-CN" sz="1600" dirty="0">
                <a:solidFill>
                  <a:srgbClr val="0000FF"/>
                </a:solidFill>
              </a:rPr>
              <a:t>Prerequisite: </a:t>
            </a:r>
            <a:r>
              <a:rPr lang="en-GB" altLang="zh-CN" sz="1600" dirty="0" smtClean="0">
                <a:solidFill>
                  <a:srgbClr val="0000FF"/>
                </a:solidFill>
              </a:rPr>
              <a:t>Allocated TUs </a:t>
            </a:r>
            <a:r>
              <a:rPr lang="en-GB" altLang="zh-CN" sz="1600" dirty="0">
                <a:solidFill>
                  <a:srgbClr val="0000FF"/>
                </a:solidFill>
              </a:rPr>
              <a:t>are </a:t>
            </a:r>
            <a:r>
              <a:rPr lang="en-GB" altLang="zh-CN" sz="1600" dirty="0" smtClean="0">
                <a:solidFill>
                  <a:srgbClr val="0000FF"/>
                </a:solidFill>
              </a:rPr>
              <a:t>well utilized in all meetings</a:t>
            </a:r>
          </a:p>
          <a:p>
            <a:pPr marL="1166813" lvl="2" indent="-184150"/>
            <a:r>
              <a:rPr lang="en-GB" altLang="zh-CN" sz="1400" dirty="0" smtClean="0">
                <a:solidFill>
                  <a:srgbClr val="0000FF"/>
                </a:solidFill>
              </a:rPr>
              <a:t>For example, it should </a:t>
            </a:r>
            <a:r>
              <a:rPr lang="en-GB" altLang="zh-CN" sz="1400" b="1" dirty="0" smtClean="0">
                <a:solidFill>
                  <a:srgbClr val="0000FF"/>
                </a:solidFill>
              </a:rPr>
              <a:t>not</a:t>
            </a:r>
            <a:r>
              <a:rPr lang="en-GB" altLang="zh-CN" sz="1400" dirty="0" smtClean="0">
                <a:solidFill>
                  <a:srgbClr val="0000FF"/>
                </a:solidFill>
              </a:rPr>
              <a:t> be the case where, </a:t>
            </a:r>
            <a:r>
              <a:rPr lang="en-GB" altLang="zh-CN" sz="1400" dirty="0">
                <a:solidFill>
                  <a:srgbClr val="0000FF"/>
                </a:solidFill>
              </a:rPr>
              <a:t>TUs in SA3#124 for 5GA is under utilized </a:t>
            </a:r>
            <a:r>
              <a:rPr lang="en-GB" altLang="zh-CN" sz="1400" dirty="0" smtClean="0">
                <a:solidFill>
                  <a:srgbClr val="0000FF"/>
                </a:solidFill>
              </a:rPr>
              <a:t>and request for more than 10 TUs for 5GA in SA3#129</a:t>
            </a:r>
          </a:p>
          <a:p>
            <a:pPr lvl="1"/>
            <a:endParaRPr lang="en-GB" altLang="zh-CN" sz="1600" dirty="0" smtClean="0">
              <a:solidFill>
                <a:srgbClr val="0000FF"/>
              </a:solidFill>
            </a:endParaRPr>
          </a:p>
          <a:p>
            <a:pPr lvl="2"/>
            <a:endParaRPr lang="en-US" altLang="en-US" sz="1000" kern="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709465"/>
              </p:ext>
            </p:extLst>
          </p:nvPr>
        </p:nvGraphicFramePr>
        <p:xfrm>
          <a:off x="2269497" y="1387743"/>
          <a:ext cx="6813088" cy="2610482"/>
        </p:xfrm>
        <a:graphic>
          <a:graphicData uri="http://schemas.openxmlformats.org/drawingml/2006/table">
            <a:tbl>
              <a:tblPr/>
              <a:tblGrid>
                <a:gridCol w="482600">
                  <a:extLst>
                    <a:ext uri="{9D8B030D-6E8A-4147-A177-3AD203B41FA5}">
                      <a16:colId xmlns:a16="http://schemas.microsoft.com/office/drawing/2014/main" val="220774522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122296187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353100358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104860635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1914590912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1299252547"/>
                    </a:ext>
                  </a:extLst>
                </a:gridCol>
                <a:gridCol w="2520488">
                  <a:extLst>
                    <a:ext uri="{9D8B030D-6E8A-4147-A177-3AD203B41FA5}">
                      <a16:colId xmlns:a16="http://schemas.microsoft.com/office/drawing/2014/main" val="305076746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Maintenance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6G Study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Buffer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97B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38573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Aug'25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SA3#123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4287321"/>
                  </a:ext>
                </a:extLst>
              </a:tr>
              <a:tr h="225422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Oct'25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SA3#124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04227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Nov.25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SA3#125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Last meeting for 5GA 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SIDs </a:t>
                      </a:r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Agreement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4744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Feb'26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SA3#126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Last meeting for 6G 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SIDs </a:t>
                      </a:r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Agreement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687326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April'26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SA3#127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16103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May'26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SA3#128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179084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Aug'26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SA3#129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Sep'26 Stage 2 Freeze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8015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Oct'26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SA3#130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6084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Nov'26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SA3#131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958367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Feb'27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SA3#132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March'27 Stage 3 Freeze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43966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April'27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SA3#133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1050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May'27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SA3#134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June'27 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Rel-20 </a:t>
                      </a:r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6244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442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63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0E6AB-9842-4723-A64D-5FAEE78BB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964" y="143301"/>
            <a:ext cx="9112251" cy="641446"/>
          </a:xfrm>
        </p:spPr>
        <p:txBody>
          <a:bodyPr/>
          <a:lstStyle/>
          <a:p>
            <a:r>
              <a:rPr lang="en-IE" dirty="0" smtClean="0"/>
              <a:t>Rel-20 TU budget status and way forward</a:t>
            </a:r>
            <a:endParaRPr lang="zh-CN" alt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221939-0E6A-4330-9F5A-825E3CFBD790}"/>
              </a:ext>
            </a:extLst>
          </p:cNvPr>
          <p:cNvSpPr txBox="1">
            <a:spLocks/>
          </p:cNvSpPr>
          <p:nvPr/>
        </p:nvSpPr>
        <p:spPr bwMode="auto">
          <a:xfrm>
            <a:off x="718101" y="4784632"/>
            <a:ext cx="10135550" cy="1421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kern="0" dirty="0" smtClean="0"/>
              <a:t>SID/WID </a:t>
            </a:r>
            <a:r>
              <a:rPr lang="en-US" sz="1400" kern="0" dirty="0"/>
              <a:t>should have consensus in SA3</a:t>
            </a:r>
          </a:p>
          <a:p>
            <a:r>
              <a:rPr lang="en-US" sz="1400" kern="0" dirty="0" smtClean="0"/>
              <a:t>Prioritization</a:t>
            </a:r>
          </a:p>
          <a:p>
            <a:pPr lvl="1"/>
            <a:r>
              <a:rPr lang="en-US" sz="1100" kern="0" dirty="0" smtClean="0"/>
              <a:t>Based </a:t>
            </a:r>
            <a:r>
              <a:rPr lang="en-US" sz="1100" kern="0" dirty="0"/>
              <a:t>on the availability of the </a:t>
            </a:r>
            <a:r>
              <a:rPr lang="en-US" sz="1100" kern="0" dirty="0" smtClean="0"/>
              <a:t>TUs. In case of less TUs availability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100" kern="0" dirty="0" smtClean="0"/>
              <a:t>Priority </a:t>
            </a:r>
            <a:r>
              <a:rPr lang="en-US" sz="1100" kern="0" dirty="0"/>
              <a:t>to the SA/RAN approved </a:t>
            </a:r>
            <a:r>
              <a:rPr lang="en-US" sz="1100" kern="0" dirty="0" smtClean="0"/>
              <a:t>WIDs </a:t>
            </a:r>
            <a:r>
              <a:rPr lang="en-US" sz="1100" kern="0" dirty="0"/>
              <a:t>from other WGs that have SA3 </a:t>
            </a:r>
            <a:r>
              <a:rPr lang="en-US" sz="1100" kern="0" dirty="0" smtClean="0"/>
              <a:t>dependency</a:t>
            </a:r>
            <a:endParaRPr lang="en-US" sz="1100" kern="0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100" kern="0" dirty="0"/>
              <a:t>Priority to the most supported </a:t>
            </a:r>
            <a:r>
              <a:rPr lang="en-US" sz="1100" kern="0" dirty="0" smtClean="0"/>
              <a:t>SIDs/WIDs/WTs</a:t>
            </a:r>
            <a:endParaRPr lang="en-US" sz="1100" kern="0" dirty="0"/>
          </a:p>
          <a:p>
            <a:pPr marL="0" indent="0">
              <a:buNone/>
            </a:pPr>
            <a:r>
              <a:rPr lang="en-US" sz="1400" kern="0" dirty="0" smtClean="0">
                <a:solidFill>
                  <a:srgbClr val="0000FF"/>
                </a:solidFill>
                <a:sym typeface="Wingdings" panose="05000000000000000000" pitchFamily="2" charset="2"/>
              </a:rPr>
              <a:t> </a:t>
            </a:r>
            <a:r>
              <a:rPr lang="en-US" sz="1400" kern="0" dirty="0" smtClean="0">
                <a:solidFill>
                  <a:srgbClr val="0000FF"/>
                </a:solidFill>
              </a:rPr>
              <a:t>More </a:t>
            </a:r>
            <a:r>
              <a:rPr lang="en-US" sz="1400" kern="0" dirty="0">
                <a:solidFill>
                  <a:srgbClr val="0000FF"/>
                </a:solidFill>
              </a:rPr>
              <a:t>realistic TUs should be planned and proposed. </a:t>
            </a:r>
            <a:r>
              <a:rPr lang="en-US" sz="1400" kern="0" dirty="0" smtClean="0">
                <a:solidFill>
                  <a:srgbClr val="0000FF"/>
                </a:solidFill>
              </a:rPr>
              <a:t>As Rel-20 planning is based on TU budget</a:t>
            </a:r>
            <a:r>
              <a:rPr lang="en-US" sz="1400" kern="0" dirty="0">
                <a:solidFill>
                  <a:srgbClr val="0000FF"/>
                </a:solidFill>
              </a:rPr>
              <a:t>, </a:t>
            </a:r>
            <a:r>
              <a:rPr lang="en-US" sz="1400" kern="0" dirty="0" smtClean="0">
                <a:solidFill>
                  <a:srgbClr val="0000FF"/>
                </a:solidFill>
              </a:rPr>
              <a:t>it is not </a:t>
            </a:r>
            <a:r>
              <a:rPr lang="en-US" sz="1400" kern="0" dirty="0">
                <a:solidFill>
                  <a:srgbClr val="0000FF"/>
                </a:solidFill>
              </a:rPr>
              <a:t>possible to overshoot. </a:t>
            </a:r>
            <a:endParaRPr lang="en-US" sz="1400" kern="0" dirty="0" smtClean="0">
              <a:solidFill>
                <a:srgbClr val="0000FF"/>
              </a:solidFill>
            </a:endParaRPr>
          </a:p>
          <a:p>
            <a:pPr lvl="1"/>
            <a:endParaRPr lang="en-US" sz="1200" kern="0" dirty="0" smtClean="0"/>
          </a:p>
          <a:p>
            <a:pPr lvl="1"/>
            <a:endParaRPr lang="en-US" sz="1200" kern="0" dirty="0"/>
          </a:p>
          <a:p>
            <a:pPr lvl="1"/>
            <a:endParaRPr lang="en-US" sz="1200" kern="0" dirty="0" smtClean="0"/>
          </a:p>
          <a:p>
            <a:pPr lvl="1"/>
            <a:endParaRPr lang="en-US" sz="1200" kern="0" dirty="0"/>
          </a:p>
          <a:p>
            <a:pPr lvl="1"/>
            <a:endParaRPr lang="en-US" sz="1200" kern="0" dirty="0" smtClean="0"/>
          </a:p>
          <a:p>
            <a:pPr lvl="1"/>
            <a:endParaRPr lang="en-US" sz="1200" kern="0" dirty="0"/>
          </a:p>
          <a:p>
            <a:pPr marL="609600" lvl="1" indent="0">
              <a:buNone/>
            </a:pPr>
            <a:endParaRPr lang="en-US" altLang="en-US" sz="1200" kern="0" dirty="0"/>
          </a:p>
          <a:p>
            <a:endParaRPr lang="en-US" altLang="en-US" sz="1400" kern="0" dirty="0" smtClean="0"/>
          </a:p>
          <a:p>
            <a:pPr marL="609600" lvl="1" indent="0">
              <a:buNone/>
            </a:pPr>
            <a:endParaRPr lang="en-US" altLang="en-US" sz="1200" kern="0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899176"/>
              </p:ext>
            </p:extLst>
          </p:nvPr>
        </p:nvGraphicFramePr>
        <p:xfrm>
          <a:off x="718101" y="815898"/>
          <a:ext cx="9886204" cy="3937583"/>
        </p:xfrm>
        <a:graphic>
          <a:graphicData uri="http://schemas.openxmlformats.org/drawingml/2006/table">
            <a:tbl>
              <a:tblPr/>
              <a:tblGrid>
                <a:gridCol w="168881">
                  <a:extLst>
                    <a:ext uri="{9D8B030D-6E8A-4147-A177-3AD203B41FA5}">
                      <a16:colId xmlns:a16="http://schemas.microsoft.com/office/drawing/2014/main" val="602461861"/>
                    </a:ext>
                  </a:extLst>
                </a:gridCol>
                <a:gridCol w="493659">
                  <a:extLst>
                    <a:ext uri="{9D8B030D-6E8A-4147-A177-3AD203B41FA5}">
                      <a16:colId xmlns:a16="http://schemas.microsoft.com/office/drawing/2014/main" val="2227487411"/>
                    </a:ext>
                  </a:extLst>
                </a:gridCol>
                <a:gridCol w="636563">
                  <a:extLst>
                    <a:ext uri="{9D8B030D-6E8A-4147-A177-3AD203B41FA5}">
                      <a16:colId xmlns:a16="http://schemas.microsoft.com/office/drawing/2014/main" val="2261114124"/>
                    </a:ext>
                  </a:extLst>
                </a:gridCol>
                <a:gridCol w="4780713">
                  <a:extLst>
                    <a:ext uri="{9D8B030D-6E8A-4147-A177-3AD203B41FA5}">
                      <a16:colId xmlns:a16="http://schemas.microsoft.com/office/drawing/2014/main" val="1244719582"/>
                    </a:ext>
                  </a:extLst>
                </a:gridCol>
                <a:gridCol w="857414">
                  <a:extLst>
                    <a:ext uri="{9D8B030D-6E8A-4147-A177-3AD203B41FA5}">
                      <a16:colId xmlns:a16="http://schemas.microsoft.com/office/drawing/2014/main" val="193827737"/>
                    </a:ext>
                  </a:extLst>
                </a:gridCol>
                <a:gridCol w="714509">
                  <a:extLst>
                    <a:ext uri="{9D8B030D-6E8A-4147-A177-3AD203B41FA5}">
                      <a16:colId xmlns:a16="http://schemas.microsoft.com/office/drawing/2014/main" val="1122041366"/>
                    </a:ext>
                  </a:extLst>
                </a:gridCol>
                <a:gridCol w="766473">
                  <a:extLst>
                    <a:ext uri="{9D8B030D-6E8A-4147-A177-3AD203B41FA5}">
                      <a16:colId xmlns:a16="http://schemas.microsoft.com/office/drawing/2014/main" val="952084056"/>
                    </a:ext>
                  </a:extLst>
                </a:gridCol>
                <a:gridCol w="324778">
                  <a:extLst>
                    <a:ext uri="{9D8B030D-6E8A-4147-A177-3AD203B41FA5}">
                      <a16:colId xmlns:a16="http://schemas.microsoft.com/office/drawing/2014/main" val="162593031"/>
                    </a:ext>
                  </a:extLst>
                </a:gridCol>
                <a:gridCol w="571607">
                  <a:extLst>
                    <a:ext uri="{9D8B030D-6E8A-4147-A177-3AD203B41FA5}">
                      <a16:colId xmlns:a16="http://schemas.microsoft.com/office/drawing/2014/main" val="3238658285"/>
                    </a:ext>
                  </a:extLst>
                </a:gridCol>
                <a:gridCol w="571607">
                  <a:extLst>
                    <a:ext uri="{9D8B030D-6E8A-4147-A177-3AD203B41FA5}">
                      <a16:colId xmlns:a16="http://schemas.microsoft.com/office/drawing/2014/main" val="1109854013"/>
                    </a:ext>
                  </a:extLst>
                </a:gridCol>
              </a:tblGrid>
              <a:tr h="27802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ID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Tech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Unique_ID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Acronym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Start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Finish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#WTs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5GA 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6G 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866346"/>
                  </a:ext>
                </a:extLst>
              </a:tr>
              <a:tr h="154760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Approved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5516844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Mission critical security for Rel-20 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MCX20-SEC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0788739"/>
                  </a:ext>
                </a:extLst>
              </a:tr>
              <a:tr h="27802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5GA+6G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Transitioning to Post Quantum Cryptography in 3GPP 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FS_CryptoPQC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1739800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Security Assurance Specification for 5G-Advanced 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SCAS_5GA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Sep-26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5980967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Security related Events Handling 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SECHAND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25095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3878402"/>
                  </a:ext>
                </a:extLst>
              </a:tr>
              <a:tr h="154760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IN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Endorsed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0127444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supporting AEAD algorithms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0056053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AIMLE Service Security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3852352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for IMS resiliency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4*</a:t>
                      </a:r>
                      <a:endParaRPr lang="en-IN" sz="1100" b="1" i="1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0345631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 for NR Femto Phase 2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1444095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of WAB nodes for NR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9711889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for PLMN hosting a NPN phase 2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42016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for QUIC or TLS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443695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of AIML_Ph2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1" u="none" strike="noStrike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3*</a:t>
                      </a:r>
                      <a:endParaRPr lang="en-IN" sz="1100" b="1" i="1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653700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of Integrated Sensing and Communication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0514354"/>
                  </a:ext>
                </a:extLst>
              </a:tr>
              <a:tr h="18360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5G Security Assurance Specification (SCAS) for the Container-based Products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5833966"/>
                  </a:ext>
                </a:extLst>
              </a:tr>
              <a:tr h="169906"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of 5G Satellite Access Phase 4</a:t>
                      </a:r>
                    </a:p>
                  </a:txBody>
                  <a:tcPr marL="108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064397"/>
                  </a:ext>
                </a:extLst>
              </a:tr>
              <a:tr h="169906">
                <a:tc gridSpan="8">
                  <a:txBody>
                    <a:bodyPr/>
                    <a:lstStyle/>
                    <a:p>
                      <a:pPr algn="r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TU </a:t>
                      </a:r>
                      <a:r>
                        <a:rPr lang="en-IN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 : </a:t>
                      </a:r>
                      <a:endParaRPr lang="en-IN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180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6763299"/>
                  </a:ext>
                </a:extLst>
              </a:tr>
              <a:tr h="169906">
                <a:tc gridSpan="8">
                  <a:txBody>
                    <a:bodyPr/>
                    <a:lstStyle/>
                    <a:p>
                      <a:pPr algn="r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 </a:t>
                      </a:r>
                      <a:r>
                        <a:rPr lang="en-IN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Allocated :</a:t>
                      </a:r>
                      <a:r>
                        <a:rPr lang="en-IN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IN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180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6810260"/>
                  </a:ext>
                </a:extLst>
              </a:tr>
              <a:tr h="169906">
                <a:tc gridSpan="8">
                  <a:txBody>
                    <a:bodyPr/>
                    <a:lstStyle/>
                    <a:p>
                      <a:pPr algn="r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 </a:t>
                      </a:r>
                      <a:r>
                        <a:rPr lang="en-IN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remaining :</a:t>
                      </a:r>
                      <a:r>
                        <a:rPr lang="en-IN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IN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180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313331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185601" y="4753481"/>
            <a:ext cx="41870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>
                <a:solidFill>
                  <a:srgbClr val="C00000"/>
                </a:solidFill>
              </a:rPr>
              <a:t>*TBD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20744456">
            <a:off x="1259998" y="2022483"/>
            <a:ext cx="8802410" cy="120032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IN" sz="7200" dirty="0" smtClean="0"/>
              <a:t>Updated in next slide</a:t>
            </a:r>
            <a:endParaRPr lang="en-IN" sz="7200" dirty="0"/>
          </a:p>
        </p:txBody>
      </p:sp>
    </p:spTree>
    <p:extLst>
      <p:ext uri="{BB962C8B-B14F-4D97-AF65-F5344CB8AC3E}">
        <p14:creationId xmlns:p14="http://schemas.microsoft.com/office/powerpoint/2010/main" val="373554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703116" y="6426639"/>
            <a:ext cx="41870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>
                <a:solidFill>
                  <a:srgbClr val="C00000"/>
                </a:solidFill>
              </a:rPr>
              <a:t>*TBD</a:t>
            </a:r>
            <a:endParaRPr lang="en-IN" b="1" dirty="0">
              <a:solidFill>
                <a:srgbClr val="C00000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78406"/>
              </p:ext>
            </p:extLst>
          </p:nvPr>
        </p:nvGraphicFramePr>
        <p:xfrm>
          <a:off x="168419" y="140908"/>
          <a:ext cx="11951999" cy="6587992"/>
        </p:xfrm>
        <a:graphic>
          <a:graphicData uri="http://schemas.openxmlformats.org/drawingml/2006/table">
            <a:tbl>
              <a:tblPr/>
              <a:tblGrid>
                <a:gridCol w="172049">
                  <a:extLst>
                    <a:ext uri="{9D8B030D-6E8A-4147-A177-3AD203B41FA5}">
                      <a16:colId xmlns:a16="http://schemas.microsoft.com/office/drawing/2014/main" val="2571791487"/>
                    </a:ext>
                  </a:extLst>
                </a:gridCol>
                <a:gridCol w="502963">
                  <a:extLst>
                    <a:ext uri="{9D8B030D-6E8A-4147-A177-3AD203B41FA5}">
                      <a16:colId xmlns:a16="http://schemas.microsoft.com/office/drawing/2014/main" val="3769660273"/>
                    </a:ext>
                  </a:extLst>
                </a:gridCol>
                <a:gridCol w="648583">
                  <a:extLst>
                    <a:ext uri="{9D8B030D-6E8A-4147-A177-3AD203B41FA5}">
                      <a16:colId xmlns:a16="http://schemas.microsoft.com/office/drawing/2014/main" val="3792298271"/>
                    </a:ext>
                  </a:extLst>
                </a:gridCol>
                <a:gridCol w="5122795">
                  <a:extLst>
                    <a:ext uri="{9D8B030D-6E8A-4147-A177-3AD203B41FA5}">
                      <a16:colId xmlns:a16="http://schemas.microsoft.com/office/drawing/2014/main" val="2200039996"/>
                    </a:ext>
                  </a:extLst>
                </a:gridCol>
                <a:gridCol w="277454">
                  <a:extLst>
                    <a:ext uri="{9D8B030D-6E8A-4147-A177-3AD203B41FA5}">
                      <a16:colId xmlns:a16="http://schemas.microsoft.com/office/drawing/2014/main" val="2228506521"/>
                    </a:ext>
                  </a:extLst>
                </a:gridCol>
                <a:gridCol w="873558">
                  <a:extLst>
                    <a:ext uri="{9D8B030D-6E8A-4147-A177-3AD203B41FA5}">
                      <a16:colId xmlns:a16="http://schemas.microsoft.com/office/drawing/2014/main" val="823192592"/>
                    </a:ext>
                  </a:extLst>
                </a:gridCol>
                <a:gridCol w="727998">
                  <a:extLst>
                    <a:ext uri="{9D8B030D-6E8A-4147-A177-3AD203B41FA5}">
                      <a16:colId xmlns:a16="http://schemas.microsoft.com/office/drawing/2014/main" val="393549547"/>
                    </a:ext>
                  </a:extLst>
                </a:gridCol>
                <a:gridCol w="780912">
                  <a:extLst>
                    <a:ext uri="{9D8B030D-6E8A-4147-A177-3AD203B41FA5}">
                      <a16:colId xmlns:a16="http://schemas.microsoft.com/office/drawing/2014/main" val="3259567036"/>
                    </a:ext>
                  </a:extLst>
                </a:gridCol>
                <a:gridCol w="330914">
                  <a:extLst>
                    <a:ext uri="{9D8B030D-6E8A-4147-A177-3AD203B41FA5}">
                      <a16:colId xmlns:a16="http://schemas.microsoft.com/office/drawing/2014/main" val="2271003082"/>
                    </a:ext>
                  </a:extLst>
                </a:gridCol>
                <a:gridCol w="582368">
                  <a:extLst>
                    <a:ext uri="{9D8B030D-6E8A-4147-A177-3AD203B41FA5}">
                      <a16:colId xmlns:a16="http://schemas.microsoft.com/office/drawing/2014/main" val="1917398508"/>
                    </a:ext>
                  </a:extLst>
                </a:gridCol>
                <a:gridCol w="582368">
                  <a:extLst>
                    <a:ext uri="{9D8B030D-6E8A-4147-A177-3AD203B41FA5}">
                      <a16:colId xmlns:a16="http://schemas.microsoft.com/office/drawing/2014/main" val="4291392654"/>
                    </a:ext>
                  </a:extLst>
                </a:gridCol>
                <a:gridCol w="582368">
                  <a:extLst>
                    <a:ext uri="{9D8B030D-6E8A-4147-A177-3AD203B41FA5}">
                      <a16:colId xmlns:a16="http://schemas.microsoft.com/office/drawing/2014/main" val="4055052487"/>
                    </a:ext>
                  </a:extLst>
                </a:gridCol>
                <a:gridCol w="767669">
                  <a:extLst>
                    <a:ext uri="{9D8B030D-6E8A-4147-A177-3AD203B41FA5}">
                      <a16:colId xmlns:a16="http://schemas.microsoft.com/office/drawing/2014/main" val="3326488171"/>
                    </a:ext>
                  </a:extLst>
                </a:gridCol>
              </a:tblGrid>
              <a:tr h="30960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ID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Tech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Unique_ID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Acronym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Start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Finish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#WTs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5GA 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6G 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Used 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Remaining 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469408"/>
                  </a:ext>
                </a:extLst>
              </a:tr>
              <a:tr h="160415"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Approved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135668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Mission critical security for Rel-20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MCX20-SEC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950863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5GA+6G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Transitioning to Post Quantum Cryptography in 3GPP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FS_CryptoPQC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333241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Security Assurance Specification for 5G-Advanced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SCAS_5GA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Sep-26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345923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1080041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Security related Events Handling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SECHAND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059859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180038"/>
                  </a:ext>
                </a:extLst>
              </a:tr>
              <a:tr h="160415"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Endorsed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8831837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AIMLE Service Security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330815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for IMS resiliency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4*</a:t>
                      </a:r>
                      <a:endParaRPr lang="en-IN" sz="10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1155280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 for NR Femto Phase 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0437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of WAB nodes for NR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055441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for PLMN hosting a NPN phase 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216015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for QUIC or TLS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852630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of AIML_Ph2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1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3*</a:t>
                      </a:r>
                      <a:endParaRPr lang="en-IN" sz="10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178485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of Integrated Sensing and Communication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874237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5G Security Assurance Specification (SCAS) for the Container-based Products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621772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Aspects of 5G Satellite Access Phase 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371514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supporting AEAD algorithms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5382301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15629"/>
                  </a:ext>
                </a:extLst>
              </a:tr>
              <a:tr h="160415"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Proposals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443086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Security aspects of CAPIF Phase 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69448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security aspects of SNPN cellular hotspots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11314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WID on PRINS Refinement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063347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SID Study on best security practice for SBA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9954171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Security Aspect of Ambient IoT Services in 5G phase 2 // R20 Amabient IoT SID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935697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Security of application user consent architecture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109398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 WID on  SCAS for NR Femto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243628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 WID on  SCAS for NR Femto SeGW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4412554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 SID on enhanced security management service about security policy provisioning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226021"/>
                  </a:ext>
                </a:extLst>
              </a:tr>
              <a:tr h="30960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the security support for the Next Generation Real Time Communication services Phase 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3373666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Study on Security for the 6G System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438500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Study on DNS Security for 6G Core Network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641301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SID on Multi-Party Trust Model for 6G System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298071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Study on feasibility of decentralized trust enablement for 6G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6806300"/>
                  </a:ext>
                </a:extLst>
              </a:tr>
              <a:tr h="160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60687"/>
                  </a:ext>
                </a:extLst>
              </a:tr>
              <a:tr h="167102">
                <a:tc gridSpan="9">
                  <a:txBody>
                    <a:bodyPr/>
                    <a:lstStyle/>
                    <a:p>
                      <a:pPr algn="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TU Budget: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5778011"/>
                  </a:ext>
                </a:extLst>
              </a:tr>
              <a:tr h="173785">
                <a:tc gridSpan="9">
                  <a:txBody>
                    <a:bodyPr/>
                    <a:lstStyle/>
                    <a:p>
                      <a:pPr algn="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 Allocated: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9713534"/>
                  </a:ext>
                </a:extLst>
              </a:tr>
              <a:tr h="173785">
                <a:tc gridSpan="9">
                  <a:txBody>
                    <a:bodyPr/>
                    <a:lstStyle/>
                    <a:p>
                      <a:pPr algn="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 remaining: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0041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696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A07DB2E9-956B-42FA-992B-0F25E0DCD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1463" y="2928941"/>
            <a:ext cx="7772400" cy="1101725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</a:t>
            </a:r>
            <a:r>
              <a:rPr lang="hu-HU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</a:p>
        </p:txBody>
      </p:sp>
      <p:sp>
        <p:nvSpPr>
          <p:cNvPr id="25603" name="TextBox 3">
            <a:extLst>
              <a:ext uri="{FF2B5EF4-FFF2-40B4-BE49-F238E27FC236}">
                <a16:creationId xmlns:a16="http://schemas.microsoft.com/office/drawing/2014/main" id="{C81CFAF6-584D-40E6-B75F-1F3A4ABF4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4952" y="4685453"/>
            <a:ext cx="235942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u="sng" dirty="0" err="1" smtClean="0">
                <a:latin typeface="Arial" panose="020B0604020202020204" pitchFamily="34" charset="0"/>
              </a:rPr>
              <a:t>Rajavelsamy</a:t>
            </a:r>
            <a:r>
              <a:rPr lang="en-US" altLang="en-US" sz="1600" b="1" u="sng" dirty="0" smtClean="0">
                <a:latin typeface="Arial" panose="020B0604020202020204" pitchFamily="34" charset="0"/>
              </a:rPr>
              <a:t> R</a:t>
            </a:r>
            <a:endParaRPr lang="en-US" altLang="en-US" sz="1600" b="1" u="sng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Arial" panose="020B0604020202020204" pitchFamily="34" charset="0"/>
              </a:rPr>
              <a:t>Chair of 3GPP </a:t>
            </a:r>
            <a:r>
              <a:rPr lang="en-US" altLang="en-US" sz="1600" dirty="0" smtClean="0">
                <a:latin typeface="Arial" panose="020B0604020202020204" pitchFamily="34" charset="0"/>
              </a:rPr>
              <a:t>SA3 WG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6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600" dirty="0" smtClean="0">
                <a:latin typeface="Arial" panose="020B0604020202020204" pitchFamily="34" charset="0"/>
                <a:hlinkClick r:id="rId3"/>
              </a:rPr>
              <a:t>rajvel@samsung.com</a:t>
            </a:r>
            <a:r>
              <a:rPr lang="en-US" altLang="en-US" sz="1600" dirty="0" smtClean="0">
                <a:latin typeface="Arial" panose="020B0604020202020204" pitchFamily="34" charset="0"/>
              </a:rPr>
              <a:t>  </a:t>
            </a:r>
            <a:endParaRPr lang="en-US" altLang="en-US" sz="1600" dirty="0">
              <a:latin typeface="Arial" panose="020B0604020202020204" pitchFamily="34" charset="0"/>
            </a:endParaRPr>
          </a:p>
        </p:txBody>
      </p:sp>
      <p:pic>
        <p:nvPicPr>
          <p:cNvPr id="25604" name="Picture 8" descr="webpage.jpg">
            <a:extLst>
              <a:ext uri="{FF2B5EF4-FFF2-40B4-BE49-F238E27FC236}">
                <a16:creationId xmlns:a16="http://schemas.microsoft.com/office/drawing/2014/main" id="{DD34EB73-2A95-4CEC-9870-5F6C19292B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567" y="2444751"/>
            <a:ext cx="2408237" cy="191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3014</TotalTime>
  <Words>1895</Words>
  <Application>Microsoft Office PowerPoint</Application>
  <PresentationFormat>Widescreen</PresentationFormat>
  <Paragraphs>934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2" baseType="lpstr">
      <vt:lpstr>MS PGothic</vt:lpstr>
      <vt:lpstr>MS PGothic</vt:lpstr>
      <vt:lpstr>宋体</vt:lpstr>
      <vt:lpstr>Arial</vt:lpstr>
      <vt:lpstr>Arial </vt:lpstr>
      <vt:lpstr>Calibri</vt:lpstr>
      <vt:lpstr>Courier New</vt:lpstr>
      <vt:lpstr>Helvetica</vt:lpstr>
      <vt:lpstr>Helvetica Neue</vt:lpstr>
      <vt:lpstr>Intel Clear Light</vt:lpstr>
      <vt:lpstr>Montserrat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SA3 TU capacity</vt:lpstr>
      <vt:lpstr>SA3 Rel-20 capacity</vt:lpstr>
      <vt:lpstr>Rel-20 TU budget status and way forward</vt:lpstr>
      <vt:lpstr>PowerPoint Presentation</vt:lpstr>
      <vt:lpstr>Thank You 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Updates</cp:lastModifiedBy>
  <cp:revision>156</cp:revision>
  <dcterms:created xsi:type="dcterms:W3CDTF">2008-08-30T09:32:10Z</dcterms:created>
  <dcterms:modified xsi:type="dcterms:W3CDTF">2025-08-26T06:51:18Z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d71424e4-2b5e-4ef9-a35e-e093f5c635c8</vt:lpwstr>
  </property>
  <property fmtid="{D5CDD505-2E9C-101B-9397-08002B2CF9AE}" pid="7" name="CTP_TimeStamp">
    <vt:lpwstr>2020-06-24 16:05:50Z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</Properties>
</file>