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1"/>
  </p:sldMasterIdLst>
  <p:notesMasterIdLst>
    <p:notesMasterId r:id="rId10"/>
  </p:notesMasterIdLst>
  <p:handoutMasterIdLst>
    <p:handoutMasterId r:id="rId11"/>
  </p:handoutMasterIdLst>
  <p:sldIdLst>
    <p:sldId id="445" r:id="rId2"/>
    <p:sldId id="446" r:id="rId3"/>
    <p:sldId id="447" r:id="rId4"/>
    <p:sldId id="2147480963" r:id="rId5"/>
    <p:sldId id="819" r:id="rId6"/>
    <p:sldId id="2147480965" r:id="rId7"/>
    <p:sldId id="2147480964" r:id="rId8"/>
    <p:sldId id="439"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2147480963"/>
            <p14:sldId id="819"/>
            <p14:sldId id="2147480965"/>
            <p14:sldId id="2147480964"/>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6600"/>
    <a:srgbClr val="127092"/>
    <a:srgbClr val="B1D254"/>
    <a:srgbClr val="2A6EA8"/>
    <a:srgbClr val="FFFFFF"/>
    <a:srgbClr val="1A4669"/>
    <a:srgbClr val="C6D254"/>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8" autoAdjust="0"/>
    <p:restoredTop sz="95889" autoAdjust="0"/>
  </p:normalViewPr>
  <p:slideViewPr>
    <p:cSldViewPr snapToGrid="0" showGuides="1">
      <p:cViewPr varScale="1">
        <p:scale>
          <a:sx n="83" d="100"/>
          <a:sy n="83" d="100"/>
        </p:scale>
        <p:origin x="61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2CB175A-CCF7-4340-A462-55EAE47CFBDD}" type="slidenum">
              <a:rPr lang="en-GB" altLang="en-US" smtClean="0"/>
              <a:pPr>
                <a:defRPr/>
              </a:pPr>
              <a:t>3</a:t>
            </a:fld>
            <a:endParaRPr lang="en-GB" altLang="en-US"/>
          </a:p>
        </p:txBody>
      </p:sp>
    </p:spTree>
    <p:extLst>
      <p:ext uri="{BB962C8B-B14F-4D97-AF65-F5344CB8AC3E}">
        <p14:creationId xmlns:p14="http://schemas.microsoft.com/office/powerpoint/2010/main" val="158422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ran/TSG_RAN/TSGR_108/Doc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3gpp.org/ftp/tsg_CT/TSG_CT/CT_108_Prague-2025-06/Doc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hyperlink" Target="mailto:anja.jerichow@nokia.com" TargetMode="External"/><Relationship Id="rId3" Type="http://schemas.openxmlformats.org/officeDocument/2006/relationships/hyperlink" Target="mailto:qiminpeng@chinamobile.com" TargetMode="External"/><Relationship Id="rId7" Type="http://schemas.openxmlformats.org/officeDocument/2006/relationships/hyperlink" Target="mailto:virendra@qti.qualcomm.com" TargetMode="External"/><Relationship Id="rId2" Type="http://schemas.openxmlformats.org/officeDocument/2006/relationships/hyperlink" Target="mailto:susana.sabater@vodafone.com" TargetMode="External"/><Relationship Id="rId1" Type="http://schemas.openxmlformats.org/officeDocument/2006/relationships/slideLayout" Target="../slideLayouts/slideLayout3.xml"/><Relationship Id="rId6" Type="http://schemas.openxmlformats.org/officeDocument/2006/relationships/hyperlink" Target="mailto:lei.zhongding@huawei.com" TargetMode="External"/><Relationship Id="rId5" Type="http://schemas.openxmlformats.org/officeDocument/2006/relationships/hyperlink" Target="mailto:tim.woodward@motorolasolutions.com" TargetMode="External"/><Relationship Id="rId4" Type="http://schemas.openxmlformats.org/officeDocument/2006/relationships/hyperlink" Target="mailto:raina.wu@huawei.com" TargetMode="External"/><Relationship Id="rId9" Type="http://schemas.openxmlformats.org/officeDocument/2006/relationships/hyperlink" Target="mailto:mohsin.a.khan@ericsson.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Report from </a:t>
            </a:r>
            <a:r>
              <a:rPr lang="sv-SE" altLang="sv-SE" dirty="0" smtClean="0"/>
              <a:t>SA#108 </a:t>
            </a:r>
            <a:r>
              <a:rPr lang="sv-SE" altLang="sv-SE" dirty="0"/>
              <a:t>on SA3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a:xfrm>
            <a:off x="1524000" y="3602038"/>
            <a:ext cx="9144000" cy="980122"/>
          </a:xfrm>
        </p:spPr>
        <p:txBody>
          <a:bodyPr/>
          <a:lstStyle/>
          <a:p>
            <a:pPr>
              <a:lnSpc>
                <a:spcPct val="80000"/>
              </a:lnSpc>
              <a:buFontTx/>
              <a:buNone/>
            </a:pPr>
            <a:r>
              <a:rPr lang="en-US" altLang="en-US" sz="1800" b="1" dirty="0" err="1" smtClean="0"/>
              <a:t>Rajavelsamy</a:t>
            </a:r>
            <a:r>
              <a:rPr lang="en-US" altLang="en-US" sz="1800" b="1" dirty="0" smtClean="0"/>
              <a:t> R, </a:t>
            </a:r>
            <a:r>
              <a:rPr lang="en-US" altLang="en-US" sz="1800" dirty="0"/>
              <a:t>SA3 Chair, Nokia</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655320" y="341984"/>
            <a:ext cx="5120114" cy="1692794"/>
          </a:xfrm>
        </p:spPr>
        <p:txBody>
          <a:bodyPr vert="horz" lIns="91440" tIns="45720" rIns="91440" bIns="45720" rtlCol="0" anchor="ctr">
            <a:normAutofit/>
          </a:bodyPr>
          <a:lstStyle/>
          <a:p>
            <a:pPr eaLnBrk="1" hangingPunct="1"/>
            <a:r>
              <a:rPr lang="en-US" dirty="0"/>
              <a:t>Outline</a:t>
            </a:r>
          </a:p>
        </p:txBody>
      </p:sp>
      <p:cxnSp>
        <p:nvCxnSpPr>
          <p:cNvPr id="7"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655321" y="2575034"/>
            <a:ext cx="8778046" cy="3462228"/>
          </a:xfrm>
        </p:spPr>
        <p:txBody>
          <a:bodyPr vert="horz" lIns="91440" tIns="45720" rIns="91440" bIns="45720" rtlCol="0">
            <a:normAutofit/>
          </a:bodyPr>
          <a:lstStyle/>
          <a:p>
            <a:pPr eaLnBrk="1" hangingPunct="1">
              <a:buFont typeface="Arial" panose="020B0604020202020204" pitchFamily="34" charset="0"/>
              <a:buChar char="•"/>
            </a:pPr>
            <a:r>
              <a:rPr lang="en-US" sz="2400" dirty="0"/>
              <a:t>General information</a:t>
            </a:r>
          </a:p>
          <a:p>
            <a:pPr eaLnBrk="1" hangingPunct="1">
              <a:buFont typeface="Arial" panose="020B0604020202020204" pitchFamily="34" charset="0"/>
              <a:buChar char="•"/>
            </a:pPr>
            <a:r>
              <a:rPr lang="en-US" sz="2400" dirty="0"/>
              <a:t>Outcome of SA3 and SA3-LI submissions</a:t>
            </a:r>
          </a:p>
          <a:p>
            <a:pPr eaLnBrk="1" hangingPunct="1">
              <a:buFont typeface="Arial" panose="020B0604020202020204" pitchFamily="34" charset="0"/>
              <a:buChar char="•"/>
            </a:pPr>
            <a:r>
              <a:rPr lang="en-US" sz="2400" dirty="0"/>
              <a:t>Approved </a:t>
            </a:r>
            <a:r>
              <a:rPr lang="en-US" sz="2400" dirty="0" smtClean="0"/>
              <a:t>WID/SIDs</a:t>
            </a:r>
          </a:p>
          <a:p>
            <a:pPr eaLnBrk="1" hangingPunct="1">
              <a:buFont typeface="Arial" panose="020B0604020202020204" pitchFamily="34" charset="0"/>
              <a:buChar char="•"/>
            </a:pPr>
            <a:r>
              <a:rPr lang="en-US" sz="2400" dirty="0"/>
              <a:t>Report on specific topics</a:t>
            </a:r>
          </a:p>
          <a:p>
            <a:pPr marL="0" indent="0" eaLnBrk="1" hangingPunct="1">
              <a:buNone/>
            </a:pPr>
            <a:endParaRPr lang="en-US" sz="2400" dirty="0"/>
          </a:p>
          <a:p>
            <a:pPr eaLnBrk="1" hangingPunct="1">
              <a:buFont typeface="Arial" panose="020B0604020202020204" pitchFamily="34" charset="0"/>
              <a:buChar char="•"/>
            </a:pPr>
            <a:endParaRPr lang="en-US" sz="2400" dirty="0"/>
          </a:p>
          <a:p>
            <a:pPr marL="0" indent="0" eaLnBrk="1" hangingPunct="1">
              <a:buNone/>
            </a:pPr>
            <a:endParaRPr lang="en-US" sz="2400" dirty="0"/>
          </a:p>
          <a:p>
            <a:pPr eaLnBrk="1" hangingPunct="1">
              <a:buFont typeface="Arial" panose="020B0604020202020204" pitchFamily="34" charset="0"/>
              <a:buChar char="•"/>
            </a:pPr>
            <a:endParaRPr lang="en-US" sz="2400" dirty="0"/>
          </a:p>
        </p:txBody>
      </p:sp>
    </p:spTree>
    <p:extLst>
      <p:ext uri="{BB962C8B-B14F-4D97-AF65-F5344CB8AC3E}">
        <p14:creationId xmlns:p14="http://schemas.microsoft.com/office/powerpoint/2010/main" val="2021875202"/>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solidFill>
            <a:schemeClr val="accent1">
              <a:lumMod val="20000"/>
              <a:lumOff val="80000"/>
            </a:schemeClr>
          </a:solidFill>
          <a:effectLst>
            <a:outerShdw blurRad="50800" dist="50800" dir="5400000" algn="ctr" rotWithShape="0">
              <a:schemeClr val="accent1">
                <a:lumMod val="20000"/>
                <a:lumOff val="80000"/>
              </a:schemeClr>
            </a:outerShdw>
          </a:effectLst>
        </p:spPr>
        <p:txBody>
          <a:bodyPr/>
          <a:lstStyle/>
          <a:p>
            <a:r>
              <a:rPr lang="en-GB" sz="2400" u="sng" dirty="0"/>
              <a:t>Input</a:t>
            </a:r>
          </a:p>
          <a:p>
            <a:pPr lvl="1"/>
            <a:r>
              <a:rPr lang="en-GB" sz="2000" dirty="0"/>
              <a:t>The </a:t>
            </a:r>
            <a:r>
              <a:rPr lang="en-GB" sz="2000" dirty="0" smtClean="0"/>
              <a:t>SA#108 documents</a:t>
            </a:r>
            <a:r>
              <a:rPr lang="en-GB" sz="2000" dirty="0"/>
              <a:t>: </a:t>
            </a:r>
            <a:r>
              <a:rPr lang="en-US" sz="2000" u="sng" dirty="0">
                <a:solidFill>
                  <a:srgbClr val="0000FF"/>
                </a:solidFill>
                <a:latin typeface="Calibri" panose="020F0502020204030204" pitchFamily="34" charset="0"/>
                <a:ea typeface="Nokia Pure Text Light" panose="020B0304040602060303" pitchFamily="34" charset="0"/>
                <a:cs typeface="Calibri" panose="020F0502020204030204" pitchFamily="34" charset="0"/>
              </a:rPr>
              <a:t>https://www.3gpp.org/ftp/tsg_sa/TSG_SA/TSGS_108_Prague_2025-06/Docs</a:t>
            </a:r>
            <a:endParaRPr lang="en-GB" sz="2000" dirty="0" smtClean="0">
              <a:highlight>
                <a:srgbClr val="FFFF00"/>
              </a:highlight>
              <a:latin typeface="Calibri" panose="020F0502020204030204" pitchFamily="34" charset="0"/>
              <a:cs typeface="Calibri" panose="020F0502020204030204" pitchFamily="34" charset="0"/>
            </a:endParaRPr>
          </a:p>
          <a:p>
            <a:pPr lvl="1"/>
            <a:r>
              <a:rPr lang="en-GB" sz="2000" dirty="0" smtClean="0"/>
              <a:t>The RAN#108  documents: </a:t>
            </a:r>
            <a:r>
              <a:rPr lang="sv-SE" sz="2000" dirty="0">
                <a:hlinkClick r:id="rId3"/>
              </a:rPr>
              <a:t>https://</a:t>
            </a:r>
            <a:r>
              <a:rPr lang="sv-SE" sz="2000" dirty="0" smtClean="0">
                <a:hlinkClick r:id="rId3"/>
              </a:rPr>
              <a:t>www.3gpp.org/ftp/tsg_ran/TSG_RAN/TSGR_108/Docs</a:t>
            </a:r>
            <a:r>
              <a:rPr lang="sv-SE" sz="2000" dirty="0" smtClean="0"/>
              <a:t>   </a:t>
            </a:r>
            <a:endParaRPr lang="sv-SE" sz="2000" dirty="0" smtClean="0"/>
          </a:p>
          <a:p>
            <a:pPr lvl="1"/>
            <a:r>
              <a:rPr lang="en-GB" sz="2000" dirty="0" smtClean="0"/>
              <a:t>The CT#108 </a:t>
            </a:r>
            <a:r>
              <a:rPr lang="en-GB" sz="2000" dirty="0"/>
              <a:t>documents: </a:t>
            </a:r>
            <a:r>
              <a:rPr lang="sv-SE" sz="2000" dirty="0">
                <a:hlinkClick r:id="rId4"/>
              </a:rPr>
              <a:t>https://</a:t>
            </a:r>
            <a:r>
              <a:rPr lang="sv-SE" sz="2000" dirty="0" smtClean="0">
                <a:hlinkClick r:id="rId4"/>
              </a:rPr>
              <a:t>www.3gpp.org/ftp/tsg_CT/TSG_CT/CT_108_Prague-2025-06/Docs</a:t>
            </a:r>
            <a:r>
              <a:rPr lang="sv-SE" sz="2000" dirty="0" smtClean="0"/>
              <a:t>  </a:t>
            </a:r>
            <a:endParaRPr lang="sv-SE" dirty="0"/>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a:xfrm>
            <a:off x="6228861" y="1825625"/>
            <a:ext cx="5744836" cy="4351338"/>
          </a:xfrm>
          <a:solidFill>
            <a:schemeClr val="accent4">
              <a:lumMod val="20000"/>
              <a:lumOff val="80000"/>
            </a:schemeClr>
          </a:solidFill>
        </p:spPr>
        <p:txBody>
          <a:bodyPr/>
          <a:lstStyle/>
          <a:p>
            <a:r>
              <a:rPr lang="sv-SE" sz="2400" u="sng" dirty="0"/>
              <a:t>Reports</a:t>
            </a:r>
          </a:p>
          <a:p>
            <a:pPr marL="179705" marR="0">
              <a:spcBef>
                <a:spcPts val="0"/>
              </a:spcBef>
              <a:spcAft>
                <a:spcPts val="0"/>
              </a:spcAft>
            </a:pPr>
            <a:endParaRPr lang="en-GB" sz="1800" dirty="0" smtClean="0"/>
          </a:p>
          <a:p>
            <a:pPr marL="179705" marR="0">
              <a:spcBef>
                <a:spcPts val="0"/>
              </a:spcBef>
              <a:spcAft>
                <a:spcPts val="0"/>
              </a:spcAft>
            </a:pPr>
            <a:r>
              <a:rPr lang="en-GB" sz="1800" dirty="0" smtClean="0"/>
              <a:t>SA#108 </a:t>
            </a:r>
            <a:r>
              <a:rPr lang="en-GB" sz="1800" dirty="0"/>
              <a:t>meeting report: </a:t>
            </a:r>
            <a:r>
              <a:rPr lang="en-US" sz="1800" u="sng" dirty="0">
                <a:solidFill>
                  <a:srgbClr val="0000FF"/>
                </a:solidFill>
                <a:latin typeface="Calibri" panose="020F0502020204030204" pitchFamily="34" charset="0"/>
                <a:ea typeface="Nokia Pure Text Light" panose="020B0304040602060303" pitchFamily="34" charset="0"/>
                <a:cs typeface="Calibri" panose="020F0502020204030204" pitchFamily="34" charset="0"/>
              </a:rPr>
              <a:t>https://www.3gpp.org/ftp/tsg_sa/TSG_SA/TSGS_108_Prague_2025-06/</a:t>
            </a:r>
            <a:r>
              <a:rPr lang="en-US" sz="1800" u="sng" dirty="0" smtClean="0">
                <a:solidFill>
                  <a:srgbClr val="0000FF"/>
                </a:solidFill>
                <a:effectLst/>
                <a:ea typeface="Nokia Pure Text Light" panose="020B0304040602060303" pitchFamily="34" charset="0"/>
                <a:cs typeface="Arial" panose="020B0604020202020204" pitchFamily="34" charset="0"/>
              </a:rPr>
              <a:t>Report</a:t>
            </a:r>
            <a:endParaRPr lang="en-US" sz="1800" u="sng" dirty="0">
              <a:solidFill>
                <a:srgbClr val="0000FF"/>
              </a:solidFill>
              <a:effectLst/>
              <a:ea typeface="Nokia Pure Text Light" panose="020B0304040602060303" pitchFamily="34" charset="0"/>
              <a:cs typeface="Arial" panose="020B0604020202020204" pitchFamily="34" charset="0"/>
            </a:endParaRPr>
          </a:p>
          <a:p>
            <a:endParaRPr lang="sv-FI" sz="1800" dirty="0" smtClean="0">
              <a:effectLst/>
              <a:ea typeface="Calibri" panose="020F0502020204030204" pitchFamily="34" charset="0"/>
            </a:endParaRPr>
          </a:p>
          <a:p>
            <a:r>
              <a:rPr lang="sv-FI" sz="1800" dirty="0" smtClean="0">
                <a:effectLst/>
                <a:ea typeface="Calibri" panose="020F0502020204030204" pitchFamily="34" charset="0"/>
              </a:rPr>
              <a:t>SA3 Inputs</a:t>
            </a:r>
            <a:endParaRPr lang="en-US" sz="1800" dirty="0"/>
          </a:p>
          <a:p>
            <a:pPr lvl="1"/>
            <a:r>
              <a:rPr lang="en-GB" sz="1600" b="1" u="sng" dirty="0"/>
              <a:t>SP-250570</a:t>
            </a:r>
            <a:r>
              <a:rPr lang="en-GB" sz="1400" dirty="0"/>
              <a:t> </a:t>
            </a:r>
            <a:r>
              <a:rPr lang="en-GB" sz="1400" dirty="0" smtClean="0"/>
              <a:t>SA </a:t>
            </a:r>
            <a:r>
              <a:rPr lang="en-GB" sz="1400" dirty="0"/>
              <a:t>WG3 report to SA#108 </a:t>
            </a:r>
            <a:endParaRPr lang="en-GB" sz="1400" dirty="0"/>
          </a:p>
          <a:p>
            <a:pPr marL="457200" lvl="1" indent="0">
              <a:buNone/>
            </a:pPr>
            <a:endParaRPr lang="en-US" sz="2000" dirty="0"/>
          </a:p>
        </p:txBody>
      </p:sp>
    </p:spTree>
    <p:extLst>
      <p:ext uri="{BB962C8B-B14F-4D97-AF65-F5344CB8AC3E}">
        <p14:creationId xmlns:p14="http://schemas.microsoft.com/office/powerpoint/2010/main" val="4085006794"/>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10515600" cy="457201"/>
          </a:xfrm>
        </p:spPr>
        <p:txBody>
          <a:bodyPr/>
          <a:lstStyle/>
          <a:p>
            <a:r>
              <a:rPr lang="sv-SE" dirty="0" smtClean="0"/>
              <a:t>WA#67</a:t>
            </a:r>
            <a:endParaRPr lang="sv-SE" dirty="0"/>
          </a:p>
        </p:txBody>
      </p:sp>
      <p:graphicFrame>
        <p:nvGraphicFramePr>
          <p:cNvPr id="3" name="Table 2"/>
          <p:cNvGraphicFramePr>
            <a:graphicFrameLocks noGrp="1"/>
          </p:cNvGraphicFramePr>
          <p:nvPr>
            <p:extLst>
              <p:ext uri="{D42A27DB-BD31-4B8C-83A1-F6EECF244321}">
                <p14:modId xmlns:p14="http://schemas.microsoft.com/office/powerpoint/2010/main" val="2467314658"/>
              </p:ext>
            </p:extLst>
          </p:nvPr>
        </p:nvGraphicFramePr>
        <p:xfrm>
          <a:off x="838200" y="2132830"/>
          <a:ext cx="10032782" cy="2011680"/>
        </p:xfrm>
        <a:graphic>
          <a:graphicData uri="http://schemas.openxmlformats.org/drawingml/2006/table">
            <a:tbl>
              <a:tblPr firstRow="1" bandRow="1">
                <a:tableStyleId>{5C22544A-7EE6-4342-B048-85BDC9FD1C3A}</a:tableStyleId>
              </a:tblPr>
              <a:tblGrid>
                <a:gridCol w="10032782">
                  <a:extLst>
                    <a:ext uri="{9D8B030D-6E8A-4147-A177-3AD203B41FA5}">
                      <a16:colId xmlns:a16="http://schemas.microsoft.com/office/drawing/2014/main" val="3333474373"/>
                    </a:ext>
                  </a:extLst>
                </a:gridCol>
              </a:tblGrid>
              <a:tr h="370840">
                <a:tc>
                  <a:txBody>
                    <a:bodyPr/>
                    <a:lstStyle/>
                    <a:p>
                      <a:pPr hangingPunct="0"/>
                      <a:r>
                        <a:rPr lang="en-GB" sz="1800" b="1" kern="1200" dirty="0" smtClean="0">
                          <a:solidFill>
                            <a:schemeClr val="lt1"/>
                          </a:solidFill>
                          <a:effectLst/>
                          <a:latin typeface="+mn-lt"/>
                          <a:ea typeface="+mn-ea"/>
                          <a:cs typeface="+mn-cs"/>
                        </a:rPr>
                        <a:t>Apple asked to add the following resolution to SA#108 meeting report:</a:t>
                      </a:r>
                      <a:endParaRPr lang="en-IN" sz="1800" b="1" kern="1200" dirty="0" smtClean="0">
                        <a:solidFill>
                          <a:schemeClr val="lt1"/>
                        </a:solidFill>
                        <a:effectLst/>
                        <a:latin typeface="+mn-lt"/>
                        <a:ea typeface="+mn-ea"/>
                        <a:cs typeface="+mn-cs"/>
                      </a:endParaRPr>
                    </a:p>
                    <a:p>
                      <a:pPr hangingPunct="0"/>
                      <a:endParaRPr lang="en-GB" sz="1800" b="1" kern="1200" dirty="0" smtClean="0">
                        <a:solidFill>
                          <a:schemeClr val="lt1"/>
                        </a:solidFill>
                        <a:effectLst/>
                        <a:latin typeface="+mn-lt"/>
                        <a:ea typeface="+mn-ea"/>
                        <a:cs typeface="+mn-cs"/>
                      </a:endParaRPr>
                    </a:p>
                    <a:p>
                      <a:pPr hangingPunct="0"/>
                      <a:r>
                        <a:rPr lang="en-GB" sz="1800" b="1" kern="1200" dirty="0" smtClean="0">
                          <a:solidFill>
                            <a:schemeClr val="lt1"/>
                          </a:solidFill>
                          <a:effectLst/>
                          <a:latin typeface="+mn-lt"/>
                          <a:ea typeface="+mn-ea"/>
                          <a:cs typeface="+mn-cs"/>
                        </a:rPr>
                        <a:t>TSG SA concluded that SA WG2 should complete the Stage 2 work according to the SA WG3 requirements as found in SP-250724 and as indicated in SA WG2 Chair report in SP-250449, </a:t>
                      </a:r>
                      <a:r>
                        <a:rPr lang="en-GB" sz="1800" b="1" u="sng" kern="1200" dirty="0" smtClean="0">
                          <a:solidFill>
                            <a:schemeClr val="lt1"/>
                          </a:solidFill>
                          <a:effectLst/>
                          <a:latin typeface="+mn-lt"/>
                          <a:ea typeface="+mn-ea"/>
                          <a:cs typeface="+mn-cs"/>
                        </a:rPr>
                        <a:t>"KI#1 to align with SA WG3 for user consent and decide on use of privacy profile"</a:t>
                      </a:r>
                      <a:r>
                        <a:rPr lang="en-GB" sz="1800" b="1" kern="1200" dirty="0" smtClean="0">
                          <a:solidFill>
                            <a:schemeClr val="lt1"/>
                          </a:solidFill>
                          <a:effectLst/>
                          <a:latin typeface="+mn-lt"/>
                          <a:ea typeface="+mn-ea"/>
                          <a:cs typeface="+mn-cs"/>
                        </a:rPr>
                        <a:t>.</a:t>
                      </a:r>
                      <a:endParaRPr lang="en-IN" sz="1800" b="1" kern="1200" dirty="0" smtClean="0">
                        <a:solidFill>
                          <a:schemeClr val="lt1"/>
                        </a:solidFill>
                        <a:effectLst/>
                        <a:latin typeface="+mn-lt"/>
                        <a:ea typeface="+mn-ea"/>
                        <a:cs typeface="+mn-cs"/>
                      </a:endParaRPr>
                    </a:p>
                    <a:p>
                      <a:pPr hangingPunct="0"/>
                      <a:endParaRPr lang="en-GB" sz="1800" b="1" kern="1200" dirty="0" smtClean="0">
                        <a:solidFill>
                          <a:schemeClr val="lt1"/>
                        </a:solidFill>
                        <a:effectLst/>
                        <a:latin typeface="+mn-lt"/>
                        <a:ea typeface="+mn-ea"/>
                        <a:cs typeface="+mn-cs"/>
                      </a:endParaRPr>
                    </a:p>
                    <a:p>
                      <a:pPr hangingPunct="0"/>
                      <a:r>
                        <a:rPr lang="en-GB" sz="1800" b="1" kern="1200" dirty="0" smtClean="0">
                          <a:solidFill>
                            <a:schemeClr val="lt1"/>
                          </a:solidFill>
                          <a:effectLst/>
                          <a:latin typeface="+mn-lt"/>
                          <a:ea typeface="+mn-ea"/>
                          <a:cs typeface="+mn-cs"/>
                        </a:rPr>
                        <a:t>With this, Apple withdrew their challenge to Working Agreement #67.</a:t>
                      </a:r>
                      <a:endParaRPr lang="en-IN" sz="1800" b="1" kern="1200" dirty="0">
                        <a:solidFill>
                          <a:schemeClr val="lt1"/>
                        </a:solidFill>
                        <a:effectLst/>
                        <a:latin typeface="+mn-lt"/>
                        <a:ea typeface="+mn-ea"/>
                        <a:cs typeface="+mn-cs"/>
                      </a:endParaRPr>
                    </a:p>
                  </a:txBody>
                  <a:tcPr/>
                </a:tc>
                <a:extLst>
                  <a:ext uri="{0D108BD9-81ED-4DB2-BD59-A6C34878D82A}">
                    <a16:rowId xmlns:a16="http://schemas.microsoft.com/office/drawing/2014/main" val="2403777273"/>
                  </a:ext>
                </a:extLst>
              </a:tr>
            </a:tbl>
          </a:graphicData>
        </a:graphic>
      </p:graphicFrame>
      <p:sp>
        <p:nvSpPr>
          <p:cNvPr id="6" name="TextBox 5"/>
          <p:cNvSpPr txBox="1"/>
          <p:nvPr/>
        </p:nvSpPr>
        <p:spPr>
          <a:xfrm>
            <a:off x="108312" y="4479637"/>
            <a:ext cx="11815833" cy="830997"/>
          </a:xfrm>
          <a:prstGeom prst="rect">
            <a:avLst/>
          </a:prstGeom>
          <a:noFill/>
        </p:spPr>
        <p:txBody>
          <a:bodyPr wrap="square" rtlCol="0">
            <a:spAutoFit/>
          </a:bodyPr>
          <a:lstStyle/>
          <a:p>
            <a:pPr marL="285750" indent="-285750">
              <a:buFont typeface="Wingdings" panose="05000000000000000000" pitchFamily="2" charset="2"/>
              <a:buChar char="è"/>
            </a:pPr>
            <a:r>
              <a:rPr lang="en-IN" sz="1600" b="1" dirty="0" smtClean="0">
                <a:sym typeface="Wingdings" panose="05000000000000000000" pitchFamily="2" charset="2"/>
              </a:rPr>
              <a:t>SP-250724 </a:t>
            </a:r>
            <a:r>
              <a:rPr lang="en-IN" sz="1600" b="1" dirty="0">
                <a:sym typeface="Wingdings" panose="05000000000000000000" pitchFamily="2" charset="2"/>
              </a:rPr>
              <a:t>(CR) 33.501 CR2154R1 (Rel-19, 'B'): Security aspects of Core Network Enhanced Support for AIML </a:t>
            </a:r>
            <a:r>
              <a:rPr lang="en-IN" sz="1600" b="1" dirty="0" smtClean="0">
                <a:sym typeface="Wingdings" panose="05000000000000000000" pitchFamily="2" charset="2"/>
              </a:rPr>
              <a:t>(Source</a:t>
            </a:r>
            <a:r>
              <a:rPr lang="en-IN" sz="1600" b="1" dirty="0">
                <a:sym typeface="Wingdings" panose="05000000000000000000" pitchFamily="2" charset="2"/>
              </a:rPr>
              <a:t>: China </a:t>
            </a:r>
            <a:r>
              <a:rPr lang="en-IN" sz="1600" b="1" dirty="0" smtClean="0">
                <a:sym typeface="Wingdings" panose="05000000000000000000" pitchFamily="2" charset="2"/>
              </a:rPr>
              <a:t>Mobile) was approved</a:t>
            </a:r>
          </a:p>
          <a:p>
            <a:pPr marL="742950" lvl="1" indent="-285750">
              <a:buFont typeface="Courier New" panose="02070309020205020404" pitchFamily="49" charset="0"/>
              <a:buChar char="o"/>
            </a:pPr>
            <a:r>
              <a:rPr lang="en-IN" sz="1600" i="1" dirty="0" smtClean="0">
                <a:sym typeface="Wingdings" panose="05000000000000000000" pitchFamily="2" charset="2"/>
              </a:rPr>
              <a:t>SP-250724 (company CR to SA plenary) is </a:t>
            </a:r>
            <a:r>
              <a:rPr lang="en-IN" sz="1600" i="1" dirty="0">
                <a:sym typeface="Wingdings" panose="05000000000000000000" pitchFamily="2" charset="2"/>
              </a:rPr>
              <a:t>revision </a:t>
            </a:r>
            <a:r>
              <a:rPr lang="en-IN" sz="1600" i="1" dirty="0" smtClean="0">
                <a:sym typeface="Wingdings" panose="05000000000000000000" pitchFamily="2" charset="2"/>
              </a:rPr>
              <a:t>S3-252432</a:t>
            </a:r>
            <a:endParaRPr lang="en-IN" sz="1600" i="1" dirty="0"/>
          </a:p>
        </p:txBody>
      </p:sp>
    </p:spTree>
    <p:extLst>
      <p:ext uri="{BB962C8B-B14F-4D97-AF65-F5344CB8AC3E}">
        <p14:creationId xmlns:p14="http://schemas.microsoft.com/office/powerpoint/2010/main" val="296689767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10515600" cy="457201"/>
          </a:xfrm>
        </p:spPr>
        <p:txBody>
          <a:bodyPr/>
          <a:lstStyle/>
          <a:p>
            <a:r>
              <a:rPr lang="sv-SE" dirty="0"/>
              <a:t>Outcome of SA3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625548" y="1708667"/>
            <a:ext cx="10515599" cy="457201"/>
          </a:xfrm>
        </p:spPr>
        <p:txBody>
          <a:bodyPr/>
          <a:lstStyle/>
          <a:p>
            <a:r>
              <a:rPr lang="en-US" sz="2400" dirty="0"/>
              <a:t> </a:t>
            </a:r>
            <a:r>
              <a:rPr lang="en-US" sz="1800" dirty="0"/>
              <a:t>SA3 </a:t>
            </a:r>
            <a:r>
              <a:rPr lang="en-US" sz="1800" dirty="0" smtClean="0"/>
              <a:t>SID/WIDs </a:t>
            </a:r>
            <a:r>
              <a:rPr lang="en-US" sz="1800" dirty="0"/>
              <a:t>submitted were approved adding rapporteurs</a:t>
            </a:r>
          </a:p>
          <a:p>
            <a:endParaRPr lang="en-US" sz="1800" dirty="0"/>
          </a:p>
          <a:p>
            <a:endParaRPr lang="en-US" sz="1800" dirty="0"/>
          </a:p>
          <a:p>
            <a:endParaRPr lang="en-US" sz="1800" dirty="0"/>
          </a:p>
          <a:p>
            <a:pPr marL="0" indent="0">
              <a:buNone/>
            </a:pPr>
            <a:endParaRPr lang="en-US" sz="1800" dirty="0"/>
          </a:p>
          <a:p>
            <a:pPr marL="0" indent="0">
              <a:buNone/>
            </a:pPr>
            <a:endParaRPr lang="en-US" sz="1800" dirty="0"/>
          </a:p>
          <a:p>
            <a:pPr marL="0" indent="0">
              <a:buNone/>
            </a:pPr>
            <a:endParaRPr lang="en-US" sz="1800" dirty="0"/>
          </a:p>
          <a:p>
            <a:pPr marL="0" indent="0">
              <a:buNone/>
            </a:pPr>
            <a:endParaRPr lang="en-IN" sz="2400" dirty="0" smtClean="0"/>
          </a:p>
          <a:p>
            <a:r>
              <a:rPr lang="en-IN" sz="1800" dirty="0" smtClean="0"/>
              <a:t>SA3-LI WIDs/SIDs (New/Revised) submitted were approved</a:t>
            </a:r>
          </a:p>
          <a:p>
            <a:r>
              <a:rPr lang="en-IN" sz="1800" dirty="0" smtClean="0"/>
              <a:t>SA3 CR packs and Draft TRs submitted </a:t>
            </a:r>
            <a:r>
              <a:rPr lang="en-IN" sz="1800" dirty="0"/>
              <a:t>were </a:t>
            </a:r>
            <a:r>
              <a:rPr lang="en-IN" sz="1800" dirty="0" smtClean="0"/>
              <a:t>approved</a:t>
            </a:r>
          </a:p>
          <a:p>
            <a:r>
              <a:rPr lang="en-IN" sz="1800" dirty="0" smtClean="0"/>
              <a:t>Except SA3-LI CR </a:t>
            </a:r>
            <a:r>
              <a:rPr lang="en-IN" sz="1800" dirty="0"/>
              <a:t>pack </a:t>
            </a:r>
            <a:r>
              <a:rPr lang="en-IN" sz="1800" dirty="0" smtClean="0"/>
              <a:t>SP-250599, all other CR packs submitted were approved. </a:t>
            </a:r>
          </a:p>
          <a:p>
            <a:pPr lvl="1"/>
            <a:r>
              <a:rPr lang="en-IN" sz="1400" dirty="0" smtClean="0"/>
              <a:t>SP-250599 was ‘Noted’ based </a:t>
            </a:r>
            <a:r>
              <a:rPr lang="en-IN" sz="1400" dirty="0"/>
              <a:t>on </a:t>
            </a:r>
            <a:r>
              <a:rPr lang="en-IN" sz="1400" dirty="0" smtClean="0"/>
              <a:t>SP-250714</a:t>
            </a:r>
            <a:endParaRPr lang="en-IN" sz="1400" dirty="0"/>
          </a:p>
          <a:p>
            <a:endParaRPr lang="en-US" sz="2400" dirty="0" smtClean="0"/>
          </a:p>
          <a:p>
            <a:pPr lvl="1"/>
            <a:endParaRPr lang="en-GB" sz="2000" dirty="0"/>
          </a:p>
          <a:p>
            <a:pPr lvl="1"/>
            <a:endParaRPr lang="sv-SE" sz="2000" dirty="0"/>
          </a:p>
        </p:txBody>
      </p:sp>
      <p:graphicFrame>
        <p:nvGraphicFramePr>
          <p:cNvPr id="4" name="Table 3"/>
          <p:cNvGraphicFramePr>
            <a:graphicFrameLocks noGrp="1"/>
          </p:cNvGraphicFramePr>
          <p:nvPr>
            <p:extLst>
              <p:ext uri="{D42A27DB-BD31-4B8C-83A1-F6EECF244321}">
                <p14:modId xmlns:p14="http://schemas.microsoft.com/office/powerpoint/2010/main" val="2776977352"/>
              </p:ext>
            </p:extLst>
          </p:nvPr>
        </p:nvGraphicFramePr>
        <p:xfrm>
          <a:off x="203200" y="2155312"/>
          <a:ext cx="11665527" cy="2468880"/>
        </p:xfrm>
        <a:graphic>
          <a:graphicData uri="http://schemas.openxmlformats.org/drawingml/2006/table">
            <a:tbl>
              <a:tblPr firstRow="1" firstCol="1" bandRow="1">
                <a:tableStyleId>{5C22544A-7EE6-4342-B048-85BDC9FD1C3A}</a:tableStyleId>
              </a:tblPr>
              <a:tblGrid>
                <a:gridCol w="831273">
                  <a:extLst>
                    <a:ext uri="{9D8B030D-6E8A-4147-A177-3AD203B41FA5}">
                      <a16:colId xmlns:a16="http://schemas.microsoft.com/office/drawing/2014/main" val="131100054"/>
                    </a:ext>
                  </a:extLst>
                </a:gridCol>
                <a:gridCol w="942109">
                  <a:extLst>
                    <a:ext uri="{9D8B030D-6E8A-4147-A177-3AD203B41FA5}">
                      <a16:colId xmlns:a16="http://schemas.microsoft.com/office/drawing/2014/main" val="1948331440"/>
                    </a:ext>
                  </a:extLst>
                </a:gridCol>
                <a:gridCol w="5920509">
                  <a:extLst>
                    <a:ext uri="{9D8B030D-6E8A-4147-A177-3AD203B41FA5}">
                      <a16:colId xmlns:a16="http://schemas.microsoft.com/office/drawing/2014/main" val="3485882464"/>
                    </a:ext>
                  </a:extLst>
                </a:gridCol>
                <a:gridCol w="858982">
                  <a:extLst>
                    <a:ext uri="{9D8B030D-6E8A-4147-A177-3AD203B41FA5}">
                      <a16:colId xmlns:a16="http://schemas.microsoft.com/office/drawing/2014/main" val="1855492996"/>
                    </a:ext>
                  </a:extLst>
                </a:gridCol>
                <a:gridCol w="3112654">
                  <a:extLst>
                    <a:ext uri="{9D8B030D-6E8A-4147-A177-3AD203B41FA5}">
                      <a16:colId xmlns:a16="http://schemas.microsoft.com/office/drawing/2014/main" val="2779713946"/>
                    </a:ext>
                  </a:extLst>
                </a:gridCol>
              </a:tblGrid>
              <a:tr h="254000">
                <a:tc>
                  <a:txBody>
                    <a:bodyPr/>
                    <a:lstStyle/>
                    <a:p>
                      <a:pPr>
                        <a:spcAft>
                          <a:spcPts val="0"/>
                        </a:spcAft>
                      </a:pPr>
                      <a:r>
                        <a:rPr lang="en-IN" sz="1400" dirty="0" smtClean="0">
                          <a:effectLst/>
                          <a:latin typeface="Aptos"/>
                          <a:ea typeface="Calibri" panose="020F0502020204030204" pitchFamily="34" charset="0"/>
                          <a:cs typeface="Times New Roman" panose="02020603050405020304" pitchFamily="18" charset="0"/>
                        </a:rPr>
                        <a:t>Release</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IN" sz="1400">
                          <a:effectLst/>
                        </a:rPr>
                        <a:t>Tdoc</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IN" sz="1400">
                          <a:effectLst/>
                        </a:rPr>
                        <a:t>Title</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IN" sz="1400">
                          <a:effectLst/>
                        </a:rPr>
                        <a:t>WID/SID</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IN" sz="1400">
                          <a:effectLst/>
                        </a:rPr>
                        <a:t>Rapporteur</a:t>
                      </a:r>
                      <a:endParaRPr lang="en-IN" sz="140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32099851"/>
                  </a:ext>
                </a:extLst>
              </a:tr>
              <a:tr h="254000">
                <a:tc rowSpan="4">
                  <a:txBody>
                    <a:bodyPr/>
                    <a:lstStyle/>
                    <a:p>
                      <a:pPr algn="ctr">
                        <a:spcAft>
                          <a:spcPts val="0"/>
                        </a:spcAft>
                      </a:pPr>
                      <a:r>
                        <a:rPr lang="en-IN" sz="1400" dirty="0" smtClean="0">
                          <a:effectLst/>
                          <a:latin typeface="Aptos"/>
                          <a:ea typeface="Calibri" panose="020F0502020204030204" pitchFamily="34" charset="0"/>
                          <a:cs typeface="Times New Roman" panose="02020603050405020304" pitchFamily="18" charset="0"/>
                        </a:rPr>
                        <a:t>Rel-20</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en-US" sz="1400">
                          <a:effectLst/>
                        </a:rPr>
                        <a:t>SP-250876</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New WID on Security related Events Handling</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WID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dirty="0">
                          <a:effectLst/>
                          <a:hlinkClick r:id="rId2"/>
                        </a:rPr>
                        <a:t>susana.sabater@vodafone.com</a:t>
                      </a:r>
                      <a:r>
                        <a:rPr lang="en-US" sz="1400" dirty="0">
                          <a:effectLst/>
                        </a:rPr>
                        <a:t> </a:t>
                      </a:r>
                      <a:endParaRPr lang="en-IN" sz="1400" dirty="0">
                        <a:effectLst/>
                      </a:endParaRPr>
                    </a:p>
                    <a:p>
                      <a:pPr algn="l">
                        <a:spcAft>
                          <a:spcPts val="0"/>
                        </a:spcAft>
                      </a:pPr>
                      <a:r>
                        <a:rPr lang="en-US" sz="1400" u="sng" dirty="0">
                          <a:effectLst/>
                          <a:hlinkClick r:id="rId3"/>
                        </a:rPr>
                        <a:t>qiminpeng@chinamobile.com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523078703"/>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SP-250877</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Security Assurance Specification for 5G-Advanced</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WID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a:effectLst/>
                          <a:hlinkClick r:id="rId4"/>
                        </a:rPr>
                        <a:t>raina.wu@huawei.com</a:t>
                      </a:r>
                      <a:r>
                        <a:rPr lang="en-US" sz="1400">
                          <a:effectLst/>
                        </a:rPr>
                        <a:t> </a:t>
                      </a:r>
                      <a:endParaRPr lang="en-IN" sz="140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02317644"/>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u="none" strike="noStrike" dirty="0">
                          <a:effectLst/>
                        </a:rPr>
                        <a:t>SP-250653</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Mission Critical security for Release 20</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WID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a:effectLst/>
                          <a:hlinkClick r:id="rId5"/>
                        </a:rPr>
                        <a:t>tim.woodward@motorolasolutions.com</a:t>
                      </a:r>
                      <a:r>
                        <a:rPr lang="en-US" sz="1400">
                          <a:effectLst/>
                        </a:rPr>
                        <a:t> </a:t>
                      </a:r>
                      <a:endParaRPr lang="en-IN" sz="140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668912581"/>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SP-250858</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New study on transitioning to Post Quantum Cryptography (PQC) in 3GPP</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SID new</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dirty="0">
                          <a:effectLst/>
                        </a:rPr>
                        <a:t>Primary: </a:t>
                      </a:r>
                      <a:r>
                        <a:rPr lang="en-US" sz="1400" u="sng" dirty="0">
                          <a:effectLst/>
                          <a:hlinkClick r:id="rId6"/>
                        </a:rPr>
                        <a:t>lei.zhongding@huawei.com</a:t>
                      </a:r>
                      <a:r>
                        <a:rPr lang="en-US" sz="1400" dirty="0">
                          <a:effectLst/>
                        </a:rPr>
                        <a:t> </a:t>
                      </a:r>
                      <a:endParaRPr lang="en-IN" sz="1400" dirty="0">
                        <a:effectLst/>
                      </a:endParaRPr>
                    </a:p>
                    <a:p>
                      <a:pPr algn="l">
                        <a:spcAft>
                          <a:spcPts val="0"/>
                        </a:spcAft>
                      </a:pPr>
                      <a:r>
                        <a:rPr lang="en-US" sz="1400" dirty="0">
                          <a:effectLst/>
                        </a:rPr>
                        <a:t>Secondary: </a:t>
                      </a:r>
                      <a:r>
                        <a:rPr lang="en-US" sz="1400" u="sng" dirty="0">
                          <a:effectLst/>
                          <a:hlinkClick r:id="rId7"/>
                        </a:rPr>
                        <a:t>virendra@qti.qualcomm.com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16566675"/>
                  </a:ext>
                </a:extLst>
              </a:tr>
              <a:tr h="254000">
                <a:tc rowSpan="2">
                  <a:txBody>
                    <a:bodyPr/>
                    <a:lstStyle/>
                    <a:p>
                      <a:pPr algn="ctr">
                        <a:spcAft>
                          <a:spcPts val="0"/>
                        </a:spcAft>
                      </a:pPr>
                      <a:r>
                        <a:rPr lang="en-IN" sz="1400" dirty="0" smtClean="0">
                          <a:effectLst/>
                          <a:latin typeface="Aptos"/>
                          <a:ea typeface="Calibri" panose="020F0502020204030204" pitchFamily="34" charset="0"/>
                          <a:cs typeface="Times New Roman" panose="02020603050405020304" pitchFamily="18" charset="0"/>
                        </a:rPr>
                        <a:t>Rel-19</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tc>
                  <a:txBody>
                    <a:bodyPr/>
                    <a:lstStyle/>
                    <a:p>
                      <a:pPr>
                        <a:spcAft>
                          <a:spcPts val="0"/>
                        </a:spcAft>
                      </a:pPr>
                      <a:r>
                        <a:rPr lang="en-US" sz="1400">
                          <a:effectLst/>
                        </a:rPr>
                        <a:t>SP-250815</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Roaming and interconnect authorization aspects in indirect communication</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Mini WID </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dirty="0">
                          <a:effectLst/>
                          <a:hlinkClick r:id="rId8"/>
                        </a:rPr>
                        <a:t>anja.jerichow@nokia.com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64113567"/>
                  </a:ext>
                </a:extLst>
              </a:tr>
              <a:tr h="254000">
                <a:tc vMerge="1">
                  <a:txBody>
                    <a:bodyPr/>
                    <a:lstStyle/>
                    <a:p>
                      <a:pPr>
                        <a:spcAft>
                          <a:spcPts val="0"/>
                        </a:spcAft>
                      </a:pP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dirty="0">
                          <a:effectLst/>
                        </a:rPr>
                        <a:t>SP-250816</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New WID on Public key distribution and Issuer claim verification of the Access Token</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en-US" sz="1400">
                          <a:effectLst/>
                        </a:rPr>
                        <a:t>Mini WID </a:t>
                      </a:r>
                      <a:endParaRPr lang="en-IN" sz="1400">
                        <a:effectLst/>
                        <a:latin typeface="Aptos"/>
                        <a:ea typeface="Calibri" panose="020F0502020204030204" pitchFamily="34" charset="0"/>
                        <a:cs typeface="Times New Roman" panose="02020603050405020304" pitchFamily="18" charset="0"/>
                      </a:endParaRPr>
                    </a:p>
                  </a:txBody>
                  <a:tcPr marL="68580" marR="68580" marT="0" marB="0"/>
                </a:tc>
                <a:tc>
                  <a:txBody>
                    <a:bodyPr/>
                    <a:lstStyle/>
                    <a:p>
                      <a:pPr algn="l">
                        <a:spcAft>
                          <a:spcPts val="0"/>
                        </a:spcAft>
                      </a:pPr>
                      <a:r>
                        <a:rPr lang="en-US" sz="1400" u="sng" dirty="0">
                          <a:effectLst/>
                          <a:hlinkClick r:id="rId9"/>
                        </a:rPr>
                        <a:t>mohsin.a.khan@ericsson.com</a:t>
                      </a:r>
                      <a:r>
                        <a:rPr lang="en-US" sz="1400" dirty="0">
                          <a:effectLst/>
                        </a:rPr>
                        <a:t> </a:t>
                      </a:r>
                      <a:endParaRPr lang="en-IN" sz="1400" dirty="0">
                        <a:effectLst/>
                        <a:latin typeface="Aptos"/>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88767129"/>
                  </a:ext>
                </a:extLst>
              </a:tr>
            </a:tbl>
          </a:graphicData>
        </a:graphic>
      </p:graphicFrame>
    </p:spTree>
    <p:extLst>
      <p:ext uri="{BB962C8B-B14F-4D97-AF65-F5344CB8AC3E}">
        <p14:creationId xmlns:p14="http://schemas.microsoft.com/office/powerpoint/2010/main" val="265998595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203200" y="328179"/>
            <a:ext cx="11067473" cy="807894"/>
          </a:xfrm>
        </p:spPr>
        <p:txBody>
          <a:bodyPr/>
          <a:lstStyle/>
          <a:p>
            <a:r>
              <a:rPr lang="en-IN" sz="3600" b="1" dirty="0" err="1" smtClean="0"/>
              <a:t>AIoT</a:t>
            </a:r>
            <a:endParaRPr lang="sv-SE" sz="3600" b="1" dirty="0"/>
          </a:p>
        </p:txBody>
      </p:sp>
      <p:sp>
        <p:nvSpPr>
          <p:cNvPr id="3" name="Content Placeholder 2"/>
          <p:cNvSpPr>
            <a:spLocks noGrp="1"/>
          </p:cNvSpPr>
          <p:nvPr>
            <p:ph idx="1"/>
          </p:nvPr>
        </p:nvSpPr>
        <p:spPr>
          <a:xfrm>
            <a:off x="369455" y="1825625"/>
            <a:ext cx="10984343" cy="4351338"/>
          </a:xfrm>
        </p:spPr>
        <p:txBody>
          <a:bodyPr/>
          <a:lstStyle/>
          <a:p>
            <a:endParaRPr lang="en-IN" sz="1800" dirty="0" smtClean="0"/>
          </a:p>
          <a:p>
            <a:r>
              <a:rPr lang="en-IN" sz="1800" dirty="0" smtClean="0"/>
              <a:t>SP-250574 </a:t>
            </a:r>
            <a:r>
              <a:rPr lang="en-IN" sz="1800" dirty="0"/>
              <a:t>(DISCUSSION) Way Forward on </a:t>
            </a:r>
            <a:r>
              <a:rPr lang="en-IN" sz="1800" dirty="0" err="1"/>
              <a:t>AIoT</a:t>
            </a:r>
            <a:r>
              <a:rPr lang="en-IN" sz="1800" dirty="0"/>
              <a:t> device credentials storage (Source: Qualcomm</a:t>
            </a:r>
            <a:r>
              <a:rPr lang="en-IN" sz="1800" dirty="0" smtClean="0"/>
              <a:t>)</a:t>
            </a:r>
          </a:p>
          <a:p>
            <a:pPr lvl="1"/>
            <a:r>
              <a:rPr lang="en-IN" sz="1600" dirty="0" smtClean="0"/>
              <a:t>Revised </a:t>
            </a:r>
            <a:r>
              <a:rPr lang="en-IN" sz="1600" dirty="0"/>
              <a:t>to </a:t>
            </a:r>
            <a:r>
              <a:rPr lang="en-IN" sz="1600" dirty="0" smtClean="0"/>
              <a:t>SP-250851 and endorsed</a:t>
            </a:r>
            <a:endParaRPr lang="en-IN" sz="1600" dirty="0"/>
          </a:p>
          <a:p>
            <a:endParaRPr lang="en-IN" sz="1800" dirty="0" smtClean="0"/>
          </a:p>
          <a:p>
            <a:r>
              <a:rPr lang="en-IN" sz="1800" dirty="0" smtClean="0"/>
              <a:t>SP-250852 </a:t>
            </a:r>
            <a:r>
              <a:rPr lang="en-IN" sz="1800" dirty="0"/>
              <a:t>(LS OUT) </a:t>
            </a:r>
            <a:r>
              <a:rPr lang="en-IN" sz="1800" dirty="0" smtClean="0"/>
              <a:t>Reply </a:t>
            </a:r>
            <a:r>
              <a:rPr lang="en-IN" sz="1800" dirty="0"/>
              <a:t>LS to Way Forward on </a:t>
            </a:r>
            <a:r>
              <a:rPr lang="en-IN" sz="1800" dirty="0" err="1"/>
              <a:t>AIoT</a:t>
            </a:r>
            <a:r>
              <a:rPr lang="en-IN" sz="1800" dirty="0"/>
              <a:t> device credentials storage (Source: TSG SA</a:t>
            </a:r>
            <a:r>
              <a:rPr lang="en-IN" sz="1800" dirty="0" smtClean="0"/>
              <a:t>)</a:t>
            </a:r>
            <a:endParaRPr lang="en-IN" sz="1800" dirty="0"/>
          </a:p>
        </p:txBody>
      </p:sp>
    </p:spTree>
    <p:extLst>
      <p:ext uri="{BB962C8B-B14F-4D97-AF65-F5344CB8AC3E}">
        <p14:creationId xmlns:p14="http://schemas.microsoft.com/office/powerpoint/2010/main" val="2170929679"/>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203200" y="328179"/>
            <a:ext cx="11067473" cy="807894"/>
          </a:xfrm>
        </p:spPr>
        <p:txBody>
          <a:bodyPr/>
          <a:lstStyle/>
          <a:p>
            <a:r>
              <a:rPr lang="en-IN" sz="3600" b="1" dirty="0" smtClean="0"/>
              <a:t>Expectation </a:t>
            </a:r>
            <a:r>
              <a:rPr lang="en-IN" sz="3600" b="1" dirty="0"/>
              <a:t>from </a:t>
            </a:r>
            <a:r>
              <a:rPr lang="en-IN" sz="3600" b="1" dirty="0" smtClean="0"/>
              <a:t>taking on appointed </a:t>
            </a:r>
            <a:r>
              <a:rPr lang="en-IN" sz="3600" b="1" dirty="0"/>
              <a:t>roles in 3GPP</a:t>
            </a:r>
            <a:endParaRPr lang="sv-SE" sz="3600" b="1" dirty="0"/>
          </a:p>
        </p:txBody>
      </p:sp>
      <p:sp>
        <p:nvSpPr>
          <p:cNvPr id="3" name="Content Placeholder 2"/>
          <p:cNvSpPr>
            <a:spLocks noGrp="1"/>
          </p:cNvSpPr>
          <p:nvPr>
            <p:ph idx="1"/>
          </p:nvPr>
        </p:nvSpPr>
        <p:spPr>
          <a:xfrm>
            <a:off x="369455" y="1825625"/>
            <a:ext cx="10984343" cy="4351338"/>
          </a:xfrm>
        </p:spPr>
        <p:txBody>
          <a:bodyPr/>
          <a:lstStyle/>
          <a:p>
            <a:r>
              <a:rPr lang="en-IN" sz="1800" dirty="0" smtClean="0"/>
              <a:t>New </a:t>
            </a:r>
            <a:r>
              <a:rPr lang="en-IN" sz="1800" dirty="0"/>
              <a:t>clause to TR 21.900 was approved (SP-250774) that provides further clarifications on what is expected from taking on appointed roles in 3GPP. </a:t>
            </a:r>
          </a:p>
          <a:p>
            <a:r>
              <a:rPr lang="en-IN" sz="1800" dirty="0"/>
              <a:t>E</a:t>
            </a:r>
            <a:r>
              <a:rPr lang="en-IN" sz="1800" dirty="0" smtClean="0"/>
              <a:t>xcerpt </a:t>
            </a:r>
            <a:r>
              <a:rPr lang="en-IN" sz="1800" dirty="0"/>
              <a:t>from the approved CR:</a:t>
            </a:r>
          </a:p>
          <a:p>
            <a:pPr marL="457200" lvl="1" indent="0">
              <a:buNone/>
            </a:pPr>
            <a:r>
              <a:rPr lang="en-IN" sz="1800" dirty="0">
                <a:solidFill>
                  <a:srgbClr val="0000FF"/>
                </a:solidFill>
              </a:rPr>
              <a:t>6.7 Guidance for Appointed Duties</a:t>
            </a:r>
          </a:p>
          <a:p>
            <a:pPr marL="457200" lvl="1" indent="0">
              <a:buNone/>
            </a:pPr>
            <a:r>
              <a:rPr lang="en-IN" sz="1800" dirty="0">
                <a:solidFill>
                  <a:srgbClr val="0000FF"/>
                </a:solidFill>
              </a:rPr>
              <a:t>As part of progressing a work item or other business of 3GPP, delegates may be appointed to roles such a rapporteur, moderator, editor, etc.  While operating in these roles, delegates are expected to carry out their assigned duties with impartiality and in the interests of 3GPP. While company support letters are not required to assume these roles, it is expected that any delegate taking on these responsibilities has the support of their company in fulfilling the associated duties</a:t>
            </a:r>
            <a:r>
              <a:rPr lang="en-IN" sz="1800" dirty="0" smtClean="0">
                <a:solidFill>
                  <a:srgbClr val="0000FF"/>
                </a:solidFill>
              </a:rPr>
              <a:t>.</a:t>
            </a:r>
            <a:endParaRPr lang="en-IN" sz="1800" dirty="0"/>
          </a:p>
          <a:p>
            <a:r>
              <a:rPr lang="en-IN" sz="1800" dirty="0"/>
              <a:t>Delegates are requested to take note of the new Guidance for appointed duties. </a:t>
            </a:r>
          </a:p>
          <a:p>
            <a:r>
              <a:rPr lang="en-IN" sz="1800" dirty="0"/>
              <a:t>Additionally, TSG SA Chair strongly encourage Rapporteurs to undertake the IPR and Antitrust training. </a:t>
            </a:r>
          </a:p>
        </p:txBody>
      </p:sp>
    </p:spTree>
    <p:extLst>
      <p:ext uri="{BB962C8B-B14F-4D97-AF65-F5344CB8AC3E}">
        <p14:creationId xmlns:p14="http://schemas.microsoft.com/office/powerpoint/2010/main" val="313322998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smtClean="0"/>
              <a:t>Rajavelsamy R</a:t>
            </a:r>
            <a:endParaRPr lang="sv-SE" altLang="en-US" sz="1600" dirty="0"/>
          </a:p>
          <a:p>
            <a:pPr marL="0" indent="0">
              <a:lnSpc>
                <a:spcPct val="100000"/>
              </a:lnSpc>
              <a:spcBef>
                <a:spcPct val="0"/>
              </a:spcBef>
              <a:buFontTx/>
              <a:buNone/>
              <a:defRPr/>
            </a:pPr>
            <a:r>
              <a:rPr lang="sv-SE" altLang="en-US" sz="1600" dirty="0"/>
              <a:t>3GPP SA3 Chairman</a:t>
            </a:r>
          </a:p>
          <a:p>
            <a:pPr marL="0" indent="0">
              <a:buFontTx/>
              <a:buNone/>
              <a:defRPr/>
            </a:pPr>
            <a:endParaRPr lang="sv-SE" altLang="en-US" dirty="0"/>
          </a:p>
        </p:txBody>
      </p:sp>
      <p:pic>
        <p:nvPicPr>
          <p:cNvPr id="8196" name="Picture 3">
            <a:extLst>
              <a:ext uri="{FF2B5EF4-FFF2-40B4-BE49-F238E27FC236}">
                <a16:creationId xmlns:a16="http://schemas.microsoft.com/office/drawing/2014/main" id="{94301D49-B92C-4755-AF23-C63A418E47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554</Words>
  <Application>Microsoft Office PowerPoint</Application>
  <PresentationFormat>Widescreen</PresentationFormat>
  <Paragraphs>100</Paragraphs>
  <Slides>8</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Aptos</vt:lpstr>
      <vt:lpstr>Arial</vt:lpstr>
      <vt:lpstr>Calibri</vt:lpstr>
      <vt:lpstr>Calibri Light</vt:lpstr>
      <vt:lpstr>Courier New</vt:lpstr>
      <vt:lpstr>Nokia Pure Text Light</vt:lpstr>
      <vt:lpstr>华文细黑</vt:lpstr>
      <vt:lpstr>Times New Roman</vt:lpstr>
      <vt:lpstr>Wingdings</vt:lpstr>
      <vt:lpstr>Office Theme</vt:lpstr>
      <vt:lpstr>Report from SA#108 on SA3 topics</vt:lpstr>
      <vt:lpstr>Outline</vt:lpstr>
      <vt:lpstr>General information</vt:lpstr>
      <vt:lpstr>WA#67</vt:lpstr>
      <vt:lpstr>Outcome of SA3 submissions</vt:lpstr>
      <vt:lpstr>AIoT</vt:lpstr>
      <vt:lpstr>Expectation from taking on appointed roles in 3GPP</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2019-12-13T09:14:46Z</dcterms:created>
  <dcterms:modified xsi:type="dcterms:W3CDTF">2025-08-24T21:10:11Z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