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sdx" ContentType="application/vnd.ms-visio.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1" r:id="rId2"/>
  </p:sldMasterIdLst>
  <p:notesMasterIdLst>
    <p:notesMasterId r:id="rId15"/>
  </p:notesMasterIdLst>
  <p:sldIdLst>
    <p:sldId id="434" r:id="rId3"/>
    <p:sldId id="1115" r:id="rId4"/>
    <p:sldId id="1116" r:id="rId5"/>
    <p:sldId id="1117" r:id="rId6"/>
    <p:sldId id="1118" r:id="rId7"/>
    <p:sldId id="1119" r:id="rId8"/>
    <p:sldId id="1126" r:id="rId9"/>
    <p:sldId id="1120" r:id="rId10"/>
    <p:sldId id="1122" r:id="rId11"/>
    <p:sldId id="1121" r:id="rId12"/>
    <p:sldId id="1123" r:id="rId13"/>
    <p:sldId id="1124" r:id="rId14"/>
  </p:sldIdLst>
  <p:sldSz cx="12192000" cy="6858000"/>
  <p:notesSz cx="7102475" cy="9037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7100"/>
    <a:srgbClr val="1E9657"/>
    <a:srgbClr val="0066FF"/>
    <a:srgbClr val="92D050"/>
    <a:srgbClr val="C5C5C5"/>
    <a:srgbClr val="C800BE"/>
    <a:srgbClr val="FFA7A7"/>
    <a:srgbClr val="53FFA1"/>
    <a:srgbClr val="FF5B5B"/>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59" autoAdjust="0"/>
    <p:restoredTop sz="94660"/>
  </p:normalViewPr>
  <p:slideViewPr>
    <p:cSldViewPr snapToGrid="0">
      <p:cViewPr varScale="1">
        <p:scale>
          <a:sx n="82" d="100"/>
          <a:sy n="82" d="100"/>
        </p:scale>
        <p:origin x="432" y="77"/>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5345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3092" y="0"/>
            <a:ext cx="3077739" cy="453451"/>
          </a:xfrm>
          <a:prstGeom prst="rect">
            <a:avLst/>
          </a:prstGeom>
        </p:spPr>
        <p:txBody>
          <a:bodyPr vert="horz" lIns="91440" tIns="45720" rIns="91440" bIns="45720" rtlCol="0"/>
          <a:lstStyle>
            <a:lvl1pPr algn="r">
              <a:defRPr sz="1200"/>
            </a:lvl1pPr>
          </a:lstStyle>
          <a:p>
            <a:fld id="{A4948FFD-DDE0-4E13-8CF4-6D833C916B90}" type="datetimeFigureOut">
              <a:rPr lang="en-US" smtClean="0"/>
              <a:t>10/16/2025</a:t>
            </a:fld>
            <a:endParaRPr lang="en-US"/>
          </a:p>
        </p:txBody>
      </p:sp>
      <p:sp>
        <p:nvSpPr>
          <p:cNvPr id="4" name="Slide Image Placeholder 3"/>
          <p:cNvSpPr>
            <a:spLocks noGrp="1" noRot="1" noChangeAspect="1"/>
          </p:cNvSpPr>
          <p:nvPr>
            <p:ph type="sldImg" idx="2"/>
          </p:nvPr>
        </p:nvSpPr>
        <p:spPr>
          <a:xfrm>
            <a:off x="839788" y="1130300"/>
            <a:ext cx="5422900" cy="30495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0248" y="4349363"/>
            <a:ext cx="5681980" cy="355857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584188"/>
            <a:ext cx="3077739" cy="4534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584188"/>
            <a:ext cx="3077739" cy="453450"/>
          </a:xfrm>
          <a:prstGeom prst="rect">
            <a:avLst/>
          </a:prstGeom>
        </p:spPr>
        <p:txBody>
          <a:bodyPr vert="horz" lIns="91440" tIns="45720" rIns="91440" bIns="45720" rtlCol="0" anchor="b"/>
          <a:lstStyle>
            <a:lvl1pPr algn="r">
              <a:defRPr sz="1200"/>
            </a:lvl1pPr>
          </a:lstStyle>
          <a:p>
            <a:fld id="{0EFD39E0-52DC-4E29-9B33-7D479C89A1F8}" type="slidenum">
              <a:rPr lang="en-US" smtClean="0"/>
              <a:t>‹#›</a:t>
            </a:fld>
            <a:endParaRPr lang="en-US"/>
          </a:p>
        </p:txBody>
      </p:sp>
    </p:spTree>
    <p:extLst>
      <p:ext uri="{BB962C8B-B14F-4D97-AF65-F5344CB8AC3E}">
        <p14:creationId xmlns:p14="http://schemas.microsoft.com/office/powerpoint/2010/main" val="2742432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39788" y="1130300"/>
            <a:ext cx="5422900" cy="30495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EFD39E0-52DC-4E29-9B33-7D479C89A1F8}" type="slidenum">
              <a:rPr lang="en-US" smtClean="0"/>
              <a:t>2</a:t>
            </a:fld>
            <a:endParaRPr lang="en-US"/>
          </a:p>
        </p:txBody>
      </p:sp>
    </p:spTree>
    <p:extLst>
      <p:ext uri="{BB962C8B-B14F-4D97-AF65-F5344CB8AC3E}">
        <p14:creationId xmlns:p14="http://schemas.microsoft.com/office/powerpoint/2010/main" val="3581729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1 White - plain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j-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68"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j-lt"/>
              </a:defRPr>
            </a:lvl1pPr>
          </a:lstStyle>
          <a:p>
            <a:pPr lvl="0"/>
            <a:r>
              <a:rPr lang="en-US" noProof="0"/>
              <a:t>Click to edit headline</a:t>
            </a:r>
          </a:p>
        </p:txBody>
      </p:sp>
      <p:sp>
        <p:nvSpPr>
          <p:cNvPr id="5"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131951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6-1 Nokia Divider Master title">
    <p:spTree>
      <p:nvGrpSpPr>
        <p:cNvPr id="1" name=""/>
        <p:cNvGrpSpPr/>
        <p:nvPr/>
      </p:nvGrpSpPr>
      <p:grpSpPr>
        <a:xfrm>
          <a:off x="0" y="0"/>
          <a:ext cx="0" cy="0"/>
          <a:chOff x="0" y="0"/>
          <a:chExt cx="0" cy="0"/>
        </a:xfrm>
      </p:grpSpPr>
      <p:sp>
        <p:nvSpPr>
          <p:cNvPr id="7" name="Text Placeholder 42"/>
          <p:cNvSpPr>
            <a:spLocks noGrp="1"/>
          </p:cNvSpPr>
          <p:nvPr>
            <p:ph type="body" sz="quarter" idx="11" hasCustomPrompt="1"/>
          </p:nvPr>
        </p:nvSpPr>
        <p:spPr>
          <a:xfrm>
            <a:off x="556804" y="374418"/>
            <a:ext cx="11078400" cy="846355"/>
          </a:xfrm>
          <a:prstGeom prst="rect">
            <a:avLst/>
          </a:prstGeom>
        </p:spPr>
        <p:txBody>
          <a:bodyPr lIns="0" tIns="0" rIns="0" bIns="0"/>
          <a:lstStyle>
            <a:lvl1pPr marL="0" indent="0">
              <a:buNone/>
              <a:defRPr sz="4769" baseline="0">
                <a:solidFill>
                  <a:schemeClr val="bg1"/>
                </a:solidFill>
                <a:latin typeface="Nokia Pure Headline Ultra Light" panose="020B0204020202020204" pitchFamily="34" charset="0"/>
              </a:defRPr>
            </a:lvl1pPr>
          </a:lstStyle>
          <a:p>
            <a:pPr lvl="0"/>
            <a:r>
              <a:rPr lang="en-US"/>
              <a:t>Click to edit headline</a:t>
            </a:r>
          </a:p>
        </p:txBody>
      </p:sp>
      <p:sp>
        <p:nvSpPr>
          <p:cNvPr id="6" name="Text Placeholder 3"/>
          <p:cNvSpPr>
            <a:spLocks noGrp="1"/>
          </p:cNvSpPr>
          <p:nvPr>
            <p:ph type="body" sz="quarter" idx="12" hasCustomPrompt="1"/>
          </p:nvPr>
        </p:nvSpPr>
        <p:spPr>
          <a:xfrm>
            <a:off x="556804" y="1440000"/>
            <a:ext cx="11078400" cy="4747200"/>
          </a:xfrm>
          <a:prstGeom prst="rect">
            <a:avLst/>
          </a:prstGeom>
        </p:spPr>
        <p:txBody>
          <a:bodyPr lIns="0" tIns="0" rIns="0" bIns="0">
            <a:normAutofit/>
          </a:bodyPr>
          <a:lstStyle>
            <a:lvl1pPr marL="249511" indent="-249511">
              <a:spcBef>
                <a:spcPts val="0"/>
              </a:spcBef>
              <a:spcAft>
                <a:spcPts val="650"/>
              </a:spcAft>
              <a:buFont typeface="Nokia Pure Text Light" panose="020B0304040602060303" pitchFamily="34" charset="0"/>
              <a:buChar char="‑"/>
              <a:defRPr sz="1733" b="0">
                <a:solidFill>
                  <a:schemeClr val="bg1"/>
                </a:solidFill>
                <a:latin typeface="Nokia Pure Text Light" panose="020B0403020202020204" pitchFamily="34" charset="0"/>
                <a:ea typeface="Nokia Pure Text Light" panose="020B0403020202020204" pitchFamily="34" charset="0"/>
              </a:defRPr>
            </a:lvl1pPr>
            <a:lvl2pPr marL="495577" indent="-246068">
              <a:spcBef>
                <a:spcPts val="0"/>
              </a:spcBef>
              <a:spcAft>
                <a:spcPts val="650"/>
              </a:spcAft>
              <a:buFont typeface="Nokia Pure Text Light" panose="020B0304040602060303" pitchFamily="34" charset="0"/>
              <a:buChar char="‑"/>
              <a:defRPr sz="1518">
                <a:solidFill>
                  <a:schemeClr val="bg1"/>
                </a:solidFill>
                <a:latin typeface="Nokia Pure Text Light" panose="020B0403020202020204" pitchFamily="34" charset="0"/>
                <a:ea typeface="Nokia Pure Text Light" panose="020B0403020202020204" pitchFamily="34" charset="0"/>
              </a:defRPr>
            </a:lvl2pPr>
            <a:lvl3pPr marL="687271" indent="-185841">
              <a:spcBef>
                <a:spcPts val="0"/>
              </a:spcBef>
              <a:spcAft>
                <a:spcPts val="650"/>
              </a:spcAft>
              <a:buSzPct val="66000"/>
              <a:buFont typeface="Wingdings" panose="05000000000000000000" pitchFamily="2" charset="2"/>
              <a:buChar char="§"/>
              <a:defRPr sz="1300">
                <a:solidFill>
                  <a:schemeClr val="bg1"/>
                </a:solidFill>
                <a:latin typeface="Nokia Pure Text Light" panose="020B0403020202020204" pitchFamily="34" charset="0"/>
                <a:ea typeface="Nokia Pure Text Light" panose="020B0403020202020204" pitchFamily="34" charset="0"/>
              </a:defRPr>
            </a:lvl3pPr>
            <a:lvl4pPr marL="868982" indent="0">
              <a:spcBef>
                <a:spcPts val="0"/>
              </a:spcBef>
              <a:spcAft>
                <a:spcPts val="650"/>
              </a:spcAft>
              <a:buNone/>
              <a:defRPr sz="1084">
                <a:solidFill>
                  <a:schemeClr val="bg1"/>
                </a:solidFill>
                <a:latin typeface="Nokia Pure Text Light" panose="020B0403020202020204" pitchFamily="34" charset="0"/>
                <a:ea typeface="Nokia Pure Text Light" panose="020B0403020202020204" pitchFamily="34" charset="0"/>
              </a:defRPr>
            </a:lvl4pPr>
            <a:lvl5pPr marL="1000910" indent="0">
              <a:spcBef>
                <a:spcPts val="0"/>
              </a:spcBef>
              <a:spcAft>
                <a:spcPts val="650"/>
              </a:spcAft>
              <a:buFont typeface="Arial" panose="020B0604020202020204" pitchFamily="34" charset="0"/>
              <a:buNone/>
              <a:defRPr sz="868">
                <a:solidFill>
                  <a:schemeClr val="bg1"/>
                </a:solidFill>
                <a:latin typeface="Nokia Pure Text Light" panose="020B0403020202020204" pitchFamily="34" charset="0"/>
                <a:ea typeface="Nokia Pure Text Light" panose="020B0403020202020204" pitchFamily="34" charset="0"/>
              </a:defRPr>
            </a:lvl5pPr>
            <a:lvl6pPr marL="1250650" indent="0">
              <a:spcBef>
                <a:spcPts val="0"/>
              </a:spcBef>
              <a:spcAft>
                <a:spcPts val="650"/>
              </a:spcAft>
              <a:buFont typeface="Nokia Pure Text" panose="020B0503020202020204" pitchFamily="34" charset="0"/>
              <a:buNone/>
              <a:defRPr sz="868" baseline="0">
                <a:solidFill>
                  <a:schemeClr val="bg1"/>
                </a:solidFill>
                <a:latin typeface="Nokia Pure Text Light" panose="020B0403020202020204" pitchFamily="34" charset="0"/>
                <a:ea typeface="Nokia Pure Text Light" panose="020B0403020202020204" pitchFamily="34" charset="0"/>
              </a:defRPr>
            </a:lvl6pPr>
            <a:lvl7pPr marL="1500389" indent="0">
              <a:spcBef>
                <a:spcPts val="0"/>
              </a:spcBef>
              <a:spcAft>
                <a:spcPts val="650"/>
              </a:spcAft>
              <a:buNone/>
              <a:defRPr sz="759">
                <a:solidFill>
                  <a:schemeClr val="bg1"/>
                </a:solidFill>
                <a:latin typeface="Nokia Pure Text Light" panose="020B0403020202020204" pitchFamily="34" charset="0"/>
                <a:ea typeface="Nokia Pure Text Light" panose="020B0403020202020204" pitchFamily="34" charset="0"/>
              </a:defRPr>
            </a:lvl7pPr>
            <a:lvl8pPr marL="1750128" indent="0">
              <a:spcBef>
                <a:spcPts val="0"/>
              </a:spcBef>
              <a:spcAft>
                <a:spcPts val="650"/>
              </a:spcAft>
              <a:buNone/>
              <a:defRPr sz="650">
                <a:solidFill>
                  <a:schemeClr val="bg1"/>
                </a:solidFill>
                <a:latin typeface="Nokia Pure Text Light" panose="020B0403020202020204" pitchFamily="34" charset="0"/>
                <a:ea typeface="Nokia Pure Text Light" panose="020B0403020202020204" pitchFamily="34" charset="0"/>
              </a:defRPr>
            </a:lvl8pPr>
          </a:lstStyle>
          <a:p>
            <a:pPr lvl="0"/>
            <a:r>
              <a:rPr lang="en-US"/>
              <a:t>Click to edit Master text styles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501084" y="6198577"/>
            <a:ext cx="1345537" cy="566400"/>
          </a:xfrm>
          <a:prstGeom prst="rect">
            <a:avLst/>
          </a:prstGeom>
        </p:spPr>
      </p:pic>
      <p:sp>
        <p:nvSpPr>
          <p:cNvPr id="10"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bg1"/>
                </a:solidFill>
                <a:latin typeface="Nokia Pure Text Light" panose="020B0304040602060303" pitchFamily="34" charset="0"/>
                <a:ea typeface="Nokia Pure Text Light" panose="020B0304040602060303" pitchFamily="34" charset="0"/>
                <a:cs typeface="Nokia Pure Text Light" panose="020B0304040602060303" pitchFamily="34" charset="0"/>
              </a:defRPr>
            </a:lvl1pPr>
          </a:lstStyle>
          <a:p>
            <a:endParaRPr lang="en-US"/>
          </a:p>
        </p:txBody>
      </p:sp>
    </p:spTree>
    <p:extLst>
      <p:ext uri="{BB962C8B-B14F-4D97-AF65-F5344CB8AC3E}">
        <p14:creationId xmlns:p14="http://schemas.microsoft.com/office/powerpoint/2010/main" val="690848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50"/>
              </a:spcAft>
              <a:defRPr baseline="0"/>
            </a:lvl1pPr>
            <a:lvl2pPr>
              <a:spcAft>
                <a:spcPts val="650"/>
              </a:spcAft>
              <a:defRPr/>
            </a:lvl2pPr>
            <a:lvl3pPr>
              <a:spcAft>
                <a:spcPts val="650"/>
              </a:spcAft>
              <a:defRPr/>
            </a:lvl3pPr>
            <a:lvl4pPr>
              <a:spcAft>
                <a:spcPts val="650"/>
              </a:spcAft>
              <a:defRPr/>
            </a:lvl4pPr>
            <a:lvl5pPr>
              <a:spcAft>
                <a:spcPts val="65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p:cNvSpPr>
            <a:spLocks noGrp="1"/>
          </p:cNvSpPr>
          <p:nvPr>
            <p:ph type="title"/>
          </p:nvPr>
        </p:nvSpPr>
        <p:spPr>
          <a:xfrm>
            <a:off x="557496" y="372353"/>
            <a:ext cx="10972801" cy="415719"/>
          </a:xfrm>
        </p:spPr>
        <p:txBody>
          <a:bodyPr/>
          <a:lstStyle>
            <a:lvl1pPr>
              <a:defRPr/>
            </a:lvl1pPr>
          </a:lstStyle>
          <a:p>
            <a:r>
              <a:rPr lang="en-US"/>
              <a:t>Click to edit Master title style</a:t>
            </a:r>
          </a:p>
        </p:txBody>
      </p:sp>
      <p:sp>
        <p:nvSpPr>
          <p:cNvPr id="6" name="Content Placeholder 8"/>
          <p:cNvSpPr>
            <a:spLocks noGrp="1"/>
          </p:cNvSpPr>
          <p:nvPr>
            <p:ph sz="quarter" idx="13"/>
          </p:nvPr>
        </p:nvSpPr>
        <p:spPr>
          <a:xfrm>
            <a:off x="557501" y="717056"/>
            <a:ext cx="10970199" cy="402167"/>
          </a:xfrm>
        </p:spPr>
        <p:txBody>
          <a:bodyPr/>
          <a:lstStyle>
            <a:lvl1pPr marL="0" indent="0">
              <a:buFont typeface="Arial"/>
              <a:buNone/>
              <a:defRPr sz="1951">
                <a:solidFill>
                  <a:schemeClr val="bg2"/>
                </a:solidFill>
                <a:latin typeface="+mj-lt"/>
              </a:defRPr>
            </a:lvl1pPr>
          </a:lstStyle>
          <a:p>
            <a:pPr lvl="0"/>
            <a:r>
              <a:rPr lang="en-US"/>
              <a:t>Click to edit Master text styles</a:t>
            </a:r>
          </a:p>
        </p:txBody>
      </p:sp>
      <p:sp>
        <p:nvSpPr>
          <p:cNvPr id="2" name="Rectangle 1">
            <a:extLst>
              <a:ext uri="{FF2B5EF4-FFF2-40B4-BE49-F238E27FC236}">
                <a16:creationId xmlns:a16="http://schemas.microsoft.com/office/drawing/2014/main" id="{DCDED975-CFE7-49E4-ACAD-F0EA43FC8E8B}"/>
              </a:ext>
            </a:extLst>
          </p:cNvPr>
          <p:cNvSpPr/>
          <p:nvPr userDrawn="1"/>
        </p:nvSpPr>
        <p:spPr>
          <a:xfrm>
            <a:off x="1845582" y="6319707"/>
            <a:ext cx="2046914" cy="3355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052" tIns="78052" rIns="78052" bIns="78052" numCol="1" spcCol="0" rtlCol="0" fromWordArt="0" anchor="t" anchorCtr="0" forceAA="0" compatLnSpc="1">
            <a:prstTxWarp prst="textNoShape">
              <a:avLst/>
            </a:prstTxWarp>
            <a:noAutofit/>
          </a:bodyPr>
          <a:lstStyle/>
          <a:p>
            <a:pPr algn="l"/>
            <a:endParaRPr lang="fi-FI" sz="1300">
              <a:solidFill>
                <a:schemeClr val="bg1"/>
              </a:solidFill>
              <a:latin typeface="Nokia Pure Text Light" panose="020B0403020202020204" pitchFamily="34" charset="0"/>
              <a:ea typeface="Nokia Pure Text Light" panose="020B0403020202020204" pitchFamily="34" charset="0"/>
            </a:endParaRPr>
          </a:p>
        </p:txBody>
      </p:sp>
    </p:spTree>
    <p:extLst>
      <p:ext uri="{BB962C8B-B14F-4D97-AF65-F5344CB8AC3E}">
        <p14:creationId xmlns:p14="http://schemas.microsoft.com/office/powerpoint/2010/main" val="1186722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3A1D69DC-9F16-4CA4-A0E0-1872B8AD5DBC}"/>
              </a:ext>
            </a:extLst>
          </p:cNvPr>
          <p:cNvSpPr>
            <a:spLocks noGrp="1"/>
          </p:cNvSpPr>
          <p:nvPr>
            <p:ph type="ftr" sz="quarter" idx="10"/>
          </p:nvPr>
        </p:nvSpPr>
        <p:spPr>
          <a:xfrm>
            <a:off x="3072005" y="6422400"/>
            <a:ext cx="6048000" cy="163200"/>
          </a:xfrm>
          <a:prstGeom prst="rect">
            <a:avLst/>
          </a:prstGeom>
        </p:spPr>
        <p:txBody>
          <a:bodyPr/>
          <a:lstStyle/>
          <a:p>
            <a:endParaRPr lang="en-US" dirty="0"/>
          </a:p>
        </p:txBody>
      </p:sp>
      <p:sp>
        <p:nvSpPr>
          <p:cNvPr id="4" name="Text Placeholder 12">
            <a:extLst>
              <a:ext uri="{FF2B5EF4-FFF2-40B4-BE49-F238E27FC236}">
                <a16:creationId xmlns:a16="http://schemas.microsoft.com/office/drawing/2014/main" id="{99A4E175-66C0-4DDD-AA07-5D4B03CEA1D0}"/>
              </a:ext>
            </a:extLst>
          </p:cNvPr>
          <p:cNvSpPr>
            <a:spLocks noGrp="1"/>
          </p:cNvSpPr>
          <p:nvPr>
            <p:ph type="body" sz="quarter" idx="11"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j-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dirty="0"/>
              <a:t>Click to edit secondary headline</a:t>
            </a:r>
          </a:p>
        </p:txBody>
      </p:sp>
      <p:sp>
        <p:nvSpPr>
          <p:cNvPr id="5" name="Text Placeholder 42">
            <a:extLst>
              <a:ext uri="{FF2B5EF4-FFF2-40B4-BE49-F238E27FC236}">
                <a16:creationId xmlns:a16="http://schemas.microsoft.com/office/drawing/2014/main" id="{F4102E0A-65A1-4E0C-ABCA-2CEBB8D5BF5D}"/>
              </a:ext>
            </a:extLst>
          </p:cNvPr>
          <p:cNvSpPr>
            <a:spLocks noGrp="1"/>
          </p:cNvSpPr>
          <p:nvPr>
            <p:ph type="body" sz="quarter" idx="12"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j-lt"/>
              </a:defRPr>
            </a:lvl1pPr>
          </a:lstStyle>
          <a:p>
            <a:pPr lvl="0"/>
            <a:r>
              <a:rPr lang="en-US" noProof="0" dirty="0"/>
              <a:t>Click to edit headline</a:t>
            </a:r>
          </a:p>
        </p:txBody>
      </p:sp>
    </p:spTree>
    <p:extLst>
      <p:ext uri="{BB962C8B-B14F-4D97-AF65-F5344CB8AC3E}">
        <p14:creationId xmlns:p14="http://schemas.microsoft.com/office/powerpoint/2010/main" val="3270220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a:extLst>
              <a:ext uri="{FF2B5EF4-FFF2-40B4-BE49-F238E27FC236}">
                <a16:creationId xmlns:a16="http://schemas.microsoft.com/office/drawing/2014/main" id="{4EB823F2-CD38-4A2C-B19B-02C8CF0FADE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6492" y="19"/>
            <a:ext cx="5145615" cy="633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3" y="2130448"/>
            <a:ext cx="10363201"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5" y="3839308"/>
            <a:ext cx="8534401" cy="1752600"/>
          </a:xfrm>
        </p:spPr>
        <p:txBody>
          <a:bodyPr/>
          <a:lstStyle>
            <a:lvl1pPr marL="0" indent="0" algn="ctr">
              <a:buNone/>
              <a:defRPr/>
            </a:lvl1pPr>
            <a:lvl2pPr marL="495577" indent="0" algn="ctr">
              <a:buNone/>
              <a:defRPr/>
            </a:lvl2pPr>
            <a:lvl3pPr marL="991155" indent="0" algn="ctr">
              <a:buNone/>
              <a:defRPr/>
            </a:lvl3pPr>
            <a:lvl4pPr marL="1486731" indent="0" algn="ctr">
              <a:buNone/>
              <a:defRPr/>
            </a:lvl4pPr>
            <a:lvl5pPr marL="1982308" indent="0" algn="ctr">
              <a:buNone/>
              <a:defRPr/>
            </a:lvl5pPr>
            <a:lvl6pPr marL="2477886" indent="0" algn="ctr">
              <a:buNone/>
              <a:defRPr/>
            </a:lvl6pPr>
            <a:lvl7pPr marL="2973463" indent="0" algn="ctr">
              <a:buNone/>
              <a:defRPr/>
            </a:lvl7pPr>
            <a:lvl8pPr marL="3469041" indent="0" algn="ctr">
              <a:buNone/>
              <a:defRPr/>
            </a:lvl8pPr>
            <a:lvl9pPr marL="3964618" indent="0" algn="ctr">
              <a:buNone/>
              <a:defRPr/>
            </a:lvl9pPr>
          </a:lstStyle>
          <a:p>
            <a:r>
              <a:rPr lang="en-US" dirty="0"/>
              <a:t>Click to edit Master subtitle style</a:t>
            </a:r>
            <a:endParaRPr lang="en-GB" dirty="0"/>
          </a:p>
        </p:txBody>
      </p:sp>
      <p:pic>
        <p:nvPicPr>
          <p:cNvPr id="7" name="Picture 1">
            <a:extLst>
              <a:ext uri="{FF2B5EF4-FFF2-40B4-BE49-F238E27FC236}">
                <a16:creationId xmlns:a16="http://schemas.microsoft.com/office/drawing/2014/main" id="{C5E5EFE4-EEED-4067-9F76-AC2A2D76691B}"/>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37406" y="0"/>
            <a:ext cx="1948374" cy="1492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13759811"/>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371684" indent="-371684">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583555665"/>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45933555"/>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n-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n-lt"/>
              </a:defRPr>
            </a:lvl1pPr>
          </a:lstStyle>
          <a:p>
            <a:pPr lvl="0"/>
            <a:r>
              <a:rPr lang="en-US" noProof="0"/>
              <a:t>Click to edit headline</a:t>
            </a:r>
          </a:p>
        </p:txBody>
      </p:sp>
      <p:sp>
        <p:nvSpPr>
          <p:cNvPr id="4" name="Text Placeholder 3"/>
          <p:cNvSpPr>
            <a:spLocks noGrp="1"/>
          </p:cNvSpPr>
          <p:nvPr>
            <p:ph type="body" sz="quarter" idx="12"/>
          </p:nvPr>
        </p:nvSpPr>
        <p:spPr>
          <a:xfrm>
            <a:off x="556804" y="1440000"/>
            <a:ext cx="110784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mn-lt"/>
                <a:ea typeface="Nokia Pure Text Light" panose="020B0403020202020204" pitchFamily="34" charset="0"/>
              </a:defRPr>
            </a:lvl1pPr>
            <a:lvl2pPr marL="249741" indent="0">
              <a:spcBef>
                <a:spcPts val="0"/>
              </a:spcBef>
              <a:spcAft>
                <a:spcPts val="650"/>
              </a:spcAft>
              <a:buNone/>
              <a:defRPr sz="1518">
                <a:solidFill>
                  <a:schemeClr val="tx2"/>
                </a:solidFill>
                <a:latin typeface="+mn-lt"/>
                <a:ea typeface="Nokia Pure Text Light" panose="020B0403020202020204" pitchFamily="34" charset="0"/>
              </a:defRPr>
            </a:lvl2pPr>
            <a:lvl3pPr marL="501432" indent="0">
              <a:spcBef>
                <a:spcPts val="0"/>
              </a:spcBef>
              <a:spcAft>
                <a:spcPts val="650"/>
              </a:spcAft>
              <a:buNone/>
              <a:defRPr sz="1300">
                <a:solidFill>
                  <a:schemeClr val="tx2"/>
                </a:solidFill>
                <a:latin typeface="+mn-lt"/>
                <a:ea typeface="Nokia Pure Text Light" panose="020B0403020202020204" pitchFamily="34" charset="0"/>
              </a:defRPr>
            </a:lvl3pPr>
            <a:lvl4pPr marL="751170" indent="0">
              <a:spcBef>
                <a:spcPts val="0"/>
              </a:spcBef>
              <a:spcAft>
                <a:spcPts val="650"/>
              </a:spcAft>
              <a:buNone/>
              <a:defRPr sz="1084">
                <a:solidFill>
                  <a:schemeClr val="tx2"/>
                </a:solidFill>
                <a:latin typeface="+mn-lt"/>
                <a:ea typeface="Nokia Pure Text Light" panose="020B0403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mn-lt"/>
                <a:ea typeface="Nokia Pure Text Light" panose="020B0403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latin typeface="Nokia Pure Text Light" panose="020B0403020202020204" pitchFamily="34" charset="0"/>
                <a:ea typeface="Nokia Pure Text Light" panose="020B0403020202020204" pitchFamily="34" charset="0"/>
              </a:defRPr>
            </a:lvl6pPr>
            <a:lvl7pPr marL="1748177">
              <a:spcBef>
                <a:spcPts val="0"/>
              </a:spcBef>
              <a:spcAft>
                <a:spcPts val="650"/>
              </a:spcAft>
              <a:defRPr sz="759">
                <a:solidFill>
                  <a:schemeClr val="tx2"/>
                </a:solidFill>
                <a:latin typeface="Nokia Pure Text Light" panose="020B0403020202020204" pitchFamily="34" charset="0"/>
                <a:ea typeface="Nokia Pure Text Light" panose="020B0403020202020204" pitchFamily="34" charset="0"/>
              </a:defRPr>
            </a:lvl7pPr>
            <a:lvl8pPr marL="1997917">
              <a:spcBef>
                <a:spcPts val="0"/>
              </a:spcBef>
              <a:spcAft>
                <a:spcPts val="650"/>
              </a:spcAft>
              <a:defRPr sz="650">
                <a:solidFill>
                  <a:schemeClr val="tx2"/>
                </a:solidFill>
                <a:latin typeface="Nokia Pure Text Light" panose="020B0403020202020204" pitchFamily="34" charset="0"/>
                <a:ea typeface="Nokia Pure Text Light" panose="020B0403020202020204" pitchFamily="34" charset="0"/>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mn-lt"/>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867046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able Placeholder 2"/>
          <p:cNvSpPr>
            <a:spLocks noGrp="1"/>
          </p:cNvSpPr>
          <p:nvPr>
            <p:ph type="tbl" sz="quarter" idx="13"/>
          </p:nvPr>
        </p:nvSpPr>
        <p:spPr>
          <a:xfrm>
            <a:off x="556804" y="1435200"/>
            <a:ext cx="11078400" cy="4752000"/>
          </a:xfrm>
          <a:prstGeom prst="rect">
            <a:avLst/>
          </a:prstGeom>
        </p:spPr>
        <p:txBody>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4035157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10" name="SmartArt Placeholder 2"/>
          <p:cNvSpPr>
            <a:spLocks noGrp="1"/>
          </p:cNvSpPr>
          <p:nvPr>
            <p:ph type="dgm" sz="quarter" idx="14"/>
          </p:nvPr>
        </p:nvSpPr>
        <p:spPr>
          <a:xfrm>
            <a:off x="556804" y="1435200"/>
            <a:ext cx="11078400" cy="4752000"/>
          </a:xfrm>
          <a:prstGeom prst="rect">
            <a:avLst/>
          </a:prstGeom>
        </p:spPr>
        <p:txBody>
          <a:bodyPr/>
          <a:lstStyle>
            <a:lvl1pPr marL="0" indent="0">
              <a:buNone/>
              <a:defRPr sz="1084">
                <a:solidFill>
                  <a:schemeClr val="tx2"/>
                </a:solidFill>
                <a:latin typeface="Arial" panose="020B0604020202020204" pitchFamily="34" charset="0"/>
                <a:cs typeface="Arial" panose="020B0604020202020204" pitchFamily="34" charset="0"/>
              </a:defRPr>
            </a:lvl1pPr>
          </a:lstStyle>
          <a:p>
            <a:r>
              <a:rPr lang="en-US"/>
              <a:t>Click icon to add SmartArt graphic</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502790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Text Placeholder 3"/>
          <p:cNvSpPr>
            <a:spLocks noGrp="1"/>
          </p:cNvSpPr>
          <p:nvPr>
            <p:ph type="body" sz="quarter" idx="13"/>
          </p:nvPr>
        </p:nvSpPr>
        <p:spPr>
          <a:xfrm>
            <a:off x="62880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043842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ext Placeholder 3"/>
          <p:cNvSpPr>
            <a:spLocks noGrp="1"/>
          </p:cNvSpPr>
          <p:nvPr>
            <p:ph type="body" sz="quarter" idx="13"/>
          </p:nvPr>
        </p:nvSpPr>
        <p:spPr>
          <a:xfrm>
            <a:off x="62880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able Placeholder 4"/>
          <p:cNvSpPr>
            <a:spLocks noGrp="1"/>
          </p:cNvSpPr>
          <p:nvPr>
            <p:ph type="tbl" sz="quarter" idx="14"/>
          </p:nvPr>
        </p:nvSpPr>
        <p:spPr>
          <a:xfrm>
            <a:off x="556802" y="1440000"/>
            <a:ext cx="5347201"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noProof="0"/>
              <a:t>Click icon to add table</a:t>
            </a:r>
          </a:p>
        </p:txBody>
      </p:sp>
      <p:sp>
        <p:nvSpPr>
          <p:cNvPr id="7"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609645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4367809"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8179200"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264169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3" name="Table Placeholder 2"/>
          <p:cNvSpPr>
            <a:spLocks noGrp="1"/>
          </p:cNvSpPr>
          <p:nvPr>
            <p:ph type="tbl" sz="quarter" idx="15"/>
          </p:nvPr>
        </p:nvSpPr>
        <p:spPr>
          <a:xfrm>
            <a:off x="556415"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4" name="Table Placeholder 2"/>
          <p:cNvSpPr>
            <a:spLocks noGrp="1"/>
          </p:cNvSpPr>
          <p:nvPr>
            <p:ph type="tbl" sz="quarter" idx="16"/>
          </p:nvPr>
        </p:nvSpPr>
        <p:spPr>
          <a:xfrm>
            <a:off x="8176563"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5" name="Table Placeholder 2"/>
          <p:cNvSpPr>
            <a:spLocks noGrp="1"/>
          </p:cNvSpPr>
          <p:nvPr>
            <p:ph type="tbl" sz="quarter" idx="17"/>
          </p:nvPr>
        </p:nvSpPr>
        <p:spPr>
          <a:xfrm>
            <a:off x="4365173"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1395285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5 White - four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3"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3408005"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6259203"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ext Placeholder 3"/>
          <p:cNvSpPr>
            <a:spLocks noGrp="1"/>
          </p:cNvSpPr>
          <p:nvPr>
            <p:ph type="body" sz="quarter" idx="15"/>
          </p:nvPr>
        </p:nvSpPr>
        <p:spPr>
          <a:xfrm>
            <a:off x="9110405"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747582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image" Target="../media/image2.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Title Placeholder 6"/>
          <p:cNvSpPr>
            <a:spLocks noGrp="1"/>
          </p:cNvSpPr>
          <p:nvPr>
            <p:ph type="title"/>
          </p:nvPr>
        </p:nvSpPr>
        <p:spPr>
          <a:xfrm>
            <a:off x="556804" y="374400"/>
            <a:ext cx="11078400" cy="412800"/>
          </a:xfrm>
          <a:prstGeom prst="rect">
            <a:avLst/>
          </a:prstGeom>
        </p:spPr>
        <p:txBody>
          <a:bodyPr vert="horz" lIns="0" tIns="0" rIns="0" bIns="0" rtlCol="0" anchor="t" anchorCtr="0">
            <a:noAutofit/>
          </a:bodyPr>
          <a:lstStyle/>
          <a:p>
            <a:r>
              <a:rPr lang="en-US" noProof="0"/>
              <a:t>Click</a:t>
            </a:r>
            <a:r>
              <a:rPr lang="en-US"/>
              <a:t> to edit Master title slide</a:t>
            </a:r>
          </a:p>
        </p:txBody>
      </p:sp>
      <p:sp>
        <p:nvSpPr>
          <p:cNvPr id="21" name="Slide Number Placeholder 5"/>
          <p:cNvSpPr txBox="1">
            <a:spLocks/>
          </p:cNvSpPr>
          <p:nvPr userDrawn="1"/>
        </p:nvSpPr>
        <p:spPr>
          <a:xfrm>
            <a:off x="558806" y="6452039"/>
            <a:ext cx="336001" cy="133563"/>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868"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084" dirty="0">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Tree>
    <p:extLst>
      <p:ext uri="{BB962C8B-B14F-4D97-AF65-F5344CB8AC3E}">
        <p14:creationId xmlns:p14="http://schemas.microsoft.com/office/powerpoint/2010/main" val="7158771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2" r:id="rId11"/>
    <p:sldLayoutId id="2147483673" r:id="rId12"/>
  </p:sldLayoutIdLst>
  <p:hf hdr="0" dt="0"/>
  <p:txStyles>
    <p:titleStyle>
      <a:lvl1pPr algn="l" defTabSz="991155" rtl="0" eaLnBrk="1" latinLnBrk="0" hangingPunct="1">
        <a:spcBef>
          <a:spcPct val="0"/>
        </a:spcBef>
        <a:buNone/>
        <a:defRPr sz="2167" kern="1200" baseline="0">
          <a:solidFill>
            <a:schemeClr val="tx1"/>
          </a:solidFill>
          <a:latin typeface="+mj-lt"/>
          <a:ea typeface="+mj-ea"/>
          <a:cs typeface="+mj-cs"/>
        </a:defRPr>
      </a:lvl1pPr>
    </p:titleStyle>
    <p:bodyStyle>
      <a:lvl1pPr marL="371684" indent="-371684" algn="l" defTabSz="991155" rtl="0" eaLnBrk="1" latinLnBrk="0" hangingPunct="1">
        <a:spcBef>
          <a:spcPct val="20000"/>
        </a:spcBef>
        <a:buFont typeface="Arial" panose="020B0604020202020204" pitchFamily="34" charset="0"/>
        <a:buChar char="•"/>
        <a:defRPr sz="3469" kern="1200">
          <a:solidFill>
            <a:schemeClr val="tx1"/>
          </a:solidFill>
          <a:latin typeface="+mn-lt"/>
          <a:ea typeface="+mn-ea"/>
          <a:cs typeface="+mn-cs"/>
        </a:defRPr>
      </a:lvl1pPr>
      <a:lvl2pPr marL="805312" indent="-309735" algn="l" defTabSz="991155" rtl="0" eaLnBrk="1" latinLnBrk="0" hangingPunct="1">
        <a:spcBef>
          <a:spcPct val="20000"/>
        </a:spcBef>
        <a:buFont typeface="Arial" panose="020B0604020202020204" pitchFamily="34" charset="0"/>
        <a:buChar char="–"/>
        <a:defRPr sz="3034" kern="1200">
          <a:solidFill>
            <a:schemeClr val="tx1"/>
          </a:solidFill>
          <a:latin typeface="+mn-lt"/>
          <a:ea typeface="+mn-ea"/>
          <a:cs typeface="+mn-cs"/>
        </a:defRPr>
      </a:lvl2pPr>
      <a:lvl3pPr marL="1238943" indent="-247788" algn="l" defTabSz="991155" rtl="0" eaLnBrk="1" latinLnBrk="0" hangingPunct="1">
        <a:spcBef>
          <a:spcPct val="20000"/>
        </a:spcBef>
        <a:buFont typeface="Arial" panose="020B0604020202020204" pitchFamily="34" charset="0"/>
        <a:buChar char="•"/>
        <a:defRPr sz="2602" kern="1200">
          <a:solidFill>
            <a:schemeClr val="tx1"/>
          </a:solidFill>
          <a:latin typeface="+mn-lt"/>
          <a:ea typeface="+mn-ea"/>
          <a:cs typeface="+mn-cs"/>
        </a:defRPr>
      </a:lvl3pPr>
      <a:lvl4pPr marL="1734520"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4pPr>
      <a:lvl5pPr marL="2230097"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5pPr>
      <a:lvl6pPr marL="2725674"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6pPr>
      <a:lvl7pPr marL="3221252"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7pPr>
      <a:lvl8pPr marL="3716829"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8pPr>
      <a:lvl9pPr marL="4212406"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9pPr>
    </p:bodyStyle>
    <p:otherStyle>
      <a:defPPr>
        <a:defRPr lang="en-US"/>
      </a:defPPr>
      <a:lvl1pPr marL="0" algn="l" defTabSz="991155" rtl="0" eaLnBrk="1" latinLnBrk="0" hangingPunct="1">
        <a:defRPr sz="1951" kern="1200">
          <a:solidFill>
            <a:schemeClr val="tx1"/>
          </a:solidFill>
          <a:latin typeface="+mn-lt"/>
          <a:ea typeface="+mn-ea"/>
          <a:cs typeface="+mn-cs"/>
        </a:defRPr>
      </a:lvl1pPr>
      <a:lvl2pPr marL="495577" algn="l" defTabSz="991155" rtl="0" eaLnBrk="1" latinLnBrk="0" hangingPunct="1">
        <a:defRPr sz="1951" kern="1200">
          <a:solidFill>
            <a:schemeClr val="tx1"/>
          </a:solidFill>
          <a:latin typeface="+mn-lt"/>
          <a:ea typeface="+mn-ea"/>
          <a:cs typeface="+mn-cs"/>
        </a:defRPr>
      </a:lvl2pPr>
      <a:lvl3pPr marL="991155" algn="l" defTabSz="991155" rtl="0" eaLnBrk="1" latinLnBrk="0" hangingPunct="1">
        <a:defRPr sz="1951" kern="1200">
          <a:solidFill>
            <a:schemeClr val="tx1"/>
          </a:solidFill>
          <a:latin typeface="+mn-lt"/>
          <a:ea typeface="+mn-ea"/>
          <a:cs typeface="+mn-cs"/>
        </a:defRPr>
      </a:lvl3pPr>
      <a:lvl4pPr marL="1486731" algn="l" defTabSz="991155" rtl="0" eaLnBrk="1" latinLnBrk="0" hangingPunct="1">
        <a:defRPr sz="1951" kern="1200">
          <a:solidFill>
            <a:schemeClr val="tx1"/>
          </a:solidFill>
          <a:latin typeface="+mn-lt"/>
          <a:ea typeface="+mn-ea"/>
          <a:cs typeface="+mn-cs"/>
        </a:defRPr>
      </a:lvl4pPr>
      <a:lvl5pPr marL="1982308" algn="l" defTabSz="991155" rtl="0" eaLnBrk="1" latinLnBrk="0" hangingPunct="1">
        <a:defRPr sz="1951" kern="1200">
          <a:solidFill>
            <a:schemeClr val="tx1"/>
          </a:solidFill>
          <a:latin typeface="+mn-lt"/>
          <a:ea typeface="+mn-ea"/>
          <a:cs typeface="+mn-cs"/>
        </a:defRPr>
      </a:lvl5pPr>
      <a:lvl6pPr marL="2477886" algn="l" defTabSz="991155" rtl="0" eaLnBrk="1" latinLnBrk="0" hangingPunct="1">
        <a:defRPr sz="1951" kern="1200">
          <a:solidFill>
            <a:schemeClr val="tx1"/>
          </a:solidFill>
          <a:latin typeface="+mn-lt"/>
          <a:ea typeface="+mn-ea"/>
          <a:cs typeface="+mn-cs"/>
        </a:defRPr>
      </a:lvl6pPr>
      <a:lvl7pPr marL="2973463" algn="l" defTabSz="991155" rtl="0" eaLnBrk="1" latinLnBrk="0" hangingPunct="1">
        <a:defRPr sz="1951" kern="1200">
          <a:solidFill>
            <a:schemeClr val="tx1"/>
          </a:solidFill>
          <a:latin typeface="+mn-lt"/>
          <a:ea typeface="+mn-ea"/>
          <a:cs typeface="+mn-cs"/>
        </a:defRPr>
      </a:lvl7pPr>
      <a:lvl8pPr marL="3469041" algn="l" defTabSz="991155" rtl="0" eaLnBrk="1" latinLnBrk="0" hangingPunct="1">
        <a:defRPr sz="1951" kern="1200">
          <a:solidFill>
            <a:schemeClr val="tx1"/>
          </a:solidFill>
          <a:latin typeface="+mn-lt"/>
          <a:ea typeface="+mn-ea"/>
          <a:cs typeface="+mn-cs"/>
        </a:defRPr>
      </a:lvl8pPr>
      <a:lvl9pPr marL="3964618" algn="l" defTabSz="991155" rtl="0" eaLnBrk="1" latinLnBrk="0" hangingPunct="1">
        <a:defRPr sz="195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F88378C-9D96-42E8-92CD-8526DDBF4F3C}"/>
              </a:ext>
            </a:extLst>
          </p:cNvPr>
          <p:cNvSpPr>
            <a:spLocks noGrp="1"/>
          </p:cNvSpPr>
          <p:nvPr>
            <p:ph type="title"/>
          </p:nvPr>
        </p:nvSpPr>
        <p:spPr bwMode="auto">
          <a:xfrm>
            <a:off x="1750488" y="228600"/>
            <a:ext cx="800523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7" name="Text Placeholder 2">
            <a:extLst>
              <a:ext uri="{FF2B5EF4-FFF2-40B4-BE49-F238E27FC236}">
                <a16:creationId xmlns:a16="http://schemas.microsoft.com/office/drawing/2014/main" id="{49C4EDCB-B938-42B8-9865-939F84368B62}"/>
              </a:ext>
            </a:extLst>
          </p:cNvPr>
          <p:cNvSpPr>
            <a:spLocks noGrp="1"/>
          </p:cNvSpPr>
          <p:nvPr>
            <p:ph type="body" idx="1"/>
          </p:nvPr>
        </p:nvSpPr>
        <p:spPr bwMode="auto">
          <a:xfrm>
            <a:off x="647703" y="1454152"/>
            <a:ext cx="11184467" cy="4830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30" name="Rectangle 15">
            <a:extLst>
              <a:ext uri="{FF2B5EF4-FFF2-40B4-BE49-F238E27FC236}">
                <a16:creationId xmlns:a16="http://schemas.microsoft.com/office/drawing/2014/main" id="{7ECE1BFA-4997-4EE5-ADD7-5FC157887269}"/>
              </a:ext>
            </a:extLst>
          </p:cNvPr>
          <p:cNvSpPr>
            <a:spLocks noChangeArrowheads="1"/>
          </p:cNvSpPr>
          <p:nvPr userDrawn="1"/>
        </p:nvSpPr>
        <p:spPr bwMode="auto">
          <a:xfrm>
            <a:off x="5448305" y="3304123"/>
            <a:ext cx="1042273" cy="25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84" dirty="0">
                <a:solidFill>
                  <a:schemeClr val="bg1"/>
                </a:solidFill>
              </a:rPr>
              <a:t>© 3GPP 2012</a:t>
            </a:r>
            <a:endParaRPr lang="en-GB" altLang="en-US" sz="1084" dirty="0"/>
          </a:p>
        </p:txBody>
      </p:sp>
      <p:sp>
        <p:nvSpPr>
          <p:cNvPr id="5" name="Slide Number Placeholder 5">
            <a:extLst>
              <a:ext uri="{FF2B5EF4-FFF2-40B4-BE49-F238E27FC236}">
                <a16:creationId xmlns:a16="http://schemas.microsoft.com/office/drawing/2014/main" id="{E1B2C798-C6B2-4522-A8CF-E337BBB7A7E8}"/>
              </a:ext>
            </a:extLst>
          </p:cNvPr>
          <p:cNvSpPr txBox="1">
            <a:spLocks/>
          </p:cNvSpPr>
          <p:nvPr userDrawn="1"/>
        </p:nvSpPr>
        <p:spPr>
          <a:xfrm>
            <a:off x="11816871" y="6644545"/>
            <a:ext cx="336001" cy="133563"/>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868"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084" dirty="0">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Tree>
    <p:extLst>
      <p:ext uri="{BB962C8B-B14F-4D97-AF65-F5344CB8AC3E}">
        <p14:creationId xmlns:p14="http://schemas.microsoft.com/office/powerpoint/2010/main" val="2430339617"/>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Lst>
  <p:transition spd="slow"/>
  <p:hf hdr="0" ftr="0" dt="0"/>
  <p:txStyles>
    <p:titleStyle>
      <a:lvl1pPr algn="ctr" rtl="0" eaLnBrk="0" fontAlgn="base" hangingPunct="0">
        <a:spcBef>
          <a:spcPct val="0"/>
        </a:spcBef>
        <a:spcAft>
          <a:spcPct val="0"/>
        </a:spcAft>
        <a:defRPr sz="3469">
          <a:solidFill>
            <a:srgbClr val="FF0000"/>
          </a:solidFill>
          <a:latin typeface="+mj-lt"/>
          <a:ea typeface="+mj-ea"/>
          <a:cs typeface="+mj-cs"/>
        </a:defRPr>
      </a:lvl1pPr>
      <a:lvl2pPr algn="ctr" rtl="0" eaLnBrk="0" fontAlgn="base" hangingPunct="0">
        <a:spcBef>
          <a:spcPct val="0"/>
        </a:spcBef>
        <a:spcAft>
          <a:spcPct val="0"/>
        </a:spcAft>
        <a:defRPr sz="3469">
          <a:solidFill>
            <a:srgbClr val="FF0000"/>
          </a:solidFill>
          <a:latin typeface="Calibri" pitchFamily="34" charset="0"/>
        </a:defRPr>
      </a:lvl2pPr>
      <a:lvl3pPr algn="ctr" rtl="0" eaLnBrk="0" fontAlgn="base" hangingPunct="0">
        <a:spcBef>
          <a:spcPct val="0"/>
        </a:spcBef>
        <a:spcAft>
          <a:spcPct val="0"/>
        </a:spcAft>
        <a:defRPr sz="3469">
          <a:solidFill>
            <a:srgbClr val="FF0000"/>
          </a:solidFill>
          <a:latin typeface="Calibri" pitchFamily="34" charset="0"/>
        </a:defRPr>
      </a:lvl3pPr>
      <a:lvl4pPr algn="ctr" rtl="0" eaLnBrk="0" fontAlgn="base" hangingPunct="0">
        <a:spcBef>
          <a:spcPct val="0"/>
        </a:spcBef>
        <a:spcAft>
          <a:spcPct val="0"/>
        </a:spcAft>
        <a:defRPr sz="3469">
          <a:solidFill>
            <a:srgbClr val="FF0000"/>
          </a:solidFill>
          <a:latin typeface="Calibri" pitchFamily="34" charset="0"/>
        </a:defRPr>
      </a:lvl4pPr>
      <a:lvl5pPr algn="ctr" rtl="0" eaLnBrk="0" fontAlgn="base" hangingPunct="0">
        <a:spcBef>
          <a:spcPct val="0"/>
        </a:spcBef>
        <a:spcAft>
          <a:spcPct val="0"/>
        </a:spcAft>
        <a:defRPr sz="3469">
          <a:solidFill>
            <a:srgbClr val="FF0000"/>
          </a:solidFill>
          <a:latin typeface="Calibri" pitchFamily="34" charset="0"/>
        </a:defRPr>
      </a:lvl5pPr>
      <a:lvl6pPr marL="495577" algn="ctr" rtl="0" eaLnBrk="0" fontAlgn="base" hangingPunct="0">
        <a:spcBef>
          <a:spcPct val="0"/>
        </a:spcBef>
        <a:spcAft>
          <a:spcPct val="0"/>
        </a:spcAft>
        <a:defRPr sz="3469">
          <a:solidFill>
            <a:srgbClr val="FF0000"/>
          </a:solidFill>
          <a:latin typeface="Calibri" pitchFamily="34" charset="0"/>
        </a:defRPr>
      </a:lvl6pPr>
      <a:lvl7pPr marL="991155" algn="ctr" rtl="0" eaLnBrk="0" fontAlgn="base" hangingPunct="0">
        <a:spcBef>
          <a:spcPct val="0"/>
        </a:spcBef>
        <a:spcAft>
          <a:spcPct val="0"/>
        </a:spcAft>
        <a:defRPr sz="3469">
          <a:solidFill>
            <a:srgbClr val="FF0000"/>
          </a:solidFill>
          <a:latin typeface="Calibri" pitchFamily="34" charset="0"/>
        </a:defRPr>
      </a:lvl7pPr>
      <a:lvl8pPr marL="1486731" algn="ctr" rtl="0" eaLnBrk="0" fontAlgn="base" hangingPunct="0">
        <a:spcBef>
          <a:spcPct val="0"/>
        </a:spcBef>
        <a:spcAft>
          <a:spcPct val="0"/>
        </a:spcAft>
        <a:defRPr sz="3469">
          <a:solidFill>
            <a:srgbClr val="FF0000"/>
          </a:solidFill>
          <a:latin typeface="Calibri" pitchFamily="34" charset="0"/>
        </a:defRPr>
      </a:lvl8pPr>
      <a:lvl9pPr marL="1982308" algn="ctr" rtl="0" eaLnBrk="0" fontAlgn="base" hangingPunct="0">
        <a:spcBef>
          <a:spcPct val="0"/>
        </a:spcBef>
        <a:spcAft>
          <a:spcPct val="0"/>
        </a:spcAft>
        <a:defRPr sz="3469">
          <a:solidFill>
            <a:srgbClr val="FF0000"/>
          </a:solidFill>
          <a:latin typeface="Calibri" pitchFamily="34" charset="0"/>
        </a:defRPr>
      </a:lvl9pPr>
    </p:titleStyle>
    <p:bodyStyle>
      <a:lvl1pPr marL="371684" indent="-371684" algn="l" rtl="0" eaLnBrk="0" fontAlgn="base" hangingPunct="0">
        <a:spcBef>
          <a:spcPct val="20000"/>
        </a:spcBef>
        <a:spcAft>
          <a:spcPct val="0"/>
        </a:spcAft>
        <a:buBlip>
          <a:blip r:embed="rId5"/>
        </a:buBlip>
        <a:defRPr sz="3034">
          <a:solidFill>
            <a:schemeClr val="tx1"/>
          </a:solidFill>
          <a:latin typeface="+mn-lt"/>
          <a:ea typeface="+mn-ea"/>
          <a:cs typeface="+mn-cs"/>
        </a:defRPr>
      </a:lvl1pPr>
      <a:lvl2pPr marL="805312" indent="-309735" algn="l" rtl="0" eaLnBrk="0" fontAlgn="base" hangingPunct="0">
        <a:spcBef>
          <a:spcPct val="20000"/>
        </a:spcBef>
        <a:spcAft>
          <a:spcPct val="0"/>
        </a:spcAft>
        <a:buClr>
          <a:srgbClr val="C00000"/>
        </a:buClr>
        <a:buFont typeface="Arial" panose="020B0604020202020204" pitchFamily="34" charset="0"/>
        <a:buChar char="•"/>
        <a:defRPr sz="2602">
          <a:solidFill>
            <a:schemeClr val="tx1"/>
          </a:solidFill>
          <a:latin typeface="+mn-lt"/>
        </a:defRPr>
      </a:lvl2pPr>
      <a:lvl3pPr marL="1238943" indent="-247788" algn="l" rtl="0" eaLnBrk="0" fontAlgn="base" hangingPunct="0">
        <a:spcBef>
          <a:spcPct val="20000"/>
        </a:spcBef>
        <a:spcAft>
          <a:spcPct val="0"/>
        </a:spcAft>
        <a:buFont typeface="Arial" panose="020B0604020202020204" pitchFamily="34" charset="0"/>
        <a:buChar char="•"/>
        <a:defRPr sz="2167">
          <a:solidFill>
            <a:schemeClr val="tx1"/>
          </a:solidFill>
          <a:latin typeface="+mn-lt"/>
        </a:defRPr>
      </a:lvl3pPr>
      <a:lvl4pPr marL="1734520" indent="-247788" algn="l" rtl="0" eaLnBrk="0" fontAlgn="base" hangingPunct="0">
        <a:spcBef>
          <a:spcPct val="20000"/>
        </a:spcBef>
        <a:spcAft>
          <a:spcPct val="0"/>
        </a:spcAft>
        <a:buFont typeface="Arial" panose="020B0604020202020204" pitchFamily="34" charset="0"/>
        <a:buChar char="–"/>
        <a:defRPr sz="2167">
          <a:solidFill>
            <a:schemeClr val="tx1"/>
          </a:solidFill>
          <a:latin typeface="+mn-lt"/>
        </a:defRPr>
      </a:lvl4pPr>
      <a:lvl5pPr marL="2230097" indent="-247788" algn="l" rtl="0" eaLnBrk="0" fontAlgn="base" hangingPunct="0">
        <a:spcBef>
          <a:spcPct val="20000"/>
        </a:spcBef>
        <a:spcAft>
          <a:spcPct val="0"/>
        </a:spcAft>
        <a:buFont typeface="Arial" panose="020B0604020202020204" pitchFamily="34" charset="0"/>
        <a:buChar char="»"/>
        <a:defRPr sz="1733">
          <a:solidFill>
            <a:schemeClr val="tx1"/>
          </a:solidFill>
          <a:latin typeface="+mn-lt"/>
        </a:defRPr>
      </a:lvl5pPr>
      <a:lvl6pPr marL="2725674" indent="-247788" algn="l" rtl="0" eaLnBrk="0" fontAlgn="base" hangingPunct="0">
        <a:spcBef>
          <a:spcPct val="20000"/>
        </a:spcBef>
        <a:spcAft>
          <a:spcPct val="0"/>
        </a:spcAft>
        <a:buFont typeface="Arial" charset="0"/>
        <a:buChar char="»"/>
        <a:defRPr sz="1733">
          <a:solidFill>
            <a:schemeClr val="tx1"/>
          </a:solidFill>
          <a:latin typeface="+mn-lt"/>
        </a:defRPr>
      </a:lvl6pPr>
      <a:lvl7pPr marL="3221252" indent="-247788" algn="l" rtl="0" eaLnBrk="0" fontAlgn="base" hangingPunct="0">
        <a:spcBef>
          <a:spcPct val="20000"/>
        </a:spcBef>
        <a:spcAft>
          <a:spcPct val="0"/>
        </a:spcAft>
        <a:buFont typeface="Arial" charset="0"/>
        <a:buChar char="»"/>
        <a:defRPr sz="1733">
          <a:solidFill>
            <a:schemeClr val="tx1"/>
          </a:solidFill>
          <a:latin typeface="+mn-lt"/>
        </a:defRPr>
      </a:lvl7pPr>
      <a:lvl8pPr marL="3716829" indent="-247788" algn="l" rtl="0" eaLnBrk="0" fontAlgn="base" hangingPunct="0">
        <a:spcBef>
          <a:spcPct val="20000"/>
        </a:spcBef>
        <a:spcAft>
          <a:spcPct val="0"/>
        </a:spcAft>
        <a:buFont typeface="Arial" charset="0"/>
        <a:buChar char="»"/>
        <a:defRPr sz="1733">
          <a:solidFill>
            <a:schemeClr val="tx1"/>
          </a:solidFill>
          <a:latin typeface="+mn-lt"/>
        </a:defRPr>
      </a:lvl8pPr>
      <a:lvl9pPr marL="4212406" indent="-247788" algn="l" rtl="0" eaLnBrk="0" fontAlgn="base" hangingPunct="0">
        <a:spcBef>
          <a:spcPct val="20000"/>
        </a:spcBef>
        <a:spcAft>
          <a:spcPct val="0"/>
        </a:spcAft>
        <a:buFont typeface="Arial" charset="0"/>
        <a:buChar char="»"/>
        <a:defRPr sz="1733">
          <a:solidFill>
            <a:schemeClr val="tx1"/>
          </a:solidFill>
          <a:latin typeface="+mn-lt"/>
        </a:defRPr>
      </a:lvl9pPr>
    </p:bodyStyle>
    <p:otherStyle>
      <a:defPPr>
        <a:defRPr lang="en-US"/>
      </a:defPPr>
      <a:lvl1pPr marL="0" algn="l" defTabSz="991155" rtl="0" eaLnBrk="1" latinLnBrk="0" hangingPunct="1">
        <a:defRPr sz="1951" kern="1200">
          <a:solidFill>
            <a:schemeClr val="tx1"/>
          </a:solidFill>
          <a:latin typeface="+mn-lt"/>
          <a:ea typeface="+mn-ea"/>
          <a:cs typeface="+mn-cs"/>
        </a:defRPr>
      </a:lvl1pPr>
      <a:lvl2pPr marL="495577" algn="l" defTabSz="991155" rtl="0" eaLnBrk="1" latinLnBrk="0" hangingPunct="1">
        <a:defRPr sz="1951" kern="1200">
          <a:solidFill>
            <a:schemeClr val="tx1"/>
          </a:solidFill>
          <a:latin typeface="+mn-lt"/>
          <a:ea typeface="+mn-ea"/>
          <a:cs typeface="+mn-cs"/>
        </a:defRPr>
      </a:lvl2pPr>
      <a:lvl3pPr marL="991155" algn="l" defTabSz="991155" rtl="0" eaLnBrk="1" latinLnBrk="0" hangingPunct="1">
        <a:defRPr sz="1951" kern="1200">
          <a:solidFill>
            <a:schemeClr val="tx1"/>
          </a:solidFill>
          <a:latin typeface="+mn-lt"/>
          <a:ea typeface="+mn-ea"/>
          <a:cs typeface="+mn-cs"/>
        </a:defRPr>
      </a:lvl3pPr>
      <a:lvl4pPr marL="1486731" algn="l" defTabSz="991155" rtl="0" eaLnBrk="1" latinLnBrk="0" hangingPunct="1">
        <a:defRPr sz="1951" kern="1200">
          <a:solidFill>
            <a:schemeClr val="tx1"/>
          </a:solidFill>
          <a:latin typeface="+mn-lt"/>
          <a:ea typeface="+mn-ea"/>
          <a:cs typeface="+mn-cs"/>
        </a:defRPr>
      </a:lvl4pPr>
      <a:lvl5pPr marL="1982308" algn="l" defTabSz="991155" rtl="0" eaLnBrk="1" latinLnBrk="0" hangingPunct="1">
        <a:defRPr sz="1951" kern="1200">
          <a:solidFill>
            <a:schemeClr val="tx1"/>
          </a:solidFill>
          <a:latin typeface="+mn-lt"/>
          <a:ea typeface="+mn-ea"/>
          <a:cs typeface="+mn-cs"/>
        </a:defRPr>
      </a:lvl5pPr>
      <a:lvl6pPr marL="2477886" algn="l" defTabSz="991155" rtl="0" eaLnBrk="1" latinLnBrk="0" hangingPunct="1">
        <a:defRPr sz="1951" kern="1200">
          <a:solidFill>
            <a:schemeClr val="tx1"/>
          </a:solidFill>
          <a:latin typeface="+mn-lt"/>
          <a:ea typeface="+mn-ea"/>
          <a:cs typeface="+mn-cs"/>
        </a:defRPr>
      </a:lvl6pPr>
      <a:lvl7pPr marL="2973463" algn="l" defTabSz="991155" rtl="0" eaLnBrk="1" latinLnBrk="0" hangingPunct="1">
        <a:defRPr sz="1951" kern="1200">
          <a:solidFill>
            <a:schemeClr val="tx1"/>
          </a:solidFill>
          <a:latin typeface="+mn-lt"/>
          <a:ea typeface="+mn-ea"/>
          <a:cs typeface="+mn-cs"/>
        </a:defRPr>
      </a:lvl7pPr>
      <a:lvl8pPr marL="3469041" algn="l" defTabSz="991155" rtl="0" eaLnBrk="1" latinLnBrk="0" hangingPunct="1">
        <a:defRPr sz="1951" kern="1200">
          <a:solidFill>
            <a:schemeClr val="tx1"/>
          </a:solidFill>
          <a:latin typeface="+mn-lt"/>
          <a:ea typeface="+mn-ea"/>
          <a:cs typeface="+mn-cs"/>
        </a:defRPr>
      </a:lvl8pPr>
      <a:lvl9pPr marL="3964618" algn="l" defTabSz="991155" rtl="0" eaLnBrk="1" latinLnBrk="0" hangingPunct="1">
        <a:defRPr sz="19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Visio_Drawing.vsdx"/><Relationship Id="rId2" Type="http://schemas.openxmlformats.org/officeDocument/2006/relationships/image" Target="../media/image5.png"/><Relationship Id="rId1" Type="http://schemas.openxmlformats.org/officeDocument/2006/relationships/slideLayout" Target="../slideLayouts/slideLayout14.xml"/><Relationship Id="rId4" Type="http://schemas.openxmlformats.org/officeDocument/2006/relationships/image" Target="../media/image6.emf"/></Relationships>
</file>

<file path=ppt/slides/_rels/slide4.xml.rels><?xml version="1.0" encoding="UTF-8" standalone="yes"?>
<Relationships xmlns="http://schemas.openxmlformats.org/package/2006/relationships"><Relationship Id="rId3" Type="http://schemas.openxmlformats.org/officeDocument/2006/relationships/package" Target="../embeddings/Microsoft_Visio_Drawing1.vsdx"/><Relationship Id="rId2" Type="http://schemas.openxmlformats.org/officeDocument/2006/relationships/image" Target="../media/image5.png"/><Relationship Id="rId1" Type="http://schemas.openxmlformats.org/officeDocument/2006/relationships/slideLayout" Target="../slideLayouts/slideLayout14.xml"/><Relationship Id="rId4" Type="http://schemas.openxmlformats.org/officeDocument/2006/relationships/image" Target="../media/image7.emf"/></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8CA0F-D8F1-4A1D-B054-9C9D5323BB36}"/>
              </a:ext>
            </a:extLst>
          </p:cNvPr>
          <p:cNvSpPr>
            <a:spLocks noGrp="1"/>
          </p:cNvSpPr>
          <p:nvPr>
            <p:ph type="ctrTitle"/>
          </p:nvPr>
        </p:nvSpPr>
        <p:spPr/>
        <p:txBody>
          <a:bodyPr/>
          <a:lstStyle/>
          <a:p>
            <a:r>
              <a:rPr lang="en-US" dirty="0">
                <a:solidFill>
                  <a:schemeClr val="tx1"/>
                </a:solidFill>
              </a:rPr>
              <a:t>Draft Session for </a:t>
            </a:r>
            <a:r>
              <a:rPr lang="en-US" dirty="0" err="1">
                <a:solidFill>
                  <a:schemeClr val="tx1"/>
                </a:solidFill>
              </a:rPr>
              <a:t>AIoT</a:t>
            </a:r>
            <a:endParaRPr lang="en-US" dirty="0">
              <a:solidFill>
                <a:schemeClr val="tx1"/>
              </a:solidFill>
            </a:endParaRPr>
          </a:p>
        </p:txBody>
      </p:sp>
      <p:sp>
        <p:nvSpPr>
          <p:cNvPr id="3" name="Subtitle 2">
            <a:extLst>
              <a:ext uri="{FF2B5EF4-FFF2-40B4-BE49-F238E27FC236}">
                <a16:creationId xmlns:a16="http://schemas.microsoft.com/office/drawing/2014/main" id="{D0131E32-5769-4333-B8D6-800B757A4D6C}"/>
              </a:ext>
            </a:extLst>
          </p:cNvPr>
          <p:cNvSpPr>
            <a:spLocks noGrp="1"/>
          </p:cNvSpPr>
          <p:nvPr>
            <p:ph type="subTitle" idx="1"/>
          </p:nvPr>
        </p:nvSpPr>
        <p:spPr>
          <a:xfrm>
            <a:off x="1261410" y="3568414"/>
            <a:ext cx="9669180" cy="1424938"/>
          </a:xfrm>
        </p:spPr>
        <p:txBody>
          <a:bodyPr/>
          <a:lstStyle/>
          <a:p>
            <a:r>
              <a:rPr lang="en-US" dirty="0"/>
              <a:t>Interim Agreement for Key Issue 1</a:t>
            </a:r>
          </a:p>
        </p:txBody>
      </p:sp>
      <p:sp>
        <p:nvSpPr>
          <p:cNvPr id="7" name="TextBox 6">
            <a:extLst>
              <a:ext uri="{FF2B5EF4-FFF2-40B4-BE49-F238E27FC236}">
                <a16:creationId xmlns:a16="http://schemas.microsoft.com/office/drawing/2014/main" id="{BD4C07CE-5B29-4702-9D1C-D0C398AA13C3}"/>
              </a:ext>
            </a:extLst>
          </p:cNvPr>
          <p:cNvSpPr txBox="1"/>
          <p:nvPr/>
        </p:nvSpPr>
        <p:spPr>
          <a:xfrm>
            <a:off x="8601740" y="822255"/>
            <a:ext cx="3481216" cy="632353"/>
          </a:xfrm>
          <a:prstGeom prst="rect">
            <a:avLst/>
          </a:prstGeom>
          <a:noFill/>
        </p:spPr>
        <p:txBody>
          <a:bodyPr wrap="square">
            <a:spAutoFit/>
          </a:bodyPr>
          <a:lstStyle/>
          <a:p>
            <a:pPr hangingPunct="0">
              <a:spcAft>
                <a:spcPts val="732"/>
              </a:spcAft>
              <a:tabLst>
                <a:tab pos="4975666" algn="r"/>
              </a:tabLst>
            </a:pPr>
            <a:r>
              <a:rPr lang="en-GB" sz="1463" b="1" dirty="0">
                <a:solidFill>
                  <a:srgbClr val="000000"/>
                </a:solidFill>
                <a:latin typeface="Arial" panose="020B0604020202020204" pitchFamily="34" charset="0"/>
                <a:ea typeface="SimSun" panose="02010600030101010101" pitchFamily="2" charset="-122"/>
              </a:rPr>
              <a:t>SA WG2 Meeting #171 Wuhan	</a:t>
            </a:r>
          </a:p>
          <a:p>
            <a:pPr hangingPunct="0">
              <a:spcAft>
                <a:spcPts val="732"/>
              </a:spcAft>
              <a:tabLst>
                <a:tab pos="4975666" algn="r"/>
              </a:tabLst>
            </a:pPr>
            <a:r>
              <a:rPr lang="en-GB" sz="1463" b="1" dirty="0">
                <a:solidFill>
                  <a:srgbClr val="000000"/>
                </a:solidFill>
                <a:latin typeface="Arial" panose="020B0604020202020204" pitchFamily="34" charset="0"/>
                <a:ea typeface="SimSun" panose="02010600030101010101" pitchFamily="2" charset="-122"/>
              </a:rPr>
              <a:t>Oct. 13 – 17, 2025</a:t>
            </a:r>
            <a:endParaRPr lang="en-US" sz="1463" dirty="0"/>
          </a:p>
        </p:txBody>
      </p:sp>
    </p:spTree>
    <p:extLst>
      <p:ext uri="{BB962C8B-B14F-4D97-AF65-F5344CB8AC3E}">
        <p14:creationId xmlns:p14="http://schemas.microsoft.com/office/powerpoint/2010/main" val="399343419"/>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9B09CEA-4E4B-4DA6-BD5F-86A948135B06}"/>
              </a:ext>
            </a:extLst>
          </p:cNvPr>
          <p:cNvSpPr>
            <a:spLocks noGrp="1"/>
          </p:cNvSpPr>
          <p:nvPr>
            <p:ph type="title"/>
          </p:nvPr>
        </p:nvSpPr>
        <p:spPr>
          <a:xfrm>
            <a:off x="63610" y="149087"/>
            <a:ext cx="11942860" cy="510871"/>
          </a:xfrm>
        </p:spPr>
        <p:txBody>
          <a:bodyPr/>
          <a:lstStyle/>
          <a:p>
            <a:r>
              <a:rPr lang="en-US" altLang="zh-CN" sz="2400" dirty="0">
                <a:highlight>
                  <a:srgbClr val="FFFF00"/>
                </a:highlight>
              </a:rPr>
              <a:t>AIOTF discovery and Selection, in case AF provides UE reader ID (aka. Case 2 in previous slide )</a:t>
            </a:r>
            <a:endParaRPr lang="zh-CN" altLang="en-US" sz="2400" dirty="0">
              <a:highlight>
                <a:srgbClr val="FFFF00"/>
              </a:highlight>
            </a:endParaRPr>
          </a:p>
        </p:txBody>
      </p:sp>
      <p:sp>
        <p:nvSpPr>
          <p:cNvPr id="3" name="内容占位符 2">
            <a:extLst>
              <a:ext uri="{FF2B5EF4-FFF2-40B4-BE49-F238E27FC236}">
                <a16:creationId xmlns:a16="http://schemas.microsoft.com/office/drawing/2014/main" id="{DF2F4F54-7954-44A5-9483-6771173D0628}"/>
              </a:ext>
            </a:extLst>
          </p:cNvPr>
          <p:cNvSpPr>
            <a:spLocks noGrp="1"/>
          </p:cNvSpPr>
          <p:nvPr>
            <p:ph idx="1"/>
          </p:nvPr>
        </p:nvSpPr>
        <p:spPr>
          <a:xfrm>
            <a:off x="360642" y="969122"/>
            <a:ext cx="11184467" cy="5614558"/>
          </a:xfrm>
        </p:spPr>
        <p:txBody>
          <a:bodyPr/>
          <a:lstStyle/>
          <a:p>
            <a:r>
              <a:rPr lang="en-US" altLang="zh-CN" sz="2800" dirty="0">
                <a:solidFill>
                  <a:srgbClr val="FF0000"/>
                </a:solidFill>
              </a:rPr>
              <a:t>Open Issue: NRF based or UDM based AIOTF Selection</a:t>
            </a:r>
          </a:p>
          <a:p>
            <a:pPr marL="947978" lvl="1" indent="-514350">
              <a:buFont typeface="+mj-lt"/>
              <a:buAutoNum type="alphaLcParenR"/>
            </a:pPr>
            <a:r>
              <a:rPr lang="en-US" altLang="zh-CN" sz="2400" dirty="0"/>
              <a:t>NRF based AIOTF selection</a:t>
            </a:r>
          </a:p>
          <a:p>
            <a:pPr marL="1381609" lvl="2" indent="-514350">
              <a:buFont typeface="+mj-lt"/>
              <a:buAutoNum type="arabicPeriod"/>
            </a:pPr>
            <a:r>
              <a:rPr lang="en-US" altLang="zh-CN" sz="2000" dirty="0"/>
              <a:t>NEF retrieve the serving AMF ID from the UDM-&gt;NEF selects the AIOTF Selection using NRF</a:t>
            </a:r>
            <a:r>
              <a:rPr lang="en-GB" altLang="zh-CN" sz="1600" dirty="0">
                <a:effectLst/>
                <a:latin typeface="Times New Roman" panose="02020603050405020304" pitchFamily="18" charset="0"/>
                <a:ea typeface="Malgun Gothic" panose="020B0503020000020004" pitchFamily="34" charset="-127"/>
              </a:rPr>
              <a:t> </a:t>
            </a:r>
            <a:r>
              <a:rPr lang="en-GB" altLang="zh-CN" sz="2000" dirty="0"/>
              <a:t>based on the serving AMF</a:t>
            </a:r>
            <a:r>
              <a:rPr lang="en-US" altLang="zh-CN" sz="2000" dirty="0"/>
              <a:t> (S2-2508879)</a:t>
            </a:r>
          </a:p>
          <a:p>
            <a:pPr marL="947978" lvl="1" indent="-514350">
              <a:buFont typeface="+mj-lt"/>
              <a:buAutoNum type="alphaLcParenR"/>
            </a:pPr>
            <a:r>
              <a:rPr lang="en-US" altLang="zh-CN" sz="2400" dirty="0"/>
              <a:t>UDM based AIOTF selection (S2-2508660)</a:t>
            </a:r>
          </a:p>
          <a:p>
            <a:pPr marL="1381609" lvl="2" indent="-514350">
              <a:buFont typeface="+mj-lt"/>
              <a:buAutoNum type="arabicPeriod"/>
            </a:pPr>
            <a:r>
              <a:rPr lang="en-US" altLang="zh-CN" sz="2000" dirty="0">
                <a:highlight>
                  <a:srgbClr val="FFFF00"/>
                </a:highlight>
              </a:rPr>
              <a:t>NEF retrieve the serving AIOTF from the UDM; </a:t>
            </a:r>
          </a:p>
          <a:p>
            <a:pPr marL="1381609" lvl="2" indent="-514350">
              <a:buFont typeface="+mj-lt"/>
              <a:buAutoNum type="arabicPeriod"/>
            </a:pPr>
            <a:r>
              <a:rPr lang="en-US" altLang="zh-CN" sz="2000" dirty="0">
                <a:highlight>
                  <a:srgbClr val="FFFF00"/>
                </a:highlight>
              </a:rPr>
              <a:t>The serving AMF registers the serving AIOTF information to the UDM</a:t>
            </a:r>
          </a:p>
          <a:p>
            <a:pPr marL="1381609" lvl="2" indent="-514350">
              <a:buFont typeface="+mj-lt"/>
              <a:buAutoNum type="arabicPeriod"/>
            </a:pPr>
            <a:r>
              <a:rPr lang="en-US" altLang="zh-CN" sz="2000" dirty="0">
                <a:highlight>
                  <a:srgbClr val="FA7100"/>
                </a:highlight>
              </a:rPr>
              <a:t>the serving AIOTF information directly registers its ID to the UDM</a:t>
            </a:r>
          </a:p>
          <a:p>
            <a:pPr marL="867259" lvl="2" indent="0">
              <a:buNone/>
            </a:pPr>
            <a:r>
              <a:rPr lang="en-US" altLang="zh-CN" sz="2000" dirty="0">
                <a:solidFill>
                  <a:srgbClr val="FF0000"/>
                </a:solidFill>
              </a:rPr>
              <a:t>If the UDM based AIOTF selection is as WF, then to determine 2 or </a:t>
            </a:r>
            <a:r>
              <a:rPr lang="en-US" altLang="zh-CN" sz="2000" i="1" dirty="0">
                <a:solidFill>
                  <a:srgbClr val="FF0000"/>
                </a:solidFill>
              </a:rPr>
              <a:t>3</a:t>
            </a:r>
          </a:p>
          <a:p>
            <a:pPr marL="867259" lvl="2" indent="0">
              <a:buNone/>
            </a:pPr>
            <a:r>
              <a:rPr lang="en-US" altLang="zh-CN" sz="2800" dirty="0">
                <a:solidFill>
                  <a:srgbClr val="FF0000"/>
                </a:solidFill>
                <a:highlight>
                  <a:srgbClr val="FFFF00"/>
                </a:highlight>
              </a:rPr>
              <a:t>WF</a:t>
            </a:r>
            <a:r>
              <a:rPr lang="zh-CN" altLang="en-US" sz="2800" dirty="0">
                <a:solidFill>
                  <a:srgbClr val="FF0000"/>
                </a:solidFill>
                <a:highlight>
                  <a:srgbClr val="FFFF00"/>
                </a:highlight>
              </a:rPr>
              <a:t> </a:t>
            </a:r>
            <a:r>
              <a:rPr lang="en-US" altLang="zh-CN" sz="2800" dirty="0">
                <a:solidFill>
                  <a:srgbClr val="FF0000"/>
                </a:solidFill>
                <a:highlight>
                  <a:srgbClr val="FFFF00"/>
                </a:highlight>
              </a:rPr>
              <a:t>proposal:</a:t>
            </a:r>
          </a:p>
          <a:p>
            <a:pPr lvl="1"/>
            <a:r>
              <a:rPr lang="en-US" altLang="zh-CN" sz="2400" dirty="0">
                <a:highlight>
                  <a:srgbClr val="FFFF00"/>
                </a:highlight>
              </a:rPr>
              <a:t>WF1: Option a, or</a:t>
            </a:r>
          </a:p>
          <a:p>
            <a:pPr lvl="1"/>
            <a:r>
              <a:rPr lang="en-US" altLang="zh-CN" sz="2400" dirty="0">
                <a:highlight>
                  <a:srgbClr val="FFFF00"/>
                </a:highlight>
              </a:rPr>
              <a:t>WF2: Option b1, or</a:t>
            </a:r>
          </a:p>
          <a:p>
            <a:pPr lvl="1"/>
            <a:r>
              <a:rPr lang="en-US" altLang="zh-CN" sz="2400" dirty="0">
                <a:highlight>
                  <a:srgbClr val="FFFF00"/>
                </a:highlight>
              </a:rPr>
              <a:t>WF3: Option b2</a:t>
            </a:r>
          </a:p>
        </p:txBody>
      </p:sp>
    </p:spTree>
    <p:extLst>
      <p:ext uri="{BB962C8B-B14F-4D97-AF65-F5344CB8AC3E}">
        <p14:creationId xmlns:p14="http://schemas.microsoft.com/office/powerpoint/2010/main" val="2164688965"/>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ED64E50-9684-4F8D-A669-B98AD25D53B9}"/>
              </a:ext>
            </a:extLst>
          </p:cNvPr>
          <p:cNvSpPr>
            <a:spLocks noGrp="1"/>
          </p:cNvSpPr>
          <p:nvPr>
            <p:ph type="title"/>
          </p:nvPr>
        </p:nvSpPr>
        <p:spPr/>
        <p:txBody>
          <a:bodyPr/>
          <a:lstStyle/>
          <a:p>
            <a:r>
              <a:rPr lang="en-US" altLang="zh-CN" dirty="0"/>
              <a:t>UE reader ID allocation </a:t>
            </a:r>
            <a:endParaRPr lang="zh-CN" altLang="en-US" dirty="0"/>
          </a:p>
        </p:txBody>
      </p:sp>
      <p:sp>
        <p:nvSpPr>
          <p:cNvPr id="3" name="内容占位符 2">
            <a:extLst>
              <a:ext uri="{FF2B5EF4-FFF2-40B4-BE49-F238E27FC236}">
                <a16:creationId xmlns:a16="http://schemas.microsoft.com/office/drawing/2014/main" id="{767818EF-E1C1-4B0E-9769-8D1CC4E23183}"/>
              </a:ext>
            </a:extLst>
          </p:cNvPr>
          <p:cNvSpPr>
            <a:spLocks noGrp="1"/>
          </p:cNvSpPr>
          <p:nvPr>
            <p:ph idx="1"/>
          </p:nvPr>
        </p:nvSpPr>
        <p:spPr>
          <a:xfrm>
            <a:off x="214685" y="1454152"/>
            <a:ext cx="11617485" cy="4111761"/>
          </a:xfrm>
        </p:spPr>
        <p:txBody>
          <a:bodyPr/>
          <a:lstStyle/>
          <a:p>
            <a:r>
              <a:rPr lang="en-US" altLang="zh-CN" dirty="0">
                <a:solidFill>
                  <a:srgbClr val="FF0000"/>
                </a:solidFill>
              </a:rPr>
              <a:t>Open issue: </a:t>
            </a:r>
            <a:r>
              <a:rPr lang="en-US" altLang="zh-CN" dirty="0"/>
              <a:t>whether the UE reader ID allocation is required? If required, which entity  will allocate the UE reader ID. </a:t>
            </a:r>
          </a:p>
          <a:p>
            <a:pPr lvl="1"/>
            <a:r>
              <a:rPr lang="en-US" altLang="zh-CN" dirty="0" err="1"/>
              <a:t>gNB</a:t>
            </a:r>
            <a:r>
              <a:rPr lang="en-US" altLang="zh-CN" dirty="0"/>
              <a:t> allocates the UE reader ID (S2-2508398)</a:t>
            </a:r>
          </a:p>
          <a:p>
            <a:pPr lvl="1"/>
            <a:r>
              <a:rPr lang="en-US" altLang="zh-CN" dirty="0"/>
              <a:t>AMF allocates the UE reader ID (S2-2509062)</a:t>
            </a:r>
          </a:p>
          <a:p>
            <a:pPr lvl="1"/>
            <a:r>
              <a:rPr lang="en-US" altLang="zh-CN" dirty="0"/>
              <a:t>AIOTF allocates the UE reader ID (S2-2508660)</a:t>
            </a:r>
          </a:p>
          <a:p>
            <a:pPr lvl="1"/>
            <a:r>
              <a:rPr lang="en-US" altLang="zh-CN" dirty="0"/>
              <a:t>Existing ID (NGAP UE ID) is used. (S2-2508701)</a:t>
            </a:r>
          </a:p>
          <a:p>
            <a:pPr marL="371684" lvl="1" indent="-371684">
              <a:buBlip>
                <a:blip r:embed="rId2"/>
              </a:buBlip>
            </a:pPr>
            <a:r>
              <a:rPr lang="en-US" altLang="zh-CN" sz="3034" dirty="0">
                <a:solidFill>
                  <a:srgbClr val="FF0000"/>
                </a:solidFill>
                <a:highlight>
                  <a:srgbClr val="FFFF00"/>
                </a:highlight>
                <a:ea typeface="+mn-ea"/>
                <a:cs typeface="+mn-cs"/>
              </a:rPr>
              <a:t>WF proposal:</a:t>
            </a:r>
          </a:p>
          <a:p>
            <a:pPr lvl="1"/>
            <a:r>
              <a:rPr lang="en-US" altLang="zh-CN" dirty="0">
                <a:highlight>
                  <a:srgbClr val="FFFF00"/>
                </a:highlight>
              </a:rPr>
              <a:t>Addressed in the normative work (no TU left in study work)</a:t>
            </a:r>
          </a:p>
        </p:txBody>
      </p:sp>
    </p:spTree>
    <p:extLst>
      <p:ext uri="{BB962C8B-B14F-4D97-AF65-F5344CB8AC3E}">
        <p14:creationId xmlns:p14="http://schemas.microsoft.com/office/powerpoint/2010/main" val="1424814643"/>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5D7F0CA-5D90-4C76-9F3F-A18A5589401F}"/>
              </a:ext>
            </a:extLst>
          </p:cNvPr>
          <p:cNvSpPr>
            <a:spLocks noGrp="1"/>
          </p:cNvSpPr>
          <p:nvPr>
            <p:ph type="title"/>
          </p:nvPr>
        </p:nvSpPr>
        <p:spPr/>
        <p:txBody>
          <a:bodyPr/>
          <a:lstStyle/>
          <a:p>
            <a:r>
              <a:rPr lang="en-US" altLang="zh-CN" dirty="0"/>
              <a:t>Other aspects</a:t>
            </a:r>
            <a:endParaRPr lang="zh-CN" altLang="en-US" dirty="0"/>
          </a:p>
        </p:txBody>
      </p:sp>
      <p:sp>
        <p:nvSpPr>
          <p:cNvPr id="3" name="内容占位符 2">
            <a:extLst>
              <a:ext uri="{FF2B5EF4-FFF2-40B4-BE49-F238E27FC236}">
                <a16:creationId xmlns:a16="http://schemas.microsoft.com/office/drawing/2014/main" id="{FB8BED7C-6816-425D-BAC5-751DB0E4B60C}"/>
              </a:ext>
            </a:extLst>
          </p:cNvPr>
          <p:cNvSpPr>
            <a:spLocks noGrp="1"/>
          </p:cNvSpPr>
          <p:nvPr>
            <p:ph idx="1"/>
          </p:nvPr>
        </p:nvSpPr>
        <p:spPr/>
        <p:txBody>
          <a:bodyPr/>
          <a:lstStyle/>
          <a:p>
            <a:endParaRPr lang="zh-CN" altLang="en-US" dirty="0"/>
          </a:p>
        </p:txBody>
      </p:sp>
    </p:spTree>
    <p:extLst>
      <p:ext uri="{BB962C8B-B14F-4D97-AF65-F5344CB8AC3E}">
        <p14:creationId xmlns:p14="http://schemas.microsoft.com/office/powerpoint/2010/main" val="1480136509"/>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2BBD9587-4CE1-4E26-97DF-12424B01B26F}"/>
              </a:ext>
            </a:extLst>
          </p:cNvPr>
          <p:cNvSpPr>
            <a:spLocks noGrp="1"/>
          </p:cNvSpPr>
          <p:nvPr>
            <p:ph type="title"/>
          </p:nvPr>
        </p:nvSpPr>
        <p:spPr>
          <a:xfrm>
            <a:off x="2326931" y="243176"/>
            <a:ext cx="6975177" cy="929308"/>
          </a:xfrm>
        </p:spPr>
        <p:txBody>
          <a:bodyPr wrap="square" anchor="ctr">
            <a:normAutofit/>
          </a:bodyPr>
          <a:lstStyle/>
          <a:p>
            <a:r>
              <a:rPr lang="en-US" dirty="0">
                <a:solidFill>
                  <a:schemeClr val="tx1"/>
                </a:solidFill>
              </a:rPr>
              <a:t>List of Topics</a:t>
            </a:r>
          </a:p>
        </p:txBody>
      </p:sp>
      <p:sp>
        <p:nvSpPr>
          <p:cNvPr id="5" name="Content Placeholder 2">
            <a:extLst>
              <a:ext uri="{FF2B5EF4-FFF2-40B4-BE49-F238E27FC236}">
                <a16:creationId xmlns:a16="http://schemas.microsoft.com/office/drawing/2014/main" id="{B1B7A073-5C24-464D-A363-9847CF618387}"/>
              </a:ext>
            </a:extLst>
          </p:cNvPr>
          <p:cNvSpPr>
            <a:spLocks noGrp="1"/>
          </p:cNvSpPr>
          <p:nvPr>
            <p:ph idx="1"/>
          </p:nvPr>
        </p:nvSpPr>
        <p:spPr>
          <a:xfrm>
            <a:off x="454619" y="1382347"/>
            <a:ext cx="11289846" cy="5063423"/>
          </a:xfrm>
        </p:spPr>
        <p:txBody>
          <a:bodyPr/>
          <a:lstStyle/>
          <a:p>
            <a:pPr>
              <a:lnSpc>
                <a:spcPct val="110000"/>
              </a:lnSpc>
              <a:defRPr/>
            </a:pPr>
            <a:r>
              <a:rPr lang="en-GB" altLang="zh-CN" sz="1968" dirty="0"/>
              <a:t>System Architecture in reference point representation</a:t>
            </a:r>
            <a:r>
              <a:rPr lang="en-US" sz="1968" dirty="0"/>
              <a:t> </a:t>
            </a:r>
          </a:p>
          <a:p>
            <a:pPr>
              <a:lnSpc>
                <a:spcPct val="110000"/>
              </a:lnSpc>
              <a:defRPr/>
            </a:pPr>
            <a:r>
              <a:rPr lang="en-US" sz="1968" dirty="0"/>
              <a:t>Protocol Stack</a:t>
            </a:r>
          </a:p>
          <a:p>
            <a:pPr>
              <a:lnSpc>
                <a:spcPct val="110000"/>
              </a:lnSpc>
              <a:defRPr/>
            </a:pPr>
            <a:r>
              <a:rPr lang="en-GB" altLang="zh-CN" sz="1968" dirty="0"/>
              <a:t>UE reader subscription, authorization and revocation</a:t>
            </a:r>
            <a:endParaRPr lang="en-US" altLang="zh-CN" sz="1968" dirty="0"/>
          </a:p>
          <a:p>
            <a:pPr>
              <a:lnSpc>
                <a:spcPct val="110000"/>
              </a:lnSpc>
              <a:defRPr/>
            </a:pPr>
            <a:r>
              <a:rPr lang="en-GB" altLang="zh-CN" sz="1968" dirty="0"/>
              <a:t>Radio resource management for UE Reader operation</a:t>
            </a:r>
            <a:endParaRPr lang="en-US" altLang="zh-CN" sz="1968" dirty="0"/>
          </a:p>
          <a:p>
            <a:pPr>
              <a:lnSpc>
                <a:spcPct val="110000"/>
              </a:lnSpc>
              <a:defRPr/>
            </a:pPr>
            <a:r>
              <a:rPr lang="en-US" sz="1968" dirty="0"/>
              <a:t>AIOTF discovery and Selection</a:t>
            </a:r>
          </a:p>
          <a:p>
            <a:pPr>
              <a:lnSpc>
                <a:spcPct val="110000"/>
              </a:lnSpc>
              <a:defRPr/>
            </a:pPr>
            <a:r>
              <a:rPr lang="en-US" sz="1968" dirty="0"/>
              <a:t>UE reader selection</a:t>
            </a:r>
          </a:p>
          <a:p>
            <a:pPr>
              <a:lnSpc>
                <a:spcPct val="110000"/>
              </a:lnSpc>
              <a:defRPr/>
            </a:pPr>
            <a:r>
              <a:rPr lang="en-US" sz="1968" dirty="0"/>
              <a:t>UE reader ID allocation</a:t>
            </a:r>
          </a:p>
          <a:p>
            <a:pPr>
              <a:lnSpc>
                <a:spcPct val="110000"/>
              </a:lnSpc>
              <a:defRPr/>
            </a:pPr>
            <a:endParaRPr lang="en-US" sz="1968" dirty="0"/>
          </a:p>
          <a:p>
            <a:pPr>
              <a:lnSpc>
                <a:spcPct val="110000"/>
              </a:lnSpc>
              <a:defRPr/>
            </a:pPr>
            <a:endParaRPr lang="en-US" sz="1968" dirty="0"/>
          </a:p>
        </p:txBody>
      </p:sp>
    </p:spTree>
    <p:extLst>
      <p:ext uri="{BB962C8B-B14F-4D97-AF65-F5344CB8AC3E}">
        <p14:creationId xmlns:p14="http://schemas.microsoft.com/office/powerpoint/2010/main" val="2889348978"/>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3DD3040-67CF-4E89-881E-42C6F86443F4}"/>
              </a:ext>
            </a:extLst>
          </p:cNvPr>
          <p:cNvSpPr>
            <a:spLocks noGrp="1"/>
          </p:cNvSpPr>
          <p:nvPr>
            <p:ph type="title"/>
          </p:nvPr>
        </p:nvSpPr>
        <p:spPr/>
        <p:txBody>
          <a:bodyPr/>
          <a:lstStyle/>
          <a:p>
            <a:r>
              <a:rPr lang="en-GB" altLang="zh-CN" sz="3600" dirty="0"/>
              <a:t>System Architecture in reference point representation</a:t>
            </a:r>
            <a:endParaRPr lang="zh-CN" altLang="en-US" dirty="0"/>
          </a:p>
        </p:txBody>
      </p:sp>
      <p:sp>
        <p:nvSpPr>
          <p:cNvPr id="3" name="内容占位符 2">
            <a:extLst>
              <a:ext uri="{FF2B5EF4-FFF2-40B4-BE49-F238E27FC236}">
                <a16:creationId xmlns:a16="http://schemas.microsoft.com/office/drawing/2014/main" id="{A20F9B20-8536-4604-AA2D-599A86EC13B1}"/>
              </a:ext>
            </a:extLst>
          </p:cNvPr>
          <p:cNvSpPr>
            <a:spLocks noGrp="1"/>
          </p:cNvSpPr>
          <p:nvPr>
            <p:ph idx="1"/>
          </p:nvPr>
        </p:nvSpPr>
        <p:spPr>
          <a:xfrm>
            <a:off x="4381169" y="1710266"/>
            <a:ext cx="7443050" cy="3173506"/>
          </a:xfrm>
        </p:spPr>
        <p:txBody>
          <a:bodyPr/>
          <a:lstStyle/>
          <a:p>
            <a:r>
              <a:rPr lang="en-US" altLang="zh-CN" sz="2400" dirty="0">
                <a:solidFill>
                  <a:srgbClr val="FF0000"/>
                </a:solidFill>
              </a:rPr>
              <a:t>Open issue:</a:t>
            </a:r>
          </a:p>
          <a:p>
            <a:pPr lvl="1"/>
            <a:r>
              <a:rPr lang="en-US" altLang="zh-CN" sz="2000" dirty="0"/>
              <a:t>Whether the interface between AIOTF and UDM is required.</a:t>
            </a:r>
          </a:p>
          <a:p>
            <a:pPr lvl="2"/>
            <a:r>
              <a:rPr lang="en-US" altLang="zh-CN" sz="1800" dirty="0"/>
              <a:t>UDM is used by the AIOTF retrieve the serving AMF (S2-2508701, S2-2509062)</a:t>
            </a:r>
          </a:p>
          <a:p>
            <a:pPr marL="371684" lvl="1" indent="-371684">
              <a:buBlip>
                <a:blip r:embed="rId2"/>
              </a:buBlip>
            </a:pPr>
            <a:r>
              <a:rPr lang="en-US" altLang="zh-CN" sz="2400" dirty="0">
                <a:solidFill>
                  <a:srgbClr val="FF0000"/>
                </a:solidFill>
                <a:highlight>
                  <a:srgbClr val="00FF00"/>
                </a:highlight>
                <a:ea typeface="+mn-ea"/>
                <a:cs typeface="+mn-cs"/>
              </a:rPr>
              <a:t>WF proposal:</a:t>
            </a:r>
          </a:p>
          <a:p>
            <a:pPr marL="805315" lvl="2" indent="-371684">
              <a:buBlip>
                <a:blip r:embed="rId2"/>
              </a:buBlip>
            </a:pPr>
            <a:r>
              <a:rPr lang="en-US" altLang="zh-CN" sz="1600" dirty="0">
                <a:highlight>
                  <a:srgbClr val="00FF00"/>
                </a:highlight>
                <a:ea typeface="+mn-ea"/>
                <a:cs typeface="+mn-cs"/>
              </a:rPr>
              <a:t>Agree the architecture figure (left-hand side)</a:t>
            </a:r>
          </a:p>
          <a:p>
            <a:pPr marL="805315" lvl="2" indent="-371684">
              <a:buBlip>
                <a:blip r:embed="rId2"/>
              </a:buBlip>
            </a:pPr>
            <a:r>
              <a:rPr lang="en-US" altLang="zh-CN" sz="1600" dirty="0">
                <a:highlight>
                  <a:srgbClr val="00FF00"/>
                </a:highlight>
                <a:ea typeface="+mn-ea"/>
                <a:cs typeface="+mn-cs"/>
              </a:rPr>
              <a:t>Whether the interface between AIOTF and UDM is required, depend on the decision on (1) WF decision of AIOTF discovery and selection (2) whether and how subscription information can be fetched by AIOTF from UDM.</a:t>
            </a:r>
          </a:p>
        </p:txBody>
      </p:sp>
      <p:sp>
        <p:nvSpPr>
          <p:cNvPr id="4" name="Rectangle 2">
            <a:extLst>
              <a:ext uri="{FF2B5EF4-FFF2-40B4-BE49-F238E27FC236}">
                <a16:creationId xmlns:a16="http://schemas.microsoft.com/office/drawing/2014/main" id="{F70076D8-BB16-4FA0-AB5A-42641F0AEACC}"/>
              </a:ext>
            </a:extLst>
          </p:cNvPr>
          <p:cNvSpPr>
            <a:spLocks noChangeArrowheads="1"/>
          </p:cNvSpPr>
          <p:nvPr/>
        </p:nvSpPr>
        <p:spPr bwMode="auto">
          <a:xfrm>
            <a:off x="1244600" y="171026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5" name="对象 4">
            <a:extLst>
              <a:ext uri="{FF2B5EF4-FFF2-40B4-BE49-F238E27FC236}">
                <a16:creationId xmlns:a16="http://schemas.microsoft.com/office/drawing/2014/main" id="{8839AC02-02DF-479A-B365-5A368DC6FB77}"/>
              </a:ext>
            </a:extLst>
          </p:cNvPr>
          <p:cNvGraphicFramePr>
            <a:graphicFrameLocks noChangeAspect="1"/>
          </p:cNvGraphicFramePr>
          <p:nvPr>
            <p:extLst>
              <p:ext uri="{D42A27DB-BD31-4B8C-83A1-F6EECF244321}">
                <p14:modId xmlns:p14="http://schemas.microsoft.com/office/powerpoint/2010/main" val="3206785107"/>
              </p:ext>
            </p:extLst>
          </p:nvPr>
        </p:nvGraphicFramePr>
        <p:xfrm>
          <a:off x="156018" y="1454152"/>
          <a:ext cx="4125685" cy="3324445"/>
        </p:xfrm>
        <a:graphic>
          <a:graphicData uri="http://schemas.openxmlformats.org/presentationml/2006/ole">
            <mc:AlternateContent xmlns:mc="http://schemas.openxmlformats.org/markup-compatibility/2006">
              <mc:Choice xmlns:v="urn:schemas-microsoft-com:vml" Requires="v">
                <p:oleObj name="Visio" r:id="rId3" imgW="3727506" imgH="3010039" progId="Visio.Drawing.15">
                  <p:embed/>
                </p:oleObj>
              </mc:Choice>
              <mc:Fallback>
                <p:oleObj name="Visio" r:id="rId3" imgW="3727506" imgH="3010039" progId="Visio.Drawing.15">
                  <p:embed/>
                  <p:pic>
                    <p:nvPicPr>
                      <p:cNvPr id="0" name="Object 1"/>
                      <p:cNvPicPr>
                        <a:picLocks noChangeAspect="1" noChangeArrowheads="1"/>
                      </p:cNvPicPr>
                      <p:nvPr/>
                    </p:nvPicPr>
                    <p:blipFill>
                      <a:blip r:embed="rId4"/>
                      <a:srcRect/>
                      <a:stretch>
                        <a:fillRect/>
                      </a:stretch>
                    </p:blipFill>
                    <p:spPr bwMode="auto">
                      <a:xfrm>
                        <a:off x="156018" y="1454152"/>
                        <a:ext cx="4125685" cy="3324445"/>
                      </a:xfrm>
                      <a:prstGeom prst="rect">
                        <a:avLst/>
                      </a:prstGeom>
                      <a:noFill/>
                    </p:spPr>
                  </p:pic>
                </p:oleObj>
              </mc:Fallback>
            </mc:AlternateContent>
          </a:graphicData>
        </a:graphic>
      </p:graphicFrame>
    </p:spTree>
    <p:extLst>
      <p:ext uri="{BB962C8B-B14F-4D97-AF65-F5344CB8AC3E}">
        <p14:creationId xmlns:p14="http://schemas.microsoft.com/office/powerpoint/2010/main" val="377276199"/>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C12589C-411A-4301-AA1C-847936A93B15}"/>
              </a:ext>
            </a:extLst>
          </p:cNvPr>
          <p:cNvSpPr>
            <a:spLocks noGrp="1"/>
          </p:cNvSpPr>
          <p:nvPr>
            <p:ph type="title"/>
          </p:nvPr>
        </p:nvSpPr>
        <p:spPr/>
        <p:txBody>
          <a:bodyPr/>
          <a:lstStyle/>
          <a:p>
            <a:r>
              <a:rPr lang="en-US" altLang="zh-CN" sz="3600" dirty="0"/>
              <a:t>Protocol Stack</a:t>
            </a:r>
            <a:endParaRPr lang="zh-CN" altLang="en-US" dirty="0"/>
          </a:p>
        </p:txBody>
      </p:sp>
      <p:sp>
        <p:nvSpPr>
          <p:cNvPr id="3" name="内容占位符 2">
            <a:extLst>
              <a:ext uri="{FF2B5EF4-FFF2-40B4-BE49-F238E27FC236}">
                <a16:creationId xmlns:a16="http://schemas.microsoft.com/office/drawing/2014/main" id="{3CBBB947-2128-413B-A0E0-FF5127B261ED}"/>
              </a:ext>
            </a:extLst>
          </p:cNvPr>
          <p:cNvSpPr>
            <a:spLocks noGrp="1"/>
          </p:cNvSpPr>
          <p:nvPr>
            <p:ph idx="1"/>
          </p:nvPr>
        </p:nvSpPr>
        <p:spPr>
          <a:xfrm>
            <a:off x="647703" y="4529667"/>
            <a:ext cx="11184467" cy="1754718"/>
          </a:xfrm>
        </p:spPr>
        <p:txBody>
          <a:bodyPr/>
          <a:lstStyle/>
          <a:p>
            <a:pPr marL="371684" lvl="1" indent="-371684">
              <a:buBlip>
                <a:blip r:embed="rId2"/>
              </a:buBlip>
            </a:pPr>
            <a:r>
              <a:rPr lang="en-GB" altLang="zh-CN" sz="1800" dirty="0">
                <a:ea typeface="+mn-ea"/>
                <a:cs typeface="+mn-cs"/>
              </a:rPr>
              <a:t>Messages between the UE Reader and the AIOTF are delivered using RRC between UE and NG-RAN and NGAP between NG-RAN and AMF, and using an SBI interface between AMF and AIOTF.</a:t>
            </a:r>
          </a:p>
          <a:p>
            <a:pPr marL="371684" lvl="1" indent="-371684">
              <a:buBlip>
                <a:blip r:embed="rId2"/>
              </a:buBlip>
            </a:pPr>
            <a:r>
              <a:rPr lang="en-GB" altLang="zh-CN" sz="1800" dirty="0">
                <a:ea typeface="+mn-ea"/>
                <a:cs typeface="+mn-cs"/>
              </a:rPr>
              <a:t>No open issue foreseen.</a:t>
            </a:r>
          </a:p>
          <a:p>
            <a:pPr marL="371684" lvl="1" indent="-371684">
              <a:buBlip>
                <a:blip r:embed="rId2"/>
              </a:buBlip>
            </a:pPr>
            <a:r>
              <a:rPr lang="en-US" altLang="zh-CN" sz="2000" dirty="0">
                <a:solidFill>
                  <a:srgbClr val="FF0000"/>
                </a:solidFill>
                <a:highlight>
                  <a:srgbClr val="00FF00"/>
                </a:highlight>
                <a:ea typeface="+mn-ea"/>
                <a:cs typeface="+mn-cs"/>
              </a:rPr>
              <a:t>WF</a:t>
            </a:r>
            <a:r>
              <a:rPr lang="en-GB" altLang="zh-CN" sz="2000" dirty="0">
                <a:solidFill>
                  <a:srgbClr val="FF0000"/>
                </a:solidFill>
                <a:highlight>
                  <a:srgbClr val="00FF00"/>
                </a:highlight>
                <a:ea typeface="+mn-ea"/>
                <a:cs typeface="+mn-cs"/>
              </a:rPr>
              <a:t> proposal: </a:t>
            </a:r>
          </a:p>
          <a:p>
            <a:pPr marL="0" lvl="1" indent="0">
              <a:buNone/>
            </a:pPr>
            <a:r>
              <a:rPr lang="en-GB" altLang="zh-CN" sz="2000" dirty="0">
                <a:solidFill>
                  <a:srgbClr val="FF0000"/>
                </a:solidFill>
                <a:highlight>
                  <a:srgbClr val="00FF00"/>
                </a:highlight>
                <a:ea typeface="+mn-ea"/>
                <a:cs typeface="+mn-cs"/>
              </a:rPr>
              <a:t>	</a:t>
            </a:r>
            <a:r>
              <a:rPr lang="en-GB" altLang="zh-CN" sz="2000" dirty="0">
                <a:highlight>
                  <a:srgbClr val="00FF00"/>
                </a:highlight>
                <a:ea typeface="+mn-ea"/>
                <a:cs typeface="+mn-cs"/>
              </a:rPr>
              <a:t>capture the protocol stack into conclusion</a:t>
            </a:r>
            <a:endParaRPr lang="zh-CN" altLang="en-US" sz="2000" dirty="0">
              <a:highlight>
                <a:srgbClr val="00FF00"/>
              </a:highlight>
              <a:ea typeface="+mn-ea"/>
              <a:cs typeface="+mn-cs"/>
            </a:endParaRPr>
          </a:p>
        </p:txBody>
      </p:sp>
      <p:sp>
        <p:nvSpPr>
          <p:cNvPr id="4" name="Rectangle 2">
            <a:extLst>
              <a:ext uri="{FF2B5EF4-FFF2-40B4-BE49-F238E27FC236}">
                <a16:creationId xmlns:a16="http://schemas.microsoft.com/office/drawing/2014/main" id="{A6271B60-35CC-4C5B-8BE9-C64DA42B3D60}"/>
              </a:ext>
            </a:extLst>
          </p:cNvPr>
          <p:cNvSpPr>
            <a:spLocks noChangeArrowheads="1"/>
          </p:cNvSpPr>
          <p:nvPr/>
        </p:nvSpPr>
        <p:spPr bwMode="auto">
          <a:xfrm>
            <a:off x="1964267" y="20320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5" name="对象 4">
            <a:extLst>
              <a:ext uri="{FF2B5EF4-FFF2-40B4-BE49-F238E27FC236}">
                <a16:creationId xmlns:a16="http://schemas.microsoft.com/office/drawing/2014/main" id="{F634DDB5-050B-4FC8-BBA8-DDD4C21AD57A}"/>
              </a:ext>
            </a:extLst>
          </p:cNvPr>
          <p:cNvGraphicFramePr>
            <a:graphicFrameLocks noChangeAspect="1"/>
          </p:cNvGraphicFramePr>
          <p:nvPr>
            <p:extLst>
              <p:ext uri="{D42A27DB-BD31-4B8C-83A1-F6EECF244321}">
                <p14:modId xmlns:p14="http://schemas.microsoft.com/office/powerpoint/2010/main" val="2897221388"/>
              </p:ext>
            </p:extLst>
          </p:nvPr>
        </p:nvGraphicFramePr>
        <p:xfrm>
          <a:off x="1879600" y="2116666"/>
          <a:ext cx="8577366" cy="2226731"/>
        </p:xfrm>
        <a:graphic>
          <a:graphicData uri="http://schemas.openxmlformats.org/presentationml/2006/ole">
            <mc:AlternateContent xmlns:mc="http://schemas.openxmlformats.org/markup-compatibility/2006">
              <mc:Choice xmlns:v="urn:schemas-microsoft-com:vml" Requires="v">
                <p:oleObj name="Visio" r:id="rId3" imgW="12065087" imgH="3130573" progId="Visio.Drawing.15">
                  <p:embed/>
                </p:oleObj>
              </mc:Choice>
              <mc:Fallback>
                <p:oleObj name="Visio" r:id="rId3" imgW="12065087" imgH="3130573" progId="Visio.Drawing.15">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79600" y="2116666"/>
                        <a:ext cx="8577366" cy="2226731"/>
                      </a:xfrm>
                      <a:prstGeom prst="rect">
                        <a:avLst/>
                      </a:prstGeom>
                      <a:noFill/>
                    </p:spPr>
                  </p:pic>
                </p:oleObj>
              </mc:Fallback>
            </mc:AlternateContent>
          </a:graphicData>
        </a:graphic>
      </p:graphicFrame>
    </p:spTree>
    <p:extLst>
      <p:ext uri="{BB962C8B-B14F-4D97-AF65-F5344CB8AC3E}">
        <p14:creationId xmlns:p14="http://schemas.microsoft.com/office/powerpoint/2010/main" val="2073983178"/>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DA6165D-7CC3-4953-A4F4-2313AC0A0B1F}"/>
              </a:ext>
            </a:extLst>
          </p:cNvPr>
          <p:cNvSpPr>
            <a:spLocks noGrp="1"/>
          </p:cNvSpPr>
          <p:nvPr>
            <p:ph type="title"/>
          </p:nvPr>
        </p:nvSpPr>
        <p:spPr>
          <a:xfrm>
            <a:off x="351183" y="150208"/>
            <a:ext cx="11489634" cy="423407"/>
          </a:xfrm>
        </p:spPr>
        <p:txBody>
          <a:bodyPr/>
          <a:lstStyle/>
          <a:p>
            <a:r>
              <a:rPr lang="en-GB" altLang="zh-CN" sz="3600" dirty="0"/>
              <a:t>UE reader subscription, authorization and revocation</a:t>
            </a:r>
            <a:endParaRPr lang="zh-CN" altLang="en-US" dirty="0"/>
          </a:p>
        </p:txBody>
      </p:sp>
      <p:sp>
        <p:nvSpPr>
          <p:cNvPr id="3" name="内容占位符 2">
            <a:extLst>
              <a:ext uri="{FF2B5EF4-FFF2-40B4-BE49-F238E27FC236}">
                <a16:creationId xmlns:a16="http://schemas.microsoft.com/office/drawing/2014/main" id="{D399B3E6-B92D-4B67-9838-9C63893BA5D5}"/>
              </a:ext>
            </a:extLst>
          </p:cNvPr>
          <p:cNvSpPr>
            <a:spLocks noGrp="1"/>
          </p:cNvSpPr>
          <p:nvPr>
            <p:ph idx="1"/>
          </p:nvPr>
        </p:nvSpPr>
        <p:spPr>
          <a:xfrm>
            <a:off x="351183" y="953218"/>
            <a:ext cx="11184467" cy="5754573"/>
          </a:xfrm>
        </p:spPr>
        <p:txBody>
          <a:bodyPr/>
          <a:lstStyle/>
          <a:p>
            <a:pPr marL="360680" indent="-180340">
              <a:spcAft>
                <a:spcPts val="900"/>
              </a:spcAft>
            </a:pPr>
            <a:r>
              <a:rPr lang="en-GB" altLang="zh-CN" sz="1800" b="1" dirty="0">
                <a:effectLst/>
                <a:highlight>
                  <a:srgbClr val="00FF00"/>
                </a:highlight>
                <a:latin typeface="Times New Roman" panose="02020603050405020304" pitchFamily="18" charset="0"/>
                <a:ea typeface="等线" panose="02010600030101010101" pitchFamily="2" charset="-122"/>
              </a:rPr>
              <a:t>Subscription aspects:</a:t>
            </a:r>
            <a:endParaRPr lang="zh-CN" altLang="zh-CN" sz="1800" dirty="0">
              <a:effectLst/>
              <a:highlight>
                <a:srgbClr val="00FF00"/>
              </a:highlight>
              <a:latin typeface="Times New Roman" panose="02020603050405020304" pitchFamily="18" charset="0"/>
              <a:ea typeface="等线" panose="02010600030101010101" pitchFamily="2" charset="-122"/>
            </a:endParaRPr>
          </a:p>
          <a:p>
            <a:pPr marL="540385" indent="-180340">
              <a:spcAft>
                <a:spcPts val="900"/>
              </a:spcAft>
            </a:pPr>
            <a:r>
              <a:rPr lang="en-GB" altLang="zh-CN" sz="1800" dirty="0">
                <a:effectLst/>
                <a:highlight>
                  <a:srgbClr val="00FF00"/>
                </a:highlight>
                <a:latin typeface="Times New Roman" panose="02020603050405020304" pitchFamily="18" charset="0"/>
                <a:ea typeface="等线" panose="02010600030101010101" pitchFamily="2" charset="-122"/>
              </a:rPr>
              <a:t>The UE subscription in the UDM will be extended with UE Reader subscription information, which consists of the following:</a:t>
            </a:r>
            <a:endParaRPr lang="zh-CN" altLang="zh-CN" sz="1800" dirty="0">
              <a:effectLst/>
              <a:highlight>
                <a:srgbClr val="00FF00"/>
              </a:highlight>
              <a:latin typeface="Times New Roman" panose="02020603050405020304" pitchFamily="18" charset="0"/>
              <a:ea typeface="等线" panose="02010600030101010101" pitchFamily="2" charset="-122"/>
            </a:endParaRPr>
          </a:p>
          <a:p>
            <a:pPr marL="974013" lvl="1" indent="-180340">
              <a:spcAft>
                <a:spcPts val="900"/>
              </a:spcAft>
            </a:pPr>
            <a:r>
              <a:rPr lang="en-GB" altLang="zh-CN" sz="1368" dirty="0">
                <a:highlight>
                  <a:srgbClr val="00FF00"/>
                </a:highlight>
                <a:latin typeface="Times New Roman" panose="02020603050405020304" pitchFamily="18" charset="0"/>
                <a:ea typeface="等线" panose="02010600030101010101" pitchFamily="2" charset="-122"/>
              </a:rPr>
              <a:t>information indicating whether the UE is allowed to operate as a UE Reader. </a:t>
            </a:r>
          </a:p>
          <a:p>
            <a:pPr marL="540385" indent="-180340">
              <a:spcAft>
                <a:spcPts val="900"/>
              </a:spcAft>
            </a:pPr>
            <a:r>
              <a:rPr lang="en-GB" altLang="zh-CN" sz="1800" dirty="0">
                <a:solidFill>
                  <a:srgbClr val="FF0000"/>
                </a:solidFill>
                <a:latin typeface="Times New Roman" panose="02020603050405020304" pitchFamily="18" charset="0"/>
                <a:ea typeface="等线" panose="02010600030101010101" pitchFamily="2" charset="-122"/>
              </a:rPr>
              <a:t>Open issue: Additional subscription information, e.g. validity information, for the UE Reader is FFS</a:t>
            </a:r>
          </a:p>
          <a:p>
            <a:pPr marL="540385" indent="-180340">
              <a:spcAft>
                <a:spcPts val="900"/>
              </a:spcAft>
            </a:pPr>
            <a:r>
              <a:rPr lang="en-GB" altLang="zh-CN" sz="1800" dirty="0">
                <a:solidFill>
                  <a:srgbClr val="FF0000"/>
                </a:solidFill>
                <a:latin typeface="Times New Roman" panose="02020603050405020304" pitchFamily="18" charset="0"/>
                <a:ea typeface="等线" panose="02010600030101010101" pitchFamily="2" charset="-122"/>
              </a:rPr>
              <a:t>Options proposed for the open issue:</a:t>
            </a:r>
          </a:p>
          <a:p>
            <a:pPr marL="1136573" lvl="1" indent="-342900">
              <a:spcAft>
                <a:spcPts val="900"/>
              </a:spcAft>
              <a:buFont typeface="+mj-lt"/>
              <a:buAutoNum type="alphaLcParenR"/>
            </a:pPr>
            <a:r>
              <a:rPr lang="en-GB" altLang="zh-CN" sz="1368" dirty="0">
                <a:latin typeface="Times New Roman" panose="02020603050405020304" pitchFamily="18" charset="0"/>
                <a:ea typeface="等线" panose="02010600030101010101" pitchFamily="2" charset="-122"/>
              </a:rPr>
              <a:t>Validity information: valid time duration and area that allowed for UE to act as an </a:t>
            </a:r>
            <a:r>
              <a:rPr lang="en-GB" altLang="zh-CN" sz="1368" dirty="0" err="1">
                <a:latin typeface="Times New Roman" panose="02020603050405020304" pitchFamily="18" charset="0"/>
                <a:ea typeface="等线" panose="02010600030101010101" pitchFamily="2" charset="-122"/>
              </a:rPr>
              <a:t>AIoT</a:t>
            </a:r>
            <a:r>
              <a:rPr lang="en-GB" altLang="zh-CN" sz="1368" dirty="0">
                <a:latin typeface="Times New Roman" panose="02020603050405020304" pitchFamily="18" charset="0"/>
                <a:ea typeface="等线" panose="02010600030101010101" pitchFamily="2" charset="-122"/>
              </a:rPr>
              <a:t> Reader. (S2-2508700</a:t>
            </a:r>
            <a:r>
              <a:rPr lang="en-US" altLang="zh-CN" sz="1368" dirty="0">
                <a:latin typeface="Times New Roman" panose="02020603050405020304" pitchFamily="18" charset="0"/>
                <a:ea typeface="等线" panose="02010600030101010101" pitchFamily="2" charset="-122"/>
              </a:rPr>
              <a:t>, S2-2508720</a:t>
            </a:r>
            <a:r>
              <a:rPr lang="en-GB" altLang="zh-CN" sz="1368" dirty="0">
                <a:latin typeface="Times New Roman" panose="02020603050405020304" pitchFamily="18" charset="0"/>
                <a:ea typeface="等线" panose="02010600030101010101" pitchFamily="2" charset="-122"/>
              </a:rPr>
              <a:t>)</a:t>
            </a:r>
            <a:endParaRPr lang="zh-CN" altLang="zh-CN" sz="1368" dirty="0">
              <a:latin typeface="Times New Roman" panose="02020603050405020304" pitchFamily="18" charset="0"/>
              <a:ea typeface="等线" panose="02010600030101010101" pitchFamily="2" charset="-122"/>
            </a:endParaRPr>
          </a:p>
          <a:p>
            <a:pPr marL="1136573" lvl="1" indent="-342900">
              <a:spcAft>
                <a:spcPts val="900"/>
              </a:spcAft>
              <a:buFont typeface="+mj-lt"/>
              <a:buAutoNum type="alphaLcParenR"/>
            </a:pPr>
            <a:r>
              <a:rPr lang="en-GB" altLang="zh-CN" sz="1368" dirty="0">
                <a:latin typeface="Times New Roman" panose="02020603050405020304" pitchFamily="18" charset="0"/>
                <a:ea typeface="等线" panose="02010600030101010101" pitchFamily="2" charset="-122"/>
              </a:rPr>
              <a:t>Allowing TAC list and Forbidden TAC list</a:t>
            </a:r>
            <a:r>
              <a:rPr lang="en-US" altLang="zh-CN" sz="1368" dirty="0">
                <a:latin typeface="Times New Roman" panose="02020603050405020304" pitchFamily="18" charset="0"/>
                <a:ea typeface="等线" panose="02010600030101010101" pitchFamily="2" charset="-122"/>
              </a:rPr>
              <a:t>; (S2-2508878, this can considered as valid area)</a:t>
            </a:r>
            <a:endParaRPr lang="zh-CN" altLang="zh-CN" sz="1368" dirty="0">
              <a:latin typeface="Times New Roman" panose="02020603050405020304" pitchFamily="18" charset="0"/>
              <a:ea typeface="等线" panose="02010600030101010101" pitchFamily="2" charset="-122"/>
            </a:endParaRPr>
          </a:p>
          <a:p>
            <a:pPr marL="1136573" lvl="1" indent="-342900">
              <a:spcAft>
                <a:spcPts val="900"/>
              </a:spcAft>
              <a:buFont typeface="+mj-lt"/>
              <a:buAutoNum type="alphaLcParenR"/>
            </a:pPr>
            <a:r>
              <a:rPr lang="en-GB" altLang="zh-CN" sz="1368" dirty="0">
                <a:latin typeface="Times New Roman" panose="02020603050405020304" pitchFamily="18" charset="0"/>
                <a:ea typeface="等线" panose="02010600030101010101" pitchFamily="2" charset="-122"/>
              </a:rPr>
              <a:t>AF ID information indicating that the UE reader belongs to the designated AF</a:t>
            </a:r>
            <a:r>
              <a:rPr lang="en-US" altLang="zh-CN" sz="1368" dirty="0">
                <a:latin typeface="Times New Roman" panose="02020603050405020304" pitchFamily="18" charset="0"/>
                <a:ea typeface="等线" panose="02010600030101010101" pitchFamily="2" charset="-122"/>
              </a:rPr>
              <a:t>; (S2-2508878)</a:t>
            </a:r>
            <a:endParaRPr lang="zh-CN" altLang="zh-CN" sz="1368" dirty="0">
              <a:latin typeface="Times New Roman" panose="02020603050405020304" pitchFamily="18" charset="0"/>
              <a:ea typeface="等线" panose="02010600030101010101" pitchFamily="2" charset="-122"/>
            </a:endParaRPr>
          </a:p>
          <a:p>
            <a:pPr marL="1136573" lvl="1" indent="-342900">
              <a:spcAft>
                <a:spcPts val="900"/>
              </a:spcAft>
              <a:buFont typeface="+mj-lt"/>
              <a:buAutoNum type="alphaLcParenR"/>
            </a:pPr>
            <a:r>
              <a:rPr lang="en-GB" altLang="zh-CN" sz="1368" i="1" dirty="0">
                <a:latin typeface="Times New Roman" panose="02020603050405020304" pitchFamily="18" charset="0"/>
                <a:ea typeface="等线" panose="02010600030101010101" pitchFamily="2" charset="-122"/>
              </a:rPr>
              <a:t>This validity information can be further used by the AMF to determine whether UE reader authorization needs to be revoked. (S2-2508700)</a:t>
            </a:r>
          </a:p>
          <a:p>
            <a:pPr marL="1136573" lvl="1" indent="-342900">
              <a:spcAft>
                <a:spcPts val="900"/>
              </a:spcAft>
              <a:buFont typeface="+mj-lt"/>
              <a:buAutoNum type="alphaLcParenR"/>
            </a:pPr>
            <a:r>
              <a:rPr lang="en-GB" altLang="zh-CN" sz="1368" dirty="0">
                <a:latin typeface="Times New Roman" panose="02020603050405020304" pitchFamily="18" charset="0"/>
                <a:ea typeface="等线" panose="02010600030101010101" pitchFamily="2" charset="-122"/>
              </a:rPr>
              <a:t>Delete the EN directly: no additional subscription information is required.</a:t>
            </a:r>
            <a:endParaRPr lang="zh-CN" altLang="zh-CN" sz="1368" dirty="0">
              <a:latin typeface="Times New Roman" panose="02020603050405020304" pitchFamily="18" charset="0"/>
              <a:ea typeface="等线" panose="02010600030101010101" pitchFamily="2" charset="-122"/>
            </a:endParaRPr>
          </a:p>
          <a:p>
            <a:pPr marL="371684" lvl="1" indent="-371684">
              <a:buBlip>
                <a:blip r:embed="rId2"/>
              </a:buBlip>
            </a:pPr>
            <a:r>
              <a:rPr lang="en-US" altLang="zh-CN" sz="2000" dirty="0">
                <a:solidFill>
                  <a:srgbClr val="FF0000"/>
                </a:solidFill>
                <a:highlight>
                  <a:srgbClr val="FFFF00"/>
                </a:highlight>
                <a:ea typeface="+mn-ea"/>
                <a:cs typeface="+mn-cs"/>
              </a:rPr>
              <a:t>WF proposal:</a:t>
            </a:r>
          </a:p>
          <a:p>
            <a:pPr marL="433631" lvl="2" indent="0">
              <a:buNone/>
            </a:pPr>
            <a:r>
              <a:rPr lang="en-US" altLang="zh-CN" sz="1600" dirty="0">
                <a:highlight>
                  <a:srgbClr val="FFFF00"/>
                </a:highlight>
                <a:ea typeface="+mn-ea"/>
                <a:cs typeface="+mn-cs"/>
              </a:rPr>
              <a:t>WF1: NO additional subscription information is needed (i.e. bullet e), or</a:t>
            </a:r>
          </a:p>
          <a:p>
            <a:pPr marL="433631" lvl="2" indent="0">
              <a:buNone/>
            </a:pPr>
            <a:r>
              <a:rPr lang="en-US" altLang="zh-CN" sz="1600" dirty="0">
                <a:highlight>
                  <a:srgbClr val="FFFF00"/>
                </a:highlight>
                <a:ea typeface="+mn-ea"/>
                <a:cs typeface="+mn-cs"/>
              </a:rPr>
              <a:t>WF2: additional subscription information is needed, i.e. bullet a and bullet c (no other parameter bullet will be considered )</a:t>
            </a:r>
          </a:p>
          <a:p>
            <a:pPr marL="433631" lvl="2" indent="0">
              <a:buNone/>
            </a:pPr>
            <a:r>
              <a:rPr lang="en-US" altLang="zh-CN" sz="1600" dirty="0">
                <a:highlight>
                  <a:srgbClr val="FFFF00"/>
                </a:highlight>
                <a:ea typeface="+mn-ea"/>
                <a:cs typeface="+mn-cs"/>
              </a:rPr>
              <a:t>*** If WF2 is the agreed WF, FFS which NF is used to store the additional subscription information (for future meeting)</a:t>
            </a:r>
            <a:endParaRPr lang="en-US" altLang="zh-CN" sz="1800" dirty="0">
              <a:highlight>
                <a:srgbClr val="FFFF00"/>
              </a:highlight>
              <a:ea typeface="+mn-ea"/>
              <a:cs typeface="+mn-cs"/>
            </a:endParaRPr>
          </a:p>
        </p:txBody>
      </p:sp>
    </p:spTree>
    <p:extLst>
      <p:ext uri="{BB962C8B-B14F-4D97-AF65-F5344CB8AC3E}">
        <p14:creationId xmlns:p14="http://schemas.microsoft.com/office/powerpoint/2010/main" val="3064313674"/>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5381505-F455-41D1-90AD-95BBB2EE114F}"/>
              </a:ext>
            </a:extLst>
          </p:cNvPr>
          <p:cNvSpPr>
            <a:spLocks noGrp="1"/>
          </p:cNvSpPr>
          <p:nvPr>
            <p:ph type="title"/>
          </p:nvPr>
        </p:nvSpPr>
        <p:spPr>
          <a:xfrm>
            <a:off x="1750488" y="228600"/>
            <a:ext cx="8005233" cy="668867"/>
          </a:xfrm>
        </p:spPr>
        <p:txBody>
          <a:bodyPr/>
          <a:lstStyle/>
          <a:p>
            <a:r>
              <a:rPr lang="en-GB" altLang="zh-CN" sz="3200" dirty="0"/>
              <a:t>UE reader authorization and revocation</a:t>
            </a:r>
            <a:endParaRPr lang="zh-CN" altLang="en-US" dirty="0"/>
          </a:p>
        </p:txBody>
      </p:sp>
      <p:sp>
        <p:nvSpPr>
          <p:cNvPr id="3" name="内容占位符 2">
            <a:extLst>
              <a:ext uri="{FF2B5EF4-FFF2-40B4-BE49-F238E27FC236}">
                <a16:creationId xmlns:a16="http://schemas.microsoft.com/office/drawing/2014/main" id="{F0FD0898-BA01-44AF-84E6-C9D01085A4D6}"/>
              </a:ext>
            </a:extLst>
          </p:cNvPr>
          <p:cNvSpPr>
            <a:spLocks noGrp="1"/>
          </p:cNvSpPr>
          <p:nvPr>
            <p:ph idx="1"/>
          </p:nvPr>
        </p:nvSpPr>
        <p:spPr>
          <a:xfrm>
            <a:off x="406399" y="897467"/>
            <a:ext cx="11510437" cy="4803618"/>
          </a:xfrm>
        </p:spPr>
        <p:txBody>
          <a:bodyPr/>
          <a:lstStyle/>
          <a:p>
            <a:pPr marL="360045" indent="0">
              <a:spcAft>
                <a:spcPts val="900"/>
              </a:spcAft>
              <a:buNone/>
            </a:pPr>
            <a:r>
              <a:rPr lang="en-GB" altLang="zh-CN" sz="1800" b="1" dirty="0">
                <a:effectLst/>
                <a:highlight>
                  <a:srgbClr val="00FF00"/>
                </a:highlight>
                <a:latin typeface="Times New Roman" panose="02020603050405020304" pitchFamily="18" charset="0"/>
                <a:ea typeface="等线" panose="02010600030101010101" pitchFamily="2" charset="-122"/>
              </a:rPr>
              <a:t>Rel-19 interim conclusions: </a:t>
            </a:r>
            <a:endParaRPr lang="en-GB" altLang="zh-CN" sz="1400" dirty="0">
              <a:effectLst/>
              <a:latin typeface="Times New Roman" panose="02020603050405020304" pitchFamily="18" charset="0"/>
              <a:ea typeface="等线" panose="02010600030101010101" pitchFamily="2" charset="-122"/>
            </a:endParaRPr>
          </a:p>
          <a:p>
            <a:pPr marL="540385" indent="-180340">
              <a:spcAft>
                <a:spcPts val="900"/>
              </a:spcAft>
            </a:pPr>
            <a:r>
              <a:rPr lang="en-GB" altLang="zh-CN" sz="1400" dirty="0">
                <a:effectLst/>
                <a:latin typeface="Times New Roman" panose="02020603050405020304" pitchFamily="18" charset="0"/>
                <a:ea typeface="等线" panose="02010600030101010101" pitchFamily="2" charset="-122"/>
              </a:rPr>
              <a:t>UE Reader subscription information is available to AMF</a:t>
            </a:r>
            <a:r>
              <a:rPr lang="en-GB" altLang="zh-CN" sz="1100" dirty="0">
                <a:effectLst/>
                <a:latin typeface="Times New Roman" panose="02020603050405020304" pitchFamily="18" charset="0"/>
                <a:ea typeface="等线" panose="02010600030101010101" pitchFamily="2" charset="-122"/>
              </a:rPr>
              <a:t> </a:t>
            </a:r>
            <a:r>
              <a:rPr lang="en-GB" altLang="zh-CN" sz="1400" dirty="0">
                <a:effectLst/>
                <a:latin typeface="Times New Roman" panose="02020603050405020304" pitchFamily="18" charset="0"/>
                <a:ea typeface="等线" panose="02010600030101010101" pitchFamily="2" charset="-122"/>
              </a:rPr>
              <a:t>.</a:t>
            </a:r>
            <a:endParaRPr lang="zh-CN" altLang="zh-CN" sz="1400" dirty="0">
              <a:solidFill>
                <a:srgbClr val="FF0000"/>
              </a:solidFill>
              <a:latin typeface="Times New Roman" panose="02020603050405020304" pitchFamily="18" charset="0"/>
              <a:ea typeface="等线" panose="02010600030101010101" pitchFamily="2" charset="-122"/>
            </a:endParaRPr>
          </a:p>
          <a:p>
            <a:pPr marL="540385" indent="-180340">
              <a:spcAft>
                <a:spcPts val="900"/>
              </a:spcAft>
            </a:pPr>
            <a:r>
              <a:rPr lang="en-GB" altLang="zh-CN" sz="1400" dirty="0">
                <a:latin typeface="Times New Roman" panose="02020603050405020304" pitchFamily="18" charset="0"/>
                <a:ea typeface="等线" panose="02010600030101010101" pitchFamily="2" charset="-122"/>
              </a:rPr>
              <a:t>If AMF receives, as part of the subscription information, the indication that the UE is authorized to operate as a UE Reader, </a:t>
            </a:r>
            <a:r>
              <a:rPr lang="en-GB" altLang="zh-CN" sz="1400" dirty="0">
                <a:highlight>
                  <a:srgbClr val="00FFFF"/>
                </a:highlight>
                <a:latin typeface="Times New Roman" panose="02020603050405020304" pitchFamily="18" charset="0"/>
                <a:ea typeface="等线" panose="02010600030101010101" pitchFamily="2" charset="-122"/>
              </a:rPr>
              <a:t>considering the “UE reader capability” signalled from UE to AMF</a:t>
            </a:r>
            <a:r>
              <a:rPr lang="en-GB" altLang="zh-CN" sz="1400" dirty="0">
                <a:latin typeface="Times New Roman" panose="02020603050405020304" pitchFamily="18" charset="0"/>
                <a:ea typeface="等线" panose="02010600030101010101" pitchFamily="2" charset="-122"/>
              </a:rPr>
              <a:t>, AMF informs NG-RAN that the UE is authorized to operate as a UE Reader.</a:t>
            </a:r>
          </a:p>
          <a:p>
            <a:pPr marL="540385" indent="-180340">
              <a:spcAft>
                <a:spcPts val="900"/>
              </a:spcAft>
            </a:pPr>
            <a:r>
              <a:rPr lang="en-GB" altLang="zh-CN" sz="1800" b="1" dirty="0">
                <a:solidFill>
                  <a:srgbClr val="FF0000"/>
                </a:solidFill>
                <a:highlight>
                  <a:srgbClr val="FFFF00"/>
                </a:highlight>
                <a:latin typeface="Times New Roman" panose="02020603050405020304" pitchFamily="18" charset="0"/>
                <a:ea typeface="等线" panose="02010600030101010101" pitchFamily="2" charset="-122"/>
                <a:cs typeface="Times New Roman" panose="02020603050405020304" pitchFamily="18" charset="0"/>
              </a:rPr>
              <a:t>WF proposal 0: Add the </a:t>
            </a:r>
            <a:r>
              <a:rPr lang="en-GB" altLang="zh-CN" sz="1800" b="1" dirty="0">
                <a:solidFill>
                  <a:srgbClr val="FF0000"/>
                </a:solidFill>
                <a:highlight>
                  <a:srgbClr val="00FFFF"/>
                </a:highlight>
                <a:latin typeface="Times New Roman" panose="02020603050405020304" pitchFamily="18" charset="0"/>
                <a:ea typeface="等线" panose="02010600030101010101" pitchFamily="2" charset="-122"/>
                <a:cs typeface="Times New Roman" panose="02020603050405020304" pitchFamily="18" charset="0"/>
              </a:rPr>
              <a:t>cyan texts </a:t>
            </a:r>
            <a:r>
              <a:rPr lang="en-GB" altLang="zh-CN" sz="1800" b="1" dirty="0">
                <a:solidFill>
                  <a:srgbClr val="FF0000"/>
                </a:solidFill>
                <a:highlight>
                  <a:srgbClr val="FFFF00"/>
                </a:highlight>
                <a:latin typeface="Times New Roman" panose="02020603050405020304" pitchFamily="18" charset="0"/>
                <a:ea typeface="等线" panose="02010600030101010101" pitchFamily="2" charset="-122"/>
                <a:cs typeface="Times New Roman" panose="02020603050405020304" pitchFamily="18" charset="0"/>
              </a:rPr>
              <a:t>to complete the bullet of R19 interim conclusion.</a:t>
            </a:r>
            <a:endParaRPr lang="zh-CN" altLang="zh-CN" sz="1800" b="1" dirty="0">
              <a:solidFill>
                <a:srgbClr val="FF0000"/>
              </a:solidFill>
              <a:highlight>
                <a:srgbClr val="FFFF00"/>
              </a:highlight>
              <a:latin typeface="Times New Roman" panose="02020603050405020304" pitchFamily="18" charset="0"/>
              <a:ea typeface="等线" panose="02010600030101010101" pitchFamily="2" charset="-122"/>
              <a:cs typeface="Times New Roman" panose="02020603050405020304" pitchFamily="18" charset="0"/>
            </a:endParaRPr>
          </a:p>
          <a:p>
            <a:pPr marL="540385" indent="-180340">
              <a:spcAft>
                <a:spcPts val="900"/>
              </a:spcAft>
            </a:pPr>
            <a:r>
              <a:rPr lang="en-GB" altLang="zh-CN" sz="1400" dirty="0">
                <a:latin typeface="Times New Roman" panose="02020603050405020304" pitchFamily="18" charset="0"/>
                <a:ea typeface="等线" panose="02010600030101010101" pitchFamily="2" charset="-122"/>
              </a:rPr>
              <a:t>If the subscription information has been revoked, the indication that the UE is not authorized to operate as a UE Reader from the UDM, then AMF informs NG-RAN that the UE is not authorized to operate as a UE Reader.</a:t>
            </a:r>
          </a:p>
          <a:p>
            <a:pPr marL="360045" indent="0">
              <a:spcAft>
                <a:spcPts val="900"/>
              </a:spcAft>
              <a:buNone/>
            </a:pPr>
            <a:r>
              <a:rPr lang="en-GB" altLang="zh-CN" sz="1800" dirty="0">
                <a:solidFill>
                  <a:srgbClr val="FF0000"/>
                </a:solidFill>
                <a:latin typeface="Times New Roman" panose="02020603050405020304" pitchFamily="18" charset="0"/>
                <a:ea typeface="等线" panose="02010600030101010101" pitchFamily="2" charset="-122"/>
              </a:rPr>
              <a:t>Open issue1</a:t>
            </a:r>
            <a:r>
              <a:rPr lang="en-US" altLang="zh-CN" sz="1800" dirty="0">
                <a:solidFill>
                  <a:srgbClr val="FF0000"/>
                </a:solidFill>
                <a:latin typeface="Times New Roman" panose="02020603050405020304" pitchFamily="18" charset="0"/>
                <a:ea typeface="等线" panose="02010600030101010101" pitchFamily="2" charset="-122"/>
              </a:rPr>
              <a:t>:</a:t>
            </a:r>
            <a:r>
              <a:rPr lang="zh-CN" altLang="en-US" sz="1800" dirty="0">
                <a:solidFill>
                  <a:srgbClr val="FF0000"/>
                </a:solidFill>
                <a:latin typeface="Times New Roman" panose="02020603050405020304" pitchFamily="18" charset="0"/>
                <a:ea typeface="等线" panose="02010600030101010101" pitchFamily="2" charset="-122"/>
              </a:rPr>
              <a:t> </a:t>
            </a:r>
            <a:r>
              <a:rPr lang="en-US" altLang="zh-CN" sz="1800" dirty="0">
                <a:solidFill>
                  <a:srgbClr val="FF0000"/>
                </a:solidFill>
                <a:latin typeface="Times New Roman" panose="02020603050405020304" pitchFamily="18" charset="0"/>
                <a:ea typeface="等线" panose="02010600030101010101" pitchFamily="2" charset="-122"/>
              </a:rPr>
              <a:t> Whether </a:t>
            </a:r>
            <a:r>
              <a:rPr lang="en-GB" altLang="zh-CN" sz="1800" dirty="0">
                <a:solidFill>
                  <a:srgbClr val="FF0000"/>
                </a:solidFill>
                <a:latin typeface="Times New Roman" panose="02020603050405020304" pitchFamily="18" charset="0"/>
                <a:ea typeface="等线" panose="02010600030101010101" pitchFamily="2" charset="-122"/>
              </a:rPr>
              <a:t>UE Reader subscription information is available is required to be available to AIOTF;</a:t>
            </a:r>
            <a:endParaRPr lang="en-GB" altLang="zh-CN" sz="1800" dirty="0">
              <a:latin typeface="Times New Roman" panose="02020603050405020304" pitchFamily="18" charset="0"/>
              <a:ea typeface="等线" panose="02010600030101010101" pitchFamily="2" charset="-122"/>
            </a:endParaRPr>
          </a:p>
          <a:p>
            <a:pPr marL="540385" indent="-180340">
              <a:spcAft>
                <a:spcPts val="900"/>
              </a:spcAft>
            </a:pPr>
            <a:r>
              <a:rPr lang="en-GB" altLang="zh-CN" sz="1800" b="1" dirty="0">
                <a:solidFill>
                  <a:srgbClr val="FF0000"/>
                </a:solidFill>
                <a:highlight>
                  <a:srgbClr val="FFFF00"/>
                </a:highlight>
                <a:latin typeface="Times New Roman" panose="02020603050405020304" pitchFamily="18" charset="0"/>
                <a:ea typeface="等线" panose="02010600030101010101" pitchFamily="2" charset="-122"/>
                <a:cs typeface="Times New Roman" panose="02020603050405020304" pitchFamily="18" charset="0"/>
              </a:rPr>
              <a:t>WF proposal 1:</a:t>
            </a:r>
          </a:p>
          <a:p>
            <a:pPr marL="360045" indent="0">
              <a:spcAft>
                <a:spcPts val="900"/>
              </a:spcAft>
              <a:buNone/>
            </a:pPr>
            <a:r>
              <a:rPr lang="en-GB" altLang="zh-CN" sz="1800" dirty="0">
                <a:highlight>
                  <a:srgbClr val="FFFF00"/>
                </a:highlight>
                <a:latin typeface="Times New Roman" panose="02020603050405020304" pitchFamily="18" charset="0"/>
                <a:ea typeface="等线" panose="02010600030101010101" pitchFamily="2" charset="-122"/>
                <a:cs typeface="Times New Roman" panose="02020603050405020304" pitchFamily="18" charset="0"/>
              </a:rPr>
              <a:t>	WF 1: AIOTF does not need to have UE reader authorization, or</a:t>
            </a:r>
          </a:p>
          <a:p>
            <a:pPr marL="360045" indent="0">
              <a:spcAft>
                <a:spcPts val="900"/>
              </a:spcAft>
              <a:buNone/>
            </a:pPr>
            <a:r>
              <a:rPr lang="en-GB" altLang="zh-CN" sz="1800" dirty="0">
                <a:highlight>
                  <a:srgbClr val="FFFF00"/>
                </a:highlight>
                <a:latin typeface="Times New Roman" panose="02020603050405020304" pitchFamily="18" charset="0"/>
                <a:ea typeface="等线" panose="02010600030101010101" pitchFamily="2" charset="-122"/>
                <a:cs typeface="Times New Roman" panose="02020603050405020304" pitchFamily="18" charset="0"/>
              </a:rPr>
              <a:t>	</a:t>
            </a:r>
            <a:r>
              <a:rPr lang="en-GB" altLang="zh-CN" sz="1800" dirty="0">
                <a:highlight>
                  <a:srgbClr val="00FF00"/>
                </a:highlight>
                <a:latin typeface="Times New Roman" panose="02020603050405020304" pitchFamily="18" charset="0"/>
                <a:ea typeface="等线" panose="02010600030101010101" pitchFamily="2" charset="-122"/>
                <a:cs typeface="Times New Roman" panose="02020603050405020304" pitchFamily="18" charset="0"/>
              </a:rPr>
              <a:t>WF 2: AIOTF can obtain </a:t>
            </a:r>
            <a:r>
              <a:rPr lang="en-GB" altLang="zh-CN" sz="1800" dirty="0">
                <a:highlight>
                  <a:srgbClr val="00FF00"/>
                </a:highlight>
                <a:latin typeface="Times New Roman" panose="02020603050405020304" pitchFamily="18" charset="0"/>
                <a:cs typeface="Times New Roman" panose="02020603050405020304" pitchFamily="18" charset="0"/>
              </a:rPr>
              <a:t>UE reader authorization from AMF, or</a:t>
            </a:r>
          </a:p>
          <a:p>
            <a:pPr marL="360045" indent="0">
              <a:spcAft>
                <a:spcPts val="900"/>
              </a:spcAft>
              <a:buNone/>
            </a:pPr>
            <a:r>
              <a:rPr lang="en-GB" altLang="zh-CN" sz="1800" dirty="0">
                <a:highlight>
                  <a:srgbClr val="FFFF00"/>
                </a:highlight>
                <a:latin typeface="Times New Roman" panose="02020603050405020304" pitchFamily="18" charset="0"/>
                <a:cs typeface="Times New Roman" panose="02020603050405020304" pitchFamily="18" charset="0"/>
              </a:rPr>
              <a:t>	WF 3: </a:t>
            </a:r>
            <a:r>
              <a:rPr lang="en-GB" altLang="zh-CN" sz="1800" dirty="0">
                <a:highlight>
                  <a:srgbClr val="FFFF00"/>
                </a:highlight>
                <a:latin typeface="Times New Roman" panose="02020603050405020304" pitchFamily="18" charset="0"/>
                <a:ea typeface="等线" panose="02010600030101010101" pitchFamily="2" charset="-122"/>
                <a:cs typeface="Times New Roman" panose="02020603050405020304" pitchFamily="18" charset="0"/>
              </a:rPr>
              <a:t>AIOTF can obtain </a:t>
            </a:r>
            <a:r>
              <a:rPr lang="en-GB" altLang="zh-CN" sz="1800" dirty="0">
                <a:highlight>
                  <a:srgbClr val="FFFF00"/>
                </a:highlight>
                <a:latin typeface="Times New Roman" panose="02020603050405020304" pitchFamily="18" charset="0"/>
                <a:cs typeface="Times New Roman" panose="02020603050405020304" pitchFamily="18" charset="0"/>
              </a:rPr>
              <a:t>UE reader authorization from UDM</a:t>
            </a:r>
            <a:endParaRPr lang="en-GB" altLang="zh-CN" sz="1400" dirty="0">
              <a:highlight>
                <a:srgbClr val="FFFF00"/>
              </a:highlight>
              <a:latin typeface="Times New Roman" panose="02020603050405020304" pitchFamily="18" charset="0"/>
              <a:ea typeface="等线" panose="02010600030101010101" pitchFamily="2" charset="-122"/>
            </a:endParaRPr>
          </a:p>
        </p:txBody>
      </p:sp>
    </p:spTree>
    <p:extLst>
      <p:ext uri="{BB962C8B-B14F-4D97-AF65-F5344CB8AC3E}">
        <p14:creationId xmlns:p14="http://schemas.microsoft.com/office/powerpoint/2010/main" val="1077598416"/>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5381505-F455-41D1-90AD-95BBB2EE114F}"/>
              </a:ext>
            </a:extLst>
          </p:cNvPr>
          <p:cNvSpPr>
            <a:spLocks noGrp="1"/>
          </p:cNvSpPr>
          <p:nvPr>
            <p:ph type="title"/>
          </p:nvPr>
        </p:nvSpPr>
        <p:spPr>
          <a:xfrm>
            <a:off x="1750488" y="228600"/>
            <a:ext cx="8005233" cy="668867"/>
          </a:xfrm>
        </p:spPr>
        <p:txBody>
          <a:bodyPr/>
          <a:lstStyle/>
          <a:p>
            <a:r>
              <a:rPr lang="en-GB" altLang="zh-CN" sz="3200" dirty="0"/>
              <a:t>UE reader authorization and revocation</a:t>
            </a:r>
            <a:endParaRPr lang="zh-CN" altLang="en-US" dirty="0"/>
          </a:p>
        </p:txBody>
      </p:sp>
      <p:sp>
        <p:nvSpPr>
          <p:cNvPr id="3" name="内容占位符 2">
            <a:extLst>
              <a:ext uri="{FF2B5EF4-FFF2-40B4-BE49-F238E27FC236}">
                <a16:creationId xmlns:a16="http://schemas.microsoft.com/office/drawing/2014/main" id="{F0FD0898-BA01-44AF-84E6-C9D01085A4D6}"/>
              </a:ext>
            </a:extLst>
          </p:cNvPr>
          <p:cNvSpPr>
            <a:spLocks noGrp="1"/>
          </p:cNvSpPr>
          <p:nvPr>
            <p:ph idx="1"/>
          </p:nvPr>
        </p:nvSpPr>
        <p:spPr>
          <a:xfrm>
            <a:off x="406399" y="897467"/>
            <a:ext cx="11510437" cy="5566943"/>
          </a:xfrm>
        </p:spPr>
        <p:txBody>
          <a:bodyPr/>
          <a:lstStyle/>
          <a:p>
            <a:pPr marL="360045" indent="0">
              <a:spcAft>
                <a:spcPts val="900"/>
              </a:spcAft>
              <a:buNone/>
            </a:pPr>
            <a:r>
              <a:rPr lang="en-GB" altLang="zh-CN" sz="1400" dirty="0">
                <a:solidFill>
                  <a:srgbClr val="FF0000"/>
                </a:solidFill>
                <a:latin typeface="Times New Roman" panose="02020603050405020304" pitchFamily="18" charset="0"/>
                <a:ea typeface="等线" panose="02010600030101010101" pitchFamily="2" charset="-122"/>
              </a:rPr>
              <a:t>Open issue2</a:t>
            </a:r>
            <a:r>
              <a:rPr lang="en-US" altLang="zh-CN" sz="1400" dirty="0">
                <a:solidFill>
                  <a:srgbClr val="FF0000"/>
                </a:solidFill>
                <a:latin typeface="Times New Roman" panose="02020603050405020304" pitchFamily="18" charset="0"/>
                <a:ea typeface="等线" panose="02010600030101010101" pitchFamily="2" charset="-122"/>
              </a:rPr>
              <a:t>:</a:t>
            </a:r>
            <a:r>
              <a:rPr lang="zh-CN" altLang="en-US" sz="1400" dirty="0">
                <a:solidFill>
                  <a:srgbClr val="FF0000"/>
                </a:solidFill>
                <a:latin typeface="Times New Roman" panose="02020603050405020304" pitchFamily="18" charset="0"/>
                <a:ea typeface="等线" panose="02010600030101010101" pitchFamily="2" charset="-122"/>
              </a:rPr>
              <a:t> </a:t>
            </a:r>
            <a:r>
              <a:rPr lang="en-US" altLang="zh-CN" sz="1400" dirty="0">
                <a:solidFill>
                  <a:srgbClr val="FF0000"/>
                </a:solidFill>
                <a:latin typeface="Times New Roman" panose="02020603050405020304" pitchFamily="18" charset="0"/>
                <a:ea typeface="等线" panose="02010600030101010101" pitchFamily="2" charset="-122"/>
              </a:rPr>
              <a:t>Whether AIOTF can trigger the UE reader revocation.</a:t>
            </a:r>
          </a:p>
          <a:p>
            <a:pPr marL="742950" lvl="1" indent="-285750" fontAlgn="auto" hangingPunct="1">
              <a:spcAft>
                <a:spcPts val="900"/>
              </a:spcAft>
              <a:buFont typeface="Times New Roman" panose="02020603050405020304" pitchFamily="18" charset="0"/>
              <a:buChar char="-"/>
            </a:pPr>
            <a:r>
              <a:rPr lang="en-GB" altLang="zh-CN" sz="1200" dirty="0">
                <a:solidFill>
                  <a:srgbClr val="000000"/>
                </a:solidFill>
                <a:effectLst/>
                <a:latin typeface="Times New Roman" panose="02020603050405020304" pitchFamily="18" charset="0"/>
                <a:ea typeface="Malgun Gothic" panose="020B0503020000020004" pitchFamily="34" charset="-127"/>
              </a:rPr>
              <a:t>In S2-2508700: AIOTF may determine</a:t>
            </a:r>
            <a:r>
              <a:rPr lang="en-GB" altLang="zh-CN" sz="1200" dirty="0">
                <a:solidFill>
                  <a:srgbClr val="000000"/>
                </a:solidFill>
                <a:effectLst/>
                <a:latin typeface="Times New Roman" panose="02020603050405020304" pitchFamily="18" charset="0"/>
                <a:ea typeface="等线" panose="02010600030101010101" pitchFamily="2" charset="-122"/>
              </a:rPr>
              <a:t> UE reader authorization needs to be revoked</a:t>
            </a:r>
            <a:r>
              <a:rPr lang="en-GB" altLang="zh-CN" sz="1200" dirty="0">
                <a:solidFill>
                  <a:srgbClr val="000000"/>
                </a:solidFill>
                <a:effectLst/>
                <a:latin typeface="Times New Roman" panose="02020603050405020304" pitchFamily="18" charset="0"/>
                <a:ea typeface="Malgun Gothic" panose="020B0503020000020004" pitchFamily="34" charset="-127"/>
              </a:rPr>
              <a:t> </a:t>
            </a:r>
            <a:r>
              <a:rPr lang="en-GB" altLang="zh-CN" sz="1200" dirty="0">
                <a:solidFill>
                  <a:srgbClr val="000000"/>
                </a:solidFill>
                <a:effectLst/>
                <a:latin typeface="Times New Roman" panose="02020603050405020304" pitchFamily="18" charset="0"/>
                <a:ea typeface="等线" panose="02010600030101010101" pitchFamily="2" charset="-122"/>
              </a:rPr>
              <a:t>based on</a:t>
            </a:r>
            <a:endParaRPr lang="zh-CN" altLang="zh-CN" sz="1200" dirty="0">
              <a:solidFill>
                <a:srgbClr val="000000"/>
              </a:solidFill>
              <a:effectLst/>
              <a:latin typeface="Times New Roman" panose="02020603050405020304" pitchFamily="18" charset="0"/>
              <a:ea typeface="Malgun Gothic" panose="020B0503020000020004" pitchFamily="34" charset="-127"/>
            </a:endParaRPr>
          </a:p>
          <a:p>
            <a:pPr marL="1143000" lvl="2" indent="-228600" fontAlgn="auto" hangingPunct="1">
              <a:spcAft>
                <a:spcPts val="900"/>
              </a:spcAft>
              <a:buFont typeface="Times New Roman" panose="02020603050405020304" pitchFamily="18" charset="0"/>
              <a:buChar char="-"/>
            </a:pPr>
            <a:r>
              <a:rPr lang="en-GB" altLang="zh-CN" sz="1200" dirty="0">
                <a:solidFill>
                  <a:srgbClr val="000000"/>
                </a:solidFill>
                <a:effectLst/>
                <a:latin typeface="Times New Roman" panose="02020603050405020304" pitchFamily="18" charset="0"/>
                <a:ea typeface="等线" panose="02010600030101010101" pitchFamily="2" charset="-122"/>
              </a:rPr>
              <a:t>Local configuration that is related to the SLA.</a:t>
            </a:r>
            <a:endParaRPr lang="zh-CN" altLang="zh-CN" sz="1200" dirty="0">
              <a:solidFill>
                <a:srgbClr val="000000"/>
              </a:solidFill>
              <a:effectLst/>
              <a:latin typeface="Times New Roman" panose="02020603050405020304" pitchFamily="18" charset="0"/>
              <a:ea typeface="Malgun Gothic" panose="020B0503020000020004" pitchFamily="34" charset="-127"/>
            </a:endParaRPr>
          </a:p>
          <a:p>
            <a:pPr marL="1143000" lvl="2" indent="-228600" fontAlgn="auto" hangingPunct="1">
              <a:spcAft>
                <a:spcPts val="900"/>
              </a:spcAft>
              <a:buFont typeface="Times New Roman" panose="02020603050405020304" pitchFamily="18" charset="0"/>
              <a:buChar char="-"/>
            </a:pPr>
            <a:r>
              <a:rPr lang="en-GB" altLang="zh-CN" sz="1200" dirty="0">
                <a:solidFill>
                  <a:srgbClr val="000000"/>
                </a:solidFill>
                <a:effectLst/>
                <a:latin typeface="Times New Roman" panose="02020603050405020304" pitchFamily="18" charset="0"/>
                <a:ea typeface="等线" panose="02010600030101010101" pitchFamily="2" charset="-122"/>
              </a:rPr>
              <a:t>AF request to revoke the specific UE reader (s).</a:t>
            </a:r>
            <a:endParaRPr lang="zh-CN" altLang="zh-CN" sz="1200" dirty="0">
              <a:effectLst/>
              <a:latin typeface="Times New Roman" panose="02020603050405020304" pitchFamily="18" charset="0"/>
              <a:ea typeface="等线" panose="02010600030101010101" pitchFamily="2" charset="-122"/>
            </a:endParaRPr>
          </a:p>
          <a:p>
            <a:pPr marL="720725" indent="-540385">
              <a:spcAft>
                <a:spcPts val="900"/>
              </a:spcAft>
            </a:pPr>
            <a:r>
              <a:rPr lang="en-US" altLang="zh-CN" sz="1400" b="1" dirty="0">
                <a:solidFill>
                  <a:srgbClr val="FF0000"/>
                </a:solidFill>
                <a:highlight>
                  <a:srgbClr val="FFFF00"/>
                </a:highlight>
                <a:latin typeface="Times New Roman" panose="02020603050405020304" pitchFamily="18" charset="0"/>
                <a:ea typeface="等线" panose="02010600030101010101" pitchFamily="2" charset="-122"/>
              </a:rPr>
              <a:t>WF proposal:</a:t>
            </a:r>
          </a:p>
          <a:p>
            <a:pPr marL="180340" indent="0">
              <a:spcAft>
                <a:spcPts val="900"/>
              </a:spcAft>
              <a:buNone/>
            </a:pPr>
            <a:r>
              <a:rPr lang="en-US" altLang="zh-CN" sz="1400" b="1" dirty="0">
                <a:highlight>
                  <a:srgbClr val="FFFF00"/>
                </a:highlight>
                <a:latin typeface="Times New Roman" panose="02020603050405020304" pitchFamily="18" charset="0"/>
                <a:ea typeface="等线" panose="02010600030101010101" pitchFamily="2" charset="-122"/>
              </a:rPr>
              <a:t>	WF1: support AF triggered UE reader revocation (via AIOTF), or</a:t>
            </a:r>
          </a:p>
          <a:p>
            <a:pPr marL="180340" indent="0">
              <a:spcAft>
                <a:spcPts val="900"/>
              </a:spcAft>
              <a:buNone/>
            </a:pPr>
            <a:r>
              <a:rPr lang="en-US" altLang="zh-CN" sz="1400" b="1" dirty="0">
                <a:highlight>
                  <a:srgbClr val="00FF00"/>
                </a:highlight>
                <a:latin typeface="Times New Roman" panose="02020603050405020304" pitchFamily="18" charset="0"/>
                <a:ea typeface="等线" panose="02010600030101010101" pitchFamily="2" charset="-122"/>
              </a:rPr>
              <a:t>	WF2: not to support AF triggered UE reader revocation </a:t>
            </a:r>
          </a:p>
          <a:p>
            <a:pPr marL="360045" indent="0">
              <a:spcAft>
                <a:spcPts val="900"/>
              </a:spcAft>
              <a:buNone/>
            </a:pPr>
            <a:endParaRPr lang="zh-CN" altLang="zh-CN" sz="1400" dirty="0">
              <a:latin typeface="Times New Roman" panose="02020603050405020304" pitchFamily="18" charset="0"/>
              <a:ea typeface="等线" panose="02010600030101010101" pitchFamily="2" charset="-122"/>
            </a:endParaRPr>
          </a:p>
          <a:p>
            <a:pPr marL="720725" indent="-540385">
              <a:spcAft>
                <a:spcPts val="900"/>
              </a:spcAft>
            </a:pPr>
            <a:r>
              <a:rPr lang="en-GB" altLang="zh-CN" sz="1400" dirty="0">
                <a:solidFill>
                  <a:srgbClr val="FF0000"/>
                </a:solidFill>
                <a:effectLst/>
                <a:latin typeface="Times New Roman" panose="02020603050405020304" pitchFamily="18" charset="0"/>
                <a:ea typeface="等线" panose="02010600030101010101" pitchFamily="2" charset="-122"/>
              </a:rPr>
              <a:t>Open issue3</a:t>
            </a:r>
            <a:r>
              <a:rPr lang="zh-CN" altLang="en-US" sz="1400" dirty="0">
                <a:solidFill>
                  <a:srgbClr val="FF0000"/>
                </a:solidFill>
                <a:effectLst/>
                <a:latin typeface="Times New Roman" panose="02020603050405020304" pitchFamily="18" charset="0"/>
                <a:ea typeface="等线" panose="02010600030101010101" pitchFamily="2" charset="-122"/>
              </a:rPr>
              <a:t>：</a:t>
            </a:r>
            <a:r>
              <a:rPr lang="en-GB" altLang="zh-CN" sz="1400" dirty="0">
                <a:solidFill>
                  <a:srgbClr val="FF0000"/>
                </a:solidFill>
                <a:effectLst/>
                <a:latin typeface="Times New Roman" panose="02020603050405020304" pitchFamily="18" charset="0"/>
                <a:ea typeface="等线" panose="02010600030101010101" pitchFamily="2" charset="-122"/>
              </a:rPr>
              <a:t>Whether and how to enable authorization to the UE </a:t>
            </a:r>
            <a:r>
              <a:rPr lang="en-GB" altLang="zh-CN" sz="1400" dirty="0">
                <a:solidFill>
                  <a:srgbClr val="FF0000"/>
                </a:solidFill>
                <a:latin typeface="Times New Roman" panose="02020603050405020304" pitchFamily="18" charset="0"/>
                <a:ea typeface="等线" panose="02010600030101010101" pitchFamily="2" charset="-122"/>
              </a:rPr>
              <a:t>is FFS.  Options proposed:</a:t>
            </a:r>
            <a:endParaRPr lang="zh-CN" altLang="zh-CN" sz="1400" dirty="0">
              <a:solidFill>
                <a:srgbClr val="FF0000"/>
              </a:solidFill>
              <a:latin typeface="Times New Roman" panose="02020603050405020304" pitchFamily="18" charset="0"/>
              <a:ea typeface="等线" panose="02010600030101010101" pitchFamily="2" charset="-122"/>
            </a:endParaRPr>
          </a:p>
          <a:p>
            <a:pPr marL="842568" lvl="1" indent="-228600">
              <a:spcAft>
                <a:spcPts val="900"/>
              </a:spcAft>
              <a:buFont typeface="+mj-lt"/>
              <a:buAutoNum type="alphaLcParenR"/>
            </a:pPr>
            <a:r>
              <a:rPr lang="en-US" altLang="zh-CN" sz="1000" dirty="0">
                <a:latin typeface="Times New Roman" panose="02020603050405020304" pitchFamily="18" charset="0"/>
                <a:ea typeface="等线" panose="02010600030101010101" pitchFamily="2" charset="-122"/>
              </a:rPr>
              <a:t>The UE reader is informed by the </a:t>
            </a:r>
            <a:r>
              <a:rPr lang="en-US" altLang="zh-CN" sz="1000" dirty="0" err="1">
                <a:latin typeface="Times New Roman" panose="02020603050405020304" pitchFamily="18" charset="0"/>
                <a:ea typeface="等线" panose="02010600030101010101" pitchFamily="2" charset="-122"/>
              </a:rPr>
              <a:t>AmbientIoT</a:t>
            </a:r>
            <a:r>
              <a:rPr lang="en-US" altLang="zh-CN" sz="1000" dirty="0">
                <a:latin typeface="Times New Roman" panose="02020603050405020304" pitchFamily="18" charset="0"/>
                <a:ea typeface="等线" panose="02010600030101010101" pitchFamily="2" charset="-122"/>
              </a:rPr>
              <a:t> Policy from PCF (S2-2508303)</a:t>
            </a:r>
            <a:endParaRPr lang="zh-CN" altLang="zh-CN" sz="1000" dirty="0">
              <a:latin typeface="Times New Roman" panose="02020603050405020304" pitchFamily="18" charset="0"/>
              <a:ea typeface="等线" panose="02010600030101010101" pitchFamily="2" charset="-122"/>
            </a:endParaRPr>
          </a:p>
          <a:p>
            <a:pPr marL="842568" lvl="1" indent="-228600">
              <a:spcAft>
                <a:spcPts val="900"/>
              </a:spcAft>
              <a:buFont typeface="+mj-lt"/>
              <a:buAutoNum type="alphaLcParenR"/>
            </a:pPr>
            <a:r>
              <a:rPr lang="en-US" altLang="zh-CN" sz="1000" dirty="0">
                <a:latin typeface="Times New Roman" panose="02020603050405020304" pitchFamily="18" charset="0"/>
                <a:ea typeface="等线" panose="02010600030101010101" pitchFamily="2" charset="-122"/>
              </a:rPr>
              <a:t>The AMF </a:t>
            </a:r>
            <a:r>
              <a:rPr lang="en-GB" altLang="zh-CN" sz="1000" dirty="0">
                <a:latin typeface="Times New Roman" panose="02020603050405020304" pitchFamily="18" charset="0"/>
                <a:ea typeface="等线" panose="02010600030101010101" pitchFamily="2" charset="-122"/>
              </a:rPr>
              <a:t>provides authorization information or the revocation information to UE (S2-2508317, S2-2508398, S2-2508700(Optionally), S2-2509062(the AMF assigns a UE Reader ID to the UE), )</a:t>
            </a:r>
            <a:endParaRPr lang="zh-CN" altLang="zh-CN" sz="1000" dirty="0">
              <a:latin typeface="Times New Roman" panose="02020603050405020304" pitchFamily="18" charset="0"/>
              <a:ea typeface="等线" panose="02010600030101010101" pitchFamily="2" charset="-122"/>
            </a:endParaRPr>
          </a:p>
          <a:p>
            <a:pPr marL="842568" lvl="1" indent="-228600">
              <a:spcAft>
                <a:spcPts val="900"/>
              </a:spcAft>
              <a:buFont typeface="+mj-lt"/>
              <a:buAutoNum type="alphaLcParenR"/>
            </a:pPr>
            <a:r>
              <a:rPr lang="en-US" altLang="zh-CN" sz="1000" dirty="0">
                <a:latin typeface="Times New Roman" panose="02020603050405020304" pitchFamily="18" charset="0"/>
                <a:ea typeface="等线" panose="02010600030101010101" pitchFamily="2" charset="-122"/>
              </a:rPr>
              <a:t>The UE not required to be informed and EN is deleted directly (S2-2508660)</a:t>
            </a:r>
            <a:r>
              <a:rPr lang="zh-CN" altLang="zh-CN" sz="1000" dirty="0">
                <a:latin typeface="Times New Roman" panose="02020603050405020304" pitchFamily="18" charset="0"/>
                <a:ea typeface="等线" panose="02010600030101010101" pitchFamily="2" charset="-122"/>
              </a:rPr>
              <a:t> </a:t>
            </a:r>
            <a:r>
              <a:rPr lang="en-US" altLang="zh-CN" sz="1000" dirty="0">
                <a:latin typeface="Times New Roman" panose="02020603050405020304" pitchFamily="18" charset="0"/>
                <a:ea typeface="等线" panose="02010600030101010101" pitchFamily="2" charset="-122"/>
              </a:rPr>
              <a:t> </a:t>
            </a:r>
          </a:p>
          <a:p>
            <a:pPr marL="720725" lvl="1" indent="-540385">
              <a:spcAft>
                <a:spcPts val="900"/>
              </a:spcAft>
              <a:buBlip>
                <a:blip r:embed="rId2"/>
              </a:buBlip>
            </a:pPr>
            <a:r>
              <a:rPr lang="en-US" altLang="zh-CN" sz="1400" b="1" dirty="0">
                <a:solidFill>
                  <a:srgbClr val="FF0000"/>
                </a:solidFill>
                <a:highlight>
                  <a:srgbClr val="FFFF00"/>
                </a:highlight>
                <a:latin typeface="Times New Roman" panose="02020603050405020304" pitchFamily="18" charset="0"/>
                <a:ea typeface="等线" panose="02010600030101010101" pitchFamily="2" charset="-122"/>
                <a:cs typeface="+mn-cs"/>
              </a:rPr>
              <a:t>WF proposal:</a:t>
            </a:r>
          </a:p>
          <a:p>
            <a:pPr marL="180340" lvl="1" indent="0">
              <a:spcAft>
                <a:spcPts val="900"/>
              </a:spcAft>
              <a:buNone/>
            </a:pPr>
            <a:r>
              <a:rPr lang="en-US" altLang="zh-CN" sz="1400" b="1" dirty="0">
                <a:highlight>
                  <a:srgbClr val="00FF00"/>
                </a:highlight>
                <a:latin typeface="Times New Roman" panose="02020603050405020304" pitchFamily="18" charset="0"/>
                <a:ea typeface="等线" panose="02010600030101010101" pitchFamily="2" charset="-122"/>
                <a:cs typeface="+mn-cs"/>
              </a:rPr>
              <a:t>   	WF1: AMF does not provide authorization information to the UE reader, or</a:t>
            </a:r>
          </a:p>
          <a:p>
            <a:pPr marL="180340" lvl="1" indent="0">
              <a:spcAft>
                <a:spcPts val="900"/>
              </a:spcAft>
              <a:buNone/>
            </a:pPr>
            <a:r>
              <a:rPr lang="en-US" altLang="zh-CN" sz="1400" b="1" dirty="0">
                <a:highlight>
                  <a:srgbClr val="FFFF00"/>
                </a:highlight>
                <a:latin typeface="Times New Roman" panose="02020603050405020304" pitchFamily="18" charset="0"/>
                <a:ea typeface="等线" panose="02010600030101010101" pitchFamily="2" charset="-122"/>
                <a:cs typeface="+mn-cs"/>
              </a:rPr>
              <a:t>	WF2: AMF provides authorization information and the revocation information to the UE reader</a:t>
            </a:r>
          </a:p>
        </p:txBody>
      </p:sp>
    </p:spTree>
    <p:extLst>
      <p:ext uri="{BB962C8B-B14F-4D97-AF65-F5344CB8AC3E}">
        <p14:creationId xmlns:p14="http://schemas.microsoft.com/office/powerpoint/2010/main" val="1997560356"/>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8172BB5-3561-464E-849C-5FAFB8CD5795}"/>
              </a:ext>
            </a:extLst>
          </p:cNvPr>
          <p:cNvSpPr>
            <a:spLocks noGrp="1"/>
          </p:cNvSpPr>
          <p:nvPr>
            <p:ph type="title"/>
          </p:nvPr>
        </p:nvSpPr>
        <p:spPr/>
        <p:txBody>
          <a:bodyPr/>
          <a:lstStyle/>
          <a:p>
            <a:r>
              <a:rPr lang="en-GB" altLang="zh-CN" sz="3600" dirty="0"/>
              <a:t>Radio resource management for UE Reader operation</a:t>
            </a:r>
            <a:endParaRPr lang="zh-CN" altLang="en-US" dirty="0"/>
          </a:p>
        </p:txBody>
      </p:sp>
      <p:sp>
        <p:nvSpPr>
          <p:cNvPr id="3" name="内容占位符 2">
            <a:extLst>
              <a:ext uri="{FF2B5EF4-FFF2-40B4-BE49-F238E27FC236}">
                <a16:creationId xmlns:a16="http://schemas.microsoft.com/office/drawing/2014/main" id="{40B1AA47-122F-4E0A-9A29-B60B33BAF6BE}"/>
              </a:ext>
            </a:extLst>
          </p:cNvPr>
          <p:cNvSpPr>
            <a:spLocks noGrp="1"/>
          </p:cNvSpPr>
          <p:nvPr>
            <p:ph idx="1"/>
          </p:nvPr>
        </p:nvSpPr>
        <p:spPr>
          <a:xfrm>
            <a:off x="647703" y="1454152"/>
            <a:ext cx="11184467" cy="5175248"/>
          </a:xfrm>
        </p:spPr>
        <p:txBody>
          <a:bodyPr/>
          <a:lstStyle/>
          <a:p>
            <a:pPr marL="360680" indent="-180340">
              <a:spcAft>
                <a:spcPts val="900"/>
              </a:spcAft>
            </a:pPr>
            <a:r>
              <a:rPr lang="en-GB" altLang="zh-CN" sz="1400" b="1" dirty="0">
                <a:effectLst/>
                <a:latin typeface="Times New Roman" panose="02020603050405020304" pitchFamily="18" charset="0"/>
                <a:ea typeface="等线" panose="02010600030101010101" pitchFamily="2" charset="-122"/>
              </a:rPr>
              <a:t>Radio resource management for UE Reader operation:</a:t>
            </a:r>
            <a:endParaRPr lang="zh-CN" altLang="zh-CN" sz="1400" dirty="0">
              <a:effectLst/>
              <a:latin typeface="Times New Roman" panose="02020603050405020304" pitchFamily="18" charset="0"/>
              <a:ea typeface="等线" panose="02010600030101010101" pitchFamily="2" charset="-122"/>
            </a:endParaRPr>
          </a:p>
          <a:p>
            <a:pPr marL="360045" indent="0">
              <a:spcAft>
                <a:spcPts val="900"/>
              </a:spcAft>
              <a:buNone/>
            </a:pPr>
            <a:r>
              <a:rPr lang="en-GB" altLang="zh-CN" sz="1400" dirty="0">
                <a:effectLst/>
                <a:highlight>
                  <a:srgbClr val="00FF00"/>
                </a:highlight>
                <a:latin typeface="Times New Roman" panose="02020603050405020304" pitchFamily="18" charset="0"/>
                <a:ea typeface="等线" panose="02010600030101010101" pitchFamily="2" charset="-122"/>
              </a:rPr>
              <a:t>If the </a:t>
            </a:r>
            <a:r>
              <a:rPr lang="en-GB" altLang="zh-CN" sz="1400" dirty="0" err="1">
                <a:effectLst/>
                <a:highlight>
                  <a:srgbClr val="00FF00"/>
                </a:highlight>
                <a:latin typeface="Times New Roman" panose="02020603050405020304" pitchFamily="18" charset="0"/>
                <a:ea typeface="等线" panose="02010600030101010101" pitchFamily="2" charset="-122"/>
              </a:rPr>
              <a:t>gNB</a:t>
            </a:r>
            <a:r>
              <a:rPr lang="en-GB" altLang="zh-CN" sz="1400" dirty="0">
                <a:effectLst/>
                <a:highlight>
                  <a:srgbClr val="00FF00"/>
                </a:highlight>
                <a:latin typeface="Times New Roman" panose="02020603050405020304" pitchFamily="18" charset="0"/>
                <a:ea typeface="等线" panose="02010600030101010101" pitchFamily="2" charset="-122"/>
              </a:rPr>
              <a:t> has received the indication that a UE is authorized to operate as a UE Reader, then the </a:t>
            </a:r>
            <a:r>
              <a:rPr lang="en-GB" altLang="zh-CN" sz="1400" dirty="0" err="1">
                <a:effectLst/>
                <a:highlight>
                  <a:srgbClr val="00FF00"/>
                </a:highlight>
                <a:latin typeface="Times New Roman" panose="02020603050405020304" pitchFamily="18" charset="0"/>
                <a:ea typeface="等线" panose="02010600030101010101" pitchFamily="2" charset="-122"/>
              </a:rPr>
              <a:t>gNB</a:t>
            </a:r>
            <a:r>
              <a:rPr lang="en-GB" altLang="zh-CN" sz="1400" dirty="0">
                <a:effectLst/>
                <a:highlight>
                  <a:srgbClr val="00FF00"/>
                </a:highlight>
                <a:latin typeface="Times New Roman" panose="02020603050405020304" pitchFamily="18" charset="0"/>
                <a:ea typeface="等线" panose="02010600030101010101" pitchFamily="2" charset="-122"/>
              </a:rPr>
              <a:t> may assign radio resources to the UE for UE Reader operation.</a:t>
            </a:r>
            <a:endParaRPr lang="zh-CN" altLang="zh-CN" sz="1400" dirty="0">
              <a:effectLst/>
              <a:highlight>
                <a:srgbClr val="00FF00"/>
              </a:highlight>
              <a:latin typeface="Times New Roman" panose="02020603050405020304" pitchFamily="18" charset="0"/>
              <a:ea typeface="等线" panose="02010600030101010101" pitchFamily="2" charset="-122"/>
            </a:endParaRPr>
          </a:p>
          <a:p>
            <a:pPr marL="360045" indent="0">
              <a:spcAft>
                <a:spcPts val="900"/>
              </a:spcAft>
              <a:buNone/>
            </a:pPr>
            <a:r>
              <a:rPr lang="en-GB" altLang="zh-CN" sz="1400" dirty="0">
                <a:effectLst/>
                <a:highlight>
                  <a:srgbClr val="00FFFF"/>
                </a:highlight>
                <a:latin typeface="Times New Roman" panose="02020603050405020304" pitchFamily="18" charset="0"/>
                <a:ea typeface="等线" panose="02010600030101010101" pitchFamily="2" charset="-122"/>
              </a:rPr>
              <a:t>The UE Reader is assumed to request radio resources for Reader operation (e.g. taking into account assistance information received from the AIOTF) from the </a:t>
            </a:r>
            <a:r>
              <a:rPr lang="en-GB" altLang="zh-CN" sz="1400" dirty="0" err="1">
                <a:effectLst/>
                <a:highlight>
                  <a:srgbClr val="00FFFF"/>
                </a:highlight>
                <a:latin typeface="Times New Roman" panose="02020603050405020304" pitchFamily="18" charset="0"/>
                <a:ea typeface="等线" panose="02010600030101010101" pitchFamily="2" charset="-122"/>
              </a:rPr>
              <a:t>gNB</a:t>
            </a:r>
            <a:r>
              <a:rPr lang="en-GB" altLang="zh-CN" sz="1400" dirty="0">
                <a:effectLst/>
                <a:highlight>
                  <a:srgbClr val="00FFFF"/>
                </a:highlight>
                <a:latin typeface="Times New Roman" panose="02020603050405020304" pitchFamily="18" charset="0"/>
                <a:ea typeface="等线" panose="02010600030101010101" pitchFamily="2" charset="-122"/>
              </a:rPr>
              <a:t>.</a:t>
            </a:r>
            <a:endParaRPr lang="zh-CN" altLang="zh-CN" sz="1400" dirty="0">
              <a:effectLst/>
              <a:highlight>
                <a:srgbClr val="00FFFF"/>
              </a:highlight>
              <a:latin typeface="Times New Roman" panose="02020603050405020304" pitchFamily="18" charset="0"/>
              <a:ea typeface="等线" panose="02010600030101010101" pitchFamily="2" charset="-122"/>
            </a:endParaRPr>
          </a:p>
          <a:p>
            <a:pPr marL="180340" indent="0">
              <a:spcAft>
                <a:spcPts val="900"/>
              </a:spcAft>
              <a:buNone/>
            </a:pPr>
            <a:r>
              <a:rPr lang="en-GB" altLang="zh-CN" sz="1400" dirty="0">
                <a:effectLst/>
                <a:latin typeface="Times New Roman" panose="02020603050405020304" pitchFamily="18" charset="0"/>
                <a:ea typeface="等线" panose="02010600030101010101" pitchFamily="2" charset="-122"/>
              </a:rPr>
              <a:t>	NOTE:	The details of UE Reader radio resource management will be defined by RAN WG2.</a:t>
            </a:r>
            <a:endParaRPr lang="en-GB" altLang="zh-CN" sz="1400" dirty="0">
              <a:latin typeface="Times New Roman" panose="02020603050405020304" pitchFamily="18" charset="0"/>
              <a:ea typeface="等线" panose="02010600030101010101" pitchFamily="2" charset="-122"/>
            </a:endParaRPr>
          </a:p>
          <a:p>
            <a:r>
              <a:rPr lang="en-US" altLang="zh-CN" sz="1800" dirty="0">
                <a:solidFill>
                  <a:srgbClr val="FF0000"/>
                </a:solidFill>
              </a:rPr>
              <a:t>Open issue 1:Whether to capture the above statement in TR 23.700-30.</a:t>
            </a:r>
          </a:p>
          <a:p>
            <a:pPr marL="371684" lvl="1" indent="-371684">
              <a:buBlip>
                <a:blip r:embed="rId2"/>
              </a:buBlip>
            </a:pPr>
            <a:r>
              <a:rPr lang="en-US" altLang="zh-CN" sz="1800" dirty="0">
                <a:solidFill>
                  <a:srgbClr val="FF0000"/>
                </a:solidFill>
                <a:highlight>
                  <a:srgbClr val="FFFF00"/>
                </a:highlight>
                <a:ea typeface="+mn-ea"/>
                <a:cs typeface="+mn-cs"/>
              </a:rPr>
              <a:t>WF proposal:</a:t>
            </a:r>
          </a:p>
          <a:p>
            <a:pPr marL="342900" lvl="1" indent="-342900">
              <a:buAutoNum type="arabicParenBoth"/>
            </a:pPr>
            <a:r>
              <a:rPr lang="en-US" altLang="zh-CN" sz="1800" dirty="0">
                <a:highlight>
                  <a:srgbClr val="00FF00"/>
                </a:highlight>
                <a:ea typeface="+mn-ea"/>
                <a:cs typeface="+mn-cs"/>
              </a:rPr>
              <a:t>Capture the first bullet (green) into conclusion, and </a:t>
            </a:r>
          </a:p>
          <a:p>
            <a:pPr marL="342900" lvl="1" indent="-342900">
              <a:buAutoNum type="arabicParenBoth"/>
            </a:pPr>
            <a:r>
              <a:rPr lang="en-US" altLang="zh-CN" sz="1800" dirty="0">
                <a:highlight>
                  <a:srgbClr val="00FF00"/>
                </a:highlight>
                <a:ea typeface="+mn-ea"/>
                <a:cs typeface="+mn-cs"/>
              </a:rPr>
              <a:t>Not to capture the second bullet (cyan) into conclusion, and </a:t>
            </a:r>
          </a:p>
          <a:p>
            <a:pPr marL="342900" lvl="1" indent="-342900">
              <a:buAutoNum type="arabicParenBoth"/>
            </a:pPr>
            <a:r>
              <a:rPr lang="en-US" altLang="zh-CN" sz="1800" dirty="0">
                <a:highlight>
                  <a:srgbClr val="00FF00"/>
                </a:highlight>
                <a:ea typeface="+mn-ea"/>
                <a:cs typeface="+mn-cs"/>
              </a:rPr>
              <a:t>Reword the note</a:t>
            </a:r>
            <a:endParaRPr lang="en-US" altLang="zh-CN" sz="1800" dirty="0">
              <a:highlight>
                <a:srgbClr val="00FF00"/>
              </a:highlight>
            </a:endParaRPr>
          </a:p>
          <a:p>
            <a:r>
              <a:rPr lang="en-US" altLang="zh-CN" sz="1800" dirty="0">
                <a:solidFill>
                  <a:srgbClr val="FF0000"/>
                </a:solidFill>
              </a:rPr>
              <a:t>Open issue 2:Whether to report the following info from </a:t>
            </a:r>
            <a:r>
              <a:rPr lang="en-US" altLang="zh-CN" sz="1800" dirty="0" err="1">
                <a:solidFill>
                  <a:srgbClr val="FF0000"/>
                </a:solidFill>
              </a:rPr>
              <a:t>gNB</a:t>
            </a:r>
            <a:r>
              <a:rPr lang="en-US" altLang="zh-CN" sz="1800" dirty="0">
                <a:solidFill>
                  <a:srgbClr val="FF0000"/>
                </a:solidFill>
              </a:rPr>
              <a:t> to CN.</a:t>
            </a:r>
          </a:p>
          <a:p>
            <a:pPr marL="0" indent="0">
              <a:buNone/>
            </a:pPr>
            <a:r>
              <a:rPr lang="en-US" altLang="zh-CN" sz="1400" dirty="0">
                <a:effectLst/>
                <a:latin typeface="等线" panose="02010600030101010101" pitchFamily="2" charset="-122"/>
                <a:cs typeface="微软雅黑" panose="020B0503020204020204" pitchFamily="34" charset="-122"/>
              </a:rPr>
              <a:t>The </a:t>
            </a:r>
            <a:r>
              <a:rPr lang="en-US" altLang="zh-CN" sz="1400" dirty="0" err="1">
                <a:effectLst/>
                <a:latin typeface="等线" panose="02010600030101010101" pitchFamily="2" charset="-122"/>
                <a:cs typeface="微软雅黑" panose="020B0503020204020204" pitchFamily="34" charset="-122"/>
              </a:rPr>
              <a:t>gNB</a:t>
            </a:r>
            <a:r>
              <a:rPr lang="en-US" altLang="zh-CN" sz="1400" dirty="0">
                <a:effectLst/>
                <a:latin typeface="等线" panose="02010600030101010101" pitchFamily="2" charset="-122"/>
                <a:cs typeface="微软雅黑" panose="020B0503020204020204" pitchFamily="34" charset="-122"/>
              </a:rPr>
              <a:t> reports the amount of the radio resource used for </a:t>
            </a:r>
            <a:r>
              <a:rPr lang="en-US" altLang="zh-CN" sz="1400" dirty="0" err="1">
                <a:effectLst/>
                <a:latin typeface="等线" panose="02010600030101010101" pitchFamily="2" charset="-122"/>
                <a:cs typeface="微软雅黑" panose="020B0503020204020204" pitchFamily="34" charset="-122"/>
              </a:rPr>
              <a:t>AIoT</a:t>
            </a:r>
            <a:r>
              <a:rPr lang="en-US" altLang="zh-CN" sz="1400" dirty="0">
                <a:effectLst/>
                <a:latin typeface="等线" panose="02010600030101010101" pitchFamily="2" charset="-122"/>
                <a:cs typeface="微软雅黑" panose="020B0503020204020204" pitchFamily="34" charset="-122"/>
              </a:rPr>
              <a:t> operations, number of devices is operated, and the time period for </a:t>
            </a:r>
            <a:r>
              <a:rPr lang="en-US" altLang="zh-CN" sz="1400" dirty="0" err="1">
                <a:effectLst/>
                <a:latin typeface="等线" panose="02010600030101010101" pitchFamily="2" charset="-122"/>
                <a:cs typeface="微软雅黑" panose="020B0503020204020204" pitchFamily="34" charset="-122"/>
              </a:rPr>
              <a:t>AIoT</a:t>
            </a:r>
            <a:r>
              <a:rPr lang="en-US" altLang="zh-CN" sz="1400" dirty="0">
                <a:effectLst/>
                <a:latin typeface="等线" panose="02010600030101010101" pitchFamily="2" charset="-122"/>
                <a:cs typeface="微软雅黑" panose="020B0503020204020204" pitchFamily="34" charset="-122"/>
              </a:rPr>
              <a:t> operations for charging</a:t>
            </a:r>
            <a:endParaRPr lang="en-US" altLang="zh-CN" sz="1800" dirty="0">
              <a:solidFill>
                <a:srgbClr val="FF0000"/>
              </a:solidFill>
            </a:endParaRPr>
          </a:p>
          <a:p>
            <a:pPr marL="371684" lvl="1" indent="-371684">
              <a:buBlip>
                <a:blip r:embed="rId2"/>
              </a:buBlip>
            </a:pPr>
            <a:r>
              <a:rPr lang="en-US" altLang="zh-CN" sz="1800" dirty="0">
                <a:solidFill>
                  <a:srgbClr val="FF0000"/>
                </a:solidFill>
                <a:highlight>
                  <a:srgbClr val="FFFF00"/>
                </a:highlight>
                <a:ea typeface="+mn-ea"/>
                <a:cs typeface="+mn-cs"/>
              </a:rPr>
              <a:t>WF proposal: </a:t>
            </a:r>
            <a:r>
              <a:rPr lang="en-US" altLang="zh-CN" sz="1800" dirty="0">
                <a:highlight>
                  <a:srgbClr val="00FF00"/>
                </a:highlight>
                <a:ea typeface="+mn-ea"/>
                <a:cs typeface="+mn-cs"/>
              </a:rPr>
              <a:t>Not to support the feature </a:t>
            </a:r>
            <a:endParaRPr lang="en-US" altLang="zh-CN" sz="1800" dirty="0">
              <a:highlight>
                <a:srgbClr val="00FF00"/>
              </a:highlight>
            </a:endParaRPr>
          </a:p>
          <a:p>
            <a:pPr marL="371684" lvl="1" indent="-371684">
              <a:buBlip>
                <a:blip r:embed="rId2"/>
              </a:buBlip>
            </a:pPr>
            <a:endParaRPr lang="en-US" altLang="zh-CN" sz="1800" dirty="0">
              <a:solidFill>
                <a:srgbClr val="FF0000"/>
              </a:solidFill>
              <a:ea typeface="+mn-ea"/>
              <a:cs typeface="+mn-cs"/>
            </a:endParaRPr>
          </a:p>
        </p:txBody>
      </p:sp>
    </p:spTree>
    <p:extLst>
      <p:ext uri="{BB962C8B-B14F-4D97-AF65-F5344CB8AC3E}">
        <p14:creationId xmlns:p14="http://schemas.microsoft.com/office/powerpoint/2010/main" val="4007357074"/>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BF8A08C-F179-48DA-9BA7-BC0D9BF020C4}"/>
              </a:ext>
            </a:extLst>
          </p:cNvPr>
          <p:cNvSpPr>
            <a:spLocks noGrp="1"/>
          </p:cNvSpPr>
          <p:nvPr>
            <p:ph type="title"/>
          </p:nvPr>
        </p:nvSpPr>
        <p:spPr>
          <a:xfrm>
            <a:off x="263594" y="149088"/>
            <a:ext cx="8005233" cy="391602"/>
          </a:xfrm>
        </p:spPr>
        <p:txBody>
          <a:bodyPr/>
          <a:lstStyle/>
          <a:p>
            <a:r>
              <a:rPr lang="en-US" altLang="zh-CN" dirty="0"/>
              <a:t>UE reader selection</a:t>
            </a:r>
            <a:endParaRPr lang="zh-CN" altLang="en-US" dirty="0"/>
          </a:p>
        </p:txBody>
      </p:sp>
      <p:sp>
        <p:nvSpPr>
          <p:cNvPr id="3" name="内容占位符 2">
            <a:extLst>
              <a:ext uri="{FF2B5EF4-FFF2-40B4-BE49-F238E27FC236}">
                <a16:creationId xmlns:a16="http://schemas.microsoft.com/office/drawing/2014/main" id="{79C2FF23-C3A8-45E1-950D-AEFC1FB7128E}"/>
              </a:ext>
            </a:extLst>
          </p:cNvPr>
          <p:cNvSpPr>
            <a:spLocks noGrp="1"/>
          </p:cNvSpPr>
          <p:nvPr>
            <p:ph idx="1"/>
          </p:nvPr>
        </p:nvSpPr>
        <p:spPr>
          <a:xfrm>
            <a:off x="263594" y="681752"/>
            <a:ext cx="11663363" cy="5925782"/>
          </a:xfrm>
        </p:spPr>
        <p:txBody>
          <a:bodyPr/>
          <a:lstStyle/>
          <a:p>
            <a:r>
              <a:rPr lang="en-US" altLang="zh-CN" sz="1400" dirty="0"/>
              <a:t>Fixed UE reader selection (Coverage controlled by operator)</a:t>
            </a:r>
          </a:p>
          <a:p>
            <a:pPr lvl="1"/>
            <a:r>
              <a:rPr lang="en-US" altLang="zh-CN" sz="1100" dirty="0"/>
              <a:t>Assumption: AIOTF configures </a:t>
            </a:r>
            <a:r>
              <a:rPr lang="en-GB" altLang="zh-CN" sz="1100" dirty="0"/>
              <a:t>the UE Reader configuration information (UE reader ID and </a:t>
            </a:r>
            <a:r>
              <a:rPr lang="en-GB" altLang="zh-CN" sz="1100" dirty="0" err="1"/>
              <a:t>AIoT</a:t>
            </a:r>
            <a:r>
              <a:rPr lang="en-GB" altLang="zh-CN" sz="1100" dirty="0"/>
              <a:t> Area ID)</a:t>
            </a:r>
            <a:r>
              <a:rPr lang="en-US" altLang="zh-CN" sz="1100" dirty="0"/>
              <a:t>. AF provides the target area info. </a:t>
            </a:r>
          </a:p>
          <a:p>
            <a:pPr lvl="1"/>
            <a:r>
              <a:rPr lang="en-US" altLang="zh-CN" sz="1100" dirty="0"/>
              <a:t>AIOTF selection is performed in Rel-19.</a:t>
            </a:r>
          </a:p>
          <a:p>
            <a:pPr lvl="1"/>
            <a:r>
              <a:rPr lang="en-US" altLang="zh-CN" sz="1100" b="1" dirty="0"/>
              <a:t>AIOTF selects the UE reader similarly as RAN reader:</a:t>
            </a:r>
            <a:r>
              <a:rPr lang="en-GB" altLang="zh-CN" sz="1100" b="1" dirty="0"/>
              <a:t> </a:t>
            </a:r>
            <a:r>
              <a:rPr lang="en-GB" altLang="zh-CN" sz="1100" dirty="0"/>
              <a:t>AIOTF selects the UE readers (e.g. candidate or final UE readers) based on </a:t>
            </a:r>
            <a:r>
              <a:rPr lang="en-US" altLang="zh-CN" sz="1100" dirty="0"/>
              <a:t>the received </a:t>
            </a:r>
            <a:r>
              <a:rPr lang="en-US" altLang="zh-CN" sz="1100" dirty="0" err="1"/>
              <a:t>AIoT</a:t>
            </a:r>
            <a:r>
              <a:rPr lang="en-US" altLang="zh-CN" sz="1100" dirty="0"/>
              <a:t> service operation request and </a:t>
            </a:r>
            <a:r>
              <a:rPr lang="en-GB" altLang="zh-CN" sz="1100" dirty="0"/>
              <a:t>UE Reader configuration information </a:t>
            </a:r>
            <a:r>
              <a:rPr lang="en-US" altLang="zh-CN" sz="1100" dirty="0"/>
              <a:t>,</a:t>
            </a:r>
            <a:r>
              <a:rPr lang="en-GB" altLang="zh-CN" sz="1100" dirty="0"/>
              <a:t> and provides the selected UE Reader list or </a:t>
            </a:r>
            <a:r>
              <a:rPr lang="en-US" altLang="zh-CN" sz="1100" dirty="0" err="1"/>
              <a:t>AIoT</a:t>
            </a:r>
            <a:r>
              <a:rPr lang="en-US" altLang="zh-CN" sz="1100" dirty="0"/>
              <a:t> Area ID list</a:t>
            </a:r>
            <a:r>
              <a:rPr lang="en-GB" altLang="zh-CN" sz="1100" dirty="0"/>
              <a:t> to the NG-RAN.</a:t>
            </a:r>
          </a:p>
          <a:p>
            <a:pPr lvl="1"/>
            <a:r>
              <a:rPr lang="en-GB" altLang="zh-CN" sz="1100" dirty="0"/>
              <a:t>NG-RAN performs final reader selection.</a:t>
            </a:r>
            <a:endParaRPr lang="en-US" altLang="zh-CN" sz="1100" dirty="0"/>
          </a:p>
          <a:p>
            <a:r>
              <a:rPr lang="en-US" altLang="zh-CN" sz="1400" dirty="0"/>
              <a:t>Mobile UE reader selection (Handheld UE reader)</a:t>
            </a:r>
          </a:p>
          <a:p>
            <a:pPr lvl="1"/>
            <a:r>
              <a:rPr lang="en-US" altLang="zh-CN" sz="1100" dirty="0"/>
              <a:t>AF provides the UE reader ID(s) to NEF;</a:t>
            </a:r>
          </a:p>
          <a:p>
            <a:pPr lvl="1"/>
            <a:r>
              <a:rPr lang="en-US" altLang="zh-CN" sz="1100" dirty="0"/>
              <a:t>NEF performs the ID mapping (from GPSI to internal UE ID);</a:t>
            </a:r>
          </a:p>
          <a:p>
            <a:pPr lvl="1"/>
            <a:r>
              <a:rPr lang="en-US" altLang="zh-CN" sz="1100" dirty="0"/>
              <a:t>NEF selects the AIOTF. (How the NEF selects AIOTF as discussed in page 9.)</a:t>
            </a:r>
          </a:p>
          <a:p>
            <a:pPr lvl="1"/>
            <a:r>
              <a:rPr lang="en-US" altLang="zh-CN" sz="1100" dirty="0"/>
              <a:t>AIOTF provides the UE reader ID to NG-RAN </a:t>
            </a:r>
            <a:r>
              <a:rPr lang="en-US" altLang="zh-CN" sz="1100" dirty="0">
                <a:solidFill>
                  <a:srgbClr val="FF0000"/>
                </a:solidFill>
                <a:latin typeface="等线" panose="02010600030101010101" pitchFamily="2" charset="-122"/>
              </a:rPr>
              <a:t>i</a:t>
            </a:r>
            <a:r>
              <a:rPr lang="en-US" altLang="zh-CN" sz="1100" dirty="0">
                <a:solidFill>
                  <a:srgbClr val="FF0000"/>
                </a:solidFill>
                <a:effectLst/>
                <a:latin typeface="等线" panose="02010600030101010101" pitchFamily="2" charset="-122"/>
                <a:cs typeface="微软雅黑" panose="020B0503020204020204" pitchFamily="34" charset="-122"/>
              </a:rPr>
              <a:t>f UE reader is under the service area of the AIOTF</a:t>
            </a:r>
            <a:r>
              <a:rPr lang="en-US" altLang="zh-CN" sz="1100" dirty="0"/>
              <a:t>.</a:t>
            </a:r>
          </a:p>
          <a:p>
            <a:pPr marL="495577" lvl="1" indent="0">
              <a:buNone/>
            </a:pPr>
            <a:r>
              <a:rPr lang="en-US" altLang="zh-CN" sz="1100" dirty="0">
                <a:solidFill>
                  <a:srgbClr val="FF0000"/>
                </a:solidFill>
              </a:rPr>
              <a:t>Open Issue: how the AIOTF knows the UE reader is in/out of the serving area. Options:</a:t>
            </a:r>
          </a:p>
          <a:p>
            <a:pPr marL="952777" lvl="1" indent="-457200">
              <a:buFont typeface="+mj-lt"/>
              <a:buAutoNum type="arabicPeriod"/>
            </a:pPr>
            <a:r>
              <a:rPr lang="en-GB" altLang="zh-CN" sz="1050" dirty="0">
                <a:effectLst/>
                <a:latin typeface="Times New Roman" panose="02020603050405020304" pitchFamily="18" charset="0"/>
                <a:ea typeface="等线" panose="02010600030101010101" pitchFamily="2" charset="-122"/>
              </a:rPr>
              <a:t>Configuring the AMF's TAI list based on the AIOTF's service area boundaries. (S2-2508398);</a:t>
            </a:r>
          </a:p>
          <a:p>
            <a:pPr marL="952777" lvl="1" indent="-457200">
              <a:buFont typeface="+mj-lt"/>
              <a:buAutoNum type="arabicPeriod"/>
            </a:pPr>
            <a:r>
              <a:rPr lang="fr-FR" altLang="zh-CN" sz="1050" dirty="0">
                <a:latin typeface="Times New Roman" panose="02020603050405020304" pitchFamily="18" charset="0"/>
                <a:ea typeface="等线" panose="02010600030101010101" pitchFamily="2" charset="-122"/>
              </a:rPr>
              <a:t>The Network </a:t>
            </a:r>
            <a:r>
              <a:rPr lang="fr-FR" altLang="zh-CN" sz="1050" dirty="0" err="1">
                <a:latin typeface="Times New Roman" panose="02020603050405020304" pitchFamily="18" charset="0"/>
                <a:ea typeface="等线" panose="02010600030101010101" pitchFamily="2" charset="-122"/>
              </a:rPr>
              <a:t>keeps</a:t>
            </a:r>
            <a:r>
              <a:rPr lang="fr-FR" altLang="zh-CN" sz="1050" dirty="0">
                <a:latin typeface="Times New Roman" panose="02020603050405020304" pitchFamily="18" charset="0"/>
                <a:ea typeface="等线" panose="02010600030101010101" pitchFamily="2" charset="-122"/>
              </a:rPr>
              <a:t> </a:t>
            </a:r>
            <a:r>
              <a:rPr lang="fr-FR" altLang="zh-CN" sz="1050" dirty="0" err="1">
                <a:latin typeface="Times New Roman" panose="02020603050405020304" pitchFamily="18" charset="0"/>
                <a:ea typeface="等线" panose="02010600030101010101" pitchFamily="2" charset="-122"/>
              </a:rPr>
              <a:t>track</a:t>
            </a:r>
            <a:r>
              <a:rPr lang="fr-FR" altLang="zh-CN" sz="1050" dirty="0">
                <a:latin typeface="Times New Roman" panose="02020603050405020304" pitchFamily="18" charset="0"/>
                <a:ea typeface="等线" panose="02010600030101010101" pitchFamily="2" charset="-122"/>
              </a:rPr>
              <a:t> of </a:t>
            </a:r>
            <a:r>
              <a:rPr lang="fr-FR" altLang="zh-CN" sz="1050" dirty="0" err="1">
                <a:latin typeface="Times New Roman" panose="02020603050405020304" pitchFamily="18" charset="0"/>
                <a:ea typeface="等线" panose="02010600030101010101" pitchFamily="2" charset="-122"/>
              </a:rPr>
              <a:t>whether</a:t>
            </a:r>
            <a:r>
              <a:rPr lang="fr-FR" altLang="zh-CN" sz="1050" dirty="0">
                <a:latin typeface="Times New Roman" panose="02020603050405020304" pitchFamily="18" charset="0"/>
                <a:ea typeface="等线" panose="02010600030101010101" pitchFamily="2" charset="-122"/>
              </a:rPr>
              <a:t> UE </a:t>
            </a:r>
            <a:r>
              <a:rPr lang="fr-FR" altLang="zh-CN" sz="1050" dirty="0" err="1">
                <a:latin typeface="Times New Roman" panose="02020603050405020304" pitchFamily="18" charset="0"/>
                <a:ea typeface="等线" panose="02010600030101010101" pitchFamily="2" charset="-122"/>
              </a:rPr>
              <a:t>Readers</a:t>
            </a:r>
            <a:r>
              <a:rPr lang="fr-FR" altLang="zh-CN" sz="1050" dirty="0">
                <a:latin typeface="Times New Roman" panose="02020603050405020304" pitchFamily="18" charset="0"/>
                <a:ea typeface="等线" panose="02010600030101010101" pitchFamily="2" charset="-122"/>
              </a:rPr>
              <a:t> are in/out of </a:t>
            </a:r>
            <a:r>
              <a:rPr lang="fr-FR" altLang="zh-CN" sz="1050" dirty="0" err="1">
                <a:latin typeface="Times New Roman" panose="02020603050405020304" pitchFamily="18" charset="0"/>
                <a:ea typeface="等线" panose="02010600030101010101" pitchFamily="2" charset="-122"/>
              </a:rPr>
              <a:t>assigned</a:t>
            </a:r>
            <a:r>
              <a:rPr lang="fr-FR" altLang="zh-CN" sz="1050" dirty="0">
                <a:latin typeface="Times New Roman" panose="02020603050405020304" pitchFamily="18" charset="0"/>
                <a:ea typeface="等线" panose="02010600030101010101" pitchFamily="2" charset="-122"/>
              </a:rPr>
              <a:t> </a:t>
            </a:r>
            <a:r>
              <a:rPr lang="fr-FR" altLang="zh-CN" sz="1050" dirty="0" err="1">
                <a:latin typeface="Times New Roman" panose="02020603050405020304" pitchFamily="18" charset="0"/>
                <a:ea typeface="等线" panose="02010600030101010101" pitchFamily="2" charset="-122"/>
              </a:rPr>
              <a:t>AIoT</a:t>
            </a:r>
            <a:r>
              <a:rPr lang="fr-FR" altLang="zh-CN" sz="1050" dirty="0">
                <a:latin typeface="Times New Roman" panose="02020603050405020304" pitchFamily="18" charset="0"/>
                <a:ea typeface="等线" panose="02010600030101010101" pitchFamily="2" charset="-122"/>
              </a:rPr>
              <a:t> service areas</a:t>
            </a:r>
            <a:r>
              <a:rPr lang="en-GB" altLang="zh-CN" sz="1050" dirty="0">
                <a:effectLst/>
                <a:latin typeface="Times New Roman" panose="02020603050405020304" pitchFamily="18" charset="0"/>
                <a:ea typeface="等线" panose="02010600030101010101" pitchFamily="2" charset="-122"/>
              </a:rPr>
              <a:t> (S2-2508951);</a:t>
            </a:r>
          </a:p>
          <a:p>
            <a:pPr marL="952777" lvl="1" indent="-457200">
              <a:buFont typeface="+mj-lt"/>
              <a:buAutoNum type="arabicPeriod"/>
            </a:pPr>
            <a:r>
              <a:rPr lang="en-GB" altLang="zh-CN" sz="1050" dirty="0">
                <a:latin typeface="Times New Roman" panose="02020603050405020304" pitchFamily="18" charset="0"/>
                <a:ea typeface="等线" panose="02010600030101010101" pitchFamily="2" charset="-122"/>
              </a:rPr>
              <a:t>AIOTF </a:t>
            </a:r>
            <a:r>
              <a:rPr lang="en-US" altLang="zh-CN" sz="1050" dirty="0">
                <a:latin typeface="Times New Roman" panose="02020603050405020304" pitchFamily="18" charset="0"/>
                <a:ea typeface="等线" panose="02010600030101010101" pitchFamily="2" charset="-122"/>
              </a:rPr>
              <a:t>determines whether the UE is </a:t>
            </a:r>
            <a:r>
              <a:rPr lang="en-GB" altLang="zh-CN" sz="1100" dirty="0">
                <a:effectLst/>
                <a:latin typeface="Times New Roman" panose="02020603050405020304" pitchFamily="18" charset="0"/>
                <a:ea typeface="Malgun Gothic" panose="020B0503020000020004" pitchFamily="34" charset="-127"/>
              </a:rPr>
              <a:t>within the indicated area</a:t>
            </a:r>
            <a:r>
              <a:rPr lang="en-US" altLang="zh-CN" sz="1050" dirty="0">
                <a:effectLst/>
                <a:latin typeface="Times New Roman" panose="02020603050405020304" pitchFamily="18" charset="0"/>
                <a:ea typeface="MS Mincho" panose="02020609040205080304" pitchFamily="49" charset="-128"/>
              </a:rPr>
              <a:t>(e.g., via interaction with AMF/LMF)</a:t>
            </a:r>
            <a:r>
              <a:rPr lang="en-GB" altLang="zh-CN" sz="1050" dirty="0">
                <a:effectLst/>
                <a:latin typeface="Times New Roman" panose="02020603050405020304" pitchFamily="18" charset="0"/>
                <a:ea typeface="等线" panose="02010600030101010101" pitchFamily="2" charset="-122"/>
              </a:rPr>
              <a:t> (S2-2508747);</a:t>
            </a:r>
            <a:endParaRPr lang="en-GB" altLang="zh-CN" sz="1050" dirty="0">
              <a:latin typeface="Times New Roman" panose="02020603050405020304" pitchFamily="18" charset="0"/>
              <a:ea typeface="等线" panose="02010600030101010101" pitchFamily="2" charset="-122"/>
            </a:endParaRPr>
          </a:p>
          <a:p>
            <a:r>
              <a:rPr lang="en-US" altLang="zh-CN" sz="1200" dirty="0">
                <a:solidFill>
                  <a:srgbClr val="FF0000"/>
                </a:solidFill>
              </a:rPr>
              <a:t>There cases for UE reader selection:</a:t>
            </a:r>
          </a:p>
          <a:p>
            <a:pPr lvl="1"/>
            <a:r>
              <a:rPr lang="en-US" altLang="zh-CN" sz="1200" dirty="0">
                <a:solidFill>
                  <a:srgbClr val="FF0000"/>
                </a:solidFill>
              </a:rPr>
              <a:t>Case 1: AF provides area</a:t>
            </a:r>
          </a:p>
          <a:p>
            <a:pPr lvl="2"/>
            <a:r>
              <a:rPr lang="en-US" altLang="zh-CN" sz="1200" dirty="0">
                <a:solidFill>
                  <a:srgbClr val="FF0000"/>
                </a:solidFill>
              </a:rPr>
              <a:t>Fixed UE reader can be selected, Q is whether mobile UE reader can be selected?</a:t>
            </a:r>
          </a:p>
          <a:p>
            <a:pPr lvl="1"/>
            <a:r>
              <a:rPr lang="en-US" altLang="zh-CN" sz="1200" dirty="0">
                <a:solidFill>
                  <a:srgbClr val="FF0000"/>
                </a:solidFill>
              </a:rPr>
              <a:t>Case 2: AF provides UE reader ID</a:t>
            </a:r>
          </a:p>
          <a:p>
            <a:pPr lvl="2"/>
            <a:r>
              <a:rPr lang="en-US" altLang="zh-CN" sz="1200" dirty="0">
                <a:solidFill>
                  <a:srgbClr val="FF0000"/>
                </a:solidFill>
              </a:rPr>
              <a:t>UE reader is determined based on the UE reader ID</a:t>
            </a:r>
          </a:p>
          <a:p>
            <a:pPr lvl="1"/>
            <a:r>
              <a:rPr lang="en-US" altLang="zh-CN" sz="1200" dirty="0">
                <a:solidFill>
                  <a:srgbClr val="FF0000"/>
                </a:solidFill>
              </a:rPr>
              <a:t>Case 3: AF provides both area and UE reader ID</a:t>
            </a:r>
          </a:p>
          <a:p>
            <a:pPr lvl="2"/>
            <a:r>
              <a:rPr lang="en-US" altLang="zh-CN" sz="1200" dirty="0">
                <a:solidFill>
                  <a:srgbClr val="FF0000"/>
                </a:solidFill>
              </a:rPr>
              <a:t>Concern to support case 3 from several companies</a:t>
            </a:r>
          </a:p>
          <a:p>
            <a:pPr marL="371684" lvl="2" indent="-371684">
              <a:buBlip>
                <a:blip r:embed="rId2"/>
              </a:buBlip>
            </a:pPr>
            <a:r>
              <a:rPr lang="en-US" altLang="zh-CN" sz="1600" b="1" dirty="0">
                <a:solidFill>
                  <a:srgbClr val="FF0000"/>
                </a:solidFill>
                <a:highlight>
                  <a:srgbClr val="FFFF00"/>
                </a:highlight>
                <a:ea typeface="+mn-ea"/>
                <a:cs typeface="+mn-cs"/>
              </a:rPr>
              <a:t>WF proposal:</a:t>
            </a:r>
          </a:p>
          <a:p>
            <a:pPr marL="495577" lvl="3" indent="0">
              <a:buNone/>
            </a:pPr>
            <a:r>
              <a:rPr lang="en-US" altLang="zh-CN" sz="1600" dirty="0">
                <a:ea typeface="+mn-ea"/>
                <a:cs typeface="+mn-cs"/>
              </a:rPr>
              <a:t>Case 1: </a:t>
            </a:r>
            <a:r>
              <a:rPr lang="en-US" altLang="zh-CN" sz="1600" dirty="0">
                <a:highlight>
                  <a:srgbClr val="FFFF00"/>
                </a:highlight>
                <a:ea typeface="+mn-ea"/>
                <a:cs typeface="+mn-cs"/>
              </a:rPr>
              <a:t>WF1: </a:t>
            </a:r>
            <a:r>
              <a:rPr lang="en-US" altLang="zh-CN" sz="1600" dirty="0">
                <a:ea typeface="+mn-ea"/>
                <a:cs typeface="+mn-cs"/>
              </a:rPr>
              <a:t>only fixed UE reader will be supported  or  </a:t>
            </a:r>
            <a:r>
              <a:rPr lang="en-US" altLang="zh-CN" sz="1600" dirty="0">
                <a:highlight>
                  <a:srgbClr val="FFFF00"/>
                </a:highlight>
                <a:ea typeface="+mn-ea"/>
                <a:cs typeface="+mn-cs"/>
              </a:rPr>
              <a:t>WF2: </a:t>
            </a:r>
            <a:r>
              <a:rPr lang="en-US" altLang="zh-CN" sz="1600" dirty="0">
                <a:ea typeface="+mn-ea"/>
                <a:cs typeface="+mn-cs"/>
              </a:rPr>
              <a:t>both fixed and mobile UE reader can be selected</a:t>
            </a:r>
          </a:p>
          <a:p>
            <a:pPr marL="495577" lvl="3" indent="0">
              <a:buNone/>
            </a:pPr>
            <a:r>
              <a:rPr lang="en-US" altLang="zh-CN" sz="1600" dirty="0">
                <a:highlight>
                  <a:srgbClr val="00FF00"/>
                </a:highlight>
                <a:ea typeface="+mn-ea"/>
                <a:cs typeface="+mn-cs"/>
              </a:rPr>
              <a:t>Case 2: UE reader is determined based on the UE reader ID</a:t>
            </a:r>
          </a:p>
          <a:p>
            <a:pPr marL="495577" lvl="3" indent="0">
              <a:buNone/>
            </a:pPr>
            <a:r>
              <a:rPr lang="en-US" altLang="zh-CN" sz="1600" dirty="0">
                <a:ea typeface="+mn-ea"/>
                <a:cs typeface="+mn-cs"/>
              </a:rPr>
              <a:t>Case 3: </a:t>
            </a:r>
            <a:r>
              <a:rPr lang="en-US" altLang="zh-CN" sz="1600" dirty="0">
                <a:highlight>
                  <a:srgbClr val="FFFF00"/>
                </a:highlight>
                <a:ea typeface="+mn-ea"/>
                <a:cs typeface="+mn-cs"/>
              </a:rPr>
              <a:t>WF1: </a:t>
            </a:r>
            <a:r>
              <a:rPr lang="en-US" altLang="zh-CN" sz="1600" dirty="0">
                <a:ea typeface="+mn-ea"/>
                <a:cs typeface="+mn-cs"/>
              </a:rPr>
              <a:t>support case 3 or </a:t>
            </a:r>
            <a:r>
              <a:rPr lang="en-US" altLang="zh-CN" sz="1600" dirty="0">
                <a:highlight>
                  <a:srgbClr val="00FF00"/>
                </a:highlight>
                <a:ea typeface="+mn-ea"/>
                <a:cs typeface="+mn-cs"/>
              </a:rPr>
              <a:t>WF2: not to support case 3</a:t>
            </a:r>
          </a:p>
        </p:txBody>
      </p:sp>
    </p:spTree>
    <p:extLst>
      <p:ext uri="{BB962C8B-B14F-4D97-AF65-F5344CB8AC3E}">
        <p14:creationId xmlns:p14="http://schemas.microsoft.com/office/powerpoint/2010/main" val="150341709"/>
      </p:ext>
    </p:extLst>
  </p:cSld>
  <p:clrMapOvr>
    <a:masterClrMapping/>
  </p:clrMapOvr>
  <p:transition spd="slow"/>
</p:sld>
</file>

<file path=ppt/theme/theme1.xml><?xml version="1.0" encoding="utf-8"?>
<a:theme xmlns:a="http://schemas.openxmlformats.org/drawingml/2006/main" name="Nokia White Master with headline">
  <a:themeElements>
    <a:clrScheme name="Nokia April 2016">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0645AD"/>
      </a:hlink>
      <a:folHlink>
        <a:srgbClr val="0B0080"/>
      </a:folHlink>
    </a:clrScheme>
    <a:fontScheme name="Nokia Arial">
      <a:majorFont>
        <a:latin typeface="Arial"/>
        <a:ea typeface=""/>
        <a:cs typeface=""/>
      </a:majorFont>
      <a:minorFont>
        <a:latin typeface="Arial"/>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3175">
          <a:noFill/>
          <a:prstDash val="solid"/>
        </a:ln>
      </a:spPr>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defPPr algn="l">
          <a:defRPr sz="1200" dirty="0" err="1" smtClean="0">
            <a:solidFill>
              <a:schemeClr val="tx2"/>
            </a:solidFill>
            <a:ea typeface="Nokia Pure Text Light" panose="020B0403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175"/>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spAutoFit/>
      </a:bodyPr>
      <a:lstStyle>
        <a:defPPr defTabSz="360000">
          <a:spcAft>
            <a:spcPts val="600"/>
          </a:spcAft>
          <a:tabLst>
            <a:tab pos="360000" algn="l"/>
          </a:tabLst>
          <a:defRPr sz="1200" dirty="0" smtClean="0">
            <a:solidFill>
              <a:schemeClr val="tx2"/>
            </a:solidFill>
            <a:latin typeface="Arial" panose="020B0604020202020204" pitchFamily="34" charset="0"/>
            <a:ea typeface="Nokia Pure Text Light" panose="020B0403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Arial PowerPoint.potx" id="{0E061A61-7E57-432B-907A-AB1A22788084}" vid="{E3207492-1C8E-486E-90C1-42382B5C6009}"/>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86360</TotalTime>
  <Words>1621</Words>
  <Application>Microsoft Office PowerPoint</Application>
  <PresentationFormat>宽屏</PresentationFormat>
  <Paragraphs>128</Paragraphs>
  <Slides>12</Slides>
  <Notes>1</Notes>
  <HiddenSlides>0</HiddenSlides>
  <MMClips>0</MMClips>
  <ScaleCrop>false</ScaleCrop>
  <HeadingPairs>
    <vt:vector size="8" baseType="variant">
      <vt:variant>
        <vt:lpstr>已用的字体</vt:lpstr>
      </vt:variant>
      <vt:variant>
        <vt:i4>8</vt:i4>
      </vt:variant>
      <vt:variant>
        <vt:lpstr>主题</vt:lpstr>
      </vt:variant>
      <vt:variant>
        <vt:i4>2</vt:i4>
      </vt:variant>
      <vt:variant>
        <vt:lpstr>嵌入 OLE 服务器</vt:lpstr>
      </vt:variant>
      <vt:variant>
        <vt:i4>1</vt:i4>
      </vt:variant>
      <vt:variant>
        <vt:lpstr>幻灯片标题</vt:lpstr>
      </vt:variant>
      <vt:variant>
        <vt:i4>12</vt:i4>
      </vt:variant>
    </vt:vector>
  </HeadingPairs>
  <TitlesOfParts>
    <vt:vector size="23" baseType="lpstr">
      <vt:lpstr>Nokia Pure Headline Ultra Light</vt:lpstr>
      <vt:lpstr>Nokia Pure Text</vt:lpstr>
      <vt:lpstr>Nokia Pure Text Light</vt:lpstr>
      <vt:lpstr>等线</vt:lpstr>
      <vt:lpstr>Arial</vt:lpstr>
      <vt:lpstr>Calibri</vt:lpstr>
      <vt:lpstr>Times New Roman</vt:lpstr>
      <vt:lpstr>Wingdings</vt:lpstr>
      <vt:lpstr>Nokia White Master with headline</vt:lpstr>
      <vt:lpstr>2_Office Theme</vt:lpstr>
      <vt:lpstr>Visio</vt:lpstr>
      <vt:lpstr>Draft Session for AIoT</vt:lpstr>
      <vt:lpstr>List of Topics</vt:lpstr>
      <vt:lpstr>System Architecture in reference point representation</vt:lpstr>
      <vt:lpstr>Protocol Stack</vt:lpstr>
      <vt:lpstr>UE reader subscription, authorization and revocation</vt:lpstr>
      <vt:lpstr>UE reader authorization and revocation</vt:lpstr>
      <vt:lpstr>UE reader authorization and revocation</vt:lpstr>
      <vt:lpstr>Radio resource management for UE Reader operation</vt:lpstr>
      <vt:lpstr>UE reader selection</vt:lpstr>
      <vt:lpstr>AIOTF discovery and Selection, in case AF provides UE reader ID (aka. Case 2 in previous slide )</vt:lpstr>
      <vt:lpstr>UE reader ID allocation </vt:lpstr>
      <vt:lpstr>Other aspects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OPPO-Fei Lu</dc:creator>
  <cp:keywords>CTPClassification=CTP_NT</cp:keywords>
  <cp:lastModifiedBy>OPPO_yaxin</cp:lastModifiedBy>
  <cp:revision>1107</cp:revision>
  <cp:lastPrinted>2023-08-02T08:25:48Z</cp:lastPrinted>
  <dcterms:created xsi:type="dcterms:W3CDTF">2018-05-24T11:49:12Z</dcterms:created>
  <dcterms:modified xsi:type="dcterms:W3CDTF">2025-10-16T01:56:50Z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a5af123f-c90f-447d-ba37-4428aae2e3d0</vt:lpwstr>
  </property>
  <property fmtid="{D5CDD505-2E9C-101B-9397-08002B2CF9AE}" pid="3" name="CTP_TimeStamp">
    <vt:lpwstr>2018-06-14 23:21:33Z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