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4"/>
  </p:notesMasterIdLst>
  <p:sldIdLst>
    <p:sldId id="434" r:id="rId3"/>
    <p:sldId id="1115" r:id="rId4"/>
    <p:sldId id="1116" r:id="rId5"/>
    <p:sldId id="1117" r:id="rId6"/>
    <p:sldId id="1118" r:id="rId7"/>
    <p:sldId id="1119" r:id="rId8"/>
    <p:sldId id="1120" r:id="rId9"/>
    <p:sldId id="1122" r:id="rId10"/>
    <p:sldId id="1121" r:id="rId11"/>
    <p:sldId id="1123" r:id="rId12"/>
    <p:sldId id="1124" r:id="rId13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80" d="100"/>
          <a:sy n="80" d="100"/>
        </p:scale>
        <p:origin x="56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29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Visio_Drawing.vsd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Visio_Drawing1.vsd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Draft Session for </a:t>
            </a:r>
            <a:r>
              <a:rPr lang="en-US" dirty="0" err="1">
                <a:solidFill>
                  <a:schemeClr val="tx1"/>
                </a:solidFill>
              </a:rPr>
              <a:t>AIoT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410" y="3568414"/>
            <a:ext cx="9669180" cy="1424938"/>
          </a:xfrm>
        </p:spPr>
        <p:txBody>
          <a:bodyPr/>
          <a:lstStyle/>
          <a:p>
            <a:r>
              <a:rPr lang="en-US" dirty="0"/>
              <a:t>Interim Agreement for Key Issue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4C07CE-5B29-4702-9D1C-D0C398AA13C3}"/>
              </a:ext>
            </a:extLst>
          </p:cNvPr>
          <p:cNvSpPr txBox="1"/>
          <p:nvPr/>
        </p:nvSpPr>
        <p:spPr>
          <a:xfrm>
            <a:off x="8601740" y="822255"/>
            <a:ext cx="3481216" cy="632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SA WG2 Meeting #171 Wuhan	</a:t>
            </a:r>
          </a:p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Oct. 13 – 17, 2025</a:t>
            </a:r>
            <a:endParaRPr lang="en-US" sz="1463" dirty="0"/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D64E50-9684-4F8D-A669-B98AD25D5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UE reader ID allocation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7818EF-E1C1-4B0E-9769-8D1CC4E23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Open issue: </a:t>
            </a:r>
            <a:r>
              <a:rPr lang="en-US" altLang="zh-CN" dirty="0"/>
              <a:t>whether the UE reader ID allocation is required? If required, which entity  will allocate the UE reader ID. </a:t>
            </a:r>
          </a:p>
          <a:p>
            <a:pPr lvl="1"/>
            <a:r>
              <a:rPr lang="en-US" altLang="zh-CN" dirty="0" err="1"/>
              <a:t>gNB</a:t>
            </a:r>
            <a:r>
              <a:rPr lang="en-US" altLang="zh-CN" dirty="0"/>
              <a:t> allocates the UE reader ID (S2-2508398)</a:t>
            </a:r>
          </a:p>
          <a:p>
            <a:pPr lvl="1"/>
            <a:r>
              <a:rPr lang="en-US" altLang="zh-CN" dirty="0"/>
              <a:t>AMF allocates the UE reader ID (S2-2509062)</a:t>
            </a:r>
          </a:p>
          <a:p>
            <a:pPr lvl="1"/>
            <a:r>
              <a:rPr lang="en-US" altLang="zh-CN" dirty="0"/>
              <a:t>AIOTF allocates the UE reader ID (S2-2508660)</a:t>
            </a:r>
          </a:p>
          <a:p>
            <a:pPr lvl="1"/>
            <a:r>
              <a:rPr lang="en-US" altLang="zh-CN" dirty="0"/>
              <a:t>Existing ID (NGAP UE ID) is used. (S2-2508701)</a:t>
            </a:r>
          </a:p>
          <a:p>
            <a:pPr marL="371684" lvl="1" indent="-371684">
              <a:buBlip>
                <a:blip r:embed="rId2"/>
              </a:buBlip>
            </a:pPr>
            <a:r>
              <a:rPr lang="en-US" altLang="zh-CN" sz="3034" dirty="0">
                <a:solidFill>
                  <a:srgbClr val="FF0000"/>
                </a:solidFill>
                <a:ea typeface="+mn-ea"/>
                <a:cs typeface="+mn-cs"/>
              </a:rPr>
              <a:t>WF after drafting:</a:t>
            </a:r>
          </a:p>
          <a:p>
            <a:pPr lvl="1"/>
            <a:r>
              <a:rPr lang="en-US" altLang="zh-CN" dirty="0"/>
              <a:t>Continue offline</a:t>
            </a:r>
          </a:p>
        </p:txBody>
      </p:sp>
    </p:spTree>
    <p:extLst>
      <p:ext uri="{BB962C8B-B14F-4D97-AF65-F5344CB8AC3E}">
        <p14:creationId xmlns:p14="http://schemas.microsoft.com/office/powerpoint/2010/main" val="1424814643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D7F0CA-5D90-4C76-9F3F-A18A55894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Other aspects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B8BED7C-6816-425D-BAC5-751DB0E4B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8013650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931" y="243176"/>
            <a:ext cx="6975177" cy="929308"/>
          </a:xfrm>
        </p:spPr>
        <p:txBody>
          <a:bodyPr wrap="square" anchor="ctr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List of Topics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19" y="1382347"/>
            <a:ext cx="11289846" cy="5063423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GB" altLang="zh-CN" sz="1968" dirty="0"/>
              <a:t>System Architecture in reference point representation</a:t>
            </a:r>
            <a:r>
              <a:rPr lang="en-US" sz="1968" dirty="0"/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968" dirty="0"/>
              <a:t>Protocol Stack</a:t>
            </a:r>
          </a:p>
          <a:p>
            <a:pPr>
              <a:lnSpc>
                <a:spcPct val="110000"/>
              </a:lnSpc>
              <a:defRPr/>
            </a:pPr>
            <a:r>
              <a:rPr lang="en-GB" altLang="zh-CN" sz="1968" dirty="0"/>
              <a:t>UE reader subscription, authorization and revocation</a:t>
            </a:r>
            <a:endParaRPr lang="en-US" altLang="zh-CN" sz="1968" dirty="0"/>
          </a:p>
          <a:p>
            <a:pPr>
              <a:lnSpc>
                <a:spcPct val="110000"/>
              </a:lnSpc>
              <a:defRPr/>
            </a:pPr>
            <a:r>
              <a:rPr lang="en-GB" altLang="zh-CN" sz="1968" dirty="0"/>
              <a:t>Radio resource management for UE Reader operation</a:t>
            </a:r>
            <a:endParaRPr lang="en-US" altLang="zh-CN" sz="1968" dirty="0"/>
          </a:p>
          <a:p>
            <a:pPr>
              <a:lnSpc>
                <a:spcPct val="110000"/>
              </a:lnSpc>
              <a:defRPr/>
            </a:pPr>
            <a:r>
              <a:rPr lang="en-US" sz="1968" dirty="0"/>
              <a:t>AIOTF discovery and Selection</a:t>
            </a:r>
          </a:p>
          <a:p>
            <a:pPr>
              <a:lnSpc>
                <a:spcPct val="110000"/>
              </a:lnSpc>
              <a:defRPr/>
            </a:pPr>
            <a:r>
              <a:rPr lang="en-US" sz="1968" dirty="0"/>
              <a:t>UE reader selection</a:t>
            </a:r>
          </a:p>
          <a:p>
            <a:pPr>
              <a:lnSpc>
                <a:spcPct val="110000"/>
              </a:lnSpc>
              <a:defRPr/>
            </a:pPr>
            <a:r>
              <a:rPr lang="en-US" sz="1968" dirty="0"/>
              <a:t>UE reader ID allocation</a:t>
            </a:r>
          </a:p>
          <a:p>
            <a:pPr>
              <a:lnSpc>
                <a:spcPct val="110000"/>
              </a:lnSpc>
              <a:defRPr/>
            </a:pPr>
            <a:endParaRPr lang="en-US" sz="1968" dirty="0"/>
          </a:p>
          <a:p>
            <a:pPr>
              <a:lnSpc>
                <a:spcPct val="110000"/>
              </a:lnSpc>
              <a:defRPr/>
            </a:pPr>
            <a:endParaRPr lang="en-US" sz="1968" dirty="0"/>
          </a:p>
        </p:txBody>
      </p:sp>
    </p:spTree>
    <p:extLst>
      <p:ext uri="{BB962C8B-B14F-4D97-AF65-F5344CB8AC3E}">
        <p14:creationId xmlns:p14="http://schemas.microsoft.com/office/powerpoint/2010/main" val="288934897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DD3040-67CF-4E89-881E-42C6F8644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600" dirty="0"/>
              <a:t>System Architecture in reference point representation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20F9B20-8536-4604-AA2D-599A86EC1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0" y="1454152"/>
            <a:ext cx="6650570" cy="4830233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Open issue:</a:t>
            </a:r>
          </a:p>
          <a:p>
            <a:pPr lvl="1"/>
            <a:r>
              <a:rPr lang="en-US" altLang="zh-CN" dirty="0"/>
              <a:t>Whether the interface between AIOTF and UDM is required.</a:t>
            </a:r>
          </a:p>
          <a:p>
            <a:pPr lvl="2"/>
            <a:r>
              <a:rPr lang="en-US" altLang="zh-CN" dirty="0"/>
              <a:t>UDM is used by the AIOTF retrieve the serving AMF (S2-2508701, S2-2509062)</a:t>
            </a:r>
          </a:p>
          <a:p>
            <a:pPr marL="371684" lvl="1" indent="-371684">
              <a:buBlip>
                <a:blip r:embed="rId3"/>
              </a:buBlip>
            </a:pPr>
            <a:r>
              <a:rPr lang="en-US" altLang="zh-CN" sz="3034" dirty="0">
                <a:solidFill>
                  <a:srgbClr val="FF0000"/>
                </a:solidFill>
                <a:ea typeface="+mn-ea"/>
                <a:cs typeface="+mn-cs"/>
              </a:rPr>
              <a:t>WF after drafting:</a:t>
            </a:r>
          </a:p>
          <a:p>
            <a:pPr lvl="1"/>
            <a:endParaRPr lang="zh-CN" alt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70076D8-BB16-4FA0-AB5A-42641F0AE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600" y="171026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id="{8839AC02-02DF-479A-B365-5A368DC6FB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854855"/>
              </p:ext>
            </p:extLst>
          </p:nvPr>
        </p:nvGraphicFramePr>
        <p:xfrm>
          <a:off x="641048" y="1823289"/>
          <a:ext cx="4125685" cy="3324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Visio" r:id="rId4" imgW="3727506" imgH="3010039" progId="Visio.Drawing.15">
                  <p:embed/>
                </p:oleObj>
              </mc:Choice>
              <mc:Fallback>
                <p:oleObj name="Visio" r:id="rId4" imgW="3727506" imgH="3010039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048" y="1823289"/>
                        <a:ext cx="4125685" cy="33244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27619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12589C-411A-4301-AA1C-847936A93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/>
              <a:t>Protocol Stack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BBB947-2128-413B-A0E0-FF5127B26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3" y="4529667"/>
            <a:ext cx="11184467" cy="1754718"/>
          </a:xfrm>
        </p:spPr>
        <p:txBody>
          <a:bodyPr/>
          <a:lstStyle/>
          <a:p>
            <a:pPr marL="371684" lvl="1" indent="-371684">
              <a:buBlip>
                <a:blip r:embed="rId3"/>
              </a:buBlip>
            </a:pPr>
            <a:r>
              <a:rPr lang="en-GB" altLang="zh-CN" sz="1800" dirty="0">
                <a:ea typeface="+mn-ea"/>
                <a:cs typeface="+mn-cs"/>
              </a:rPr>
              <a:t>Messages between the UE Reader and the AIOTF are delivered using RRC between UE and NG-RAN and NGAP between NG-RAN and AMF, and using an SBI interface between AMF and AIOTF.</a:t>
            </a:r>
          </a:p>
          <a:p>
            <a:pPr marL="371684" lvl="1" indent="-371684">
              <a:buBlip>
                <a:blip r:embed="rId3"/>
              </a:buBlip>
            </a:pPr>
            <a:r>
              <a:rPr lang="en-GB" altLang="zh-CN" sz="1800" dirty="0">
                <a:ea typeface="+mn-ea"/>
                <a:cs typeface="+mn-cs"/>
              </a:rPr>
              <a:t>No open issue foreseen.</a:t>
            </a:r>
            <a:endParaRPr lang="zh-CN" altLang="en-US" sz="1800" dirty="0">
              <a:ea typeface="+mn-ea"/>
              <a:cs typeface="+mn-cs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6271B60-35CC-4C5B-8BE9-C64DA42B3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4267" y="2032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id="{F634DDB5-050B-4FC8-BBA8-DDD4C21AD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221388"/>
              </p:ext>
            </p:extLst>
          </p:nvPr>
        </p:nvGraphicFramePr>
        <p:xfrm>
          <a:off x="1879600" y="2116666"/>
          <a:ext cx="8577366" cy="2226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Visio" r:id="rId4" imgW="12065087" imgH="3130573" progId="Visio.Drawing.15">
                  <p:embed/>
                </p:oleObj>
              </mc:Choice>
              <mc:Fallback>
                <p:oleObj name="Visio" r:id="rId4" imgW="12065087" imgH="3130573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116666"/>
                        <a:ext cx="8577366" cy="22267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398317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A6165D-7CC3-4953-A4F4-2313AC0A0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600" dirty="0"/>
              <a:t>UE reader subscription, authorization and revocation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99B3E6-B92D-4B67-9838-9C63893BA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680" indent="-180340">
              <a:spcAft>
                <a:spcPts val="900"/>
              </a:spcAft>
            </a:pPr>
            <a:r>
              <a:rPr lang="en-GB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Subscription aspects: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The UE subscription in the UDM will be extended with UE Reader subscription information, which consists of the following: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974013" lvl="1" indent="-180340">
              <a:spcAft>
                <a:spcPts val="900"/>
              </a:spcAft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information indicating whether the UE is allowed to operate as a UE Reader. </a:t>
            </a: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Open issue: Additional subscription information, e.g. validity information, for the UE Reader is FFS</a:t>
            </a: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Options proposed for the open issue:</a:t>
            </a: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Validity information: valid time duration and area that allowed for UE to act as an </a:t>
            </a:r>
            <a:r>
              <a:rPr lang="en-GB" altLang="zh-CN" sz="1368" dirty="0" err="1">
                <a:latin typeface="Times New Roman" panose="02020603050405020304" pitchFamily="18" charset="0"/>
                <a:ea typeface="等线" panose="02010600030101010101" pitchFamily="2" charset="-122"/>
              </a:rPr>
              <a:t>AIoT</a:t>
            </a: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 Reader. (S2-2508700</a:t>
            </a:r>
            <a:r>
              <a:rPr lang="en-US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, S2-2508720</a:t>
            </a: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)</a:t>
            </a:r>
            <a:endParaRPr lang="zh-CN" altLang="zh-CN" sz="1368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Allowing TAC list and Forbidden TAC list</a:t>
            </a:r>
            <a:r>
              <a:rPr lang="en-US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; (S2-2508878, this can considered as valid area)</a:t>
            </a:r>
            <a:endParaRPr lang="zh-CN" altLang="zh-CN" sz="1368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AF ID information indicating that the UE reader belongs to the designated AF</a:t>
            </a:r>
            <a:r>
              <a:rPr lang="en-US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; (S2-2508878)</a:t>
            </a:r>
            <a:endParaRPr lang="zh-CN" altLang="zh-CN" sz="1368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i="1" dirty="0">
                <a:latin typeface="Times New Roman" panose="02020603050405020304" pitchFamily="18" charset="0"/>
                <a:ea typeface="等线" panose="02010600030101010101" pitchFamily="2" charset="-122"/>
              </a:rPr>
              <a:t>This validity information can be further used by the AMF to determine whether UE reader authorization needs to be revoked. (S2-2508700)</a:t>
            </a:r>
          </a:p>
          <a:p>
            <a:pPr marL="1136573" lvl="1" indent="-342900">
              <a:spcAft>
                <a:spcPts val="900"/>
              </a:spcAft>
              <a:buFont typeface="+mj-lt"/>
              <a:buAutoNum type="alphaLcParenR"/>
            </a:pPr>
            <a:r>
              <a:rPr lang="en-GB" altLang="zh-CN" sz="1368" dirty="0">
                <a:latin typeface="Times New Roman" panose="02020603050405020304" pitchFamily="18" charset="0"/>
                <a:ea typeface="等线" panose="02010600030101010101" pitchFamily="2" charset="-122"/>
              </a:rPr>
              <a:t>Delete the EN directly: no additional subscription information is required.</a:t>
            </a:r>
            <a:endParaRPr lang="zh-CN" altLang="zh-CN" sz="1368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371684" lvl="1" indent="-371684">
              <a:buBlip>
                <a:blip r:embed="rId2"/>
              </a:buBlip>
            </a:pPr>
            <a:r>
              <a:rPr lang="en-US" altLang="zh-CN" sz="1400" dirty="0">
                <a:solidFill>
                  <a:srgbClr val="FF0000"/>
                </a:solidFill>
                <a:ea typeface="+mn-ea"/>
                <a:cs typeface="+mn-cs"/>
              </a:rPr>
              <a:t>WF after the drafting:</a:t>
            </a:r>
          </a:p>
          <a:p>
            <a:pPr marL="974013" lvl="1" indent="-180340">
              <a:spcAft>
                <a:spcPts val="900"/>
              </a:spcAft>
            </a:pPr>
            <a:endParaRPr lang="en-GB" altLang="zh-CN" sz="1368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360045" indent="0">
              <a:spcAft>
                <a:spcPts val="900"/>
              </a:spcAft>
              <a:buNone/>
            </a:pPr>
            <a:endParaRPr lang="en-GB" altLang="zh-CN" sz="18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endParaRPr lang="zh-CN" altLang="zh-CN" sz="18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6431367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381505-F455-41D1-90AD-95BBB2EE1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8" y="228600"/>
            <a:ext cx="8005233" cy="668867"/>
          </a:xfrm>
        </p:spPr>
        <p:txBody>
          <a:bodyPr/>
          <a:lstStyle/>
          <a:p>
            <a:r>
              <a:rPr lang="en-GB" altLang="zh-CN" sz="3200" dirty="0"/>
              <a:t>UE reader authorization and revocation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0FD0898-BA01-44AF-84E6-C9D01085A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99" y="897467"/>
            <a:ext cx="11510437" cy="5867400"/>
          </a:xfrm>
        </p:spPr>
        <p:txBody>
          <a:bodyPr/>
          <a:lstStyle/>
          <a:p>
            <a:pPr marL="540385" indent="-180340">
              <a:spcAft>
                <a:spcPts val="900"/>
              </a:spcAft>
            </a:pPr>
            <a:r>
              <a:rPr lang="en-GB" altLang="zh-CN" sz="14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UE Reader subscription information is available to AMF</a:t>
            </a:r>
            <a:r>
              <a:rPr lang="en-GB" altLang="zh-CN" sz="11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 </a:t>
            </a:r>
            <a:r>
              <a:rPr lang="en-GB" altLang="zh-CN" sz="14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.</a:t>
            </a:r>
          </a:p>
          <a:p>
            <a:pPr marL="360045" indent="0">
              <a:spcAft>
                <a:spcPts val="900"/>
              </a:spcAft>
              <a:buNone/>
            </a:pP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Open issue1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:</a:t>
            </a:r>
            <a:r>
              <a:rPr lang="zh-CN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 Whether </a:t>
            </a: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UE Reader subscription information is available is required to be available to AIOTF;</a:t>
            </a:r>
          </a:p>
          <a:p>
            <a:pPr marL="360045" indent="0">
              <a:spcAft>
                <a:spcPts val="900"/>
              </a:spcAft>
              <a:buNone/>
            </a:pP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WF after drafting</a:t>
            </a:r>
            <a:r>
              <a:rPr lang="en-US" altLang="zh-CN" sz="1400" dirty="0">
                <a:latin typeface="Times New Roman" panose="02020603050405020304" pitchFamily="18" charset="0"/>
                <a:ea typeface="等线" panose="02010600030101010101" pitchFamily="2" charset="-122"/>
              </a:rPr>
              <a:t>:</a:t>
            </a:r>
            <a:endParaRPr lang="zh-CN" altLang="zh-CN" sz="1400" dirty="0">
              <a:solidFill>
                <a:srgbClr val="FF0000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400" dirty="0">
                <a:latin typeface="Times New Roman" panose="02020603050405020304" pitchFamily="18" charset="0"/>
                <a:ea typeface="等线" panose="02010600030101010101" pitchFamily="2" charset="-122"/>
              </a:rPr>
              <a:t>If AMF receives, as part of the subscription information, the indication that the UE is authorized to operate as a UE Reader, then AMF informs NG-RAN that the UE is authorized to operate as a UE Reader.</a:t>
            </a:r>
            <a:endParaRPr lang="zh-CN" altLang="zh-CN" sz="14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400" dirty="0">
                <a:latin typeface="Times New Roman" panose="02020603050405020304" pitchFamily="18" charset="0"/>
                <a:ea typeface="等线" panose="02010600030101010101" pitchFamily="2" charset="-122"/>
              </a:rPr>
              <a:t>If the subscription information has been revoked, the indication that the UE is not authorized to operate as a UE Reader from the UDM, then AMF informs NG-RAN that the UE is not authorized to operate as a UE Reader.</a:t>
            </a:r>
          </a:p>
          <a:p>
            <a:pPr marL="360045" indent="0">
              <a:spcAft>
                <a:spcPts val="900"/>
              </a:spcAft>
              <a:buNone/>
            </a:pP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Open issue2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:</a:t>
            </a:r>
            <a:r>
              <a:rPr lang="zh-CN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Whether AIOTF can trigger the UE reader revocation.</a:t>
            </a:r>
          </a:p>
          <a:p>
            <a:pPr marL="742950" lvl="1" indent="-285750" fontAlgn="auto" hangingPunct="1">
              <a:spcAft>
                <a:spcPts val="900"/>
              </a:spcAft>
              <a:buFont typeface="Times New Roman" panose="02020603050405020304" pitchFamily="18" charset="0"/>
              <a:buChar char="-"/>
            </a:pP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In S2-2508700: AIOTF may determine</a:t>
            </a: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UE reader authorization needs to be revoked</a:t>
            </a: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 </a:t>
            </a: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based on</a:t>
            </a:r>
            <a:endParaRPr lang="zh-CN" alt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1143000" lvl="2" indent="-228600" fontAlgn="auto" hangingPunct="1">
              <a:spcAft>
                <a:spcPts val="900"/>
              </a:spcAft>
              <a:buFont typeface="Times New Roman" panose="02020603050405020304" pitchFamily="18" charset="0"/>
              <a:buChar char="-"/>
            </a:pP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Local configuration that is related to the SLA.</a:t>
            </a:r>
            <a:endParaRPr lang="zh-CN" altLang="zh-CN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Malgun Gothic" panose="020B0503020000020004" pitchFamily="34" charset="-127"/>
            </a:endParaRPr>
          </a:p>
          <a:p>
            <a:pPr marL="1143000" lvl="2" indent="-228600" fontAlgn="auto" hangingPunct="1">
              <a:spcAft>
                <a:spcPts val="900"/>
              </a:spcAft>
              <a:buFont typeface="Times New Roman" panose="02020603050405020304" pitchFamily="18" charset="0"/>
              <a:buChar char="-"/>
            </a:pPr>
            <a:r>
              <a:rPr lang="en-GB" altLang="zh-CN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AF request to revoke the specific UE reader (s).</a:t>
            </a:r>
            <a:endParaRPr lang="zh-CN" altLang="zh-CN" sz="12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360045" indent="0">
              <a:spcAft>
                <a:spcPts val="900"/>
              </a:spcAft>
              <a:buNone/>
            </a:pP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WF after drafting:</a:t>
            </a:r>
            <a:endParaRPr lang="zh-CN" altLang="zh-CN" sz="14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720725" indent="-540385">
              <a:spcAft>
                <a:spcPts val="900"/>
              </a:spcAft>
            </a:pPr>
            <a:r>
              <a:rPr lang="en-GB" altLang="zh-C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Open issue3</a:t>
            </a:r>
            <a:r>
              <a:rPr lang="zh-CN" altLang="en-US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：</a:t>
            </a:r>
            <a:r>
              <a:rPr lang="en-GB" altLang="zh-C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Whether and how to enable authorization to the UE </a:t>
            </a: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</a:rPr>
              <a:t>is FFS.  Options proposed:</a:t>
            </a:r>
            <a:endParaRPr lang="zh-CN" altLang="zh-CN" sz="1400" dirty="0">
              <a:solidFill>
                <a:srgbClr val="FF0000"/>
              </a:solidFill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842568" lvl="1" indent="-228600">
              <a:spcAft>
                <a:spcPts val="900"/>
              </a:spcAft>
              <a:buFont typeface="+mj-lt"/>
              <a:buAutoNum type="alphaLcParenR"/>
            </a:pP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The UE reader is informed by the </a:t>
            </a:r>
            <a:r>
              <a:rPr lang="en-US" altLang="zh-CN" sz="100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AmbientIoT</a:t>
            </a: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 Policy from PCF (S2-2508303)</a:t>
            </a:r>
            <a:endParaRPr lang="zh-CN" altLang="zh-CN" sz="10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842568" lvl="1" indent="-228600">
              <a:spcAft>
                <a:spcPts val="900"/>
              </a:spcAft>
              <a:buFont typeface="+mj-lt"/>
              <a:buAutoNum type="alphaLcParenR"/>
            </a:pP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The AMF </a:t>
            </a:r>
            <a:r>
              <a:rPr lang="en-GB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provides authorization information or the revocation information to UE (S2-2508317, S2-2508398, S2-2508700(Optionally), S2-2509062(the AMF assigns a UE Reader ID to the UE), )</a:t>
            </a:r>
            <a:endParaRPr lang="zh-CN" altLang="zh-CN" sz="10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842568" lvl="1" indent="-228600">
              <a:spcAft>
                <a:spcPts val="900"/>
              </a:spcAft>
              <a:buFont typeface="+mj-lt"/>
              <a:buAutoNum type="alphaLcParenR"/>
            </a:pP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The UE not required to be informed and EN is deleted directly (S2-2508660)</a:t>
            </a:r>
            <a:r>
              <a:rPr lang="zh-CN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en-US" altLang="zh-CN" sz="1000" dirty="0">
                <a:latin typeface="Times New Roman" panose="02020603050405020304" pitchFamily="18" charset="0"/>
                <a:ea typeface="等线" panose="02010600030101010101" pitchFamily="2" charset="-122"/>
              </a:rPr>
              <a:t> </a:t>
            </a:r>
          </a:p>
          <a:p>
            <a:pPr marL="613968" lvl="1" indent="0">
              <a:spcAft>
                <a:spcPts val="900"/>
              </a:spcAft>
              <a:buNone/>
            </a:pPr>
            <a:r>
              <a:rPr lang="en-US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WF after the drafting:</a:t>
            </a:r>
            <a:endParaRPr lang="zh-CN" altLang="zh-CN" sz="1400" dirty="0">
              <a:solidFill>
                <a:srgbClr val="FF0000"/>
              </a:solidFill>
              <a:latin typeface="Times New Roman" panose="02020603050405020304" pitchFamily="18" charset="0"/>
              <a:ea typeface="等线" panose="02010600030101010101" pitchFamily="2" charset="-122"/>
              <a:cs typeface="+mn-cs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7759841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172BB5-3561-464E-849C-5FAFB8CD5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600" dirty="0"/>
              <a:t>Radio resource management for UE Reader operation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B1AA47-122F-4E0A-9A29-B60B33BAF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680" indent="-180340">
              <a:spcAft>
                <a:spcPts val="900"/>
              </a:spcAft>
            </a:pPr>
            <a:r>
              <a:rPr lang="en-GB" altLang="zh-CN" sz="1800" b="1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Radio resource management for UE Reader operation: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If the </a:t>
            </a:r>
            <a:r>
              <a:rPr lang="en-GB" altLang="zh-CN" sz="18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gNB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has received the indication that a UE is authorized to operate as a UE Reader, then the </a:t>
            </a:r>
            <a:r>
              <a:rPr lang="en-GB" altLang="zh-CN" sz="18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gNB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may assign radio resources to the UE for UE Reader operation.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40385" indent="-180340">
              <a:spcAft>
                <a:spcPts val="900"/>
              </a:spcAft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The UE Reader is assumed to request radio resources for Reader operation (e.g. taking into account assistance information received from the AIOTF) from the </a:t>
            </a:r>
            <a:r>
              <a:rPr lang="en-GB" altLang="zh-CN" sz="18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gNB</a:t>
            </a: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.</a:t>
            </a:r>
            <a:endParaRPr lang="zh-CN" altLang="zh-CN" sz="1800" dirty="0">
              <a:effectLst/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720725" indent="-540385">
              <a:spcAft>
                <a:spcPts val="900"/>
              </a:spcAft>
            </a:pPr>
            <a:r>
              <a:rPr lang="en-GB" altLang="zh-CN" sz="180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NOTE:	The details of UE Reader radio resource management will be defined by RAN WG2.</a:t>
            </a:r>
          </a:p>
          <a:p>
            <a:pPr marL="720725" indent="-540385">
              <a:spcAft>
                <a:spcPts val="900"/>
              </a:spcAft>
            </a:pPr>
            <a:endParaRPr lang="en-GB" altLang="zh-CN" sz="180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Open issue 1:Whether to capture the above statement in TR 23.700-30.</a:t>
            </a:r>
          </a:p>
          <a:p>
            <a:pPr marL="371684" lvl="1" indent="-371684">
              <a:buBlip>
                <a:blip r:embed="rId2"/>
              </a:buBlip>
            </a:pPr>
            <a:r>
              <a:rPr lang="en-US" altLang="zh-CN" sz="2400" dirty="0">
                <a:solidFill>
                  <a:srgbClr val="FF0000"/>
                </a:solidFill>
                <a:ea typeface="+mn-ea"/>
                <a:cs typeface="+mn-cs"/>
              </a:rPr>
              <a:t>WF after drafting:</a:t>
            </a:r>
          </a:p>
          <a:p>
            <a:r>
              <a:rPr lang="en-US" altLang="zh-CN" sz="2400" dirty="0">
                <a:solidFill>
                  <a:srgbClr val="FF0000"/>
                </a:solidFill>
              </a:rPr>
              <a:t>Open issue 2:Whether to report the following info from </a:t>
            </a:r>
            <a:r>
              <a:rPr lang="en-US" altLang="zh-CN" sz="2400" dirty="0" err="1">
                <a:solidFill>
                  <a:srgbClr val="FF0000"/>
                </a:solidFill>
              </a:rPr>
              <a:t>gNB</a:t>
            </a:r>
            <a:r>
              <a:rPr lang="en-US" altLang="zh-CN" sz="2400" dirty="0">
                <a:solidFill>
                  <a:srgbClr val="FF0000"/>
                </a:solidFill>
              </a:rPr>
              <a:t> to CN.</a:t>
            </a:r>
          </a:p>
          <a:p>
            <a:r>
              <a:rPr lang="en-US" altLang="zh-CN" sz="1800" dirty="0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The </a:t>
            </a:r>
            <a:r>
              <a:rPr lang="en-US" altLang="zh-CN" sz="1800" dirty="0" err="1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gNB</a:t>
            </a:r>
            <a:r>
              <a:rPr lang="en-US" altLang="zh-CN" sz="1800" dirty="0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 reports the amount of the radio resource used for </a:t>
            </a:r>
            <a:r>
              <a:rPr lang="en-US" altLang="zh-CN" sz="1800" dirty="0" err="1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AIoT</a:t>
            </a:r>
            <a:r>
              <a:rPr lang="en-US" altLang="zh-CN" sz="1800" dirty="0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 operations, number of devices is operated, and the time period for </a:t>
            </a:r>
            <a:r>
              <a:rPr lang="en-US" altLang="zh-CN" sz="1800" dirty="0" err="1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AIoT</a:t>
            </a:r>
            <a:r>
              <a:rPr lang="en-US" altLang="zh-CN" sz="1800" dirty="0"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 operations for charging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 marL="371684" lvl="1" indent="-371684">
              <a:buBlip>
                <a:blip r:embed="rId2"/>
              </a:buBlip>
            </a:pPr>
            <a:r>
              <a:rPr lang="en-US" altLang="zh-CN" sz="2400" dirty="0">
                <a:solidFill>
                  <a:srgbClr val="FF0000"/>
                </a:solidFill>
                <a:ea typeface="+mn-ea"/>
                <a:cs typeface="+mn-cs"/>
              </a:rPr>
              <a:t>WF after drafting:</a:t>
            </a:r>
          </a:p>
          <a:p>
            <a:pPr marL="0" lvl="1" indent="0">
              <a:buNone/>
            </a:pPr>
            <a:endParaRPr lang="en-US" altLang="zh-CN" sz="3034" dirty="0">
              <a:solidFill>
                <a:srgbClr val="FF0000"/>
              </a:solidFill>
              <a:ea typeface="+mn-ea"/>
              <a:cs typeface="+mn-cs"/>
            </a:endParaRP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0735707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F8A08C-F179-48DA-9BA7-BC0D9BF02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8" y="228600"/>
            <a:ext cx="8005233" cy="719667"/>
          </a:xfrm>
        </p:spPr>
        <p:txBody>
          <a:bodyPr/>
          <a:lstStyle/>
          <a:p>
            <a:r>
              <a:rPr lang="en-US" altLang="zh-CN" dirty="0"/>
              <a:t>UE reader selection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C2FF23-C3A8-45E1-950D-AEFC1FB71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3" y="880534"/>
            <a:ext cx="11184467" cy="5748866"/>
          </a:xfrm>
        </p:spPr>
        <p:txBody>
          <a:bodyPr/>
          <a:lstStyle/>
          <a:p>
            <a:r>
              <a:rPr lang="en-US" altLang="zh-CN" sz="1400" dirty="0"/>
              <a:t>Fixed UE reader selection (Coverage controlled by operator)</a:t>
            </a:r>
          </a:p>
          <a:p>
            <a:pPr lvl="1"/>
            <a:r>
              <a:rPr lang="en-US" altLang="zh-CN" sz="1100" dirty="0"/>
              <a:t>Assumption: AIOTF configures </a:t>
            </a:r>
            <a:r>
              <a:rPr lang="en-GB" altLang="zh-CN" sz="1100" dirty="0"/>
              <a:t>the UE Reader configuration information (UE reader ID and </a:t>
            </a:r>
            <a:r>
              <a:rPr lang="en-GB" altLang="zh-CN" sz="1100" dirty="0" err="1"/>
              <a:t>AIoT</a:t>
            </a:r>
            <a:r>
              <a:rPr lang="en-GB" altLang="zh-CN" sz="1100" dirty="0"/>
              <a:t> Area ID)</a:t>
            </a:r>
            <a:r>
              <a:rPr lang="en-US" altLang="zh-CN" sz="1100" dirty="0"/>
              <a:t>. AF provides the target area info. </a:t>
            </a:r>
          </a:p>
          <a:p>
            <a:pPr lvl="1"/>
            <a:r>
              <a:rPr lang="en-US" altLang="zh-CN" sz="1100" dirty="0"/>
              <a:t>AIOTF selection is performed in Rel-19.</a:t>
            </a:r>
          </a:p>
          <a:p>
            <a:pPr lvl="1"/>
            <a:r>
              <a:rPr lang="en-US" altLang="zh-CN" sz="1100" b="1" dirty="0"/>
              <a:t>AIOTF selects the UE reader similarly as RAN reader:</a:t>
            </a:r>
            <a:r>
              <a:rPr lang="en-GB" altLang="zh-CN" sz="1100" b="1" dirty="0"/>
              <a:t> </a:t>
            </a:r>
            <a:r>
              <a:rPr lang="en-GB" altLang="zh-CN" sz="1100" dirty="0"/>
              <a:t>AIOTF selects the UE readers (e.g. candidate or final UE readers) based on </a:t>
            </a:r>
            <a:r>
              <a:rPr lang="en-US" altLang="zh-CN" sz="1100" dirty="0"/>
              <a:t>the received </a:t>
            </a:r>
            <a:r>
              <a:rPr lang="en-US" altLang="zh-CN" sz="1100" dirty="0" err="1"/>
              <a:t>AIoT</a:t>
            </a:r>
            <a:r>
              <a:rPr lang="en-US" altLang="zh-CN" sz="1100" dirty="0"/>
              <a:t> service operation request and </a:t>
            </a:r>
            <a:r>
              <a:rPr lang="en-GB" altLang="zh-CN" sz="1100" dirty="0"/>
              <a:t>UE Reader configuration information </a:t>
            </a:r>
            <a:r>
              <a:rPr lang="en-US" altLang="zh-CN" sz="1100" dirty="0"/>
              <a:t>,</a:t>
            </a:r>
            <a:r>
              <a:rPr lang="en-GB" altLang="zh-CN" sz="1100" dirty="0"/>
              <a:t> and provides the selected UE Reader list or </a:t>
            </a:r>
            <a:r>
              <a:rPr lang="en-US" altLang="zh-CN" sz="1100" dirty="0" err="1"/>
              <a:t>AIoT</a:t>
            </a:r>
            <a:r>
              <a:rPr lang="en-US" altLang="zh-CN" sz="1100" dirty="0"/>
              <a:t> Area ID list</a:t>
            </a:r>
            <a:r>
              <a:rPr lang="en-GB" altLang="zh-CN" sz="1100" dirty="0"/>
              <a:t> to the NG-RAN.</a:t>
            </a:r>
          </a:p>
          <a:p>
            <a:pPr lvl="1"/>
            <a:r>
              <a:rPr lang="en-GB" altLang="zh-CN" sz="1100" dirty="0"/>
              <a:t>NG-RAN performs final reader selection.</a:t>
            </a:r>
            <a:endParaRPr lang="en-US" altLang="zh-CN" sz="1100" dirty="0"/>
          </a:p>
          <a:p>
            <a:r>
              <a:rPr lang="en-US" altLang="zh-CN" sz="1400" dirty="0"/>
              <a:t>Mobile UE reader selection (Handheld UE reader)</a:t>
            </a:r>
          </a:p>
          <a:p>
            <a:pPr lvl="1"/>
            <a:r>
              <a:rPr lang="en-US" altLang="zh-CN" sz="1100" dirty="0"/>
              <a:t>AF provides the UE reader ID(s) to NEF;</a:t>
            </a:r>
          </a:p>
          <a:p>
            <a:pPr lvl="1"/>
            <a:r>
              <a:rPr lang="en-US" altLang="zh-CN" sz="1100" dirty="0"/>
              <a:t>NEF performs the ID mapping (from GPSI to internal UE ID);</a:t>
            </a:r>
          </a:p>
          <a:p>
            <a:pPr lvl="1"/>
            <a:r>
              <a:rPr lang="en-US" altLang="zh-CN" sz="1100" dirty="0"/>
              <a:t>NEF selects the AIOTF. (How the NEF selects AIOTF as discussed in page 9.)</a:t>
            </a:r>
          </a:p>
          <a:p>
            <a:pPr lvl="1"/>
            <a:r>
              <a:rPr lang="en-US" altLang="zh-CN" sz="1100" dirty="0"/>
              <a:t>AIOTF provides the UE reader ID to NG-RAN </a:t>
            </a:r>
            <a:r>
              <a:rPr lang="en-US" altLang="zh-CN" sz="1100" dirty="0">
                <a:solidFill>
                  <a:srgbClr val="FF0000"/>
                </a:solidFill>
                <a:latin typeface="等线" panose="02010600030101010101" pitchFamily="2" charset="-122"/>
              </a:rPr>
              <a:t>i</a:t>
            </a:r>
            <a:r>
              <a:rPr lang="en-US" altLang="zh-CN" sz="1100" dirty="0">
                <a:solidFill>
                  <a:srgbClr val="FF0000"/>
                </a:solidFill>
                <a:effectLst/>
                <a:latin typeface="等线" panose="02010600030101010101" pitchFamily="2" charset="-122"/>
                <a:cs typeface="微软雅黑" panose="020B0503020204020204" pitchFamily="34" charset="-122"/>
              </a:rPr>
              <a:t>f UE reader is under the service area of the AIOTF</a:t>
            </a:r>
            <a:r>
              <a:rPr lang="en-US" altLang="zh-CN" sz="1100" dirty="0"/>
              <a:t>.</a:t>
            </a:r>
          </a:p>
          <a:p>
            <a:pPr marL="495577" lvl="1" indent="0">
              <a:buNone/>
            </a:pPr>
            <a:r>
              <a:rPr lang="en-US" altLang="zh-CN" sz="1100" dirty="0">
                <a:solidFill>
                  <a:srgbClr val="FF0000"/>
                </a:solidFill>
              </a:rPr>
              <a:t>Open Issue: how the AIOTF knows the UE reader is in/out of the serving area. Options:</a:t>
            </a:r>
          </a:p>
          <a:p>
            <a:pPr marL="952777" lvl="1" indent="-457200">
              <a:buFont typeface="+mj-lt"/>
              <a:buAutoNum type="arabicPeriod"/>
            </a:pPr>
            <a:r>
              <a:rPr lang="en-GB" altLang="zh-CN" sz="105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Configuring the AMF's TAI list based on the AIOTF's service area boundaries. (S2-2508398);</a:t>
            </a:r>
          </a:p>
          <a:p>
            <a:pPr marL="952777" lvl="1" indent="-457200">
              <a:buFont typeface="+mj-lt"/>
              <a:buAutoNum type="arabicPeriod"/>
            </a:pPr>
            <a:r>
              <a:rPr lang="fr-FR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The Network </a:t>
            </a:r>
            <a:r>
              <a:rPr lang="fr-FR" altLang="zh-CN" sz="105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keeps</a:t>
            </a:r>
            <a:r>
              <a:rPr lang="fr-FR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fr-FR" altLang="zh-CN" sz="105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track</a:t>
            </a:r>
            <a:r>
              <a:rPr lang="fr-FR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 of </a:t>
            </a:r>
            <a:r>
              <a:rPr lang="fr-FR" altLang="zh-CN" sz="105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whether</a:t>
            </a:r>
            <a:r>
              <a:rPr lang="fr-FR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 UE </a:t>
            </a:r>
            <a:r>
              <a:rPr lang="fr-FR" altLang="zh-CN" sz="105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Readers</a:t>
            </a:r>
            <a:r>
              <a:rPr lang="fr-FR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 are in/out of </a:t>
            </a:r>
            <a:r>
              <a:rPr lang="fr-FR" altLang="zh-CN" sz="105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assigned</a:t>
            </a:r>
            <a:r>
              <a:rPr lang="fr-FR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 </a:t>
            </a:r>
            <a:r>
              <a:rPr lang="fr-FR" altLang="zh-CN" sz="1050" dirty="0" err="1">
                <a:latin typeface="Times New Roman" panose="02020603050405020304" pitchFamily="18" charset="0"/>
                <a:ea typeface="等线" panose="02010600030101010101" pitchFamily="2" charset="-122"/>
              </a:rPr>
              <a:t>AIoT</a:t>
            </a:r>
            <a:r>
              <a:rPr lang="fr-FR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 service areas</a:t>
            </a:r>
            <a:r>
              <a:rPr lang="en-GB" altLang="zh-CN" sz="105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(S2-2508951);</a:t>
            </a:r>
          </a:p>
          <a:p>
            <a:pPr marL="952777" lvl="1" indent="-457200">
              <a:buFont typeface="+mj-lt"/>
              <a:buAutoNum type="arabicPeriod"/>
            </a:pPr>
            <a:r>
              <a:rPr lang="en-GB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AIOTF </a:t>
            </a:r>
            <a:r>
              <a:rPr lang="en-US" altLang="zh-CN" sz="1050" dirty="0">
                <a:latin typeface="Times New Roman" panose="02020603050405020304" pitchFamily="18" charset="0"/>
                <a:ea typeface="等线" panose="02010600030101010101" pitchFamily="2" charset="-122"/>
              </a:rPr>
              <a:t>determines whether the UE is </a:t>
            </a:r>
            <a:r>
              <a:rPr lang="en-GB" altLang="zh-CN" sz="1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within the indicated area</a:t>
            </a:r>
            <a:r>
              <a:rPr lang="en-US" altLang="zh-CN" sz="105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(e.g., via interaction with AMF/LMF)</a:t>
            </a:r>
            <a:r>
              <a:rPr lang="en-GB" altLang="zh-CN" sz="1050" dirty="0">
                <a:effectLst/>
                <a:latin typeface="Times New Roman" panose="02020603050405020304" pitchFamily="18" charset="0"/>
                <a:ea typeface="等线" panose="02010600030101010101" pitchFamily="2" charset="-122"/>
              </a:rPr>
              <a:t> (S2-2508747);</a:t>
            </a:r>
            <a:endParaRPr lang="en-GB" altLang="zh-CN" sz="1050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r>
              <a:rPr lang="en-US" altLang="zh-CN" sz="2000" dirty="0">
                <a:solidFill>
                  <a:srgbClr val="FF0000"/>
                </a:solidFill>
              </a:rPr>
              <a:t>WF after drafting:</a:t>
            </a:r>
          </a:p>
          <a:p>
            <a:pPr lvl="1"/>
            <a:r>
              <a:rPr lang="en-US" altLang="zh-CN" sz="1568" dirty="0">
                <a:solidFill>
                  <a:srgbClr val="FF0000"/>
                </a:solidFill>
              </a:rPr>
              <a:t>Case 1: AF provides area</a:t>
            </a:r>
          </a:p>
          <a:p>
            <a:pPr lvl="2"/>
            <a:r>
              <a:rPr lang="en-US" altLang="zh-CN" sz="1600" dirty="0">
                <a:solidFill>
                  <a:srgbClr val="FF0000"/>
                </a:solidFill>
              </a:rPr>
              <a:t>Fixed UE reader can be selected, Q is whether mobile UE reader can be selected?</a:t>
            </a:r>
          </a:p>
          <a:p>
            <a:pPr lvl="1"/>
            <a:r>
              <a:rPr lang="en-US" altLang="zh-CN" sz="1568" dirty="0">
                <a:solidFill>
                  <a:srgbClr val="FF0000"/>
                </a:solidFill>
              </a:rPr>
              <a:t>Case 2: AF provides UE reader ID</a:t>
            </a:r>
          </a:p>
          <a:p>
            <a:pPr lvl="2"/>
            <a:r>
              <a:rPr lang="en-US" altLang="zh-CN" sz="1600" dirty="0">
                <a:solidFill>
                  <a:srgbClr val="FF0000"/>
                </a:solidFill>
              </a:rPr>
              <a:t>UE reader is determined based on the UE reader ID</a:t>
            </a:r>
          </a:p>
          <a:p>
            <a:pPr lvl="1"/>
            <a:r>
              <a:rPr lang="en-US" altLang="zh-CN" sz="1568" dirty="0">
                <a:solidFill>
                  <a:srgbClr val="FF0000"/>
                </a:solidFill>
              </a:rPr>
              <a:t>Case 3: AF provides both area and UE reader ID</a:t>
            </a:r>
          </a:p>
          <a:p>
            <a:pPr lvl="2"/>
            <a:r>
              <a:rPr lang="en-US" altLang="zh-CN" sz="1600" dirty="0">
                <a:solidFill>
                  <a:srgbClr val="FF0000"/>
                </a:solidFill>
              </a:rPr>
              <a:t>Concern to support case 3 from several companies</a:t>
            </a:r>
          </a:p>
        </p:txBody>
      </p:sp>
    </p:spTree>
    <p:extLst>
      <p:ext uri="{BB962C8B-B14F-4D97-AF65-F5344CB8AC3E}">
        <p14:creationId xmlns:p14="http://schemas.microsoft.com/office/powerpoint/2010/main" val="150341709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B09CEA-4E4B-4DA6-BD5F-86A948135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8" y="228600"/>
            <a:ext cx="9597697" cy="1143000"/>
          </a:xfrm>
        </p:spPr>
        <p:txBody>
          <a:bodyPr/>
          <a:lstStyle/>
          <a:p>
            <a:r>
              <a:rPr lang="en-US" altLang="zh-CN" sz="3600" dirty="0"/>
              <a:t>AIOTF discovery and Selection-Mobile UE Reader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2F4F54-7954-44A5-9483-6771173D0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766" y="1183807"/>
            <a:ext cx="11184467" cy="5614558"/>
          </a:xfrm>
        </p:spPr>
        <p:txBody>
          <a:bodyPr/>
          <a:lstStyle/>
          <a:p>
            <a:r>
              <a:rPr lang="en-US" altLang="zh-CN" sz="2800" dirty="0">
                <a:solidFill>
                  <a:srgbClr val="FF0000"/>
                </a:solidFill>
              </a:rPr>
              <a:t>Open Issue: NRF based or UDM based AIOTF Selection</a:t>
            </a:r>
          </a:p>
          <a:p>
            <a:pPr marL="947978" lvl="1" indent="-514350">
              <a:buFont typeface="+mj-lt"/>
              <a:buAutoNum type="alphaLcParenR"/>
            </a:pPr>
            <a:r>
              <a:rPr lang="en-US" altLang="zh-CN" sz="2400" dirty="0"/>
              <a:t>NRF based AIOTF selection</a:t>
            </a:r>
          </a:p>
          <a:p>
            <a:pPr marL="1381609" lvl="2" indent="-514350">
              <a:buFont typeface="+mj-lt"/>
              <a:buAutoNum type="arabicPeriod"/>
            </a:pPr>
            <a:r>
              <a:rPr lang="en-US" altLang="zh-CN" sz="2000" dirty="0"/>
              <a:t>NEF retrieve the serving AMF ID from the UDM-&gt;NEF selects the AIOTF Selection using NRF</a:t>
            </a:r>
            <a:r>
              <a:rPr lang="en-GB" altLang="zh-CN" sz="16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 </a:t>
            </a:r>
            <a:r>
              <a:rPr lang="en-GB" altLang="zh-CN" sz="2000" dirty="0"/>
              <a:t>based on the serving AMF</a:t>
            </a:r>
            <a:r>
              <a:rPr lang="en-US" altLang="zh-CN" sz="2000" dirty="0"/>
              <a:t> (S2-2508879)</a:t>
            </a:r>
          </a:p>
          <a:p>
            <a:pPr marL="1381609" lvl="2" indent="-514350">
              <a:buFont typeface="+mj-lt"/>
              <a:buAutoNum type="arabicPeriod"/>
            </a:pPr>
            <a:endParaRPr lang="en-US" altLang="zh-CN" sz="2000" dirty="0"/>
          </a:p>
          <a:p>
            <a:pPr marL="947978" lvl="1" indent="-514350">
              <a:buFont typeface="+mj-lt"/>
              <a:buAutoNum type="alphaLcParenR"/>
            </a:pPr>
            <a:r>
              <a:rPr lang="en-US" altLang="zh-CN" sz="2400" dirty="0"/>
              <a:t>UDM based AIOTF selection (S2-2508660)</a:t>
            </a:r>
          </a:p>
          <a:p>
            <a:pPr marL="1381609" lvl="2" indent="-514350">
              <a:buFont typeface="+mj-lt"/>
              <a:buAutoNum type="arabicPeriod"/>
            </a:pPr>
            <a:r>
              <a:rPr lang="en-US" altLang="zh-CN" sz="2000" dirty="0"/>
              <a:t>NEF retrieve the serving AIOTF from the UDM; </a:t>
            </a:r>
          </a:p>
          <a:p>
            <a:pPr marL="1381609" lvl="2" indent="-514350">
              <a:buFont typeface="+mj-lt"/>
              <a:buAutoNum type="arabicPeriod"/>
            </a:pPr>
            <a:r>
              <a:rPr lang="en-US" altLang="zh-CN" sz="2000" dirty="0"/>
              <a:t>The serving AMF registers the serving AIOTF information to the UDM</a:t>
            </a:r>
          </a:p>
          <a:p>
            <a:pPr marL="867259" lvl="2" indent="0">
              <a:buNone/>
            </a:pPr>
            <a:r>
              <a:rPr lang="en-US" altLang="zh-CN" sz="2000" dirty="0">
                <a:solidFill>
                  <a:srgbClr val="FF0000"/>
                </a:solidFill>
              </a:rPr>
              <a:t>If the UDM based AIOTF selection is as WF, then to determine 2 or </a:t>
            </a:r>
            <a:r>
              <a:rPr lang="en-US" altLang="zh-CN" sz="2000" i="1" dirty="0">
                <a:solidFill>
                  <a:srgbClr val="FF0000"/>
                </a:solidFill>
              </a:rPr>
              <a:t>3(the serving AIOTF information directly registers its ID to the UDM) </a:t>
            </a:r>
          </a:p>
          <a:p>
            <a:r>
              <a:rPr lang="en-US" altLang="zh-CN" sz="2800" dirty="0">
                <a:solidFill>
                  <a:srgbClr val="FF0000"/>
                </a:solidFill>
              </a:rPr>
              <a:t>WF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>
                <a:solidFill>
                  <a:srgbClr val="FF0000"/>
                </a:solidFill>
              </a:rPr>
              <a:t>after Drafting:</a:t>
            </a:r>
          </a:p>
          <a:p>
            <a:pPr lvl="1"/>
            <a:r>
              <a:rPr lang="en-US" altLang="zh-CN" sz="2400" dirty="0"/>
              <a:t>Option a: Samsung, CMCC, </a:t>
            </a:r>
          </a:p>
          <a:p>
            <a:pPr lvl="1"/>
            <a:r>
              <a:rPr lang="en-US" altLang="zh-CN" sz="2400" dirty="0"/>
              <a:t>Option b: Ericsson</a:t>
            </a:r>
          </a:p>
          <a:p>
            <a:pPr lvl="1"/>
            <a:r>
              <a:rPr lang="en-US" altLang="zh-CN" sz="2400" dirty="0"/>
              <a:t>Clarification is needed (</a:t>
            </a:r>
            <a:r>
              <a:rPr lang="en-US" altLang="zh-CN" sz="2400" dirty="0" err="1"/>
              <a:t>Huwei</a:t>
            </a:r>
            <a:r>
              <a:rPr lang="en-US" altLang="zh-CN" sz="2400" dirty="0"/>
              <a:t>, Ericsson)</a:t>
            </a:r>
          </a:p>
        </p:txBody>
      </p:sp>
    </p:spTree>
    <p:extLst>
      <p:ext uri="{BB962C8B-B14F-4D97-AF65-F5344CB8AC3E}">
        <p14:creationId xmlns:p14="http://schemas.microsoft.com/office/powerpoint/2010/main" val="216468896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84564</TotalTime>
  <Words>1257</Words>
  <Application>Microsoft Office PowerPoint</Application>
  <PresentationFormat>宽屏</PresentationFormat>
  <Paragraphs>106</Paragraphs>
  <Slides>11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Nokia Pure Headline Ultra Light</vt:lpstr>
      <vt:lpstr>Nokia Pure Text</vt:lpstr>
      <vt:lpstr>Nokia Pure Text Light</vt:lpstr>
      <vt:lpstr>等线</vt:lpstr>
      <vt:lpstr>Arial</vt:lpstr>
      <vt:lpstr>Calibri</vt:lpstr>
      <vt:lpstr>Times New Roman</vt:lpstr>
      <vt:lpstr>Wingdings</vt:lpstr>
      <vt:lpstr>Nokia White Master with headline</vt:lpstr>
      <vt:lpstr>2_Office Theme</vt:lpstr>
      <vt:lpstr>Visio</vt:lpstr>
      <vt:lpstr>Draft Session for AIoT</vt:lpstr>
      <vt:lpstr>List of Topics</vt:lpstr>
      <vt:lpstr>System Architecture in reference point representation</vt:lpstr>
      <vt:lpstr>Protocol Stack</vt:lpstr>
      <vt:lpstr>UE reader subscription, authorization and revocation</vt:lpstr>
      <vt:lpstr>UE reader authorization and revocation</vt:lpstr>
      <vt:lpstr>Radio resource management for UE Reader operation</vt:lpstr>
      <vt:lpstr>UE reader selection</vt:lpstr>
      <vt:lpstr>AIOTF discovery and Selection-Mobile UE Reader</vt:lpstr>
      <vt:lpstr>UE reader ID allocation </vt:lpstr>
      <vt:lpstr>Other aspects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OPPO-Fei Lu</dc:creator>
  <cp:keywords>CTPClassification=CTP_NT</cp:keywords>
  <cp:lastModifiedBy>Huawei</cp:lastModifiedBy>
  <cp:revision>1084</cp:revision>
  <cp:lastPrinted>2023-08-02T08:25:48Z</cp:lastPrinted>
  <dcterms:created xsi:type="dcterms:W3CDTF">2018-05-24T11:49:12Z</dcterms:created>
  <dcterms:modified xsi:type="dcterms:W3CDTF">2025-10-14T01:04:36Z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