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5"/>
  </p:notesMasterIdLst>
  <p:handoutMasterIdLst>
    <p:handoutMasterId r:id="rId16"/>
  </p:handoutMasterIdLst>
  <p:sldIdLst>
    <p:sldId id="341" r:id="rId6"/>
    <p:sldId id="347" r:id="rId7"/>
    <p:sldId id="373" r:id="rId8"/>
    <p:sldId id="359" r:id="rId9"/>
    <p:sldId id="368" r:id="rId10"/>
    <p:sldId id="369" r:id="rId11"/>
    <p:sldId id="370" r:id="rId12"/>
    <p:sldId id="360" r:id="rId13"/>
    <p:sldId id="372"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1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7" autoAdjust="0"/>
    <p:restoredTop sz="90121" autoAdjust="0"/>
  </p:normalViewPr>
  <p:slideViewPr>
    <p:cSldViewPr snapToGrid="0">
      <p:cViewPr varScale="1">
        <p:scale>
          <a:sx n="79" d="100"/>
          <a:sy n="79" d="100"/>
        </p:scale>
        <p:origin x="88" y="92"/>
      </p:cViewPr>
      <p:guideLst>
        <p:guide orient="horz" pos="2160"/>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25" d="100"/>
          <a:sy n="125" d="100"/>
        </p:scale>
        <p:origin x="1064" y="-96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31112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24966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2148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30449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712593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421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06649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569672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459701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484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US" altLang="zh-CN" sz="1200" b="1" dirty="0">
                <a:latin typeface="Arial "/>
              </a:rPr>
              <a:t>TSG-WG SA2 Meeting #172 </a:t>
            </a:r>
            <a:r>
              <a:rPr lang="sv-SE" altLang="en-US" sz="1200" b="1" dirty="0">
                <a:latin typeface="Arial "/>
              </a:rPr>
              <a:t>	</a:t>
            </a:r>
          </a:p>
          <a:p>
            <a:pPr eaLnBrk="1" hangingPunct="1">
              <a:defRPr/>
            </a:pPr>
            <a:r>
              <a:rPr lang="en-US" altLang="zh-CN" sz="1200" b="1" dirty="0">
                <a:latin typeface="Arial "/>
              </a:rPr>
              <a:t>Dallas, TX</a:t>
            </a:r>
            <a:r>
              <a:rPr lang="sv-SE" altLang="en-US" sz="1200" b="1" dirty="0">
                <a:latin typeface="Arial "/>
              </a:rPr>
              <a:t>, U.S. Nov 17 - Nov 21,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S2-2510668</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040" y="6356939"/>
            <a:ext cx="35025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3845" y="6402807"/>
            <a:ext cx="499534" cy="138499"/>
          </a:xfrm>
          <a:prstGeom prst="rect">
            <a:avLst/>
          </a:prstGeom>
          <a:noFill/>
        </p:spPr>
        <p:txBody>
          <a:bodyPr wrap="square" lIns="0" tIns="0" rIns="0" bIns="0" rtlCol="0">
            <a:spAutoFit/>
          </a:bodyPr>
          <a:lstStyle/>
          <a:p>
            <a:pPr marL="0" marR="0" lvl="0" indent="0" algn="l" defTabSz="890493"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493"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85671" y="2625390"/>
            <a:ext cx="1967204"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2194" y="6323416"/>
            <a:ext cx="1270304" cy="275024"/>
          </a:xfrm>
          <a:prstGeom prst="rect">
            <a:avLst/>
          </a:prstGeom>
        </p:spPr>
      </p:pic>
    </p:spTree>
    <p:extLst>
      <p:ext uri="{BB962C8B-B14F-4D97-AF65-F5344CB8AC3E}">
        <p14:creationId xmlns:p14="http://schemas.microsoft.com/office/powerpoint/2010/main" val="3244445098"/>
      </p:ext>
    </p:extLst>
  </p:cSld>
  <p:clrMap bg1="lt1" tx1="dk1" bg2="lt2" tx2="dk2" accent1="accent1" accent2="accent2" accent3="accent3" accent4="accent4" accent5="accent5" accent6="accent6" hlink="hlink" folHlink="folHlink"/>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93295" y="2219660"/>
            <a:ext cx="11205410" cy="1458578"/>
          </a:xfrm>
        </p:spPr>
        <p:txBody>
          <a:bodyPr/>
          <a:lstStyle/>
          <a:p>
            <a:pPr algn="ctr" eaLnBrk="1" hangingPunct="1"/>
            <a:r>
              <a:rPr lang="en-US" altLang="en-US" sz="4400" b="1" dirty="0"/>
              <a:t>R20 </a:t>
            </a:r>
            <a:r>
              <a:rPr lang="en-US" altLang="en-US" sz="4400" b="1" dirty="0" err="1"/>
              <a:t>AIoT</a:t>
            </a:r>
            <a:r>
              <a:rPr lang="en-US" altLang="en-US" sz="4400" b="1" dirty="0"/>
              <a:t> key issue 1 conclusion way forward</a:t>
            </a:r>
            <a:endParaRPr lang="en-GB" altLang="en-US" sz="4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192421"/>
            <a:ext cx="7886700" cy="581880"/>
          </a:xfrm>
        </p:spPr>
        <p:txBody>
          <a:bodyPr/>
          <a:lstStyle/>
          <a:p>
            <a:pPr marL="0" indent="0" algn="ctr" eaLnBrk="1" hangingPunct="1">
              <a:buFontTx/>
              <a:buNone/>
            </a:pPr>
            <a:r>
              <a:rPr lang="en-GB" altLang="en-US" dirty="0"/>
              <a:t>Huawei, OPPO (</a:t>
            </a:r>
            <a:r>
              <a:rPr lang="en-GB" altLang="en-US" dirty="0" err="1"/>
              <a:t>rapportures</a:t>
            </a:r>
            <a:r>
              <a:rPr lang="en-GB" altLang="en-US" dirty="0"/>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8968278"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Key issue 1 progress after SA2#172, Oct 2025</a:t>
            </a:r>
            <a:endParaRPr lang="zh-CN" altLang="en-US" sz="2800" b="1" dirty="0">
              <a:latin typeface="+mj-lt"/>
            </a:endParaRPr>
          </a:p>
        </p:txBody>
      </p:sp>
      <p:sp>
        <p:nvSpPr>
          <p:cNvPr id="5" name="文本框 4">
            <a:extLst>
              <a:ext uri="{FF2B5EF4-FFF2-40B4-BE49-F238E27FC236}">
                <a16:creationId xmlns:a16="http://schemas.microsoft.com/office/drawing/2014/main" id="{31C85911-E621-4DF1-911C-79C83B0E019F}"/>
              </a:ext>
            </a:extLst>
          </p:cNvPr>
          <p:cNvSpPr txBox="1"/>
          <p:nvPr/>
        </p:nvSpPr>
        <p:spPr>
          <a:xfrm>
            <a:off x="461677" y="1751666"/>
            <a:ext cx="10422111" cy="785343"/>
          </a:xfrm>
          <a:prstGeom prst="rect">
            <a:avLst/>
          </a:prstGeom>
          <a:noFill/>
        </p:spPr>
        <p:txBody>
          <a:bodyPr wrap="square" rtlCol="0">
            <a:spAutoFit/>
          </a:bodyPr>
          <a:lstStyle/>
          <a:p>
            <a:pPr>
              <a:lnSpc>
                <a:spcPct val="150000"/>
              </a:lnSpc>
            </a:pPr>
            <a:r>
              <a:rPr lang="en-US" altLang="zh-CN" sz="1600" b="1" dirty="0"/>
              <a:t>Current situation</a:t>
            </a:r>
          </a:p>
          <a:p>
            <a:pPr marL="285750" indent="-285750">
              <a:lnSpc>
                <a:spcPct val="150000"/>
              </a:lnSpc>
              <a:buFont typeface="Arial" panose="020B0604020202020204" pitchFamily="34" charset="0"/>
              <a:buChar char="•"/>
            </a:pPr>
            <a:r>
              <a:rPr lang="en-US" altLang="zh-CN" sz="1600" dirty="0"/>
              <a:t>Key issue 1 has already used the 0.5 TU planned in the SID, and not been completed yet.</a:t>
            </a:r>
          </a:p>
        </p:txBody>
      </p:sp>
      <p:sp>
        <p:nvSpPr>
          <p:cNvPr id="7" name="文本框 6">
            <a:extLst>
              <a:ext uri="{FF2B5EF4-FFF2-40B4-BE49-F238E27FC236}">
                <a16:creationId xmlns:a16="http://schemas.microsoft.com/office/drawing/2014/main" id="{6DACBB67-6C4D-4C70-AC6C-723F390946CE}"/>
              </a:ext>
            </a:extLst>
          </p:cNvPr>
          <p:cNvSpPr txBox="1"/>
          <p:nvPr/>
        </p:nvSpPr>
        <p:spPr>
          <a:xfrm>
            <a:off x="461677" y="2652401"/>
            <a:ext cx="10689148" cy="2632003"/>
          </a:xfrm>
          <a:prstGeom prst="rect">
            <a:avLst/>
          </a:prstGeom>
          <a:noFill/>
        </p:spPr>
        <p:txBody>
          <a:bodyPr wrap="square">
            <a:spAutoFit/>
          </a:bodyPr>
          <a:lstStyle/>
          <a:p>
            <a:pPr>
              <a:lnSpc>
                <a:spcPct val="150000"/>
              </a:lnSpc>
            </a:pPr>
            <a:r>
              <a:rPr lang="en-US" altLang="zh-CN" sz="1600" b="1" dirty="0"/>
              <a:t>Guidance from SA2 Chair</a:t>
            </a:r>
          </a:p>
          <a:p>
            <a:pPr>
              <a:lnSpc>
                <a:spcPct val="150000"/>
              </a:lnSpc>
            </a:pPr>
            <a:r>
              <a:rPr lang="en-US" altLang="zh-CN" sz="1600" dirty="0"/>
              <a:t>For this, and the other studies that are due to complete in November we (SA2) will need to discuss during the November work planning sessions how to handle the situation if parts of a study are not complete. </a:t>
            </a:r>
          </a:p>
          <a:p>
            <a:pPr>
              <a:lnSpc>
                <a:spcPct val="150000"/>
              </a:lnSpc>
            </a:pPr>
            <a:r>
              <a:rPr lang="en-US" altLang="zh-CN" sz="1600" dirty="0">
                <a:solidFill>
                  <a:srgbClr val="FF0000"/>
                </a:solidFill>
              </a:rPr>
              <a:t>Down-scoping is one option. Continuing some study work in February is another option, but requires agreement in SA2 and an understanding of where the additional TU(s) will come from (from the normative budget for that item, or from the buffer, for example). </a:t>
            </a:r>
          </a:p>
          <a:p>
            <a:pPr>
              <a:lnSpc>
                <a:spcPct val="150000"/>
              </a:lnSpc>
            </a:pPr>
            <a:r>
              <a:rPr lang="en-US" altLang="zh-CN" sz="1600" dirty="0">
                <a:solidFill>
                  <a:srgbClr val="FF0000"/>
                </a:solidFill>
              </a:rPr>
              <a:t>Allocating additional time for 5G Advanced studies in November over and above the budget will be challenging</a:t>
            </a:r>
            <a:endParaRPr lang="en-US" altLang="zh-CN" sz="1600" dirty="0"/>
          </a:p>
        </p:txBody>
      </p:sp>
    </p:spTree>
    <p:extLst>
      <p:ext uri="{BB962C8B-B14F-4D97-AF65-F5344CB8AC3E}">
        <p14:creationId xmlns:p14="http://schemas.microsoft.com/office/powerpoint/2010/main" val="989248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8968278"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Overall consideration of key issue 1 conclusion in future meeting</a:t>
            </a:r>
            <a:endParaRPr lang="zh-CN" altLang="en-US" sz="2800" b="1" dirty="0">
              <a:latin typeface="+mj-lt"/>
            </a:endParaRPr>
          </a:p>
        </p:txBody>
      </p:sp>
      <p:sp>
        <p:nvSpPr>
          <p:cNvPr id="5" name="文本框 4">
            <a:extLst>
              <a:ext uri="{FF2B5EF4-FFF2-40B4-BE49-F238E27FC236}">
                <a16:creationId xmlns:a16="http://schemas.microsoft.com/office/drawing/2014/main" id="{31C85911-E621-4DF1-911C-79C83B0E019F}"/>
              </a:ext>
            </a:extLst>
          </p:cNvPr>
          <p:cNvSpPr txBox="1"/>
          <p:nvPr/>
        </p:nvSpPr>
        <p:spPr>
          <a:xfrm>
            <a:off x="461677" y="1800218"/>
            <a:ext cx="10422111" cy="1570173"/>
          </a:xfrm>
          <a:prstGeom prst="rect">
            <a:avLst/>
          </a:prstGeom>
          <a:noFill/>
        </p:spPr>
        <p:txBody>
          <a:bodyPr wrap="square" rtlCol="0">
            <a:spAutoFit/>
          </a:bodyPr>
          <a:lstStyle/>
          <a:p>
            <a:pPr>
              <a:lnSpc>
                <a:spcPct val="150000"/>
              </a:lnSpc>
            </a:pPr>
            <a:r>
              <a:rPr lang="en-US" altLang="zh-CN" sz="1600" b="1" dirty="0"/>
              <a:t>General principles</a:t>
            </a:r>
          </a:p>
          <a:p>
            <a:pPr marL="285750" indent="-285750">
              <a:lnSpc>
                <a:spcPct val="150000"/>
              </a:lnSpc>
              <a:buFont typeface="Arial" panose="020B0604020202020204" pitchFamily="34" charset="0"/>
              <a:buChar char="•"/>
            </a:pPr>
            <a:r>
              <a:rPr lang="en-US" altLang="zh-CN" sz="1600" dirty="0"/>
              <a:t>Very limited time will be allocated to discuss the remaining issues, i.e. editor’s notes in the TR</a:t>
            </a:r>
          </a:p>
          <a:p>
            <a:pPr marL="285750" indent="-285750">
              <a:lnSpc>
                <a:spcPct val="150000"/>
              </a:lnSpc>
              <a:buFont typeface="Arial" panose="020B0604020202020204" pitchFamily="34" charset="0"/>
              <a:buChar char="•"/>
            </a:pPr>
            <a:r>
              <a:rPr lang="en-US" altLang="zh-CN" sz="1600" dirty="0"/>
              <a:t>For each editor’s note, conclusion options are listed (see next slides).  </a:t>
            </a:r>
          </a:p>
          <a:p>
            <a:pPr marL="285750" indent="-285750">
              <a:lnSpc>
                <a:spcPct val="150000"/>
              </a:lnSpc>
              <a:buFont typeface="Arial" panose="020B0604020202020204" pitchFamily="34" charset="0"/>
              <a:buChar char="•"/>
            </a:pPr>
            <a:r>
              <a:rPr lang="en-US" altLang="zh-CN" sz="1600" dirty="0"/>
              <a:t>If consensus cannot be reached, the feature will be dropped</a:t>
            </a:r>
          </a:p>
        </p:txBody>
      </p:sp>
      <p:sp>
        <p:nvSpPr>
          <p:cNvPr id="8" name="文本框 7">
            <a:extLst>
              <a:ext uri="{FF2B5EF4-FFF2-40B4-BE49-F238E27FC236}">
                <a16:creationId xmlns:a16="http://schemas.microsoft.com/office/drawing/2014/main" id="{0FBBD699-62FC-43F1-9692-C1E9645CE148}"/>
              </a:ext>
            </a:extLst>
          </p:cNvPr>
          <p:cNvSpPr txBox="1"/>
          <p:nvPr/>
        </p:nvSpPr>
        <p:spPr>
          <a:xfrm>
            <a:off x="461677" y="3429000"/>
            <a:ext cx="11111709" cy="2262671"/>
          </a:xfrm>
          <a:prstGeom prst="rect">
            <a:avLst/>
          </a:prstGeom>
          <a:noFill/>
        </p:spPr>
        <p:txBody>
          <a:bodyPr wrap="square">
            <a:spAutoFit/>
          </a:bodyPr>
          <a:lstStyle/>
          <a:p>
            <a:pPr>
              <a:lnSpc>
                <a:spcPct val="150000"/>
              </a:lnSpc>
            </a:pPr>
            <a:r>
              <a:rPr lang="en-US" altLang="zh-CN" sz="1600" b="1" dirty="0"/>
              <a:t>Nov meeting workplan</a:t>
            </a:r>
          </a:p>
          <a:p>
            <a:pPr marL="285750" indent="-285750">
              <a:lnSpc>
                <a:spcPct val="150000"/>
              </a:lnSpc>
              <a:buFont typeface="Arial" panose="020B0604020202020204" pitchFamily="34" charset="0"/>
              <a:buChar char="•"/>
            </a:pPr>
            <a:r>
              <a:rPr lang="en-US" altLang="zh-CN" sz="1600" dirty="0"/>
              <a:t>Rapporteurs provides the conclusion options before the meeting and collects the feedback from all companies</a:t>
            </a:r>
          </a:p>
          <a:p>
            <a:pPr marL="285750" indent="-285750">
              <a:lnSpc>
                <a:spcPct val="150000"/>
              </a:lnSpc>
              <a:buFont typeface="Arial" panose="020B0604020202020204" pitchFamily="34" charset="0"/>
              <a:buChar char="•"/>
            </a:pPr>
            <a:r>
              <a:rPr lang="en-US" altLang="zh-CN" sz="1600" dirty="0"/>
              <a:t>Use the drafting session to discuss companies’ feedback and decide the conclusion way forward</a:t>
            </a:r>
          </a:p>
          <a:p>
            <a:pPr marL="285750" indent="-285750">
              <a:lnSpc>
                <a:spcPct val="150000"/>
              </a:lnSpc>
              <a:buFont typeface="Arial" panose="020B0604020202020204" pitchFamily="34" charset="0"/>
              <a:buChar char="•"/>
            </a:pPr>
            <a:r>
              <a:rPr lang="en-US" altLang="zh-CN" sz="1600" dirty="0"/>
              <a:t>Endorse the conclusion way forward for Feb meeting</a:t>
            </a:r>
          </a:p>
          <a:p>
            <a:pPr>
              <a:lnSpc>
                <a:spcPct val="150000"/>
              </a:lnSpc>
            </a:pPr>
            <a:r>
              <a:rPr lang="en-US" altLang="zh-CN" sz="1600" b="1" dirty="0"/>
              <a:t>Feb meeting workplan</a:t>
            </a:r>
          </a:p>
          <a:p>
            <a:pPr marL="285750" indent="-285750">
              <a:lnSpc>
                <a:spcPct val="150000"/>
              </a:lnSpc>
              <a:buFont typeface="Arial" panose="020B0604020202020204" pitchFamily="34" charset="0"/>
              <a:buChar char="•"/>
            </a:pPr>
            <a:r>
              <a:rPr lang="en-US" altLang="zh-CN" sz="1600" dirty="0"/>
              <a:t>Finalize key issue 1 conclusion within very limited time, based on the endorsement in November meeting</a:t>
            </a:r>
          </a:p>
        </p:txBody>
      </p:sp>
    </p:spTree>
    <p:extLst>
      <p:ext uri="{BB962C8B-B14F-4D97-AF65-F5344CB8AC3E}">
        <p14:creationId xmlns:p14="http://schemas.microsoft.com/office/powerpoint/2010/main" val="1482911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4273719126"/>
              </p:ext>
            </p:extLst>
          </p:nvPr>
        </p:nvGraphicFramePr>
        <p:xfrm>
          <a:off x="121810" y="1832040"/>
          <a:ext cx="11271776" cy="1249680"/>
        </p:xfrm>
        <a:graphic>
          <a:graphicData uri="http://schemas.openxmlformats.org/drawingml/2006/table">
            <a:tbl>
              <a:tblPr firstRow="1" bandRow="1">
                <a:tableStyleId>{5C22544A-7EE6-4342-B048-85BDC9FD1C3A}</a:tableStyleId>
              </a:tblPr>
              <a:tblGrid>
                <a:gridCol w="1391146">
                  <a:extLst>
                    <a:ext uri="{9D8B030D-6E8A-4147-A177-3AD203B41FA5}">
                      <a16:colId xmlns:a16="http://schemas.microsoft.com/office/drawing/2014/main" val="2713538931"/>
                    </a:ext>
                  </a:extLst>
                </a:gridCol>
                <a:gridCol w="2565430">
                  <a:extLst>
                    <a:ext uri="{9D8B030D-6E8A-4147-A177-3AD203B41FA5}">
                      <a16:colId xmlns:a16="http://schemas.microsoft.com/office/drawing/2014/main" val="444941629"/>
                    </a:ext>
                  </a:extLst>
                </a:gridCol>
                <a:gridCol w="7315200">
                  <a:extLst>
                    <a:ext uri="{9D8B030D-6E8A-4147-A177-3AD203B41FA5}">
                      <a16:colId xmlns:a16="http://schemas.microsoft.com/office/drawing/2014/main" val="3686437410"/>
                    </a:ext>
                  </a:extLst>
                </a:gridCol>
              </a:tblGrid>
              <a:tr h="370840">
                <a:tc>
                  <a:txBody>
                    <a:bodyPr/>
                    <a:lstStyle/>
                    <a:p>
                      <a:pPr algn="ctr"/>
                      <a:r>
                        <a:rPr lang="en-US" altLang="zh-CN" sz="1400" dirty="0"/>
                        <a:t>Conclusion aspect</a:t>
                      </a:r>
                      <a:endParaRPr lang="zh-CN" altLang="en-US" sz="1400" dirty="0"/>
                    </a:p>
                  </a:txBody>
                  <a:tcPr/>
                </a:tc>
                <a:tc>
                  <a:txBody>
                    <a:bodyPr/>
                    <a:lstStyle/>
                    <a:p>
                      <a:pPr algn="ctr"/>
                      <a:r>
                        <a:rPr lang="en-US" altLang="zh-CN" sz="1400" dirty="0"/>
                        <a:t>Editor’s note</a:t>
                      </a:r>
                      <a:endParaRPr lang="zh-CN" altLang="en-US" sz="1400" dirty="0"/>
                    </a:p>
                  </a:txBody>
                  <a:tcPr/>
                </a:tc>
                <a:tc>
                  <a:txBody>
                    <a:bodyPr/>
                    <a:lstStyle/>
                    <a:p>
                      <a:pPr algn="ctr"/>
                      <a:r>
                        <a:rPr lang="en-US" altLang="zh-CN" sz="1400" dirty="0"/>
                        <a:t>Open issue(s) description</a:t>
                      </a:r>
                      <a:endParaRPr lang="zh-CN" altLang="en-US" sz="1400" dirty="0">
                        <a:solidFill>
                          <a:srgbClr val="FF0000"/>
                        </a:solidFill>
                      </a:endParaRPr>
                    </a:p>
                  </a:txBody>
                  <a:tcPr/>
                </a:tc>
                <a:extLst>
                  <a:ext uri="{0D108BD9-81ED-4DB2-BD59-A6C34878D82A}">
                    <a16:rowId xmlns:a16="http://schemas.microsoft.com/office/drawing/2014/main" val="3124185572"/>
                  </a:ext>
                </a:extLst>
              </a:tr>
              <a:tr h="370840">
                <a:tc>
                  <a:txBody>
                    <a:bodyPr/>
                    <a:lstStyle/>
                    <a:p>
                      <a:r>
                        <a:rPr lang="en-US" altLang="zh-CN" sz="1400" dirty="0"/>
                        <a:t>UE reader authorization and revocation</a:t>
                      </a:r>
                      <a:endParaRPr lang="zh-CN" altLang="en-US" sz="1400" dirty="0"/>
                    </a:p>
                  </a:txBody>
                  <a:tcPr anchor="ctr"/>
                </a:tc>
                <a:tc>
                  <a:txBody>
                    <a:bodyPr/>
                    <a:lstStyle/>
                    <a:p>
                      <a:r>
                        <a:rPr lang="en-US" altLang="zh-CN" sz="1400" dirty="0"/>
                        <a:t>Whether and what additional subscription information for the UE Reader is needed is FFS.</a:t>
                      </a:r>
                      <a:endParaRPr lang="zh-CN" altLang="en-US" sz="1400" dirty="0"/>
                    </a:p>
                  </a:txBody>
                  <a:tcPr/>
                </a:tc>
                <a:tc>
                  <a:txBody>
                    <a:bodyPr/>
                    <a:lstStyle/>
                    <a:p>
                      <a:r>
                        <a:rPr lang="en-US" altLang="zh-CN" sz="1400" dirty="0"/>
                        <a:t>Two more subscription data for further discussion (other proposals were dropped):</a:t>
                      </a:r>
                    </a:p>
                    <a:p>
                      <a:pPr marL="285750" indent="-285750">
                        <a:buFontTx/>
                        <a:buChar char="-"/>
                      </a:pPr>
                      <a:r>
                        <a:rPr lang="en-US" altLang="zh-CN" sz="1400" dirty="0"/>
                        <a:t>Validity information: valid time duration and area that allowed for UE to act as an </a:t>
                      </a:r>
                      <a:r>
                        <a:rPr lang="en-US" altLang="zh-CN" sz="1400" dirty="0" err="1"/>
                        <a:t>AIoT</a:t>
                      </a:r>
                      <a:r>
                        <a:rPr lang="en-US" altLang="zh-CN" sz="1400" dirty="0"/>
                        <a:t> Reader</a:t>
                      </a:r>
                    </a:p>
                    <a:p>
                      <a:pPr marL="285750" indent="-285750">
                        <a:buFontTx/>
                        <a:buChar char="-"/>
                      </a:pPr>
                      <a:r>
                        <a:rPr lang="en-US" altLang="zh-CN" sz="1400" dirty="0"/>
                        <a:t>AF ID information indicating that the UE reader belongs to the designated AF</a:t>
                      </a:r>
                      <a:endParaRPr lang="zh-CN" altLang="en-US" sz="1400" dirty="0"/>
                    </a:p>
                  </a:txBody>
                  <a:tcP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3197082"/>
            <a:ext cx="11271776" cy="1345048"/>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 not to support additional subscription information</a:t>
            </a:r>
          </a:p>
          <a:p>
            <a:pPr>
              <a:lnSpc>
                <a:spcPct val="150000"/>
              </a:lnSpc>
            </a:pPr>
            <a:r>
              <a:rPr lang="en-US" altLang="zh-CN" sz="1400" dirty="0"/>
              <a:t>Option 2: agree “Validity information”: valid time duration and area that allowed for UE to act as an </a:t>
            </a:r>
            <a:r>
              <a:rPr lang="en-US" altLang="zh-CN" sz="1400" dirty="0" err="1"/>
              <a:t>AIoT</a:t>
            </a:r>
            <a:r>
              <a:rPr lang="en-US" altLang="zh-CN" sz="1400" dirty="0"/>
              <a:t> Reader</a:t>
            </a:r>
          </a:p>
          <a:p>
            <a:pPr>
              <a:lnSpc>
                <a:spcPct val="150000"/>
              </a:lnSpc>
            </a:pPr>
            <a:r>
              <a:rPr lang="en-US" altLang="zh-CN" sz="1400" dirty="0"/>
              <a:t>Option 3: agree “AF ID information” indicating that the UE reader belongs to the designated AF</a:t>
            </a:r>
          </a:p>
        </p:txBody>
      </p:sp>
      <p:sp>
        <p:nvSpPr>
          <p:cNvPr id="6" name="文本框 5">
            <a:extLst>
              <a:ext uri="{FF2B5EF4-FFF2-40B4-BE49-F238E27FC236}">
                <a16:creationId xmlns:a16="http://schemas.microsoft.com/office/drawing/2014/main" id="{8426957E-FA56-422C-8548-1E562958CB65}"/>
              </a:ext>
            </a:extLst>
          </p:cNvPr>
          <p:cNvSpPr txBox="1"/>
          <p:nvPr/>
        </p:nvSpPr>
        <p:spPr>
          <a:xfrm>
            <a:off x="121810" y="4877808"/>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3</a:t>
            </a:r>
          </a:p>
        </p:txBody>
      </p:sp>
    </p:spTree>
    <p:extLst>
      <p:ext uri="{BB962C8B-B14F-4D97-AF65-F5344CB8AC3E}">
        <p14:creationId xmlns:p14="http://schemas.microsoft.com/office/powerpoint/2010/main" val="3638350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2210812946"/>
              </p:ext>
            </p:extLst>
          </p:nvPr>
        </p:nvGraphicFramePr>
        <p:xfrm>
          <a:off x="121810" y="1832040"/>
          <a:ext cx="11271776" cy="2133600"/>
        </p:xfrm>
        <a:graphic>
          <a:graphicData uri="http://schemas.openxmlformats.org/drawingml/2006/table">
            <a:tbl>
              <a:tblPr firstRow="1" bandRow="1">
                <a:tableStyleId>{5C22544A-7EE6-4342-B048-85BDC9FD1C3A}</a:tableStyleId>
              </a:tblPr>
              <a:tblGrid>
                <a:gridCol w="1391146">
                  <a:extLst>
                    <a:ext uri="{9D8B030D-6E8A-4147-A177-3AD203B41FA5}">
                      <a16:colId xmlns:a16="http://schemas.microsoft.com/office/drawing/2014/main" val="2713538931"/>
                    </a:ext>
                  </a:extLst>
                </a:gridCol>
                <a:gridCol w="1723858">
                  <a:extLst>
                    <a:ext uri="{9D8B030D-6E8A-4147-A177-3AD203B41FA5}">
                      <a16:colId xmlns:a16="http://schemas.microsoft.com/office/drawing/2014/main" val="444941629"/>
                    </a:ext>
                  </a:extLst>
                </a:gridCol>
                <a:gridCol w="8156772">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authorization and revocation</a:t>
                      </a:r>
                      <a:endParaRPr lang="zh-CN" altLang="en-US" sz="1600" dirty="0"/>
                    </a:p>
                  </a:txBody>
                  <a:tcPr anchor="ctr"/>
                </a:tc>
                <a:tc>
                  <a:txBody>
                    <a:bodyPr/>
                    <a:lstStyle/>
                    <a:p>
                      <a:r>
                        <a:rPr lang="en-US" altLang="zh-CN" sz="1600" dirty="0"/>
                        <a:t>Whether to inform the UE about the authorization information is FFS.</a:t>
                      </a:r>
                      <a:endParaRPr lang="zh-CN" altLang="en-US" sz="1600" dirty="0"/>
                    </a:p>
                  </a:txBody>
                  <a:tcPr/>
                </a:tc>
                <a:tc>
                  <a:txBody>
                    <a:bodyPr/>
                    <a:lstStyle/>
                    <a:p>
                      <a:r>
                        <a:rPr lang="en-US" altLang="zh-CN" sz="1600" dirty="0"/>
                        <a:t>Two options have been discussed</a:t>
                      </a:r>
                    </a:p>
                    <a:p>
                      <a:r>
                        <a:rPr lang="en-US" altLang="zh-CN" sz="1600" dirty="0"/>
                        <a:t>Option 1: YES. UE need to got authorization result, similar like other legacy features e.g., </a:t>
                      </a:r>
                      <a:r>
                        <a:rPr lang="en-US" altLang="zh-CN" sz="1600" dirty="0" err="1"/>
                        <a:t>ProSe</a:t>
                      </a:r>
                      <a:r>
                        <a:rPr lang="en-US" altLang="zh-CN" sz="1600" dirty="0"/>
                        <a:t>, V2X</a:t>
                      </a:r>
                    </a:p>
                    <a:p>
                      <a:r>
                        <a:rPr lang="en-US" altLang="zh-CN" sz="1600" dirty="0"/>
                        <a:t>Option 2: NO. UE is authorized or not is controlled by whether it can get radio resource from RAN. RAN will decide based on authorization indication from CN, together with UE reader radio capability, available radio resource in the serving cell.</a:t>
                      </a:r>
                      <a:endParaRPr lang="zh-CN" altLang="en-US" sz="1600" dirty="0"/>
                    </a:p>
                  </a:txBody>
                  <a:tcP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4039295"/>
            <a:ext cx="11271776" cy="1154675"/>
          </a:xfrm>
          <a:prstGeom prst="rect">
            <a:avLst/>
          </a:prstGeom>
          <a:noFill/>
        </p:spPr>
        <p:txBody>
          <a:bodyPr wrap="square" rtlCol="0">
            <a:spAutoFit/>
          </a:bodyPr>
          <a:lstStyle/>
          <a:p>
            <a:pPr>
              <a:lnSpc>
                <a:spcPct val="150000"/>
              </a:lnSpc>
            </a:pPr>
            <a:r>
              <a:rPr lang="en-US" altLang="zh-CN" sz="1600" b="1" dirty="0"/>
              <a:t>Conclusion options:</a:t>
            </a:r>
          </a:p>
          <a:p>
            <a:pPr>
              <a:lnSpc>
                <a:spcPct val="150000"/>
              </a:lnSpc>
            </a:pPr>
            <a:r>
              <a:rPr lang="en-US" altLang="zh-CN" sz="1600" dirty="0"/>
              <a:t>Option 1: yes. UE needs to be informed of the authorization information, i.e. authorized indication.</a:t>
            </a:r>
          </a:p>
          <a:p>
            <a:pPr>
              <a:lnSpc>
                <a:spcPct val="150000"/>
              </a:lnSpc>
            </a:pPr>
            <a:r>
              <a:rPr lang="en-US" altLang="zh-CN" sz="1600" dirty="0"/>
              <a:t>Option 2: no. UE does NOT need to be informed of the authorization information</a:t>
            </a:r>
          </a:p>
        </p:txBody>
      </p:sp>
      <p:sp>
        <p:nvSpPr>
          <p:cNvPr id="6" name="副标题 1">
            <a:extLst>
              <a:ext uri="{FF2B5EF4-FFF2-40B4-BE49-F238E27FC236}">
                <a16:creationId xmlns:a16="http://schemas.microsoft.com/office/drawing/2014/main" id="{1C5D2E13-4229-43A4-9B7F-4D6D759E68BB}"/>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7" name="文本框 6">
            <a:extLst>
              <a:ext uri="{FF2B5EF4-FFF2-40B4-BE49-F238E27FC236}">
                <a16:creationId xmlns:a16="http://schemas.microsoft.com/office/drawing/2014/main" id="{E83AE8AB-9C6C-46C8-9E50-F0A99B4C3052}"/>
              </a:ext>
            </a:extLst>
          </p:cNvPr>
          <p:cNvSpPr txBox="1"/>
          <p:nvPr/>
        </p:nvSpPr>
        <p:spPr>
          <a:xfrm>
            <a:off x="121810" y="5267625"/>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Tree>
    <p:extLst>
      <p:ext uri="{BB962C8B-B14F-4D97-AF65-F5344CB8AC3E}">
        <p14:creationId xmlns:p14="http://schemas.microsoft.com/office/powerpoint/2010/main" val="1150544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2367154228"/>
              </p:ext>
            </p:extLst>
          </p:nvPr>
        </p:nvGraphicFramePr>
        <p:xfrm>
          <a:off x="121810" y="1832040"/>
          <a:ext cx="11344604" cy="2377440"/>
        </p:xfrm>
        <a:graphic>
          <a:graphicData uri="http://schemas.openxmlformats.org/drawingml/2006/table">
            <a:tbl>
              <a:tblPr firstRow="1" bandRow="1">
                <a:tableStyleId>{5C22544A-7EE6-4342-B048-85BDC9FD1C3A}</a:tableStyleId>
              </a:tblPr>
              <a:tblGrid>
                <a:gridCol w="1400134">
                  <a:extLst>
                    <a:ext uri="{9D8B030D-6E8A-4147-A177-3AD203B41FA5}">
                      <a16:colId xmlns:a16="http://schemas.microsoft.com/office/drawing/2014/main" val="2713538931"/>
                    </a:ext>
                  </a:extLst>
                </a:gridCol>
                <a:gridCol w="1449945">
                  <a:extLst>
                    <a:ext uri="{9D8B030D-6E8A-4147-A177-3AD203B41FA5}">
                      <a16:colId xmlns:a16="http://schemas.microsoft.com/office/drawing/2014/main" val="444941629"/>
                    </a:ext>
                  </a:extLst>
                </a:gridCol>
                <a:gridCol w="8494525">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authorization and revocation</a:t>
                      </a:r>
                      <a:endParaRPr lang="zh-CN" altLang="en-US" sz="1600" dirty="0"/>
                    </a:p>
                  </a:txBody>
                  <a:tcPr anchor="ctr"/>
                </a:tc>
                <a:tc>
                  <a:txBody>
                    <a:bodyPr/>
                    <a:lstStyle/>
                    <a:p>
                      <a:r>
                        <a:rPr lang="en-US" altLang="zh-CN" sz="1600" dirty="0"/>
                        <a:t>Whether UE reader capability is provided to AMF is FFS.</a:t>
                      </a:r>
                    </a:p>
                  </a:txBody>
                  <a:tcPr anchor="ctr"/>
                </a:tc>
                <a:tc>
                  <a:txBody>
                    <a:bodyPr/>
                    <a:lstStyle/>
                    <a:p>
                      <a:r>
                        <a:rPr lang="en-US" altLang="zh-CN" sz="1600" dirty="0"/>
                        <a:t>Two UE reader capability have been discussed: </a:t>
                      </a:r>
                    </a:p>
                    <a:p>
                      <a:pPr marL="342900" indent="-342900">
                        <a:buFont typeface="+mj-lt"/>
                        <a:buAutoNum type="arabicPeriod"/>
                      </a:pPr>
                      <a:r>
                        <a:rPr lang="en-US" altLang="zh-CN" sz="1600" dirty="0"/>
                        <a:t>UE MM capability, provided from UE to AMF via NAS. AMF based on UE subscription information in the UDM, and the UE MM capability, to authorize or revoke the UE as reader</a:t>
                      </a:r>
                    </a:p>
                    <a:p>
                      <a:pPr marL="342900" indent="-342900">
                        <a:buFont typeface="+mj-lt"/>
                        <a:buAutoNum type="arabicPeriod"/>
                      </a:pPr>
                      <a:r>
                        <a:rPr lang="en-US" altLang="zh-CN" sz="1600" dirty="0"/>
                        <a:t>UE radio capability, provided from UE to RAN, and RAN provides it to AMF. AMF based on the UE radio capability, and available radio resource in the UE serving cell, to authorize or revoke the UE as reader</a:t>
                      </a:r>
                    </a:p>
                    <a:p>
                      <a:pPr marL="0" indent="0">
                        <a:buFont typeface="+mj-lt"/>
                        <a:buNone/>
                      </a:pPr>
                      <a:r>
                        <a:rPr lang="en-US" altLang="zh-CN" sz="1600" dirty="0"/>
                        <a:t>NOTE: UE radio capability can be left to RAN WG to decide</a:t>
                      </a:r>
                      <a:endParaRPr lang="zh-CN" altLang="en-US" sz="1600" dirty="0"/>
                    </a:p>
                  </a:txBody>
                  <a:tcPr anchor="ct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4313608"/>
            <a:ext cx="11271776" cy="1021883"/>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1:agree “UE MM capability”, indicating UE is capable to operate as </a:t>
            </a:r>
            <a:r>
              <a:rPr lang="en-US" altLang="zh-CN" sz="1400" dirty="0" err="1"/>
              <a:t>AIoT</a:t>
            </a:r>
            <a:r>
              <a:rPr lang="en-US" altLang="zh-CN" sz="1400" dirty="0"/>
              <a:t> reader, provided by UE to AMF </a:t>
            </a:r>
          </a:p>
          <a:p>
            <a:pPr>
              <a:lnSpc>
                <a:spcPct val="150000"/>
              </a:lnSpc>
            </a:pPr>
            <a:r>
              <a:rPr lang="en-US" altLang="zh-CN" sz="1400" dirty="0"/>
              <a:t>Option 2: agree “UE radio capability”, indicating the supported frequency bands used to </a:t>
            </a:r>
            <a:r>
              <a:rPr lang="en-US" altLang="zh-CN" sz="1400" dirty="0" err="1"/>
              <a:t>AIoT</a:t>
            </a:r>
            <a:r>
              <a:rPr lang="en-US" altLang="zh-CN" sz="1400" dirty="0"/>
              <a:t> operation, provided by RAN to AMF</a:t>
            </a:r>
          </a:p>
        </p:txBody>
      </p:sp>
      <p:sp>
        <p:nvSpPr>
          <p:cNvPr id="6" name="副标题 1">
            <a:extLst>
              <a:ext uri="{FF2B5EF4-FFF2-40B4-BE49-F238E27FC236}">
                <a16:creationId xmlns:a16="http://schemas.microsoft.com/office/drawing/2014/main" id="{5604873F-D8E4-4110-AC85-16A1566C267A}"/>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7" name="文本框 6">
            <a:extLst>
              <a:ext uri="{FF2B5EF4-FFF2-40B4-BE49-F238E27FC236}">
                <a16:creationId xmlns:a16="http://schemas.microsoft.com/office/drawing/2014/main" id="{108C13E9-27B4-46A8-8D15-AD7FB5AD9CDA}"/>
              </a:ext>
            </a:extLst>
          </p:cNvPr>
          <p:cNvSpPr txBox="1"/>
          <p:nvPr/>
        </p:nvSpPr>
        <p:spPr>
          <a:xfrm>
            <a:off x="121810" y="5439619"/>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Tree>
    <p:extLst>
      <p:ext uri="{BB962C8B-B14F-4D97-AF65-F5344CB8AC3E}">
        <p14:creationId xmlns:p14="http://schemas.microsoft.com/office/powerpoint/2010/main" val="1540143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1774251345"/>
              </p:ext>
            </p:extLst>
          </p:nvPr>
        </p:nvGraphicFramePr>
        <p:xfrm>
          <a:off x="121810" y="1799672"/>
          <a:ext cx="11344604" cy="1193800"/>
        </p:xfrm>
        <a:graphic>
          <a:graphicData uri="http://schemas.openxmlformats.org/drawingml/2006/table">
            <a:tbl>
              <a:tblPr firstRow="1" bandRow="1">
                <a:tableStyleId>{5C22544A-7EE6-4342-B048-85BDC9FD1C3A}</a:tableStyleId>
              </a:tblPr>
              <a:tblGrid>
                <a:gridCol w="1885015">
                  <a:extLst>
                    <a:ext uri="{9D8B030D-6E8A-4147-A177-3AD203B41FA5}">
                      <a16:colId xmlns:a16="http://schemas.microsoft.com/office/drawing/2014/main" val="2713538931"/>
                    </a:ext>
                  </a:extLst>
                </a:gridCol>
                <a:gridCol w="3147802">
                  <a:extLst>
                    <a:ext uri="{9D8B030D-6E8A-4147-A177-3AD203B41FA5}">
                      <a16:colId xmlns:a16="http://schemas.microsoft.com/office/drawing/2014/main" val="444941629"/>
                    </a:ext>
                  </a:extLst>
                </a:gridCol>
                <a:gridCol w="6311787">
                  <a:extLst>
                    <a:ext uri="{9D8B030D-6E8A-4147-A177-3AD203B41FA5}">
                      <a16:colId xmlns:a16="http://schemas.microsoft.com/office/drawing/2014/main" val="3686437410"/>
                    </a:ext>
                  </a:extLst>
                </a:gridCol>
              </a:tblGrid>
              <a:tr h="370840">
                <a:tc>
                  <a:txBody>
                    <a:bodyPr/>
                    <a:lstStyle/>
                    <a:p>
                      <a:pPr algn="ctr"/>
                      <a:r>
                        <a:rPr lang="en-US" altLang="zh-CN" sz="1400" dirty="0"/>
                        <a:t>Conclusion aspect</a:t>
                      </a:r>
                      <a:endParaRPr lang="zh-CN" altLang="en-US" sz="1400" dirty="0"/>
                    </a:p>
                  </a:txBody>
                  <a:tcPr/>
                </a:tc>
                <a:tc>
                  <a:txBody>
                    <a:bodyPr/>
                    <a:lstStyle/>
                    <a:p>
                      <a:pPr algn="ctr"/>
                      <a:r>
                        <a:rPr lang="en-US" altLang="zh-CN" sz="1400" dirty="0"/>
                        <a:t>Editor’s note</a:t>
                      </a:r>
                      <a:endParaRPr lang="zh-CN" altLang="en-US" sz="1400" dirty="0"/>
                    </a:p>
                  </a:txBody>
                  <a:tcPr/>
                </a:tc>
                <a:tc>
                  <a:txBody>
                    <a:bodyPr/>
                    <a:lstStyle/>
                    <a:p>
                      <a:pPr algn="ctr"/>
                      <a:r>
                        <a:rPr lang="en-US" altLang="zh-CN" sz="1400" dirty="0"/>
                        <a:t>Open issue(s) description </a:t>
                      </a:r>
                      <a:endParaRPr lang="zh-CN" altLang="en-US" sz="1400" dirty="0"/>
                    </a:p>
                  </a:txBody>
                  <a:tcPr/>
                </a:tc>
                <a:extLst>
                  <a:ext uri="{0D108BD9-81ED-4DB2-BD59-A6C34878D82A}">
                    <a16:rowId xmlns:a16="http://schemas.microsoft.com/office/drawing/2014/main" val="3124185572"/>
                  </a:ext>
                </a:extLst>
              </a:tr>
              <a:tr h="370840">
                <a:tc>
                  <a:txBody>
                    <a:bodyPr/>
                    <a:lstStyle/>
                    <a:p>
                      <a:r>
                        <a:rPr lang="en-US" altLang="zh-CN" sz="1600" dirty="0"/>
                        <a:t>UE reader selection</a:t>
                      </a:r>
                      <a:endParaRPr lang="zh-CN" altLang="en-US" sz="1600" dirty="0"/>
                    </a:p>
                  </a:txBody>
                  <a:tcPr/>
                </a:tc>
                <a:tc>
                  <a:txBody>
                    <a:bodyPr/>
                    <a:lstStyle/>
                    <a:p>
                      <a:r>
                        <a:rPr lang="en-US" altLang="zh-CN" sz="1600" dirty="0"/>
                        <a:t>How to select UE reader(s) based on the AF provided area information is FFS</a:t>
                      </a:r>
                      <a:endParaRPr lang="zh-CN" altLang="en-US" sz="1600" dirty="0"/>
                    </a:p>
                  </a:txBody>
                  <a:tcPr/>
                </a:tc>
                <a:tc>
                  <a:txBody>
                    <a:bodyPr/>
                    <a:lstStyle/>
                    <a:p>
                      <a:r>
                        <a:rPr lang="en-US" altLang="zh-CN" sz="1600" dirty="0"/>
                        <a:t>SA2#171 discussed two UE reader types: (1) fixed UE reader (2) mobile UE reader. In case that AF provided area information, the open issue is:</a:t>
                      </a:r>
                    </a:p>
                    <a:p>
                      <a:r>
                        <a:rPr lang="en-US" altLang="zh-CN" sz="1600" dirty="0"/>
                        <a:t>Whether and how to select the mobile UE reader?</a:t>
                      </a:r>
                      <a:endParaRPr lang="zh-CN" altLang="en-US" sz="1600" dirty="0"/>
                    </a:p>
                  </a:txBody>
                  <a:tcPr/>
                </a:tc>
                <a:extLst>
                  <a:ext uri="{0D108BD9-81ED-4DB2-BD59-A6C34878D82A}">
                    <a16:rowId xmlns:a16="http://schemas.microsoft.com/office/drawing/2014/main" val="977893523"/>
                  </a:ext>
                </a:extLst>
              </a:tr>
            </a:tbl>
          </a:graphicData>
        </a:graphic>
      </p:graphicFrame>
      <p:sp>
        <p:nvSpPr>
          <p:cNvPr id="7" name="文本框 6">
            <a:extLst>
              <a:ext uri="{FF2B5EF4-FFF2-40B4-BE49-F238E27FC236}">
                <a16:creationId xmlns:a16="http://schemas.microsoft.com/office/drawing/2014/main" id="{EA577011-6B02-4565-9E7F-CA2394A929A0}"/>
              </a:ext>
            </a:extLst>
          </p:cNvPr>
          <p:cNvSpPr txBox="1"/>
          <p:nvPr/>
        </p:nvSpPr>
        <p:spPr>
          <a:xfrm>
            <a:off x="121810" y="3081043"/>
            <a:ext cx="11271776" cy="1154675"/>
          </a:xfrm>
          <a:prstGeom prst="rect">
            <a:avLst/>
          </a:prstGeom>
          <a:noFill/>
        </p:spPr>
        <p:txBody>
          <a:bodyPr wrap="square" rtlCol="0">
            <a:spAutoFit/>
          </a:bodyPr>
          <a:lstStyle/>
          <a:p>
            <a:pPr>
              <a:lnSpc>
                <a:spcPct val="150000"/>
              </a:lnSpc>
            </a:pPr>
            <a:r>
              <a:rPr lang="en-US" altLang="zh-CN" sz="1600" b="1" dirty="0"/>
              <a:t>Conclusion options:</a:t>
            </a:r>
          </a:p>
          <a:p>
            <a:pPr>
              <a:lnSpc>
                <a:spcPct val="150000"/>
              </a:lnSpc>
            </a:pPr>
            <a:r>
              <a:rPr lang="en-US" altLang="zh-CN" sz="1600" dirty="0"/>
              <a:t>Option 1: only fixed UE reader will be selected</a:t>
            </a:r>
          </a:p>
          <a:p>
            <a:pPr>
              <a:lnSpc>
                <a:spcPct val="150000"/>
              </a:lnSpc>
            </a:pPr>
            <a:r>
              <a:rPr lang="en-US" altLang="zh-CN" sz="1600" dirty="0"/>
              <a:t>Option 2: both fixed and mobile UE reader selected</a:t>
            </a:r>
          </a:p>
        </p:txBody>
      </p:sp>
      <p:sp>
        <p:nvSpPr>
          <p:cNvPr id="5" name="文本框 4">
            <a:extLst>
              <a:ext uri="{FF2B5EF4-FFF2-40B4-BE49-F238E27FC236}">
                <a16:creationId xmlns:a16="http://schemas.microsoft.com/office/drawing/2014/main" id="{8A347172-16F8-4DD6-8B5B-9E910166A28C}"/>
              </a:ext>
            </a:extLst>
          </p:cNvPr>
          <p:cNvSpPr txBox="1"/>
          <p:nvPr/>
        </p:nvSpPr>
        <p:spPr>
          <a:xfrm>
            <a:off x="121810" y="5111957"/>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
        <p:nvSpPr>
          <p:cNvPr id="8" name="副标题 1">
            <a:extLst>
              <a:ext uri="{FF2B5EF4-FFF2-40B4-BE49-F238E27FC236}">
                <a16:creationId xmlns:a16="http://schemas.microsoft.com/office/drawing/2014/main" id="{19F87E10-51F2-445A-9C99-35ED8AB1D9AD}"/>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Tree>
    <p:extLst>
      <p:ext uri="{BB962C8B-B14F-4D97-AF65-F5344CB8AC3E}">
        <p14:creationId xmlns:p14="http://schemas.microsoft.com/office/powerpoint/2010/main" val="702202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1603992350"/>
              </p:ext>
            </p:extLst>
          </p:nvPr>
        </p:nvGraphicFramePr>
        <p:xfrm>
          <a:off x="121809" y="1832040"/>
          <a:ext cx="11142303" cy="2133600"/>
        </p:xfrm>
        <a:graphic>
          <a:graphicData uri="http://schemas.openxmlformats.org/drawingml/2006/table">
            <a:tbl>
              <a:tblPr firstRow="1" bandRow="1">
                <a:tableStyleId>{5C22544A-7EE6-4342-B048-85BDC9FD1C3A}</a:tableStyleId>
              </a:tblPr>
              <a:tblGrid>
                <a:gridCol w="1569391">
                  <a:extLst>
                    <a:ext uri="{9D8B030D-6E8A-4147-A177-3AD203B41FA5}">
                      <a16:colId xmlns:a16="http://schemas.microsoft.com/office/drawing/2014/main" val="4288162046"/>
                    </a:ext>
                  </a:extLst>
                </a:gridCol>
                <a:gridCol w="1788375">
                  <a:extLst>
                    <a:ext uri="{9D8B030D-6E8A-4147-A177-3AD203B41FA5}">
                      <a16:colId xmlns:a16="http://schemas.microsoft.com/office/drawing/2014/main" val="444941629"/>
                    </a:ext>
                  </a:extLst>
                </a:gridCol>
                <a:gridCol w="7784537">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AIOTF Discovery and Selection for UE reader ID</a:t>
                      </a:r>
                      <a:endParaRPr lang="zh-CN" altLang="en-US" sz="1600" dirty="0"/>
                    </a:p>
                  </a:txBody>
                  <a:tcPr/>
                </a:tc>
                <a:tc>
                  <a:txBody>
                    <a:bodyPr/>
                    <a:lstStyle/>
                    <a:p>
                      <a:r>
                        <a:rPr lang="en-US" altLang="zh-CN" sz="1600" dirty="0"/>
                        <a:t>How to discover and select AIOTF when AF provides UE reader ID is FFS</a:t>
                      </a:r>
                      <a:endParaRPr lang="zh-CN" altLang="en-US" sz="1600" dirty="0"/>
                    </a:p>
                  </a:txBody>
                  <a:tcPr/>
                </a:tc>
                <a:tc>
                  <a:txBody>
                    <a:bodyPr/>
                    <a:lstStyle/>
                    <a:p>
                      <a:r>
                        <a:rPr lang="en-US" altLang="zh-CN" sz="1600" dirty="0"/>
                        <a:t>When AF provides the UE reader ID e.g. GPSI to the NEF,  how the NEF selects the AIOTF based on the AF input?</a:t>
                      </a:r>
                    </a:p>
                    <a:p>
                      <a:r>
                        <a:rPr lang="en-US" altLang="zh-CN" sz="1600" dirty="0"/>
                        <a:t>Due to the lack of time, the solution are not discussed in the study phase.</a:t>
                      </a:r>
                    </a:p>
                    <a:p>
                      <a:r>
                        <a:rPr lang="en-US" altLang="zh-CN" sz="1600" dirty="0"/>
                        <a:t>From all the proposed solutions, two candidate options :</a:t>
                      </a:r>
                    </a:p>
                    <a:p>
                      <a:pPr marL="342900" indent="-342900">
                        <a:buAutoNum type="arabicParenBoth"/>
                      </a:pPr>
                      <a:r>
                        <a:rPr lang="en-US" altLang="zh-CN" sz="1600" dirty="0"/>
                        <a:t>Query UDM</a:t>
                      </a:r>
                    </a:p>
                    <a:p>
                      <a:pPr marL="342900" indent="-342900">
                        <a:buAutoNum type="arabicParenBoth"/>
                      </a:pPr>
                      <a:r>
                        <a:rPr lang="en-US" altLang="zh-CN" sz="1600" dirty="0"/>
                        <a:t>Query NRF</a:t>
                      </a:r>
                      <a:endParaRPr lang="zh-CN" altLang="en-US" sz="1600" dirty="0"/>
                    </a:p>
                  </a:txBody>
                  <a:tcPr/>
                </a:tc>
                <a:extLst>
                  <a:ext uri="{0D108BD9-81ED-4DB2-BD59-A6C34878D82A}">
                    <a16:rowId xmlns:a16="http://schemas.microsoft.com/office/drawing/2014/main" val="977893523"/>
                  </a:ext>
                </a:extLst>
              </a:tr>
            </a:tbl>
          </a:graphicData>
        </a:graphic>
      </p:graphicFrame>
      <p:sp>
        <p:nvSpPr>
          <p:cNvPr id="5" name="文本框 4">
            <a:extLst>
              <a:ext uri="{FF2B5EF4-FFF2-40B4-BE49-F238E27FC236}">
                <a16:creationId xmlns:a16="http://schemas.microsoft.com/office/drawing/2014/main" id="{E3585380-D7DF-47C2-8608-A06E3991D619}"/>
              </a:ext>
            </a:extLst>
          </p:cNvPr>
          <p:cNvSpPr txBox="1"/>
          <p:nvPr/>
        </p:nvSpPr>
        <p:spPr>
          <a:xfrm>
            <a:off x="121809" y="3965640"/>
            <a:ext cx="11142303" cy="1021883"/>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 NEF query the UDM</a:t>
            </a:r>
          </a:p>
          <a:p>
            <a:pPr>
              <a:lnSpc>
                <a:spcPct val="150000"/>
              </a:lnSpc>
            </a:pPr>
            <a:r>
              <a:rPr lang="en-US" altLang="zh-CN" sz="1400" dirty="0"/>
              <a:t>Option 2: NEF query the NRF</a:t>
            </a:r>
          </a:p>
        </p:txBody>
      </p:sp>
      <p:sp>
        <p:nvSpPr>
          <p:cNvPr id="7" name="副标题 1">
            <a:extLst>
              <a:ext uri="{FF2B5EF4-FFF2-40B4-BE49-F238E27FC236}">
                <a16:creationId xmlns:a16="http://schemas.microsoft.com/office/drawing/2014/main" id="{E9469692-5706-4AB6-A4D7-71467C2C94BC}"/>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8" name="文本框 7">
            <a:extLst>
              <a:ext uri="{FF2B5EF4-FFF2-40B4-BE49-F238E27FC236}">
                <a16:creationId xmlns:a16="http://schemas.microsoft.com/office/drawing/2014/main" id="{2F1938CA-7714-448F-B416-45481CDB740D}"/>
              </a:ext>
            </a:extLst>
          </p:cNvPr>
          <p:cNvSpPr txBox="1"/>
          <p:nvPr/>
        </p:nvSpPr>
        <p:spPr>
          <a:xfrm>
            <a:off x="121810" y="5111957"/>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a:t>
            </a:r>
            <a:r>
              <a:rPr lang="en-US" altLang="zh-CN" b="1" dirty="0">
                <a:solidFill>
                  <a:srgbClr val="FF0000"/>
                </a:solidFill>
              </a:rPr>
              <a:t>option 1</a:t>
            </a:r>
            <a:endParaRPr lang="en-US" altLang="zh-CN" sz="1800" b="1" dirty="0">
              <a:solidFill>
                <a:srgbClr val="FF0000"/>
              </a:solidFill>
            </a:endParaRPr>
          </a:p>
        </p:txBody>
      </p:sp>
    </p:spTree>
    <p:extLst>
      <p:ext uri="{BB962C8B-B14F-4D97-AF65-F5344CB8AC3E}">
        <p14:creationId xmlns:p14="http://schemas.microsoft.com/office/powerpoint/2010/main" val="2699378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1810518523"/>
              </p:ext>
            </p:extLst>
          </p:nvPr>
        </p:nvGraphicFramePr>
        <p:xfrm>
          <a:off x="121809" y="1832040"/>
          <a:ext cx="11344604" cy="1889760"/>
        </p:xfrm>
        <a:graphic>
          <a:graphicData uri="http://schemas.openxmlformats.org/drawingml/2006/table">
            <a:tbl>
              <a:tblPr firstRow="1" bandRow="1">
                <a:tableStyleId>{5C22544A-7EE6-4342-B048-85BDC9FD1C3A}</a:tableStyleId>
              </a:tblPr>
              <a:tblGrid>
                <a:gridCol w="1091690">
                  <a:extLst>
                    <a:ext uri="{9D8B030D-6E8A-4147-A177-3AD203B41FA5}">
                      <a16:colId xmlns:a16="http://schemas.microsoft.com/office/drawing/2014/main" val="4288162046"/>
                    </a:ext>
                  </a:extLst>
                </a:gridCol>
                <a:gridCol w="1555057">
                  <a:extLst>
                    <a:ext uri="{9D8B030D-6E8A-4147-A177-3AD203B41FA5}">
                      <a16:colId xmlns:a16="http://schemas.microsoft.com/office/drawing/2014/main" val="444941629"/>
                    </a:ext>
                  </a:extLst>
                </a:gridCol>
                <a:gridCol w="8697857">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ID allocation</a:t>
                      </a:r>
                      <a:endParaRPr lang="zh-CN" altLang="en-US" sz="1600" dirty="0"/>
                    </a:p>
                  </a:txBody>
                  <a:tcPr/>
                </a:tc>
                <a:tc>
                  <a:txBody>
                    <a:bodyPr/>
                    <a:lstStyle/>
                    <a:p>
                      <a:r>
                        <a:rPr lang="en-US" altLang="zh-CN" sz="1600" dirty="0"/>
                        <a:t>Whether and how to allocate the UE reader ID</a:t>
                      </a:r>
                      <a:endParaRPr lang="zh-CN" altLang="en-US" sz="1600" dirty="0"/>
                    </a:p>
                  </a:txBody>
                  <a:tcPr/>
                </a:tc>
                <a:tc>
                  <a:txBody>
                    <a:bodyPr/>
                    <a:lstStyle/>
                    <a:p>
                      <a:r>
                        <a:rPr lang="en-US" altLang="zh-CN" sz="1600" b="1" dirty="0"/>
                        <a:t>Open issue 1: what identifier is used to identify UE reader by UE, RAN, and CN NF?</a:t>
                      </a:r>
                    </a:p>
                    <a:p>
                      <a:r>
                        <a:rPr lang="en-US" altLang="zh-CN" sz="1600" dirty="0"/>
                        <a:t>Option 1: existing UE identifier, like NG-AP ID or GPSI; Option 2: new identifier (</a:t>
                      </a:r>
                      <a:r>
                        <a:rPr lang="en-US" altLang="zh-CN" sz="1600" dirty="0" err="1"/>
                        <a:t>AIoT</a:t>
                      </a:r>
                      <a:r>
                        <a:rPr lang="en-US" altLang="zh-CN" sz="1600" dirty="0"/>
                        <a:t> specific UE ID)</a:t>
                      </a:r>
                    </a:p>
                    <a:p>
                      <a:r>
                        <a:rPr lang="en-US" altLang="zh-CN" sz="1600" b="1" dirty="0"/>
                        <a:t>Open issue 2: how to allocate the UE reader ID? (Dependency on UE reader selection)</a:t>
                      </a:r>
                    </a:p>
                    <a:p>
                      <a:r>
                        <a:rPr lang="en-US" altLang="zh-CN" sz="1600" dirty="0"/>
                        <a:t>Option 1: allocated by AIOTF</a:t>
                      </a:r>
                    </a:p>
                    <a:p>
                      <a:r>
                        <a:rPr lang="en-US" altLang="zh-CN" sz="1600" dirty="0"/>
                        <a:t>Option 2: allocated by AMF</a:t>
                      </a:r>
                    </a:p>
                  </a:txBody>
                  <a:tcPr/>
                </a:tc>
                <a:extLst>
                  <a:ext uri="{0D108BD9-81ED-4DB2-BD59-A6C34878D82A}">
                    <a16:rowId xmlns:a16="http://schemas.microsoft.com/office/drawing/2014/main" val="977893523"/>
                  </a:ext>
                </a:extLst>
              </a:tr>
            </a:tbl>
          </a:graphicData>
        </a:graphic>
      </p:graphicFrame>
      <p:sp>
        <p:nvSpPr>
          <p:cNvPr id="5" name="文本框 4">
            <a:extLst>
              <a:ext uri="{FF2B5EF4-FFF2-40B4-BE49-F238E27FC236}">
                <a16:creationId xmlns:a16="http://schemas.microsoft.com/office/drawing/2014/main" id="{E3585380-D7DF-47C2-8608-A06E3991D619}"/>
              </a:ext>
            </a:extLst>
          </p:cNvPr>
          <p:cNvSpPr txBox="1"/>
          <p:nvPr/>
        </p:nvSpPr>
        <p:spPr>
          <a:xfrm>
            <a:off x="121809" y="3827967"/>
            <a:ext cx="10842899" cy="1815882"/>
          </a:xfrm>
          <a:prstGeom prst="rect">
            <a:avLst/>
          </a:prstGeom>
          <a:noFill/>
        </p:spPr>
        <p:txBody>
          <a:bodyPr wrap="square" rtlCol="0">
            <a:spAutoFit/>
          </a:bodyPr>
          <a:lstStyle/>
          <a:p>
            <a:pPr>
              <a:lnSpc>
                <a:spcPct val="150000"/>
              </a:lnSpc>
            </a:pPr>
            <a:r>
              <a:rPr lang="en-US" altLang="zh-CN" sz="1400" b="1" dirty="0"/>
              <a:t>Open issue 1, conclusion options:</a:t>
            </a:r>
          </a:p>
          <a:p>
            <a:pPr>
              <a:lnSpc>
                <a:spcPct val="150000"/>
              </a:lnSpc>
            </a:pPr>
            <a:r>
              <a:rPr lang="en-US" altLang="zh-CN" sz="1400" dirty="0"/>
              <a:t>Option 1: existing UE identifier </a:t>
            </a:r>
          </a:p>
          <a:p>
            <a:pPr>
              <a:lnSpc>
                <a:spcPct val="150000"/>
              </a:lnSpc>
            </a:pPr>
            <a:r>
              <a:rPr lang="en-US" altLang="zh-CN" sz="1400" dirty="0"/>
              <a:t>Option 2: new UE identifier</a:t>
            </a:r>
          </a:p>
          <a:p>
            <a:pPr>
              <a:lnSpc>
                <a:spcPct val="150000"/>
              </a:lnSpc>
            </a:pPr>
            <a:r>
              <a:rPr lang="en-US" altLang="zh-CN" sz="1400" b="1" dirty="0"/>
              <a:t>Open issue 2, conclusion options:</a:t>
            </a:r>
          </a:p>
          <a:p>
            <a:r>
              <a:rPr lang="en-US" altLang="zh-CN" sz="1400" dirty="0"/>
              <a:t>Option 1: allocated by AIOTF</a:t>
            </a:r>
          </a:p>
          <a:p>
            <a:r>
              <a:rPr lang="en-US" altLang="zh-CN" sz="1400" dirty="0"/>
              <a:t>Option 2: allocated by AMF</a:t>
            </a:r>
          </a:p>
        </p:txBody>
      </p:sp>
      <p:sp>
        <p:nvSpPr>
          <p:cNvPr id="7" name="副标题 1">
            <a:extLst>
              <a:ext uri="{FF2B5EF4-FFF2-40B4-BE49-F238E27FC236}">
                <a16:creationId xmlns:a16="http://schemas.microsoft.com/office/drawing/2014/main" id="{D0E5E9E5-905A-43AB-BB80-C2267E92ADE3}"/>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8" name="文本框 7">
            <a:extLst>
              <a:ext uri="{FF2B5EF4-FFF2-40B4-BE49-F238E27FC236}">
                <a16:creationId xmlns:a16="http://schemas.microsoft.com/office/drawing/2014/main" id="{3E4C945D-D40E-4429-9D47-6E2D0994546C}"/>
              </a:ext>
            </a:extLst>
          </p:cNvPr>
          <p:cNvSpPr txBox="1"/>
          <p:nvPr/>
        </p:nvSpPr>
        <p:spPr>
          <a:xfrm>
            <a:off x="121809" y="5704366"/>
            <a:ext cx="8868442"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a:t>
            </a:r>
            <a:r>
              <a:rPr lang="en-US" altLang="zh-CN" b="1" dirty="0">
                <a:solidFill>
                  <a:srgbClr val="FF0000"/>
                </a:solidFill>
              </a:rPr>
              <a:t>UE N</a:t>
            </a:r>
            <a:r>
              <a:rPr lang="en-US" altLang="zh-CN" sz="1800" b="1" dirty="0">
                <a:solidFill>
                  <a:srgbClr val="FF0000"/>
                </a:solidFill>
              </a:rPr>
              <a:t>GAP ID is used as UE reader ID</a:t>
            </a:r>
          </a:p>
        </p:txBody>
      </p:sp>
    </p:spTree>
    <p:extLst>
      <p:ext uri="{BB962C8B-B14F-4D97-AF65-F5344CB8AC3E}">
        <p14:creationId xmlns:p14="http://schemas.microsoft.com/office/powerpoint/2010/main" val="21927592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elements/1.1/"/>
    <ds:schemaRef ds:uri="679a257e-872f-4c98-9e8a-0a9c104f72cd"/>
    <ds:schemaRef ds:uri="http://www.w3.org/XML/1998/namespace"/>
    <ds:schemaRef ds:uri="http://purl.org/dc/dcmitype/"/>
    <ds:schemaRef ds:uri="http://schemas.microsoft.com/office/2006/documentManagement/types"/>
    <ds:schemaRef ds:uri="http://purl.org/dc/terms/"/>
    <ds:schemaRef ds:uri="280d8efa-eff2-4910-88d2-79ca146720c4"/>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18253</TotalTime>
  <Words>1144</Words>
  <Application>Microsoft Office PowerPoint</Application>
  <PresentationFormat>宽屏</PresentationFormat>
  <Paragraphs>115</Paragraphs>
  <Slides>9</Slides>
  <Notes>9</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9</vt:i4>
      </vt:variant>
    </vt:vector>
  </HeadingPairs>
  <TitlesOfParts>
    <vt:vector size="17" baseType="lpstr">
      <vt:lpstr>Arial </vt:lpstr>
      <vt:lpstr>Microsoft YaHei</vt:lpstr>
      <vt:lpstr>Arial</vt:lpstr>
      <vt:lpstr>Calibri</vt:lpstr>
      <vt:lpstr>Calibri Light</vt:lpstr>
      <vt:lpstr>Times New Roman</vt:lpstr>
      <vt:lpstr>Office Theme</vt:lpstr>
      <vt:lpstr>章节页</vt:lpstr>
      <vt:lpstr>R20 AIoT key issue 1 conclusion way forward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779</cp:revision>
  <dcterms:created xsi:type="dcterms:W3CDTF">2010-02-05T13:52:04Z</dcterms:created>
  <dcterms:modified xsi:type="dcterms:W3CDTF">2025-11-07T16:35:00Z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(3)GNWKD3TnupE6J6ep/Fgkbnh4RzTecmWI+mkyKlRGz4mWONpWWzH51Z926uLcIPI1Ivou0kwk
OduERbJeZALT3HVE2uogHcu5VoLaDThhxmNSVMa1sDID8zIAbcP4Ze3Imik374KdnHunsB1+
qRWh/ur8G5SVWOaSLakkw8/qOXiatgZz1LCpbVnjqijT2bZ0zezjDMuNyqaPImBRbo8U2rG5
U71GzfBsp6dKQEO46x</vt:lpwstr>
  </property>
  <property fmtid="{D5CDD505-2E9C-101B-9397-08002B2CF9AE}" pid="4" name="_2015_ms_pID_7253431">
    <vt:lpwstr>cT9ZxNncH+tUjMN2cWXojGPJTO/OdTTHDAUAUGFN3ii2OeBUAaaMhY
kF65tMjb147tEh04jFm7+Ah+5WMY+7WVktLUaFk01oIuL/ezShv3Afaz7WtCw/VEqcUUWKCB
63dvoHy0oh2dM0+U02wmzfvAkw5qq+cBWnvJmqV0TXk8ei/VW9m0M1YFgHkLeuO8wwTMyhXl
8N9aP2eHyMEkCNJmpeSAwAM84psOh59S40ll</vt:lpwstr>
  </property>
  <property fmtid="{D5CDD505-2E9C-101B-9397-08002B2CF9AE}" pid="5" name="_2015_ms_pID_7253432">
    <vt:lpwstr>Nz9FJdUSDmFMYACWqWmX9ks=</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1723789042</vt:lpwstr>
  </property>
</Properties>
</file>