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7" r:id="rId5"/>
    <p:sldId id="3865" r:id="rId6"/>
    <p:sldId id="3954" r:id="rId7"/>
    <p:sldId id="3956" r:id="rId8"/>
    <p:sldId id="3894" r:id="rId9"/>
    <p:sldId id="3932" r:id="rId10"/>
    <p:sldId id="393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2EDD0F-564F-2E86-8822-2EC7759CEF3B}" name="vivo_Lin" initials="SL" userId="vivo_Li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ZYX" lastIdx="1" clrIdx="0">
    <p:extLst>
      <p:ext uri="{19B8F6BF-5375-455C-9EA6-DF929625EA0E}">
        <p15:presenceInfo xmlns:p15="http://schemas.microsoft.com/office/powerpoint/2012/main" userId="vivo" providerId="None"/>
      </p:ext>
    </p:extLst>
  </p:cmAuthor>
  <p:cmAuthor id="2" name="Yanxia Zhang" initials="YZ" lastIdx="3" clrIdx="1">
    <p:extLst>
      <p:ext uri="{19B8F6BF-5375-455C-9EA6-DF929625EA0E}">
        <p15:presenceInfo xmlns:p15="http://schemas.microsoft.com/office/powerpoint/2012/main" userId="S::11070356@vivo.com::8aa6a783-9089-40d2-b6c7-0f1ad4e05356" providerId="AD"/>
      </p:ext>
    </p:extLst>
  </p:cmAuthor>
  <p:cmAuthor id="3" name="vivo_SL" initials="SL" lastIdx="2" clrIdx="2">
    <p:extLst>
      <p:ext uri="{19B8F6BF-5375-455C-9EA6-DF929625EA0E}">
        <p15:presenceInfo xmlns:p15="http://schemas.microsoft.com/office/powerpoint/2012/main" userId="vivo_S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8DDF5"/>
    <a:srgbClr val="D9DFFF"/>
    <a:srgbClr val="00B050"/>
    <a:srgbClr val="00CC99"/>
    <a:srgbClr val="415FFF"/>
    <a:srgbClr val="8EA9DB"/>
    <a:srgbClr val="00C8FF"/>
    <a:srgbClr val="8FA2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89937" autoAdjust="0"/>
  </p:normalViewPr>
  <p:slideViewPr>
    <p:cSldViewPr snapToGrid="0" showGuides="1">
      <p:cViewPr varScale="1">
        <p:scale>
          <a:sx n="61" d="100"/>
          <a:sy n="61" d="100"/>
        </p:scale>
        <p:origin x="1116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C6ED7-1DF9-4BFF-8F8F-1C50BEFD321C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C18EC-EC2B-4104-B5AD-2D9725B035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1208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99402-BB80-447C-AD0B-0D6F82E5E47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7CF76-E93E-4E03-8CA2-63D327024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500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7CF76-E93E-4E03-8CA2-63D327024E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22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ACCC-1875-95EE-F436-143C03658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54626C-6E5C-917E-B090-822AC9B5DA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1F82AF-5FCE-3A1D-B83E-C63D950ED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</a:pPr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3D2FA-C50E-DA77-D678-CDB967391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74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43E8A-59D2-F070-5A3B-C807F46DE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2A1C1F-7826-1332-D3A2-5D413E78F0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1F3E2C-E87C-F8BE-0753-DADB786D4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1A2C0-0811-DF84-9BBB-157566FE86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53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A5CF2-F472-9410-618A-280F1BA14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6EF9D4-7986-868F-F2A5-A37CF0B504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675E95-7A79-4896-CA8F-6EDF38467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FBA5C3-F02D-95A9-9591-E62F64440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286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E7EDD-5694-EB15-56EF-5A5776B25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FE33EA-E2C2-687E-4555-F0BAE81C40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3087CF-8A6A-3F0B-9BB4-5FB9AFFB4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1E0C02-6398-6AE1-9499-56AAF0762E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75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F418E-6D77-6E3E-8CD9-7AAA3692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66F67-E9D2-1007-7132-70D16455B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6BF012-DC5F-55CB-4329-233C47603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zh-CN" dirty="0"/>
          </a:p>
          <a:p>
            <a:pPr marL="0" indent="0">
              <a:buFontTx/>
              <a:buNone/>
            </a:pP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265DC-DEE9-FD14-2C94-C06732D80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84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309356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7" name="对象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 userDrawn="1"/>
        </p:nvSpPr>
        <p:spPr>
          <a:xfrm>
            <a:off x="0" y="1"/>
            <a:ext cx="12192000" cy="4394200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1850" y="6000055"/>
            <a:ext cx="1233607" cy="48209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8898396" y="5792039"/>
            <a:ext cx="2524726" cy="30777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r">
              <a:lnSpc>
                <a:spcPct val="100000"/>
              </a:lnSpc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/</a:t>
            </a:r>
            <a:r>
              <a:rPr lang="zh-CN" altLang="en-US" dirty="0"/>
              <a:t>标准组</a:t>
            </a:r>
            <a:endParaRPr lang="en-US" altLang="zh-CN" dirty="0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781402" y="3543293"/>
            <a:ext cx="10641720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sz="4800" dirty="0"/>
              <a:t>主标题</a:t>
            </a:r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5" hasCustomPrompt="1"/>
          </p:nvPr>
        </p:nvSpPr>
        <p:spPr>
          <a:xfrm>
            <a:off x="793758" y="4512205"/>
            <a:ext cx="10641720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4112517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0" userDrawn="1">
          <p15:clr>
            <a:srgbClr val="FBAE40"/>
          </p15:clr>
        </p15:guide>
        <p15:guide id="2" pos="551" userDrawn="1">
          <p15:clr>
            <a:srgbClr val="FBAE40"/>
          </p15:clr>
        </p15:guide>
        <p15:guide id="3" pos="712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30913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 userDrawn="1"/>
        </p:nvSpPr>
        <p:spPr>
          <a:xfrm>
            <a:off x="0" y="0"/>
            <a:ext cx="4504266" cy="6858000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04574" y="6026522"/>
            <a:ext cx="979788" cy="28693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0" y="2399810"/>
            <a:ext cx="45042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Content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545138" y="2508673"/>
            <a:ext cx="5402262" cy="151220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dirty="0"/>
              <a:t>章节名称</a:t>
            </a:r>
            <a:r>
              <a:rPr lang="en-US" altLang="zh-CN" dirty="0"/>
              <a:t>#1</a:t>
            </a:r>
          </a:p>
          <a:p>
            <a:pPr lvl="0"/>
            <a:r>
              <a:rPr lang="zh-CN" altLang="en-US" dirty="0"/>
              <a:t>章节名称</a:t>
            </a:r>
            <a:r>
              <a:rPr lang="en-US" altLang="zh-CN" dirty="0"/>
              <a:t>#2</a:t>
            </a:r>
          </a:p>
          <a:p>
            <a:pPr lvl="0"/>
            <a:r>
              <a:rPr lang="en-US" altLang="zh-CN" dirty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515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常规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8" name="对象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 userDrawn="1"/>
        </p:nvCxnSpPr>
        <p:spPr>
          <a:xfrm>
            <a:off x="227013" y="1091097"/>
            <a:ext cx="117379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831498" y="457957"/>
            <a:ext cx="1057668" cy="413341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44863" y="465605"/>
            <a:ext cx="10488212" cy="4247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页面主标题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60801" y="6598110"/>
            <a:ext cx="598702" cy="198484"/>
          </a:xfrm>
          <a:prstGeom prst="rect">
            <a:avLst/>
          </a:prstGeom>
        </p:spPr>
        <p:txBody>
          <a:bodyPr anchor="ctr"/>
          <a:lstStyle>
            <a:lvl1pPr algn="r">
              <a:defRPr sz="900"/>
            </a:lvl1pPr>
          </a:lstStyle>
          <a:p>
            <a:fld id="{60497D7E-8C27-47D6-90F2-92DBB8FD808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-710473" y="109246"/>
            <a:ext cx="638365" cy="6662923"/>
            <a:chOff x="-710473" y="109246"/>
            <a:chExt cx="638365" cy="666292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C41C8C-DC4A-4C84-B553-9019C80B8ECD}"/>
                </a:ext>
              </a:extLst>
            </p:cNvPr>
            <p:cNvSpPr txBox="1"/>
            <p:nvPr userDrawn="1"/>
          </p:nvSpPr>
          <p:spPr>
            <a:xfrm>
              <a:off x="-664897" y="594938"/>
              <a:ext cx="412292" cy="21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00" dirty="0">
                  <a:latin typeface="+mj-lt"/>
                </a:rPr>
                <a:t>OPPO</a:t>
              </a:r>
              <a:endParaRPr lang="zh-CN" altLang="en-US" sz="700" dirty="0">
                <a:latin typeface="+mj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11868AB-8D84-4919-95AE-AE6ADF87881F}"/>
                </a:ext>
              </a:extLst>
            </p:cNvPr>
            <p:cNvSpPr/>
            <p:nvPr userDrawn="1"/>
          </p:nvSpPr>
          <p:spPr>
            <a:xfrm>
              <a:off x="-252108" y="361139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B1BAC47-BE3A-43DE-A94F-3392F77D3420}"/>
                </a:ext>
              </a:extLst>
            </p:cNvPr>
            <p:cNvSpPr txBox="1"/>
            <p:nvPr userDrawn="1"/>
          </p:nvSpPr>
          <p:spPr>
            <a:xfrm>
              <a:off x="-597571" y="336637"/>
              <a:ext cx="344966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00" dirty="0">
                  <a:latin typeface="+mj-lt"/>
                </a:rPr>
                <a:t>vivo</a:t>
              </a:r>
              <a:endParaRPr lang="zh-CN" altLang="en-US" sz="700" dirty="0">
                <a:latin typeface="+mj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00B1441-7C15-4D1B-ABD8-36633F8907CE}"/>
                </a:ext>
              </a:extLst>
            </p:cNvPr>
            <p:cNvSpPr/>
            <p:nvPr userDrawn="1"/>
          </p:nvSpPr>
          <p:spPr>
            <a:xfrm>
              <a:off x="-252108" y="612040"/>
              <a:ext cx="180000" cy="180000"/>
            </a:xfrm>
            <a:prstGeom prst="rect">
              <a:avLst/>
            </a:prstGeom>
            <a:solidFill>
              <a:srgbClr val="00B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BB88F07-9DFE-408F-BF7D-C7423CD26BCC}"/>
                </a:ext>
              </a:extLst>
            </p:cNvPr>
            <p:cNvSpPr/>
            <p:nvPr userDrawn="1"/>
          </p:nvSpPr>
          <p:spPr>
            <a:xfrm>
              <a:off x="-252108" y="868958"/>
              <a:ext cx="180000" cy="180000"/>
            </a:xfrm>
            <a:prstGeom prst="rect">
              <a:avLst/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25C643-4462-4578-9ECB-565D058DABA1}"/>
                </a:ext>
              </a:extLst>
            </p:cNvPr>
            <p:cNvSpPr txBox="1"/>
            <p:nvPr userDrawn="1"/>
          </p:nvSpPr>
          <p:spPr>
            <a:xfrm>
              <a:off x="-616006" y="850970"/>
              <a:ext cx="364202" cy="213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华为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0DB6ED4-8252-4554-95FC-DF48D230603D}"/>
                </a:ext>
              </a:extLst>
            </p:cNvPr>
            <p:cNvSpPr/>
            <p:nvPr userDrawn="1"/>
          </p:nvSpPr>
          <p:spPr>
            <a:xfrm>
              <a:off x="-252108" y="1113423"/>
              <a:ext cx="180000" cy="180000"/>
            </a:xfrm>
            <a:prstGeom prst="rect">
              <a:avLst/>
            </a:prstGeom>
            <a:solidFill>
              <a:srgbClr val="DAA6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C4A0227-94F7-4D51-B839-9FF3DCA0C4CE}"/>
                </a:ext>
              </a:extLst>
            </p:cNvPr>
            <p:cNvSpPr txBox="1"/>
            <p:nvPr userDrawn="1"/>
          </p:nvSpPr>
          <p:spPr>
            <a:xfrm>
              <a:off x="-616310" y="1085416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荣耀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600E67B-CEB7-48A8-8C06-8EB163F39639}"/>
                </a:ext>
              </a:extLst>
            </p:cNvPr>
            <p:cNvSpPr/>
            <p:nvPr userDrawn="1"/>
          </p:nvSpPr>
          <p:spPr>
            <a:xfrm>
              <a:off x="-252108" y="1362262"/>
              <a:ext cx="180000" cy="180000"/>
            </a:xfrm>
            <a:prstGeom prst="rect">
              <a:avLst/>
            </a:prstGeom>
            <a:solidFill>
              <a:srgbClr val="FF4D0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AA5D26F-F628-4096-A589-63414EDEDBBF}"/>
                </a:ext>
              </a:extLst>
            </p:cNvPr>
            <p:cNvSpPr txBox="1"/>
            <p:nvPr userDrawn="1"/>
          </p:nvSpPr>
          <p:spPr>
            <a:xfrm>
              <a:off x="-668103" y="1340450"/>
              <a:ext cx="415498" cy="213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小米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22961ED-9F5C-4F5E-902D-5B0135C36614}"/>
                </a:ext>
              </a:extLst>
            </p:cNvPr>
            <p:cNvSpPr/>
            <p:nvPr userDrawn="1"/>
          </p:nvSpPr>
          <p:spPr>
            <a:xfrm>
              <a:off x="-252108" y="1615605"/>
              <a:ext cx="180000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24E89B-7827-4C3D-8C10-1E758AC9A09E}"/>
                </a:ext>
              </a:extLst>
            </p:cNvPr>
            <p:cNvSpPr txBox="1"/>
            <p:nvPr userDrawn="1"/>
          </p:nvSpPr>
          <p:spPr>
            <a:xfrm>
              <a:off x="-620705" y="1590300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苹果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FCB9830-C00F-4597-BCBC-93AD5415B7E1}"/>
                </a:ext>
              </a:extLst>
            </p:cNvPr>
            <p:cNvSpPr/>
            <p:nvPr userDrawn="1"/>
          </p:nvSpPr>
          <p:spPr>
            <a:xfrm>
              <a:off x="-252108" y="1869740"/>
              <a:ext cx="180000" cy="18000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6A08679-135B-4C4B-8503-5BFF4C61949B}"/>
                </a:ext>
              </a:extLst>
            </p:cNvPr>
            <p:cNvSpPr/>
            <p:nvPr userDrawn="1"/>
          </p:nvSpPr>
          <p:spPr>
            <a:xfrm>
              <a:off x="-252108" y="2117973"/>
              <a:ext cx="180000" cy="180000"/>
            </a:xfrm>
            <a:prstGeom prst="rect">
              <a:avLst/>
            </a:prstGeom>
            <a:solidFill>
              <a:srgbClr val="0000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1370BD-B297-4239-99FB-818259B17BE4}"/>
                </a:ext>
              </a:extLst>
            </p:cNvPr>
            <p:cNvSpPr txBox="1"/>
            <p:nvPr userDrawn="1"/>
          </p:nvSpPr>
          <p:spPr>
            <a:xfrm>
              <a:off x="-612412" y="1846654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魅族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E9F076B-D873-4E97-90F0-82965343A019}"/>
                </a:ext>
              </a:extLst>
            </p:cNvPr>
            <p:cNvSpPr txBox="1"/>
            <p:nvPr userDrawn="1"/>
          </p:nvSpPr>
          <p:spPr>
            <a:xfrm>
              <a:off x="-612412" y="2092063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三星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38D65B-2D46-4C45-96E5-D283619ADBBC}"/>
                </a:ext>
              </a:extLst>
            </p:cNvPr>
            <p:cNvSpPr txBox="1"/>
            <p:nvPr userDrawn="1"/>
          </p:nvSpPr>
          <p:spPr>
            <a:xfrm>
              <a:off x="-598242" y="109246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品牌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28DD4AF-ACA0-433F-AF5D-858EE6948DCD}"/>
                </a:ext>
              </a:extLst>
            </p:cNvPr>
            <p:cNvSpPr/>
            <p:nvPr userDrawn="1"/>
          </p:nvSpPr>
          <p:spPr>
            <a:xfrm>
              <a:off x="-252108" y="2367482"/>
              <a:ext cx="180000" cy="180000"/>
            </a:xfrm>
            <a:prstGeom prst="rect">
              <a:avLst/>
            </a:prstGeom>
            <a:solidFill>
              <a:srgbClr val="00206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9A81D7-DD45-4FB1-972A-3B0BE88C638F}"/>
                </a:ext>
              </a:extLst>
            </p:cNvPr>
            <p:cNvSpPr txBox="1"/>
            <p:nvPr userDrawn="1"/>
          </p:nvSpPr>
          <p:spPr>
            <a:xfrm>
              <a:off x="-616310" y="2346490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其它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1B8E35-B114-4C48-A784-AA3214A1C8BF}"/>
                </a:ext>
              </a:extLst>
            </p:cNvPr>
            <p:cNvSpPr txBox="1"/>
            <p:nvPr userDrawn="1"/>
          </p:nvSpPr>
          <p:spPr>
            <a:xfrm>
              <a:off x="-605626" y="2706799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文字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2102EDA8-634E-4C07-B19D-CD7DA64E22C4}"/>
                </a:ext>
              </a:extLst>
            </p:cNvPr>
            <p:cNvSpPr/>
            <p:nvPr userDrawn="1"/>
          </p:nvSpPr>
          <p:spPr>
            <a:xfrm>
              <a:off x="-252108" y="2956669"/>
              <a:ext cx="180000" cy="180000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9F4E0A4-3517-4C1F-84F2-E4E9E05E0FA5}"/>
                </a:ext>
              </a:extLst>
            </p:cNvPr>
            <p:cNvSpPr/>
            <p:nvPr userDrawn="1"/>
          </p:nvSpPr>
          <p:spPr>
            <a:xfrm>
              <a:off x="-252108" y="3189253"/>
              <a:ext cx="180000" cy="180000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613B20D-8E71-4EAF-A9A2-1D1C8C5D0C27}"/>
                </a:ext>
              </a:extLst>
            </p:cNvPr>
            <p:cNvSpPr/>
            <p:nvPr userDrawn="1"/>
          </p:nvSpPr>
          <p:spPr>
            <a:xfrm>
              <a:off x="-252108" y="3421837"/>
              <a:ext cx="180000" cy="180000"/>
            </a:xfrm>
            <a:prstGeom prst="rect">
              <a:avLst/>
            </a:prstGeom>
            <a:solidFill>
              <a:srgbClr val="FF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DBC8E73-160C-4616-89C5-F448E6BF58E8}"/>
                </a:ext>
              </a:extLst>
            </p:cNvPr>
            <p:cNvSpPr/>
            <p:nvPr userDrawn="1"/>
          </p:nvSpPr>
          <p:spPr>
            <a:xfrm>
              <a:off x="-252108" y="5481038"/>
              <a:ext cx="180000" cy="180000"/>
            </a:xfrm>
            <a:prstGeom prst="rect">
              <a:avLst/>
            </a:prstGeom>
            <a:solidFill>
              <a:srgbClr val="0027E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7A65820-15F1-4B76-AE0E-F5F3F775F3C8}"/>
                </a:ext>
              </a:extLst>
            </p:cNvPr>
            <p:cNvSpPr/>
            <p:nvPr userDrawn="1"/>
          </p:nvSpPr>
          <p:spPr>
            <a:xfrm>
              <a:off x="-252108" y="5925491"/>
              <a:ext cx="180000" cy="180000"/>
            </a:xfrm>
            <a:prstGeom prst="rect">
              <a:avLst/>
            </a:prstGeom>
            <a:solidFill>
              <a:srgbClr val="6982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5158F05-7082-4F91-8AC8-7669CDC8BBB3}"/>
                </a:ext>
              </a:extLst>
            </p:cNvPr>
            <p:cNvSpPr/>
            <p:nvPr userDrawn="1"/>
          </p:nvSpPr>
          <p:spPr>
            <a:xfrm>
              <a:off x="-252108" y="6147716"/>
              <a:ext cx="180000" cy="180000"/>
            </a:xfrm>
            <a:prstGeom prst="rect">
              <a:avLst/>
            </a:prstGeom>
            <a:solidFill>
              <a:srgbClr val="8FA2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86DE7E02-26C9-4593-B2E0-3DF48B20BEC4}"/>
                </a:ext>
              </a:extLst>
            </p:cNvPr>
            <p:cNvSpPr/>
            <p:nvPr userDrawn="1"/>
          </p:nvSpPr>
          <p:spPr>
            <a:xfrm>
              <a:off x="-252108" y="5258816"/>
              <a:ext cx="180000" cy="180000"/>
            </a:xfrm>
            <a:prstGeom prst="rect">
              <a:avLst/>
            </a:prstGeom>
            <a:solidFill>
              <a:srgbClr val="001EB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1B40E2D7-8C8A-4782-927B-AE4F3CAB1A78}"/>
                </a:ext>
              </a:extLst>
            </p:cNvPr>
            <p:cNvSpPr/>
            <p:nvPr userDrawn="1"/>
          </p:nvSpPr>
          <p:spPr>
            <a:xfrm>
              <a:off x="-252108" y="6369941"/>
              <a:ext cx="180000" cy="180000"/>
            </a:xfrm>
            <a:prstGeom prst="rect">
              <a:avLst/>
            </a:prstGeom>
            <a:solidFill>
              <a:srgbClr val="B9C5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FD92FD3-D65E-4F04-BD8C-01919ABE7FAB}"/>
                </a:ext>
              </a:extLst>
            </p:cNvPr>
            <p:cNvSpPr txBox="1"/>
            <p:nvPr userDrawn="1"/>
          </p:nvSpPr>
          <p:spPr>
            <a:xfrm>
              <a:off x="-510408" y="5530265"/>
              <a:ext cx="261610" cy="867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高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↑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↓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低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91BDF1A-45D8-48FB-B87C-DCFD44E8A9D6}"/>
                </a:ext>
              </a:extLst>
            </p:cNvPr>
            <p:cNvSpPr txBox="1"/>
            <p:nvPr userDrawn="1"/>
          </p:nvSpPr>
          <p:spPr>
            <a:xfrm>
              <a:off x="-649887" y="5014285"/>
              <a:ext cx="469835" cy="258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程度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8C56A7D-3F04-4FE4-B589-8044F04EADBC}"/>
                </a:ext>
              </a:extLst>
            </p:cNvPr>
            <p:cNvSpPr/>
            <p:nvPr userDrawn="1"/>
          </p:nvSpPr>
          <p:spPr>
            <a:xfrm>
              <a:off x="-252108" y="5703266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255D84-ADB5-4388-8A85-4C49763C4140}"/>
                </a:ext>
              </a:extLst>
            </p:cNvPr>
            <p:cNvSpPr/>
            <p:nvPr userDrawn="1"/>
          </p:nvSpPr>
          <p:spPr>
            <a:xfrm>
              <a:off x="-252108" y="6592169"/>
              <a:ext cx="180000" cy="180000"/>
            </a:xfrm>
            <a:prstGeom prst="rect">
              <a:avLst/>
            </a:prstGeom>
            <a:solidFill>
              <a:srgbClr val="D9D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BC2F81F-23FF-4338-B94B-20775332AE7F}"/>
                </a:ext>
              </a:extLst>
            </p:cNvPr>
            <p:cNvSpPr txBox="1"/>
            <p:nvPr userDrawn="1"/>
          </p:nvSpPr>
          <p:spPr>
            <a:xfrm>
              <a:off x="-598988" y="3738001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图表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AB440A9-0677-4FD7-A733-3D3A7588A902}"/>
                </a:ext>
              </a:extLst>
            </p:cNvPr>
            <p:cNvSpPr/>
            <p:nvPr userDrawn="1"/>
          </p:nvSpPr>
          <p:spPr>
            <a:xfrm>
              <a:off x="-252108" y="3991334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CCCD859-4BEB-4ECE-A88D-B757C5F69239}"/>
                </a:ext>
              </a:extLst>
            </p:cNvPr>
            <p:cNvSpPr/>
            <p:nvPr userDrawn="1"/>
          </p:nvSpPr>
          <p:spPr>
            <a:xfrm>
              <a:off x="-252108" y="4223918"/>
              <a:ext cx="180000" cy="18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05510C7-E005-44AD-9486-56A0B65EE433}"/>
                </a:ext>
              </a:extLst>
            </p:cNvPr>
            <p:cNvSpPr/>
            <p:nvPr userDrawn="1"/>
          </p:nvSpPr>
          <p:spPr>
            <a:xfrm>
              <a:off x="-252108" y="4456502"/>
              <a:ext cx="180000" cy="18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83230F9-9BC8-402D-9AF1-D31112522B48}"/>
                </a:ext>
              </a:extLst>
            </p:cNvPr>
            <p:cNvSpPr/>
            <p:nvPr userDrawn="1"/>
          </p:nvSpPr>
          <p:spPr>
            <a:xfrm>
              <a:off x="-252108" y="4720778"/>
              <a:ext cx="180000" cy="180000"/>
            </a:xfrm>
            <a:prstGeom prst="rect">
              <a:avLst/>
            </a:prstGeom>
            <a:solidFill>
              <a:srgbClr val="FF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9E39442-BF55-4FE2-AE9A-AF5229B7FB15}"/>
                </a:ext>
              </a:extLst>
            </p:cNvPr>
            <p:cNvSpPr txBox="1"/>
            <p:nvPr userDrawn="1"/>
          </p:nvSpPr>
          <p:spPr>
            <a:xfrm>
              <a:off x="-624862" y="3968705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主色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430B248-8DC5-4010-AF94-D66250605F56}"/>
                </a:ext>
              </a:extLst>
            </p:cNvPr>
            <p:cNvSpPr txBox="1"/>
            <p:nvPr userDrawn="1"/>
          </p:nvSpPr>
          <p:spPr>
            <a:xfrm>
              <a:off x="-710473" y="4202227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辅助色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DC25390-1802-4031-A2A0-409D85DF0B6C}"/>
                </a:ext>
              </a:extLst>
            </p:cNvPr>
            <p:cNvSpPr txBox="1"/>
            <p:nvPr userDrawn="1"/>
          </p:nvSpPr>
          <p:spPr>
            <a:xfrm>
              <a:off x="-710473" y="4433733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点睛色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21BA430-8F78-431E-97C5-F9B379CB79AF}"/>
                </a:ext>
              </a:extLst>
            </p:cNvPr>
            <p:cNvSpPr txBox="1"/>
            <p:nvPr userDrawn="1"/>
          </p:nvSpPr>
          <p:spPr>
            <a:xfrm>
              <a:off x="-705635" y="4695617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点睛色</a:t>
              </a: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27013" y="1293813"/>
            <a:ext cx="11661775" cy="51038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4675239" y="6549941"/>
            <a:ext cx="2094271" cy="2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信息保密，请勿扩散</a:t>
            </a:r>
          </a:p>
        </p:txBody>
      </p:sp>
    </p:spTree>
    <p:extLst>
      <p:ext uri="{BB962C8B-B14F-4D97-AF65-F5344CB8AC3E}">
        <p14:creationId xmlns:p14="http://schemas.microsoft.com/office/powerpoint/2010/main" val="270968710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pos="143">
          <p15:clr>
            <a:srgbClr val="000000"/>
          </p15:clr>
        </p15:guide>
        <p15:guide id="2" orient="horz" pos="187">
          <p15:clr>
            <a:srgbClr val="000000"/>
          </p15:clr>
        </p15:guide>
        <p15:guide id="3" orient="horz" pos="686">
          <p15:clr>
            <a:srgbClr val="000000"/>
          </p15:clr>
        </p15:guide>
        <p15:guide id="4" orient="horz" pos="4133">
          <p15:clr>
            <a:srgbClr val="000000"/>
          </p15:clr>
        </p15:guide>
        <p15:guide id="5" pos="7537">
          <p15:clr>
            <a:srgbClr val="000000"/>
          </p15:clr>
        </p15:guide>
        <p15:guide id="6" orient="horz" pos="3906">
          <p15:clr>
            <a:srgbClr val="000000"/>
          </p15:clr>
        </p15:guide>
        <p15:guide id="8" orient="horz">
          <p15:clr>
            <a:srgbClr val="000000"/>
          </p15:clr>
        </p15:guide>
        <p15:guide id="15" orient="horz" pos="754">
          <p15:clr>
            <a:srgbClr val="000000"/>
          </p15:clr>
        </p15:guide>
        <p15:guide id="16" pos="3840" userDrawn="1">
          <p15:clr>
            <a:srgbClr val="A4A3A4"/>
          </p15:clr>
        </p15:guide>
        <p15:guide id="17" orient="horz" pos="2228" userDrawn="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874646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" name="文本框 112">
            <a:extLst>
              <a:ext uri="{FF2B5EF4-FFF2-40B4-BE49-F238E27FC236}">
                <a16:creationId xmlns:a16="http://schemas.microsoft.com/office/drawing/2014/main" id="{49A3C341-E44B-4D4A-837B-D358FEDD8170}"/>
              </a:ext>
            </a:extLst>
          </p:cNvPr>
          <p:cNvSpPr txBox="1"/>
          <p:nvPr userDrawn="1"/>
        </p:nvSpPr>
        <p:spPr>
          <a:xfrm>
            <a:off x="0" y="2297004"/>
            <a:ext cx="6439301" cy="1233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</a:rPr>
              <a:t>  </a:t>
            </a:r>
            <a:r>
              <a:rPr lang="en-US" altLang="zh-CN" sz="6600" b="1" dirty="0">
                <a:solidFill>
                  <a:schemeClr val="bg1"/>
                </a:solidFill>
              </a:rPr>
              <a:t>Thanks</a:t>
            </a:r>
            <a:r>
              <a:rPr lang="zh-CN" altLang="en-US" sz="6600" b="1" dirty="0">
                <a:solidFill>
                  <a:schemeClr val="bg1"/>
                </a:solidFill>
              </a:rPr>
              <a:t>！</a:t>
            </a:r>
            <a:endParaRPr lang="en-US" altLang="zh-CN" sz="6600" b="1" dirty="0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327" y="6076970"/>
            <a:ext cx="1069898" cy="28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205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31442-1397-41C4-90F5-1A52F7C509C1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E830-5532-484D-A02B-1FE0AFEE2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0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6404813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think-cell Slide" r:id="rId9" imgW="663" imgH="664" progId="TCLayout.ActiveDocument.1">
                  <p:embed/>
                </p:oleObj>
              </mc:Choice>
              <mc:Fallback>
                <p:oleObj name="think-cell Slide" r:id="rId9" imgW="663" imgH="664" progId="TCLayout.ActiveDocument.1">
                  <p:embed/>
                  <p:pic>
                    <p:nvPicPr>
                      <p:cNvPr id="7" name="对象 6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10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61" r:id="rId3"/>
    <p:sldLayoutId id="2147483653" r:id="rId4"/>
    <p:sldLayoutId id="214748366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Drawing.vsdx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775140" y="2222493"/>
            <a:ext cx="10641720" cy="830997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Discussion on GEO voice KI#2 next step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CDDE01-99F0-4277-B6CF-41CEA07CAF8C}"/>
              </a:ext>
            </a:extLst>
          </p:cNvPr>
          <p:cNvSpPr txBox="1"/>
          <p:nvPr/>
        </p:nvSpPr>
        <p:spPr>
          <a:xfrm>
            <a:off x="305656" y="150758"/>
            <a:ext cx="6097712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indent="-1260475" hangingPunct="0">
              <a:spcAft>
                <a:spcPts val="300"/>
              </a:spcAft>
              <a:tabLst>
                <a:tab pos="6223000" algn="r"/>
              </a:tabLst>
            </a:pP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3GPP TSG-SA WG2 Meeting #172	S2-2510395</a:t>
            </a:r>
            <a:endParaRPr lang="zh-CN" altLang="zh-CN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chemeClr val="bg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17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- </a:t>
            </a:r>
            <a:r>
              <a:rPr lang="en-GB" altLang="zh-CN" b="1" dirty="0">
                <a:solidFill>
                  <a:schemeClr val="bg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21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November, 2025, Dallas, USA</a:t>
            </a:r>
            <a:endParaRPr lang="zh-CN" altLang="zh-CN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EE696-1221-4392-A268-A6BCBE2C1023}"/>
              </a:ext>
            </a:extLst>
          </p:cNvPr>
          <p:cNvSpPr txBox="1"/>
          <p:nvPr/>
        </p:nvSpPr>
        <p:spPr>
          <a:xfrm>
            <a:off x="863028" y="3158180"/>
            <a:ext cx="9822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0" i="0" dirty="0">
                <a:solidFill>
                  <a:schemeClr val="bg1"/>
                </a:solidFill>
                <a:effectLst/>
                <a:latin typeface="ArialMT"/>
              </a:rPr>
              <a:t>vivo, MediaTek Inc., </a:t>
            </a:r>
            <a:r>
              <a:rPr lang="en-US" altLang="zh-CN" sz="1800" b="0" i="0" dirty="0" err="1">
                <a:solidFill>
                  <a:schemeClr val="bg1"/>
                </a:solidFill>
                <a:effectLst/>
                <a:latin typeface="ArialMT"/>
              </a:rPr>
              <a:t>Spreadtrum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32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FCAC8-2533-2CE4-2317-A39211EA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98BA6D01-E39F-ABA6-58FB-461A827669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97935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F16E7C3-E2A5-AF27-A4D1-328C4C71EB25}"/>
              </a:ext>
            </a:extLst>
          </p:cNvPr>
          <p:cNvSpPr/>
          <p:nvPr/>
        </p:nvSpPr>
        <p:spPr>
          <a:xfrm>
            <a:off x="667135" y="19665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fi-FI" altLang="zh-CN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r>
              <a:rPr lang="fi-FI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52DAA5-1C17-B93B-BA9D-D92543D56FC1}"/>
              </a:ext>
            </a:extLst>
          </p:cNvPr>
          <p:cNvSpPr txBox="1"/>
          <p:nvPr/>
        </p:nvSpPr>
        <p:spPr>
          <a:xfrm>
            <a:off x="2196334" y="1859339"/>
            <a:ext cx="87439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indent="-400050">
              <a:buFont typeface="+mj-lt"/>
              <a:buAutoNum type="romanUcPeriod"/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 over UP vs CP</a:t>
            </a:r>
          </a:p>
          <a:p>
            <a:pPr marL="400050" indent="-400050">
              <a:buFont typeface="+mj-lt"/>
              <a:buAutoNum type="romanUcPeriod"/>
              <a:defRPr/>
            </a:pP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 typeface="+mj-lt"/>
              <a:buAutoNum type="romanUcPeriod"/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 over IP vs non-IP</a:t>
            </a:r>
          </a:p>
          <a:p>
            <a:pPr marL="400050" indent="-400050">
              <a:buFont typeface="+mj-lt"/>
              <a:buAutoNum type="romanUcPeriod"/>
              <a:defRPr/>
            </a:pP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 typeface="+mj-lt"/>
              <a:buAutoNum type="romanUcPeriod"/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				</a:t>
            </a:r>
          </a:p>
        </p:txBody>
      </p:sp>
    </p:spTree>
    <p:extLst>
      <p:ext uri="{BB962C8B-B14F-4D97-AF65-F5344CB8AC3E}">
        <p14:creationId xmlns:p14="http://schemas.microsoft.com/office/powerpoint/2010/main" val="1380805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D7E5-0BBC-85FE-C386-C0D1D0B34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982DD769-2872-A5EC-0C31-81E8F82F6B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68411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05F3742-D036-FDEF-A068-5B8475EA2FA2}"/>
              </a:ext>
            </a:extLst>
          </p:cNvPr>
          <p:cNvSpPr/>
          <p:nvPr/>
        </p:nvSpPr>
        <p:spPr>
          <a:xfrm>
            <a:off x="295943" y="0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</a:t>
            </a:r>
            <a:r>
              <a:rPr lang="en-US" altLang="zh-CN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 UP vs CP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36E6D72-9D01-989D-A4E3-A4CEED5578E6}"/>
              </a:ext>
            </a:extLst>
          </p:cNvPr>
          <p:cNvSpPr/>
          <p:nvPr/>
        </p:nvSpPr>
        <p:spPr>
          <a:xfrm>
            <a:off x="187207" y="724982"/>
            <a:ext cx="11695286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SA2#171 meeting,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interim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agreed as following (see S2-2509293):</a:t>
            </a: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defRPr/>
            </a:pP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5428EDC-CAC6-F612-FF79-BEECB9F77ADC}"/>
              </a:ext>
            </a:extLst>
          </p:cNvPr>
          <p:cNvSpPr/>
          <p:nvPr/>
        </p:nvSpPr>
        <p:spPr>
          <a:xfrm>
            <a:off x="416029" y="1048065"/>
            <a:ext cx="11505974" cy="4765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2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following interim conclusions for Key Issue #1 support of IMS voice call over NB-IoT via GEO satellite connecting to EPC are made:</a:t>
            </a:r>
          </a:p>
          <a:p>
            <a:pPr marL="442913" lvl="0" indent="-271463">
              <a:defRPr/>
            </a:pP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The </a:t>
            </a:r>
            <a:r>
              <a:rPr lang="en-US" altLang="zh-CN" sz="1200" b="1" i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voice packets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shall be transported over the NB-IoT (GEO) </a:t>
            </a:r>
            <a:r>
              <a:rPr lang="en-US" altLang="zh-CN" sz="1200" b="1" i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 plane, i.e. using DRB and S1-U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58760729-2CFB-071E-01E8-FE3F9A9ADFA4}"/>
              </a:ext>
            </a:extLst>
          </p:cNvPr>
          <p:cNvSpPr/>
          <p:nvPr/>
        </p:nvSpPr>
        <p:spPr>
          <a:xfrm>
            <a:off x="6609031" y="261795"/>
            <a:ext cx="5477346" cy="281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4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*: the IMS signaling can be text based signaling or binary based signaling</a:t>
            </a:r>
            <a:endParaRPr lang="en-US" altLang="zh-CN" sz="14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950A4111-4227-7EBB-56B6-1785B7DD0CAA}"/>
              </a:ext>
            </a:extLst>
          </p:cNvPr>
          <p:cNvSpPr/>
          <p:nvPr/>
        </p:nvSpPr>
        <p:spPr>
          <a:xfrm>
            <a:off x="199534" y="1803661"/>
            <a:ext cx="11695286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unclear how to transfer the IMS signaling: UP vs CP</a:t>
            </a: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7" name="Table 17">
            <a:extLst>
              <a:ext uri="{FF2B5EF4-FFF2-40B4-BE49-F238E27FC236}">
                <a16:creationId xmlns:a16="http://schemas.microsoft.com/office/drawing/2014/main" id="{400AC091-CC63-0DA6-A0F4-D0EA9C47B0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015904"/>
              </p:ext>
            </p:extLst>
          </p:nvPr>
        </p:nvGraphicFramePr>
        <p:xfrm>
          <a:off x="295942" y="2203772"/>
          <a:ext cx="11769933" cy="41458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9684">
                  <a:extLst>
                    <a:ext uri="{9D8B030D-6E8A-4147-A177-3AD203B41FA5}">
                      <a16:colId xmlns:a16="http://schemas.microsoft.com/office/drawing/2014/main" val="4290509877"/>
                    </a:ext>
                  </a:extLst>
                </a:gridCol>
                <a:gridCol w="6830249">
                  <a:extLst>
                    <a:ext uri="{9D8B030D-6E8A-4147-A177-3AD203B41FA5}">
                      <a16:colId xmlns:a16="http://schemas.microsoft.com/office/drawing/2014/main" val="3814681936"/>
                    </a:ext>
                  </a:extLst>
                </a:gridCol>
              </a:tblGrid>
              <a:tr h="1803309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1" indent="-285750">
                        <a:buFontTx/>
                        <a:buChar char="-"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609205"/>
                  </a:ext>
                </a:extLst>
              </a:tr>
              <a:tr h="2342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57200" lvl="2" indent="0">
                        <a:buFontTx/>
                        <a:buNone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429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850089"/>
                  </a:ext>
                </a:extLst>
              </a:tr>
            </a:tbl>
          </a:graphicData>
        </a:graphic>
      </p:graphicFrame>
      <p:sp>
        <p:nvSpPr>
          <p:cNvPr id="28" name="Rectangle 3">
            <a:extLst>
              <a:ext uri="{FF2B5EF4-FFF2-40B4-BE49-F238E27FC236}">
                <a16:creationId xmlns:a16="http://schemas.microsoft.com/office/drawing/2014/main" id="{A29E396E-E89D-3C67-E8B0-9870367B1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534" y="2423637"/>
            <a:ext cx="97958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" name="对象 28">
            <a:extLst>
              <a:ext uri="{FF2B5EF4-FFF2-40B4-BE49-F238E27FC236}">
                <a16:creationId xmlns:a16="http://schemas.microsoft.com/office/drawing/2014/main" id="{F67B16EB-9ED6-AE03-8467-4504E940F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580979"/>
              </p:ext>
            </p:extLst>
          </p:nvPr>
        </p:nvGraphicFramePr>
        <p:xfrm>
          <a:off x="509592" y="2689221"/>
          <a:ext cx="455453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" name="Visio" r:id="rId5" imgW="5667445" imgH="1057173" progId="Visio.Drawing.15">
                  <p:embed/>
                </p:oleObj>
              </mc:Choice>
              <mc:Fallback>
                <p:oleObj name="Visio" r:id="rId5" imgW="5667445" imgH="1057173" progId="Visio.Drawing.1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92" y="2689221"/>
                        <a:ext cx="4554538" cy="849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extLst>
              <a:ext uri="{FF2B5EF4-FFF2-40B4-BE49-F238E27FC236}">
                <a16:creationId xmlns:a16="http://schemas.microsoft.com/office/drawing/2014/main" id="{E2EADF3A-8ACE-1A7D-51F0-1BD12A4EC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5716"/>
              </p:ext>
            </p:extLst>
          </p:nvPr>
        </p:nvGraphicFramePr>
        <p:xfrm>
          <a:off x="416029" y="4602380"/>
          <a:ext cx="4741936" cy="88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" name="Visio" r:id="rId7" imgW="5667445" imgH="1057173" progId="Visio.Drawing.15">
                  <p:embed/>
                </p:oleObj>
              </mc:Choice>
              <mc:Fallback>
                <p:oleObj name="Visio" r:id="rId7" imgW="5667445" imgH="1057173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029" y="4602380"/>
                        <a:ext cx="4741936" cy="8846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id="{1EE9C527-A805-9985-E227-5B449C47D4D3}"/>
              </a:ext>
            </a:extLst>
          </p:cNvPr>
          <p:cNvSpPr txBox="1"/>
          <p:nvPr/>
        </p:nvSpPr>
        <p:spPr>
          <a:xfrm>
            <a:off x="5414481" y="2294257"/>
            <a:ext cx="642530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  <a:r>
              <a:rPr lang="zh-CN" alt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 over UP</a:t>
            </a:r>
          </a:p>
          <a:p>
            <a:pPr marL="180975" lvl="1" indent="-180975">
              <a:spcAft>
                <a:spcPts val="600"/>
              </a:spcAft>
              <a:buFontTx/>
              <a:buChar char="-"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zh-CN" sz="11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DRB</a:t>
            </a: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used</a:t>
            </a:r>
            <a:r>
              <a:rPr lang="en-US" altLang="zh-CN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IMS signaling</a:t>
            </a:r>
          </a:p>
          <a:p>
            <a:pPr marL="180975" lvl="1" indent="-180975">
              <a:spcAft>
                <a:spcPts val="600"/>
              </a:spcAft>
              <a:buFontTx/>
              <a:buChar char="-"/>
            </a:pPr>
            <a:r>
              <a:rPr lang="en-US" altLang="zh-CN" sz="11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 DRB is used</a:t>
            </a:r>
            <a:r>
              <a:rPr lang="zh-CN" altLang="en-US" sz="11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altLang="zh-CN" sz="1100" b="0" dirty="0">
                <a:solidFill>
                  <a:schemeClr val="tx1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IMS voice data</a:t>
            </a:r>
          </a:p>
          <a:p>
            <a:pPr marL="0" lvl="1" indent="0">
              <a:spcAft>
                <a:spcPts val="600"/>
              </a:spcAft>
              <a:buFontTx/>
              <a:buNone/>
            </a:pPr>
            <a:endParaRPr lang="en-US" altLang="zh-CN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Aft>
                <a:spcPts val="600"/>
              </a:spcAft>
              <a:buFontTx/>
              <a:buNone/>
            </a:pPr>
            <a:r>
              <a:rPr lang="en-US" altLang="zh-CN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 there are 2 DRBs limitation on NB-IoT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following question should be considered:</a:t>
            </a:r>
            <a:endParaRPr lang="en-US" altLang="zh-CN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Aft>
                <a:spcPts val="600"/>
              </a:spcAft>
              <a:buFontTx/>
              <a:buNone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 </a:t>
            </a:r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hether the number of DRBs are enough to support both IMS service and internet service?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38605A8-D990-15E3-2132-E8D8AC3191A6}"/>
              </a:ext>
            </a:extLst>
          </p:cNvPr>
          <p:cNvSpPr txBox="1"/>
          <p:nvPr/>
        </p:nvSpPr>
        <p:spPr>
          <a:xfrm>
            <a:off x="5399266" y="4176115"/>
            <a:ext cx="6425308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  <a:r>
              <a:rPr lang="zh-CN" alt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 over CP</a:t>
            </a:r>
          </a:p>
          <a:p>
            <a:pPr marL="180975" lvl="1" indent="-180975">
              <a:spcAft>
                <a:spcPts val="600"/>
              </a:spcAft>
              <a:buFontTx/>
              <a:buChar char="-"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zh-CN" sz="11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11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RB</a:t>
            </a: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used </a:t>
            </a:r>
            <a:r>
              <a:rPr lang="en-US" altLang="zh-CN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80975" lvl="1" indent="-180975">
              <a:spcAft>
                <a:spcPts val="600"/>
              </a:spcAft>
              <a:buFontTx/>
              <a:buChar char="-"/>
            </a:pPr>
            <a:r>
              <a:rPr lang="en-US" altLang="zh-CN" sz="11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 DRB is used </a:t>
            </a:r>
            <a:r>
              <a:rPr lang="en-US" altLang="zh-CN" sz="11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altLang="zh-CN" sz="1100" b="0" dirty="0">
                <a:solidFill>
                  <a:schemeClr val="tx1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IMS voice data</a:t>
            </a:r>
          </a:p>
          <a:p>
            <a:pPr marL="0" lvl="1" indent="0">
              <a:spcAft>
                <a:spcPts val="600"/>
              </a:spcAft>
              <a:buFontTx/>
              <a:buNone/>
            </a:pPr>
            <a:endParaRPr lang="en-US" altLang="zh-CN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>
              <a:spcAft>
                <a:spcPts val="600"/>
              </a:spcAft>
            </a:pP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In Option 2, both CP and UP will be used to transfer IMS signaling and data respectively, the following question should be considered:</a:t>
            </a:r>
            <a:endParaRPr lang="en-US" altLang="zh-CN" sz="11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>
              <a:spcAft>
                <a:spcPts val="600"/>
              </a:spcAft>
            </a:pPr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Question 2: Whether the CP and UP can be used simultaneously</a:t>
            </a:r>
            <a:r>
              <a:rPr lang="zh-CN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  <a:endParaRPr lang="en-US" altLang="zh-CN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>
              <a:spcAft>
                <a:spcPts val="600"/>
              </a:spcAft>
            </a:pP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Considering CP uses NAS to transfer IMS signaling,</a:t>
            </a:r>
            <a:r>
              <a:rPr lang="zh-CN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following question should be considered:</a:t>
            </a:r>
            <a:endParaRPr lang="en-US" altLang="zh-CN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>
              <a:spcAft>
                <a:spcPts val="600"/>
              </a:spcAft>
            </a:pPr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Question 3: For CP, whether the NAS header can be reduced to small enough?</a:t>
            </a:r>
          </a:p>
        </p:txBody>
      </p:sp>
    </p:spTree>
    <p:extLst>
      <p:ext uri="{BB962C8B-B14F-4D97-AF65-F5344CB8AC3E}">
        <p14:creationId xmlns:p14="http://schemas.microsoft.com/office/powerpoint/2010/main" val="1518510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5BD16-28A2-AEB8-E946-8B4A351CA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292FA9D4-BF6D-33A2-4F12-2B66DD8BAD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68411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4ABE9D1-9696-ECB1-0145-3D23691209E9}"/>
              </a:ext>
            </a:extLst>
          </p:cNvPr>
          <p:cNvSpPr/>
          <p:nvPr/>
        </p:nvSpPr>
        <p:spPr>
          <a:xfrm>
            <a:off x="295943" y="0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</a:t>
            </a:r>
            <a:r>
              <a:rPr lang="en-US" altLang="zh-CN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 UP vs CP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FC2C53E-10F1-0171-F1A5-6D9648AFF351}"/>
              </a:ext>
            </a:extLst>
          </p:cNvPr>
          <p:cNvSpPr/>
          <p:nvPr/>
        </p:nvSpPr>
        <p:spPr>
          <a:xfrm>
            <a:off x="248719" y="685077"/>
            <a:ext cx="11466464" cy="512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 Whether the number of DRBs are enough to support both IMS service and internet service? </a:t>
            </a:r>
          </a:p>
          <a:p>
            <a:pPr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Answer: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LS reply from RAN2 (R2-2507784), the question 1 can be resolved.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13C4A32-604B-D9CA-484D-782873E716B9}"/>
              </a:ext>
            </a:extLst>
          </p:cNvPr>
          <p:cNvSpPr/>
          <p:nvPr/>
        </p:nvSpPr>
        <p:spPr>
          <a:xfrm>
            <a:off x="295943" y="1200810"/>
            <a:ext cx="11486802" cy="652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i="1" dirty="0">
                <a:solidFill>
                  <a:schemeClr val="tx1"/>
                </a:solidFill>
              </a:rPr>
              <a:t>RAN2:</a:t>
            </a:r>
          </a:p>
          <a:p>
            <a:pPr marL="447675" indent="-171450">
              <a:buSzPct val="50000"/>
              <a:buFont typeface="Wingdings" panose="05000000000000000000" pitchFamily="2" charset="2"/>
              <a:buChar char="p"/>
            </a:pPr>
            <a:r>
              <a:rPr lang="en-US" altLang="zh-CN" sz="1200" b="1" i="1" dirty="0">
                <a:solidFill>
                  <a:schemeClr val="tx1"/>
                </a:solidFill>
              </a:rPr>
              <a:t>Question 6 (To RAN2): </a:t>
            </a:r>
            <a:r>
              <a:rPr lang="en-US" altLang="zh-CN" sz="1200" i="1" dirty="0">
                <a:solidFill>
                  <a:schemeClr val="tx1"/>
                </a:solidFill>
              </a:rPr>
              <a:t>Is it feasible to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support more than 2 DRBs </a:t>
            </a:r>
            <a:r>
              <a:rPr lang="en-US" altLang="zh-CN" sz="1200" i="1" dirty="0">
                <a:solidFill>
                  <a:schemeClr val="tx1"/>
                </a:solidFill>
              </a:rPr>
              <a:t>for a UE accessing NB-IoT in Rel-20?</a:t>
            </a:r>
            <a:endParaRPr lang="zh-CN" altLang="zh-CN" sz="1200" i="1" dirty="0">
              <a:solidFill>
                <a:schemeClr val="tx1"/>
              </a:solidFill>
            </a:endParaRPr>
          </a:p>
          <a:p>
            <a:pPr marL="447675">
              <a:buSzPct val="50000"/>
            </a:pPr>
            <a:r>
              <a:rPr lang="en-US" altLang="zh-CN" sz="1200" b="1" i="1" dirty="0">
                <a:solidFill>
                  <a:schemeClr val="tx1"/>
                </a:solidFill>
              </a:rPr>
              <a:t>RAN2 reply to Question 6: </a:t>
            </a:r>
            <a:r>
              <a:rPr lang="en-US" altLang="zh-CN" sz="1200" i="1" dirty="0">
                <a:solidFill>
                  <a:schemeClr val="tx1"/>
                </a:solidFill>
              </a:rPr>
              <a:t>RAN2 understands that it is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technically feasible to support more than 2 DRBs </a:t>
            </a:r>
            <a:r>
              <a:rPr lang="en-US" altLang="zh-CN" sz="1200" i="1" dirty="0">
                <a:solidFill>
                  <a:schemeClr val="tx1"/>
                </a:solidFill>
              </a:rPr>
              <a:t>for a UE accessing NB-IoT in Rel-20.</a:t>
            </a:r>
            <a:endParaRPr lang="zh-CN" altLang="zh-CN" sz="1200" i="1" dirty="0">
              <a:solidFill>
                <a:schemeClr val="tx1"/>
              </a:solidFill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95147E78-EBDD-FE8F-AAC9-4FB7B716D7D6}"/>
              </a:ext>
            </a:extLst>
          </p:cNvPr>
          <p:cNvSpPr/>
          <p:nvPr/>
        </p:nvSpPr>
        <p:spPr>
          <a:xfrm>
            <a:off x="248719" y="2350575"/>
            <a:ext cx="11466464" cy="484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 Whether the CP and UP can be used simultaneously? </a:t>
            </a:r>
          </a:p>
          <a:p>
            <a:pPr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Answer: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limitation given in TS 23.401 , the question 2 cannot be resolved.</a:t>
            </a:r>
            <a:endParaRPr lang="en-US" altLang="zh-CN" sz="12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A3AF1D06-213E-188B-8EEE-6C2CEE6D2561}"/>
              </a:ext>
            </a:extLst>
          </p:cNvPr>
          <p:cNvSpPr/>
          <p:nvPr/>
        </p:nvSpPr>
        <p:spPr>
          <a:xfrm>
            <a:off x="292307" y="2809133"/>
            <a:ext cx="11514411" cy="8262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sz="1200" b="1" i="1" dirty="0">
                <a:solidFill>
                  <a:schemeClr val="tx1"/>
                </a:solidFill>
              </a:rPr>
              <a:t>TS 23.401</a:t>
            </a:r>
          </a:p>
          <a:p>
            <a:r>
              <a:rPr lang="en-US" altLang="zh-CN" sz="1200" i="1" dirty="0">
                <a:solidFill>
                  <a:schemeClr val="tx1"/>
                </a:solidFill>
              </a:rPr>
              <a:t>4.10 Introduction of </a:t>
            </a:r>
            <a:r>
              <a:rPr lang="en-US" altLang="zh-CN" sz="1200" i="1" dirty="0" err="1">
                <a:solidFill>
                  <a:schemeClr val="tx1"/>
                </a:solidFill>
              </a:rPr>
              <a:t>CIoT</a:t>
            </a:r>
            <a:r>
              <a:rPr lang="en-US" altLang="zh-CN" sz="1200" i="1" dirty="0">
                <a:solidFill>
                  <a:schemeClr val="tx1"/>
                </a:solidFill>
              </a:rPr>
              <a:t> EPS </a:t>
            </a:r>
            <a:r>
              <a:rPr lang="en-US" altLang="zh-CN" sz="1200" i="1" dirty="0" err="1">
                <a:solidFill>
                  <a:schemeClr val="tx1"/>
                </a:solidFill>
              </a:rPr>
              <a:t>Optimisations</a:t>
            </a:r>
            <a:endParaRPr lang="en-US" altLang="zh-CN" sz="1200" i="1" dirty="0">
              <a:solidFill>
                <a:schemeClr val="tx1"/>
              </a:solidFill>
            </a:endParaRPr>
          </a:p>
          <a:p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The MME shall consistently include Control Plane Only Indicator either in all </a:t>
            </a:r>
            <a:r>
              <a:rPr lang="en-US" altLang="zh-CN" sz="1200" i="1" dirty="0" err="1">
                <a:solidFill>
                  <a:schemeClr val="tx1"/>
                </a:solidFill>
                <a:highlight>
                  <a:srgbClr val="FFFF00"/>
                </a:highlight>
              </a:rPr>
              <a:t>SGi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 PDN connections of a UE or in none of them. </a:t>
            </a:r>
            <a:r>
              <a:rPr lang="en-GB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All the </a:t>
            </a:r>
            <a:r>
              <a:rPr lang="en-GB" altLang="zh-CN" sz="1200" i="1" dirty="0" err="1">
                <a:solidFill>
                  <a:schemeClr val="tx1"/>
                </a:solidFill>
                <a:highlight>
                  <a:srgbClr val="FFFF00"/>
                </a:highlight>
              </a:rPr>
              <a:t>SGi</a:t>
            </a:r>
            <a:r>
              <a:rPr lang="en-GB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 PDN connections of </a:t>
            </a:r>
            <a:r>
              <a:rPr lang="en-GB" altLang="zh-CN" sz="1200" b="1" i="1" dirty="0">
                <a:solidFill>
                  <a:schemeClr val="tx1"/>
                </a:solidFill>
                <a:highlight>
                  <a:srgbClr val="FFFF00"/>
                </a:highlight>
              </a:rPr>
              <a:t>a UE </a:t>
            </a:r>
            <a:r>
              <a:rPr lang="en-GB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shall </a:t>
            </a:r>
            <a:r>
              <a:rPr lang="en-GB" altLang="zh-CN" sz="1200" b="1" i="1" dirty="0">
                <a:solidFill>
                  <a:schemeClr val="tx1"/>
                </a:solidFill>
                <a:highlight>
                  <a:srgbClr val="FFFF00"/>
                </a:highlight>
              </a:rPr>
              <a:t>either use S11-U or S1-U at any point in time</a:t>
            </a:r>
            <a:r>
              <a:rPr lang="en-GB" altLang="zh-CN" sz="1200" i="1" dirty="0">
                <a:solidFill>
                  <a:schemeClr val="tx1"/>
                </a:solidFill>
              </a:rPr>
              <a:t>.</a:t>
            </a:r>
            <a:endParaRPr lang="en-US" altLang="zh-CN" sz="1200" b="1" i="1" dirty="0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9C3F839-6927-5CA3-2BD4-ACC6D16F6E65}"/>
              </a:ext>
            </a:extLst>
          </p:cNvPr>
          <p:cNvSpPr txBox="1"/>
          <p:nvPr/>
        </p:nvSpPr>
        <p:spPr>
          <a:xfrm>
            <a:off x="292307" y="6436615"/>
            <a:ext cx="11514411" cy="33445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Proposal 1</a:t>
            </a:r>
            <a:r>
              <a:rPr lang="zh-CN" altLang="en-US" dirty="0"/>
              <a:t>：</a:t>
            </a:r>
            <a:r>
              <a:rPr lang="en-US" altLang="zh-CN" dirty="0"/>
              <a:t>The IMS Signaling shall be transported over User Plane (UP)</a:t>
            </a:r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A8ABCEB6-BE77-2B3E-979A-9FE28AEB186F}"/>
              </a:ext>
            </a:extLst>
          </p:cNvPr>
          <p:cNvSpPr/>
          <p:nvPr/>
        </p:nvSpPr>
        <p:spPr>
          <a:xfrm>
            <a:off x="292307" y="3708733"/>
            <a:ext cx="11514412" cy="4256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2: Considering that it was already decided for KI#1 to use UP for the EPS bearer that will be used to transport voice packets, for IMS PDN connection the UE CANNOT use CP and UP simultaneously.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EEE840CC-C134-954E-59FC-42313DCE5C3C}"/>
              </a:ext>
            </a:extLst>
          </p:cNvPr>
          <p:cNvSpPr/>
          <p:nvPr/>
        </p:nvSpPr>
        <p:spPr>
          <a:xfrm>
            <a:off x="6609031" y="261795"/>
            <a:ext cx="5477346" cy="281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4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*: the IMS signaling can be text based signaling or binary based signaling</a:t>
            </a:r>
            <a:endParaRPr lang="en-US" altLang="zh-CN" sz="14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842035-F70B-615C-313F-2936616E793A}"/>
              </a:ext>
            </a:extLst>
          </p:cNvPr>
          <p:cNvSpPr/>
          <p:nvPr/>
        </p:nvSpPr>
        <p:spPr>
          <a:xfrm>
            <a:off x="295943" y="1982391"/>
            <a:ext cx="11510776" cy="29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1: </a:t>
            </a: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 on the reply form RAN2, </a:t>
            </a: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DRBs are enough for a UE to support both IMS PDN (EPS bearers for IMS Signaling and data) and internet PDN connection.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074806D0-093C-41E0-8986-62A2B00CBC63}"/>
              </a:ext>
            </a:extLst>
          </p:cNvPr>
          <p:cNvSpPr/>
          <p:nvPr/>
        </p:nvSpPr>
        <p:spPr>
          <a:xfrm>
            <a:off x="295942" y="4696665"/>
            <a:ext cx="11466464" cy="1231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zh-CN" sz="1200" b="1" dirty="0">
                <a:solidFill>
                  <a:schemeClr val="tx1"/>
                </a:solidFill>
              </a:rPr>
              <a:t>SA3</a:t>
            </a:r>
          </a:p>
          <a:p>
            <a:pPr marL="447675" indent="-180975">
              <a:buSzPct val="50000"/>
              <a:buFont typeface="Wingdings" panose="05000000000000000000" pitchFamily="2" charset="2"/>
              <a:buChar char="p"/>
            </a:pPr>
            <a:r>
              <a:rPr lang="en-GB" altLang="zh-CN" sz="1200" b="1" i="1" dirty="0">
                <a:solidFill>
                  <a:schemeClr val="tx1"/>
                </a:solidFill>
              </a:rPr>
              <a:t>Question 7 (To SA3): Considering that in the context of alternative solutions documented in TR 23.700-19 for the support of IMS voice over NB-IoT NTN connected to EPC, a specific SRB (i.e. via a dedicated EPS bearer for Data over NAS) will be used for transfer of voice media packets only, is there a concern to </a:t>
            </a:r>
            <a:r>
              <a:rPr lang="en-GB" altLang="zh-CN" sz="1200" b="1" i="1" dirty="0">
                <a:solidFill>
                  <a:schemeClr val="tx1"/>
                </a:solidFill>
                <a:highlight>
                  <a:srgbClr val="FFFF00"/>
                </a:highlight>
              </a:rPr>
              <a:t>eliminate the 5 bytes of NAS layer security overhead</a:t>
            </a:r>
            <a:r>
              <a:rPr lang="en-GB" altLang="zh-CN" sz="1200" b="1" i="1" dirty="0">
                <a:solidFill>
                  <a:schemeClr val="tx1"/>
                </a:solidFill>
              </a:rPr>
              <a:t>?</a:t>
            </a:r>
          </a:p>
          <a:p>
            <a:pPr marL="447675" indent="-180975">
              <a:buSzPct val="50000"/>
              <a:buFont typeface="Wingdings" panose="05000000000000000000" pitchFamily="2" charset="2"/>
              <a:buChar char="p"/>
            </a:pPr>
            <a:r>
              <a:rPr lang="en-GB" altLang="zh-CN" sz="1200" b="1" i="1" dirty="0">
                <a:solidFill>
                  <a:schemeClr val="tx1"/>
                </a:solidFill>
              </a:rPr>
              <a:t>Answer: </a:t>
            </a:r>
            <a:r>
              <a:rPr lang="en-GB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The majority of companies in SA3 were not in favour of allowing non-integrity protected voice packets to be sent over NAS to the MME</a:t>
            </a:r>
            <a:r>
              <a:rPr lang="en-GB" altLang="zh-CN" sz="1200" i="1" dirty="0">
                <a:solidFill>
                  <a:schemeClr val="tx1"/>
                </a:solidFill>
              </a:rPr>
              <a:t>. Hence there was </a:t>
            </a:r>
            <a:r>
              <a:rPr lang="en-GB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no consensus in SA3 to eliminate the 5 bytes of NAS layer security overhead</a:t>
            </a:r>
            <a:r>
              <a:rPr lang="en-GB" altLang="zh-CN" sz="1200" i="1" dirty="0">
                <a:solidFill>
                  <a:schemeClr val="tx1"/>
                </a:solidFill>
              </a:rPr>
              <a:t>.</a:t>
            </a:r>
            <a:endParaRPr lang="en-US" altLang="zh-CN" sz="1100" b="1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F5A6C265-8AAE-4ADC-B4FD-1837FFD32AFC}"/>
              </a:ext>
            </a:extLst>
          </p:cNvPr>
          <p:cNvSpPr/>
          <p:nvPr/>
        </p:nvSpPr>
        <p:spPr>
          <a:xfrm>
            <a:off x="295941" y="5987712"/>
            <a:ext cx="11510777" cy="3344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3:</a:t>
            </a:r>
            <a:r>
              <a:rPr lang="zh-CN" altLang="en-US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reply form SA3, the NAS header CANNOT be reduced to small enough.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2C0FF5BB-FB3D-4840-ACB4-78DC68108D05}"/>
              </a:ext>
            </a:extLst>
          </p:cNvPr>
          <p:cNvSpPr/>
          <p:nvPr/>
        </p:nvSpPr>
        <p:spPr>
          <a:xfrm>
            <a:off x="248719" y="4176706"/>
            <a:ext cx="11466464" cy="512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 For CP, whether the NAS header can be reduced to small enough?</a:t>
            </a:r>
          </a:p>
          <a:p>
            <a:pPr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Answer: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LS reply from SA3 (S3-253797), the question 3 CANNOT be resolved.</a:t>
            </a:r>
          </a:p>
        </p:txBody>
      </p:sp>
    </p:spTree>
    <p:extLst>
      <p:ext uri="{BB962C8B-B14F-4D97-AF65-F5344CB8AC3E}">
        <p14:creationId xmlns:p14="http://schemas.microsoft.com/office/powerpoint/2010/main" val="4199915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5BCCE-2125-D0C0-0A05-795B46F18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75CA8A25-71B4-AE22-B228-3E2D1D9F89C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82055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4C12676-8F6F-6D89-E4DB-34BCB7C46336}"/>
              </a:ext>
            </a:extLst>
          </p:cNvPr>
          <p:cNvSpPr/>
          <p:nvPr/>
        </p:nvSpPr>
        <p:spPr>
          <a:xfrm>
            <a:off x="162208" y="8409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Signaling</a:t>
            </a:r>
            <a:r>
              <a:rPr lang="en-US" altLang="zh-CN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over IP vs non-IP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F8D377D-789D-D768-0F66-7460E8D418C7}"/>
              </a:ext>
            </a:extLst>
          </p:cNvPr>
          <p:cNvSpPr/>
          <p:nvPr/>
        </p:nvSpPr>
        <p:spPr>
          <a:xfrm>
            <a:off x="6609031" y="261795"/>
            <a:ext cx="5477346" cy="281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4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*: the IMS signaling can be text based signaling or binary based signaling</a:t>
            </a:r>
            <a:endParaRPr lang="en-US" altLang="zh-CN" sz="14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A14911-8565-F4DD-0EFC-3A3BDDB65083}"/>
              </a:ext>
            </a:extLst>
          </p:cNvPr>
          <p:cNvSpPr txBox="1"/>
          <p:nvPr/>
        </p:nvSpPr>
        <p:spPr>
          <a:xfrm>
            <a:off x="480291" y="6040286"/>
            <a:ext cx="11311871" cy="3325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Proposal 2</a:t>
            </a:r>
            <a:r>
              <a:rPr lang="zh-CN" altLang="en-US" dirty="0"/>
              <a:t>：</a:t>
            </a:r>
            <a:r>
              <a:rPr lang="en-US" altLang="zh-CN" dirty="0"/>
              <a:t>The IMS Signaling shall be transported over IP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B69B8F66-4667-6F33-4CAE-72C507C3BADD}"/>
              </a:ext>
            </a:extLst>
          </p:cNvPr>
          <p:cNvSpPr/>
          <p:nvPr/>
        </p:nvSpPr>
        <p:spPr>
          <a:xfrm>
            <a:off x="480291" y="5327561"/>
            <a:ext cx="11311871" cy="5620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4: There is no end-to-end security mechanism for IMS signaling transported over Non-IP which </a:t>
            </a:r>
            <a:r>
              <a:rPr lang="en-US" altLang="zh-CN" sz="1200" b="1" i="0" dirty="0">
                <a:solidFill>
                  <a:srgbClr val="1F2328"/>
                </a:solidFill>
                <a:effectLst/>
                <a:latin typeface="-apple-system"/>
              </a:rPr>
              <a:t>lowered the security level comparing to the</a:t>
            </a: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end-to-end security as each hop nodes (e.g. </a:t>
            </a:r>
            <a:r>
              <a:rPr lang="en-US" altLang="zh-CN" sz="12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eNB</a:t>
            </a:r>
            <a:r>
              <a:rPr lang="en-US" altLang="zh-CN" sz="1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S/P-GW) can see IMS signaling body.</a:t>
            </a:r>
          </a:p>
        </p:txBody>
      </p:sp>
      <p:graphicFrame>
        <p:nvGraphicFramePr>
          <p:cNvPr id="12" name="Table 17">
            <a:extLst>
              <a:ext uri="{FF2B5EF4-FFF2-40B4-BE49-F238E27FC236}">
                <a16:creationId xmlns:a16="http://schemas.microsoft.com/office/drawing/2014/main" id="{7A020110-986A-47C9-8361-1BA49D1FF5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456720"/>
              </p:ext>
            </p:extLst>
          </p:nvPr>
        </p:nvGraphicFramePr>
        <p:xfrm>
          <a:off x="571152" y="1193661"/>
          <a:ext cx="11210015" cy="39750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448">
                  <a:extLst>
                    <a:ext uri="{9D8B030D-6E8A-4147-A177-3AD203B41FA5}">
                      <a16:colId xmlns:a16="http://schemas.microsoft.com/office/drawing/2014/main" val="3814681936"/>
                    </a:ext>
                  </a:extLst>
                </a:gridCol>
                <a:gridCol w="4867564">
                  <a:extLst>
                    <a:ext uri="{9D8B030D-6E8A-4147-A177-3AD203B41FA5}">
                      <a16:colId xmlns:a16="http://schemas.microsoft.com/office/drawing/2014/main" val="314146784"/>
                    </a:ext>
                  </a:extLst>
                </a:gridCol>
                <a:gridCol w="5288003">
                  <a:extLst>
                    <a:ext uri="{9D8B030D-6E8A-4147-A177-3AD203B41FA5}">
                      <a16:colId xmlns:a16="http://schemas.microsoft.com/office/drawing/2014/main" val="2580333745"/>
                    </a:ext>
                  </a:extLst>
                </a:gridCol>
              </a:tblGrid>
              <a:tr h="386236">
                <a:tc>
                  <a:txBody>
                    <a:bodyPr/>
                    <a:lstStyle/>
                    <a:p>
                      <a:pPr marL="0" lvl="1" indent="0" algn="ctr">
                        <a:buFontTx/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Options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>
                        <a:buFontTx/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Security mechanism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Technical impacts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10306"/>
                  </a:ext>
                </a:extLst>
              </a:tr>
              <a:tr h="1394212">
                <a:tc>
                  <a:txBody>
                    <a:bodyPr/>
                    <a:lstStyle/>
                    <a:p>
                      <a:pPr marL="0" lvl="1" indent="0" algn="ctr">
                        <a:buFontTx/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1" indent="-285750">
                        <a:buFontTx/>
                        <a:buChar char="-"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impact, 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using the existing end-to-end security mechanism between the UE and the IMS network (i.e.</a:t>
                      </a:r>
                      <a:r>
                        <a:rPr lang="zh-CN" altLang="en-US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IPSec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609205"/>
                  </a:ext>
                </a:extLst>
              </a:tr>
              <a:tr h="2179998">
                <a:tc>
                  <a:txBody>
                    <a:bodyPr/>
                    <a:lstStyle/>
                    <a:p>
                      <a:pPr marL="0" lvl="1" indent="0" algn="ctr">
                        <a:buFontTx/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Non-IP 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1" indent="-285750">
                        <a:buFontTx/>
                        <a:buChar char="-"/>
                      </a:pPr>
                      <a:endParaRPr lang="en-US" altLang="zh-CN" sz="105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end-to-end security: 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IMS signaling security relies on hop-by-hop security:</a:t>
                      </a:r>
                    </a:p>
                    <a:p>
                      <a:pPr marL="628650" marR="0" lvl="3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 security between UE and </a:t>
                      </a: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eNodeB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;</a:t>
                      </a:r>
                    </a:p>
                    <a:p>
                      <a:pPr marL="628650" marR="0" lvl="3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Network Domain Security (NDS) between </a:t>
                      </a: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eNodeB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and S/P-GW;</a:t>
                      </a:r>
                    </a:p>
                    <a:p>
                      <a:pPr marL="628650" marR="0" lvl="3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SGi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security between P-GW and IMS network (e.g. P-CSCF)</a:t>
                      </a:r>
                    </a:p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 security: 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currently only support ciphering while integrity protection has not supported for NB-IoT.</a:t>
                      </a:r>
                    </a:p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NDS: </a:t>
                      </a: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IPSec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/TLS supported.</a:t>
                      </a:r>
                    </a:p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SGi</a:t>
                      </a: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security:  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by default there is no security mechanism, reply on upper layer security mechanism, e.g. </a:t>
                      </a:r>
                      <a:r>
                        <a:rPr lang="en-US" altLang="zh-CN" sz="12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IPSec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850089"/>
                  </a:ext>
                </a:extLst>
              </a:tr>
            </a:tbl>
          </a:graphicData>
        </a:graphic>
      </p:graphicFrame>
      <p:sp>
        <p:nvSpPr>
          <p:cNvPr id="13" name="TextBox 11">
            <a:extLst>
              <a:ext uri="{FF2B5EF4-FFF2-40B4-BE49-F238E27FC236}">
                <a16:creationId xmlns:a16="http://schemas.microsoft.com/office/drawing/2014/main" id="{AEAA55F4-204E-45DA-A2F4-C276BB8BEA00}"/>
              </a:ext>
            </a:extLst>
          </p:cNvPr>
          <p:cNvSpPr txBox="1"/>
          <p:nvPr/>
        </p:nvSpPr>
        <p:spPr>
          <a:xfrm>
            <a:off x="2795449" y="1565037"/>
            <a:ext cx="2846424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to end security</a:t>
            </a:r>
            <a:endParaRPr lang="LID4096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E2CC2B18-9C08-4CE0-80EF-CD28D0B59C1C}"/>
              </a:ext>
            </a:extLst>
          </p:cNvPr>
          <p:cNvSpPr txBox="1"/>
          <p:nvPr/>
        </p:nvSpPr>
        <p:spPr>
          <a:xfrm>
            <a:off x="2641865" y="3129607"/>
            <a:ext cx="2846424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Hop by hop security</a:t>
            </a:r>
            <a:endParaRPr lang="LID4096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A512F81-9FF7-4952-B4E1-758DD13CAAB1}"/>
              </a:ext>
            </a:extLst>
          </p:cNvPr>
          <p:cNvGrpSpPr/>
          <p:nvPr/>
        </p:nvGrpSpPr>
        <p:grpSpPr>
          <a:xfrm>
            <a:off x="1780118" y="1890553"/>
            <a:ext cx="4499093" cy="944592"/>
            <a:chOff x="609600" y="1859339"/>
            <a:chExt cx="5279136" cy="123742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E57D782-5C7D-482E-963F-69E898C4E705}"/>
                </a:ext>
              </a:extLst>
            </p:cNvPr>
            <p:cNvSpPr/>
            <p:nvPr/>
          </p:nvSpPr>
          <p:spPr>
            <a:xfrm>
              <a:off x="609600" y="1859339"/>
              <a:ext cx="646176" cy="1237429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UE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9704683-E0A5-41A3-9C1C-F8BA8CEF64FE}"/>
                </a:ext>
              </a:extLst>
            </p:cNvPr>
            <p:cNvSpPr/>
            <p:nvPr/>
          </p:nvSpPr>
          <p:spPr>
            <a:xfrm>
              <a:off x="2426208" y="1859339"/>
              <a:ext cx="731520" cy="1237429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RAN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FC4DD6B-1F89-42B4-B1B1-BE83D9B4053D}"/>
                </a:ext>
              </a:extLst>
            </p:cNvPr>
            <p:cNvSpPr/>
            <p:nvPr/>
          </p:nvSpPr>
          <p:spPr>
            <a:xfrm>
              <a:off x="3791712" y="1859339"/>
              <a:ext cx="731520" cy="1237429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EPC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DD39C15-24FD-4F7A-9D63-F829C8B65BF5}"/>
                </a:ext>
              </a:extLst>
            </p:cNvPr>
            <p:cNvSpPr/>
            <p:nvPr/>
          </p:nvSpPr>
          <p:spPr>
            <a:xfrm>
              <a:off x="5157216" y="1859339"/>
              <a:ext cx="731520" cy="1237429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IMS network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圆柱体 28">
              <a:extLst>
                <a:ext uri="{FF2B5EF4-FFF2-40B4-BE49-F238E27FC236}">
                  <a16:creationId xmlns:a16="http://schemas.microsoft.com/office/drawing/2014/main" id="{95A8F513-2FEB-46CE-A66B-5EAE5343913F}"/>
                </a:ext>
              </a:extLst>
            </p:cNvPr>
            <p:cNvSpPr/>
            <p:nvPr/>
          </p:nvSpPr>
          <p:spPr>
            <a:xfrm rot="5400000">
              <a:off x="2892321" y="553712"/>
              <a:ext cx="610060" cy="4114800"/>
            </a:xfrm>
            <a:prstGeom prst="can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vert270" lIns="0" rIns="0" rtlCol="0" anchor="ctr"/>
            <a:lstStyle/>
            <a:p>
              <a:pPr algn="ctr"/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IPSEC tunnel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4D1FC43-A964-4C58-A157-FB68F4B6B0D9}"/>
              </a:ext>
            </a:extLst>
          </p:cNvPr>
          <p:cNvGrpSpPr/>
          <p:nvPr/>
        </p:nvGrpSpPr>
        <p:grpSpPr>
          <a:xfrm>
            <a:off x="1780118" y="3556074"/>
            <a:ext cx="4499093" cy="958091"/>
            <a:chOff x="187207" y="3098951"/>
            <a:chExt cx="4499093" cy="95809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54C58F1-C4E6-4D7A-9E31-CD478EBF271D}"/>
                </a:ext>
              </a:extLst>
            </p:cNvPr>
            <p:cNvSpPr/>
            <p:nvPr/>
          </p:nvSpPr>
          <p:spPr>
            <a:xfrm>
              <a:off x="187207" y="3098951"/>
              <a:ext cx="550697" cy="958091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UE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535CE4D-C58E-4914-B916-149F73D8FC27}"/>
                </a:ext>
              </a:extLst>
            </p:cNvPr>
            <p:cNvSpPr/>
            <p:nvPr/>
          </p:nvSpPr>
          <p:spPr>
            <a:xfrm>
              <a:off x="1735394" y="3098951"/>
              <a:ext cx="623431" cy="958091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RAN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C4C040E-B489-45C1-829A-36ED0082FF07}"/>
                </a:ext>
              </a:extLst>
            </p:cNvPr>
            <p:cNvSpPr/>
            <p:nvPr/>
          </p:nvSpPr>
          <p:spPr>
            <a:xfrm>
              <a:off x="2899131" y="3098951"/>
              <a:ext cx="623431" cy="958091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EPC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E7D40A2-F343-4BE8-987A-B1DE86AF7F94}"/>
                </a:ext>
              </a:extLst>
            </p:cNvPr>
            <p:cNvSpPr/>
            <p:nvPr/>
          </p:nvSpPr>
          <p:spPr>
            <a:xfrm>
              <a:off x="4062869" y="3098951"/>
              <a:ext cx="623431" cy="958091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72000" tIns="0" rtlCol="0" anchor="t"/>
            <a:lstStyle/>
            <a:p>
              <a:pPr algn="ctr"/>
              <a:r>
                <a:rPr lang="en-US" altLang="zh-CN" sz="1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IMS network</a:t>
              </a:r>
              <a:endParaRPr lang="zh-CN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圆柱体 22">
              <a:extLst>
                <a:ext uri="{FF2B5EF4-FFF2-40B4-BE49-F238E27FC236}">
                  <a16:creationId xmlns:a16="http://schemas.microsoft.com/office/drawing/2014/main" id="{B6F55455-1F0A-43C2-924A-06A3E0C2CE6A}"/>
                </a:ext>
              </a:extLst>
            </p:cNvPr>
            <p:cNvSpPr/>
            <p:nvPr/>
          </p:nvSpPr>
          <p:spPr>
            <a:xfrm rot="5400000">
              <a:off x="1040503" y="3070001"/>
              <a:ext cx="423355" cy="1153239"/>
            </a:xfrm>
            <a:prstGeom prst="can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AN security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0" name="圆柱体 49">
              <a:extLst>
                <a:ext uri="{FF2B5EF4-FFF2-40B4-BE49-F238E27FC236}">
                  <a16:creationId xmlns:a16="http://schemas.microsoft.com/office/drawing/2014/main" id="{06CE56BF-70A5-453F-A8BD-E3F5ABBDC71E}"/>
                </a:ext>
              </a:extLst>
            </p:cNvPr>
            <p:cNvSpPr/>
            <p:nvPr/>
          </p:nvSpPr>
          <p:spPr>
            <a:xfrm rot="5400000">
              <a:off x="2381449" y="3265970"/>
              <a:ext cx="423355" cy="761301"/>
            </a:xfrm>
            <a:prstGeom prst="can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NDS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1" name="圆柱体 50">
              <a:extLst>
                <a:ext uri="{FF2B5EF4-FFF2-40B4-BE49-F238E27FC236}">
                  <a16:creationId xmlns:a16="http://schemas.microsoft.com/office/drawing/2014/main" id="{06A58AD5-A473-4EA7-A5D9-DE455E3B29F0}"/>
                </a:ext>
              </a:extLst>
            </p:cNvPr>
            <p:cNvSpPr/>
            <p:nvPr/>
          </p:nvSpPr>
          <p:spPr>
            <a:xfrm rot="5400000">
              <a:off x="3548414" y="3265970"/>
              <a:ext cx="423355" cy="761302"/>
            </a:xfrm>
            <a:prstGeom prst="can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sz="12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SGi</a:t>
              </a:r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security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1" name="Rectangle 3">
            <a:extLst>
              <a:ext uri="{FF2B5EF4-FFF2-40B4-BE49-F238E27FC236}">
                <a16:creationId xmlns:a16="http://schemas.microsoft.com/office/drawing/2014/main" id="{4447C181-61FC-420A-A03D-94A54706AA17}"/>
              </a:ext>
            </a:extLst>
          </p:cNvPr>
          <p:cNvSpPr/>
          <p:nvPr/>
        </p:nvSpPr>
        <p:spPr>
          <a:xfrm>
            <a:off x="410833" y="835144"/>
            <a:ext cx="11466464" cy="358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IMS signalling, the security protection mechanism is mandatory. In below table, all security mechanisms are applied to UP.</a:t>
            </a:r>
          </a:p>
        </p:txBody>
      </p:sp>
    </p:spTree>
    <p:extLst>
      <p:ext uri="{BB962C8B-B14F-4D97-AF65-F5344CB8AC3E}">
        <p14:creationId xmlns:p14="http://schemas.microsoft.com/office/powerpoint/2010/main" val="6839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01845-B708-E717-A268-1E8118E0A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3BD896B6-835A-2DE4-210C-DB09125613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97935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ED8F13C-0877-DD6F-C48B-4FFBAC156F99}"/>
              </a:ext>
            </a:extLst>
          </p:cNvPr>
          <p:cNvSpPr/>
          <p:nvPr/>
        </p:nvSpPr>
        <p:spPr>
          <a:xfrm>
            <a:off x="667135" y="19665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FCCA8C-23C5-B9E3-0A5C-123FDF0B5575}"/>
              </a:ext>
            </a:extLst>
          </p:cNvPr>
          <p:cNvSpPr/>
          <p:nvPr/>
        </p:nvSpPr>
        <p:spPr>
          <a:xfrm>
            <a:off x="257228" y="1033907"/>
            <a:ext cx="11695286" cy="600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 lvl="1">
              <a:defRPr/>
            </a:pPr>
            <a:r>
              <a:rPr lang="en-US" altLang="zh-CN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vivo’s initial proposals: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4F529C-1D2B-4A4F-9FD5-691EA87A4C02}"/>
              </a:ext>
            </a:extLst>
          </p:cNvPr>
          <p:cNvSpPr txBox="1"/>
          <p:nvPr/>
        </p:nvSpPr>
        <p:spPr>
          <a:xfrm>
            <a:off x="757382" y="1544783"/>
            <a:ext cx="10112676" cy="79162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Proposal 1:</a:t>
            </a:r>
            <a:r>
              <a:rPr lang="zh-CN" altLang="en-US" sz="1600" dirty="0"/>
              <a:t> </a:t>
            </a:r>
            <a:r>
              <a:rPr lang="en-US" altLang="zh-CN" sz="1600" dirty="0"/>
              <a:t>The IMS Signaling shall be transported over User Plane (UP)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Proposal 2:</a:t>
            </a:r>
            <a:r>
              <a:rPr lang="zh-CN" altLang="en-US" sz="1600" dirty="0"/>
              <a:t> </a:t>
            </a:r>
            <a:r>
              <a:rPr lang="en-US" altLang="zh-CN" sz="1600" dirty="0"/>
              <a:t>The IMS Signaling shall be transported over IP</a:t>
            </a:r>
          </a:p>
        </p:txBody>
      </p:sp>
    </p:spTree>
    <p:extLst>
      <p:ext uri="{BB962C8B-B14F-4D97-AF65-F5344CB8AC3E}">
        <p14:creationId xmlns:p14="http://schemas.microsoft.com/office/powerpoint/2010/main" val="463305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74148-BE68-A336-6E1F-61A41BE36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69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​​">
  <a:themeElements>
    <a:clrScheme name="战略研究部V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5FFF"/>
      </a:accent1>
      <a:accent2>
        <a:srgbClr val="1E00E6"/>
      </a:accent2>
      <a:accent3>
        <a:srgbClr val="1900AF"/>
      </a:accent3>
      <a:accent4>
        <a:srgbClr val="5F5AFF"/>
      </a:accent4>
      <a:accent5>
        <a:srgbClr val="E61423"/>
      </a:accent5>
      <a:accent6>
        <a:srgbClr val="FF8C00"/>
      </a:accent6>
      <a:hlink>
        <a:srgbClr val="0563C1"/>
      </a:hlink>
      <a:folHlink>
        <a:srgbClr val="954F72"/>
      </a:folHlink>
    </a:clrScheme>
    <a:fontScheme name="战略研究部PPT模板V3">
      <a:majorFont>
        <a:latin typeface="Times New Roman"/>
        <a:ea typeface="华文楷体"/>
        <a:cs typeface=""/>
      </a:majorFont>
      <a:minorFont>
        <a:latin typeface="Times New Roman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15F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0"/>
          </a:spcAft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oordination for strongly corresponding devices_v2.pptx" id="{54F95EC2-07B5-4707-B982-D3D135BC4785}" vid="{CD7163DE-215E-432F-B3E4-80E429A2D20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6587__x7a3f_deadline xmlns="98194d48-cc26-4b7e-909f-baa95c83abf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7CC4845EE989D469C4AF99498678D58" ma:contentTypeVersion="3" ma:contentTypeDescription="新建文档。" ma:contentTypeScope="" ma:versionID="44d3e1a13264667d893dedbd6296ef33">
  <xsd:schema xmlns:xsd="http://www.w3.org/2001/XMLSchema" xmlns:xs="http://www.w3.org/2001/XMLSchema" xmlns:p="http://schemas.microsoft.com/office/2006/metadata/properties" xmlns:ns2="1c248485-b98a-4513-a581-ff7cb1688d78" xmlns:ns3="98194d48-cc26-4b7e-909f-baa95c83abfa" targetNamespace="http://schemas.microsoft.com/office/2006/metadata/properties" ma:root="true" ma:fieldsID="d762cf83ec037ad6e143b96299c38367" ns2:_="" ns3:_="">
    <xsd:import namespace="1c248485-b98a-4513-a581-ff7cb1688d78"/>
    <xsd:import namespace="98194d48-cc26-4b7e-909f-baa95c83ab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_x6587__x7a3f_deadlin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48485-b98a-4513-a581-ff7cb1688d7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享对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享对象详细信息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194d48-cc26-4b7e-909f-baa95c83abfa" elementFormDefault="qualified">
    <xsd:import namespace="http://schemas.microsoft.com/office/2006/documentManagement/types"/>
    <xsd:import namespace="http://schemas.microsoft.com/office/infopath/2007/PartnerControls"/>
    <xsd:element name="_x6587__x7a3f_deadline" ma:index="10" nillable="true" ma:displayName="文稿deadline" ma:description="文稿上传截止时间" ma:internalName="_x6587__x7a3f_deadlin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232DAC-9758-4DA2-88B3-E0F4AA55C9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670166-1F7B-4048-9AE9-56A2BBA19854}">
  <ds:schemaRefs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1c248485-b98a-4513-a581-ff7cb1688d78"/>
    <ds:schemaRef ds:uri="http://schemas.microsoft.com/office/2006/documentManagement/types"/>
    <ds:schemaRef ds:uri="98194d48-cc26-4b7e-909f-baa95c83abfa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38879C5-A1F3-4245-8D71-E05091B5E3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248485-b98a-4513-a581-ff7cb1688d78"/>
    <ds:schemaRef ds:uri="98194d48-cc26-4b7e-909f-baa95c83a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vivo模板2020</Template>
  <TotalTime>27180</TotalTime>
  <Words>1051</Words>
  <Application>Microsoft Office PowerPoint</Application>
  <PresentationFormat>宽屏</PresentationFormat>
  <Paragraphs>105</Paragraphs>
  <Slides>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-apple-system</vt:lpstr>
      <vt:lpstr>ArialMT</vt:lpstr>
      <vt:lpstr>等线</vt:lpstr>
      <vt:lpstr>华文楷体</vt:lpstr>
      <vt:lpstr>Arial</vt:lpstr>
      <vt:lpstr>Calibri</vt:lpstr>
      <vt:lpstr>Times New Roman</vt:lpstr>
      <vt:lpstr>Wingdings</vt:lpstr>
      <vt:lpstr>Office 主题​​</vt:lpstr>
      <vt:lpstr>think-cell Slide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huangcuixia</dc:creator>
  <cp:lastModifiedBy>vivo-SL</cp:lastModifiedBy>
  <cp:revision>1200</cp:revision>
  <dcterms:created xsi:type="dcterms:W3CDTF">2020-03-21T08:19:06Z</dcterms:created>
  <dcterms:modified xsi:type="dcterms:W3CDTF">2025-11-07T14:33:13Z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0x01010057CC4845EE989D469C4AF99498678D58</vt:lpwstr>
  </property>
</Properties>
</file>