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74" r:id="rId6"/>
    <p:sldId id="1135" r:id="rId7"/>
    <p:sldId id="1138" r:id="rId8"/>
    <p:sldId id="1139" r:id="rId9"/>
    <p:sldId id="1140" r:id="rId10"/>
    <p:sldId id="1137"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A2872E6-D398-49EE-BD77-E0F703F7AD7D}" v="7" dt="2025-08-07T09:43:04.73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80" autoAdjust="0"/>
    <p:restoredTop sz="96334" autoAdjust="0"/>
  </p:normalViewPr>
  <p:slideViewPr>
    <p:cSldViewPr snapToGrid="0">
      <p:cViewPr varScale="1">
        <p:scale>
          <a:sx n="80" d="100"/>
          <a:sy n="80" d="100"/>
        </p:scale>
        <p:origin x="336"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32337023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4335544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lgn="just">
              <a:buFont typeface="Wingdings" panose="05000000000000000000" pitchFamily="2" charset="2"/>
              <a:buChar char="§"/>
            </a:pPr>
            <a:r>
              <a:rPr lang="en-US" sz="1200" dirty="0"/>
              <a:t>F</a:t>
            </a:r>
            <a:r>
              <a:rPr lang="en-US" altLang="zh-CN" sz="1200" dirty="0"/>
              <a:t>or </a:t>
            </a:r>
            <a:r>
              <a:rPr lang="en-US" sz="1200" dirty="0"/>
              <a:t>voice over GEO scenarios, the </a:t>
            </a:r>
            <a:r>
              <a:rPr lang="en-US" sz="1200" dirty="0" err="1"/>
              <a:t>ptime</a:t>
            </a:r>
            <a:r>
              <a:rPr lang="en-US" sz="1200" dirty="0"/>
              <a:t> values of voice and SID packets are often multiples of each other—or even identical—and according to SA4, their packet sizes can also be similar. Hence, it is feasible to use the TS_SCALED_LSB field in the UO-1 (2 bytes) packet to reconstruct the actual RTP timestamp.</a:t>
            </a:r>
          </a:p>
          <a:p>
            <a:pPr lvl="1" algn="just">
              <a:buFont typeface="Wingdings" panose="05000000000000000000" pitchFamily="2" charset="2"/>
              <a:buChar char="§"/>
            </a:pPr>
            <a:r>
              <a:rPr lang="en-US" sz="1200" dirty="0"/>
              <a:t>Regarding timing loss (especially codec-related timing), it should be considered an implementation-specific issue rather than a general protocol limitation.</a:t>
            </a:r>
          </a:p>
          <a:p>
            <a:pPr lvl="1" algn="just">
              <a:buFont typeface="Wingdings" panose="05000000000000000000" pitchFamily="2" charset="2"/>
              <a:buChar char="§"/>
            </a:pPr>
            <a:r>
              <a:rPr lang="en-US" sz="1200" dirty="0"/>
              <a:t>Even if packet sizes differ, based on RAN2’s feedback, such issues can be mitigated through further study—for example, by transmitting other data when residual resources are available.</a:t>
            </a:r>
          </a:p>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637611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41529368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656064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20387679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7</a:t>
            </a:fld>
            <a:endParaRPr lang="en-GB" altLang="en-US"/>
          </a:p>
        </p:txBody>
      </p:sp>
    </p:spTree>
    <p:extLst>
      <p:ext uri="{BB962C8B-B14F-4D97-AF65-F5344CB8AC3E}">
        <p14:creationId xmlns:p14="http://schemas.microsoft.com/office/powerpoint/2010/main" val="131176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691896" y="3124199"/>
            <a:ext cx="10177272" cy="1210014"/>
          </a:xfrm>
        </p:spPr>
        <p:txBody>
          <a:bodyPr/>
          <a:lstStyle/>
          <a:p>
            <a:pPr algn="ctr" eaLnBrk="1" hangingPunct="1"/>
            <a:r>
              <a:rPr lang="en-GB" dirty="0"/>
              <a:t>Discussion on IP </a:t>
            </a:r>
            <a:r>
              <a:rPr lang="en-US" altLang="zh-CN" dirty="0"/>
              <a:t>vs. Non-IP v2</a:t>
            </a:r>
            <a:br>
              <a:rPr lang="en-US" altLang="zh-CN" dirty="0"/>
            </a:br>
            <a:endParaRPr lang="en-GB" altLang="en-US" dirty="0"/>
          </a:p>
        </p:txBody>
      </p:sp>
      <p:sp>
        <p:nvSpPr>
          <p:cNvPr id="2" name="Title 1">
            <a:extLst>
              <a:ext uri="{FF2B5EF4-FFF2-40B4-BE49-F238E27FC236}">
                <a16:creationId xmlns="" xmlns:a16="http://schemas.microsoft.com/office/drawing/2014/main" id="{ADA7EBB1-4FAE-A85E-B59E-ACB9970CAA2F}"/>
              </a:ext>
            </a:extLst>
          </p:cNvPr>
          <p:cNvSpPr txBox="1">
            <a:spLocks/>
          </p:cNvSpPr>
          <p:nvPr/>
        </p:nvSpPr>
        <p:spPr bwMode="auto">
          <a:xfrm>
            <a:off x="858874" y="5059019"/>
            <a:ext cx="10177272" cy="850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altLang="en-US" sz="2400" b="1" dirty="0" smtClean="0"/>
              <a:t>ZTE</a:t>
            </a:r>
            <a:r>
              <a:rPr lang="en-GB" altLang="en-US" sz="2400" b="1" dirty="0"/>
              <a:t>, CMCC, </a:t>
            </a:r>
            <a:r>
              <a:rPr lang="en-GB" altLang="en-US" sz="2400" b="1" dirty="0" err="1"/>
              <a:t>MediaTek</a:t>
            </a:r>
            <a:r>
              <a:rPr lang="en-GB" altLang="en-US" sz="2400" b="1" dirty="0"/>
              <a:t> Inc.</a:t>
            </a:r>
          </a:p>
          <a:p>
            <a:pPr algn="ctr" eaLnBrk="1" hangingPunct="1"/>
            <a:endParaRPr lang="en-GB" altLang="en-US" sz="2400" b="1" dirty="0"/>
          </a:p>
        </p:txBody>
      </p:sp>
      <p:sp>
        <p:nvSpPr>
          <p:cNvPr id="4" name="Title 1">
            <a:extLst>
              <a:ext uri="{FF2B5EF4-FFF2-40B4-BE49-F238E27FC236}">
                <a16:creationId xmlns="" xmlns:a16="http://schemas.microsoft.com/office/drawing/2014/main" id="{6BFCA172-672F-4297-B767-9F7EDE373FA1}"/>
              </a:ext>
            </a:extLst>
          </p:cNvPr>
          <p:cNvSpPr txBox="1">
            <a:spLocks/>
          </p:cNvSpPr>
          <p:nvPr/>
        </p:nvSpPr>
        <p:spPr bwMode="auto">
          <a:xfrm>
            <a:off x="691896" y="2889546"/>
            <a:ext cx="10177272" cy="1210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eaLnBrk="1" hangingPunct="1"/>
            <a:r>
              <a:rPr lang="en-GB" sz="3200" dirty="0"/>
              <a:t>                                   </a:t>
            </a:r>
            <a:r>
              <a:rPr lang="en-US" sz="3200" dirty="0"/>
              <a:t>(</a:t>
            </a:r>
            <a:r>
              <a:rPr lang="en-US" sz="3200" dirty="0" err="1"/>
              <a:t>RoHC</a:t>
            </a:r>
            <a:r>
              <a:rPr lang="en-US" sz="3200" dirty="0"/>
              <a:t>)        (reduced RTP)</a:t>
            </a:r>
            <a:endParaRPr lang="en-GB" altLang="en-US" sz="3200" dirty="0"/>
          </a:p>
        </p:txBody>
      </p:sp>
      <p:sp>
        <p:nvSpPr>
          <p:cNvPr id="5" name="TextBox 3"/>
          <p:cNvSpPr txBox="1"/>
          <p:nvPr/>
        </p:nvSpPr>
        <p:spPr>
          <a:xfrm>
            <a:off x="110458" y="119746"/>
            <a:ext cx="6614983" cy="646331"/>
          </a:xfrm>
          <a:prstGeom prst="rect">
            <a:avLst/>
          </a:prstGeom>
          <a:noFill/>
        </p:spPr>
        <p:txBody>
          <a:bodyPr wrap="square" rtlCol="0">
            <a:sp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hangingPunct="0"/>
            <a:r>
              <a:rPr lang="en-GB" altLang="ko-KR" b="1" dirty="0">
                <a:solidFill>
                  <a:srgbClr val="0000FF"/>
                </a:solidFill>
                <a:cs typeface="Arial" panose="020B0604020202020204" pitchFamily="34" charset="0"/>
              </a:rPr>
              <a:t>3GPP TSG SA WG2#172</a:t>
            </a:r>
          </a:p>
          <a:p>
            <a:pPr hangingPunct="0"/>
            <a:r>
              <a:rPr lang="en-US" altLang="ko-KR" b="1" dirty="0">
                <a:solidFill>
                  <a:srgbClr val="0000FF"/>
                </a:solidFill>
                <a:cs typeface="Arial" panose="020B0604020202020204" pitchFamily="34" charset="0"/>
              </a:rPr>
              <a:t>17- 21 November, 2025, Dallas, </a:t>
            </a:r>
            <a:r>
              <a:rPr lang="en-US" altLang="ko-KR" b="1" dirty="0" smtClean="0">
                <a:solidFill>
                  <a:srgbClr val="0000FF"/>
                </a:solidFill>
                <a:cs typeface="Arial" panose="020B0604020202020204" pitchFamily="34" charset="0"/>
              </a:rPr>
              <a:t>US</a:t>
            </a:r>
            <a:endParaRPr lang="ko-KR" altLang="en-US" b="1" dirty="0">
              <a:solidFill>
                <a:srgbClr val="0000FF"/>
              </a:solidFill>
              <a:cs typeface="Arial" panose="020B0604020202020204" pitchFamily="34" charset="0"/>
            </a:endParaRPr>
          </a:p>
        </p:txBody>
      </p:sp>
      <p:sp>
        <p:nvSpPr>
          <p:cNvPr id="6" name="제목 1"/>
          <p:cNvSpPr txBox="1">
            <a:spLocks/>
          </p:cNvSpPr>
          <p:nvPr/>
        </p:nvSpPr>
        <p:spPr>
          <a:xfrm>
            <a:off x="10045059" y="119746"/>
            <a:ext cx="1438472" cy="271177"/>
          </a:xfrm>
          <a:prstGeom prst="rect">
            <a:avLst/>
          </a:prstGeom>
        </p:spPr>
        <p:txBody>
          <a:bodyPr vert="horz" lIns="91440" tIns="45720" rIns="91440" bIns="45720" rtlCol="0" anchor="t">
            <a:noAutofit/>
          </a:bodyPr>
          <a:ls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algn="r"/>
            <a:r>
              <a:rPr lang="en-US" altLang="ko-KR" sz="1600" b="1" dirty="0" smtClean="0">
                <a:solidFill>
                  <a:srgbClr val="0000FF"/>
                </a:solidFill>
              </a:rPr>
              <a:t>S2-2510377</a:t>
            </a:r>
            <a:endParaRPr lang="ko-KR" altLang="en-US" sz="1600" b="1" dirty="0">
              <a:solidFill>
                <a:srgbClr val="0000FF"/>
              </a:solidFill>
            </a:endParaRP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83612E-7EB5-5090-5A30-2D93C81390B2}"/>
              </a:ext>
            </a:extLst>
          </p:cNvPr>
          <p:cNvSpPr>
            <a:spLocks noGrp="1"/>
          </p:cNvSpPr>
          <p:nvPr>
            <p:ph type="title"/>
          </p:nvPr>
        </p:nvSpPr>
        <p:spPr>
          <a:xfrm>
            <a:off x="220135" y="-32159"/>
            <a:ext cx="10515600" cy="1130301"/>
          </a:xfrm>
        </p:spPr>
        <p:txBody>
          <a:bodyPr/>
          <a:lstStyle/>
          <a:p>
            <a:r>
              <a:rPr lang="en-GB" sz="3600" dirty="0"/>
              <a:t>IP with </a:t>
            </a:r>
            <a:r>
              <a:rPr lang="en-GB" sz="3600" dirty="0" err="1"/>
              <a:t>RoHC</a:t>
            </a:r>
            <a:r>
              <a:rPr lang="en-GB" sz="3600" dirty="0"/>
              <a:t> for voice</a:t>
            </a:r>
          </a:p>
        </p:txBody>
      </p:sp>
      <p:sp>
        <p:nvSpPr>
          <p:cNvPr id="3" name="Content Placeholder 2">
            <a:extLst>
              <a:ext uri="{FF2B5EF4-FFF2-40B4-BE49-F238E27FC236}">
                <a16:creationId xmlns="" xmlns:a16="http://schemas.microsoft.com/office/drawing/2014/main" id="{F84DAC9F-072E-08FE-572C-805AC4BAD6A7}"/>
              </a:ext>
            </a:extLst>
          </p:cNvPr>
          <p:cNvSpPr>
            <a:spLocks noGrp="1"/>
          </p:cNvSpPr>
          <p:nvPr>
            <p:ph idx="1"/>
          </p:nvPr>
        </p:nvSpPr>
        <p:spPr>
          <a:xfrm>
            <a:off x="164475" y="1868500"/>
            <a:ext cx="11770433" cy="3124370"/>
          </a:xfrm>
          <a:solidFill>
            <a:schemeClr val="bg1"/>
          </a:solidFill>
        </p:spPr>
        <p:txBody>
          <a:bodyPr/>
          <a:lstStyle/>
          <a:p>
            <a:pPr marL="0" indent="0" algn="just">
              <a:buNone/>
            </a:pPr>
            <a:r>
              <a:rPr lang="en-US" sz="1200" dirty="0"/>
              <a:t>In SA2#170, SA2 raised several questions in LS(S2-2507636) to RAN1 and RAN2 to clarify whether </a:t>
            </a:r>
            <a:r>
              <a:rPr lang="en-US" sz="1200" dirty="0" err="1"/>
              <a:t>RoHC</a:t>
            </a:r>
            <a:r>
              <a:rPr lang="en-US" sz="1200" dirty="0"/>
              <a:t> is a potential factor that deteriorates the call interruption issue. The responses are as follows:</a:t>
            </a:r>
          </a:p>
          <a:p>
            <a:pPr lvl="1" algn="just">
              <a:buFont typeface="Wingdings" panose="05000000000000000000" pitchFamily="2" charset="2"/>
              <a:buChar char="§"/>
            </a:pPr>
            <a:r>
              <a:rPr lang="en-GB" sz="1200" b="1" dirty="0"/>
              <a:t>Question 1</a:t>
            </a:r>
            <a:r>
              <a:rPr lang="en-US" sz="1200" dirty="0"/>
              <a:t> (To RAN2): Does RAN2 have any observation on how many consecutive packets lost or erroneously decompressed will trigger the </a:t>
            </a:r>
            <a:r>
              <a:rPr lang="en-US" sz="1200" dirty="0" err="1"/>
              <a:t>RoHC</a:t>
            </a:r>
            <a:r>
              <a:rPr lang="en-US" sz="1200" dirty="0"/>
              <a:t> state fall back at the compressor when using </a:t>
            </a:r>
            <a:r>
              <a:rPr lang="en-US" sz="1200" dirty="0" err="1"/>
              <a:t>RoHC</a:t>
            </a:r>
            <a:r>
              <a:rPr lang="en-US" sz="1200" dirty="0"/>
              <a:t>?</a:t>
            </a:r>
          </a:p>
          <a:p>
            <a:pPr marL="457200" lvl="1" indent="0" algn="just">
              <a:buNone/>
            </a:pPr>
            <a:r>
              <a:rPr lang="en-US" sz="1200" b="1" dirty="0"/>
              <a:t>RAN2 reply to Question 1: </a:t>
            </a:r>
            <a:r>
              <a:rPr lang="en-US" sz="1200" dirty="0"/>
              <a:t>RAN2 is not able to make any observation on how many consecutive packets lost or erroneously decompressed will trigger the </a:t>
            </a:r>
            <a:r>
              <a:rPr lang="en-US" sz="1200" dirty="0" err="1"/>
              <a:t>RoHC</a:t>
            </a:r>
            <a:r>
              <a:rPr lang="en-US" sz="1200" dirty="0"/>
              <a:t> state fall back at the compressor when using </a:t>
            </a:r>
            <a:r>
              <a:rPr lang="en-US" sz="1200" dirty="0" err="1"/>
              <a:t>RoHC</a:t>
            </a:r>
            <a:r>
              <a:rPr lang="en-US" sz="1200" dirty="0"/>
              <a:t>, and thinks the </a:t>
            </a:r>
            <a:r>
              <a:rPr lang="en-US" sz="1200" b="1" dirty="0">
                <a:solidFill>
                  <a:srgbClr val="C00000"/>
                </a:solidFill>
              </a:rPr>
              <a:t>implementation </a:t>
            </a:r>
            <a:r>
              <a:rPr lang="en-US" sz="1200" dirty="0"/>
              <a:t>of ROHC functions (e.g., compression and decompression) falls outside of RAN2 scope.</a:t>
            </a:r>
          </a:p>
          <a:p>
            <a:pPr marL="457200" lvl="1" indent="0" algn="just">
              <a:buNone/>
            </a:pPr>
            <a:endParaRPr lang="en-US" sz="300" dirty="0"/>
          </a:p>
          <a:p>
            <a:pPr lvl="1" algn="just">
              <a:buFont typeface="Wingdings" panose="05000000000000000000" pitchFamily="2" charset="2"/>
              <a:buChar char="§"/>
            </a:pPr>
            <a:r>
              <a:rPr lang="en-GB" sz="1200" b="1" dirty="0"/>
              <a:t>Question 2 (To RAN1): </a:t>
            </a:r>
            <a:r>
              <a:rPr lang="en-GB" sz="1200" dirty="0"/>
              <a:t>Can RAN1 provide any data regarding the probability that such number of consecutive packets e.g. 16 or 64 can be lost or erroneously decompressed? How often such event can occur?</a:t>
            </a:r>
            <a:endParaRPr lang="en-US" sz="1200" dirty="0"/>
          </a:p>
          <a:p>
            <a:pPr marL="457200" lvl="1" indent="0" algn="just">
              <a:buNone/>
            </a:pPr>
            <a:r>
              <a:rPr lang="en-GB" sz="1200" b="1" dirty="0"/>
              <a:t>RAN1 reply</a:t>
            </a:r>
            <a:r>
              <a:rPr lang="en-GB" sz="1200" dirty="0"/>
              <a:t>:</a:t>
            </a:r>
            <a:r>
              <a:rPr lang="en-US" sz="1200" dirty="0"/>
              <a:t> Assuming line-of-sight condition for the duration of the call, no change in large scale parameters (e.g. fixed shadowing), and using an NTN TDL-C channel model (which is a channel model previously used by RAN1 and SA4 evaluations), </a:t>
            </a:r>
            <a:r>
              <a:rPr lang="en-US" sz="1200" b="1" dirty="0">
                <a:solidFill>
                  <a:srgbClr val="C00000"/>
                </a:solidFill>
              </a:rPr>
              <a:t>the probability of having 16 or 64 packets consecutively lost is negligible </a:t>
            </a:r>
            <a:r>
              <a:rPr lang="en-US" sz="1200" dirty="0"/>
              <a:t>under typical operating conditions (e.g. up to 10% packet error rate)</a:t>
            </a:r>
          </a:p>
          <a:p>
            <a:pPr marL="457200" lvl="1" indent="0" algn="just">
              <a:buNone/>
            </a:pPr>
            <a:r>
              <a:rPr lang="en-US" sz="1200" dirty="0"/>
              <a:t>For the case of line-of-sight not being guaranteed for the duration of the call, an intermittent blockage (e.g. according to the land mobile satellite channel model in TR 38.811) may still occur in practice, in which case the probability of having 16 or 64 packets consecutively lost may not be negligible. RAN1 has not reached consensus on whether to consider this case.</a:t>
            </a:r>
          </a:p>
          <a:p>
            <a:pPr marL="457200" lvl="1" indent="0" algn="just">
              <a:buNone/>
            </a:pPr>
            <a:endParaRPr lang="en-US" sz="300" dirty="0"/>
          </a:p>
          <a:p>
            <a:pPr lvl="1" algn="just">
              <a:buFont typeface="Wingdings" panose="05000000000000000000" pitchFamily="2" charset="2"/>
              <a:buChar char="§"/>
            </a:pPr>
            <a:r>
              <a:rPr lang="en-US" sz="1200" b="1" dirty="0"/>
              <a:t>Question 3 (To RAN2): </a:t>
            </a:r>
            <a:r>
              <a:rPr lang="en-US" sz="1200" dirty="0"/>
              <a:t>Can RAN2 confirm whether scheduling methods for support of IMS voice over NB-</a:t>
            </a:r>
            <a:r>
              <a:rPr lang="en-US" sz="1200" dirty="0" err="1"/>
              <a:t>IoT</a:t>
            </a:r>
            <a:r>
              <a:rPr lang="en-US" sz="1200" dirty="0"/>
              <a:t> NTN can handle the voice packets of different sizes changing dynamically?</a:t>
            </a:r>
          </a:p>
          <a:p>
            <a:pPr marL="457200" lvl="1" indent="0" algn="just">
              <a:buNone/>
            </a:pPr>
            <a:r>
              <a:rPr lang="en-US" sz="1200" b="1" dirty="0"/>
              <a:t>RAN2 reply to Question 3</a:t>
            </a:r>
            <a:r>
              <a:rPr lang="en-US" sz="1200" dirty="0"/>
              <a:t>: Scheduling methods may handle the voice packets of different sizes (e.g., via semi-persistent scheduling and dynamic scheduling, including over-provisioning of resources in UL), but </a:t>
            </a:r>
            <a:r>
              <a:rPr lang="en-US" sz="1200" b="1" dirty="0">
                <a:solidFill>
                  <a:srgbClr val="C00000"/>
                </a:solidFill>
              </a:rPr>
              <a:t>RAN2 will further study and discuss the details of the scheduling mechanism to avoid the potential issues.</a:t>
            </a:r>
          </a:p>
          <a:p>
            <a:pPr algn="just"/>
            <a:r>
              <a:rPr lang="en-US" altLang="zh-TW" sz="1400" b="1" dirty="0">
                <a:solidFill>
                  <a:prstClr val="black"/>
                </a:solidFill>
              </a:rPr>
              <a:t>Observation 1: Neither RAN1 nor RAN2 identify critical </a:t>
            </a:r>
            <a:r>
              <a:rPr lang="en-US" altLang="zh-TW" sz="1400" b="1" dirty="0" err="1">
                <a:solidFill>
                  <a:prstClr val="black"/>
                </a:solidFill>
              </a:rPr>
              <a:t>RoHC</a:t>
            </a:r>
            <a:r>
              <a:rPr lang="en-US" altLang="zh-TW" sz="1400" b="1" dirty="0">
                <a:solidFill>
                  <a:prstClr val="black"/>
                </a:solidFill>
              </a:rPr>
              <a:t> </a:t>
            </a:r>
            <a:r>
              <a:rPr lang="en-US" altLang="zh-TW" sz="1400" b="1" dirty="0" smtClean="0">
                <a:solidFill>
                  <a:prstClr val="black"/>
                </a:solidFill>
              </a:rPr>
              <a:t>issues:</a:t>
            </a:r>
            <a:endParaRPr lang="fr-FR" sz="1400" b="1" dirty="0">
              <a:solidFill>
                <a:prstClr val="black"/>
              </a:solidFill>
            </a:endParaRPr>
          </a:p>
          <a:p>
            <a:pPr lvl="1" algn="just"/>
            <a:r>
              <a:rPr lang="fr-FR" sz="1100" b="1" dirty="0">
                <a:solidFill>
                  <a:prstClr val="black"/>
                </a:solidFill>
              </a:rPr>
              <a:t>Observation1.1: </a:t>
            </a:r>
            <a:r>
              <a:rPr lang="en-US" sz="1100" b="1" dirty="0">
                <a:solidFill>
                  <a:prstClr val="black"/>
                </a:solidFill>
              </a:rPr>
              <a:t>Assuming line‑of‑sight condition throughout the call, the probability of 16 or 64 consecutive packet losses is negligible; therefore, </a:t>
            </a:r>
            <a:r>
              <a:rPr lang="en-US" sz="1100" b="1" dirty="0" err="1">
                <a:solidFill>
                  <a:prstClr val="black"/>
                </a:solidFill>
              </a:rPr>
              <a:t>RoHC</a:t>
            </a:r>
            <a:r>
              <a:rPr lang="en-US" sz="1100" b="1" dirty="0">
                <a:solidFill>
                  <a:prstClr val="black"/>
                </a:solidFill>
              </a:rPr>
              <a:t> state fallback is unlikely to occur.</a:t>
            </a:r>
          </a:p>
          <a:p>
            <a:pPr lvl="1" algn="just"/>
            <a:r>
              <a:rPr lang="fr-FR" sz="1100" b="1" dirty="0">
                <a:solidFill>
                  <a:prstClr val="black"/>
                </a:solidFill>
              </a:rPr>
              <a:t>Observation1.2: S</a:t>
            </a:r>
            <a:r>
              <a:rPr lang="en-US" sz="1100" b="1" dirty="0" err="1">
                <a:solidFill>
                  <a:prstClr val="black"/>
                </a:solidFill>
              </a:rPr>
              <a:t>cheduling</a:t>
            </a:r>
            <a:r>
              <a:rPr lang="en-US" sz="1100" b="1" dirty="0">
                <a:solidFill>
                  <a:prstClr val="black"/>
                </a:solidFill>
              </a:rPr>
              <a:t> method can support dynamically changing voice packet sizes, and the potential issues will be further studied and avoided by RAN.</a:t>
            </a:r>
          </a:p>
        </p:txBody>
      </p:sp>
      <p:sp>
        <p:nvSpPr>
          <p:cNvPr id="6" name="文本框 5"/>
          <p:cNvSpPr txBox="1"/>
          <p:nvPr/>
        </p:nvSpPr>
        <p:spPr>
          <a:xfrm>
            <a:off x="234464" y="834561"/>
            <a:ext cx="4536503" cy="423706"/>
          </a:xfrm>
          <a:prstGeom prst="rect">
            <a:avLst/>
          </a:prstGeom>
          <a:noFill/>
        </p:spPr>
        <p:txBody>
          <a:bodyPr wrap="square" rtlCol="0">
            <a:spAutoFit/>
          </a:bodyPr>
          <a:lstStyle/>
          <a:p>
            <a:pPr algn="just">
              <a:lnSpc>
                <a:spcPts val="2800"/>
              </a:lnSpc>
            </a:pP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LS replied from RAN</a:t>
            </a:r>
            <a:endParaRPr lang="zh-CN" altLang="en-US" sz="2000" b="1" dirty="0">
              <a:solidFill>
                <a:schemeClr val="tx1">
                  <a:lumMod val="65000"/>
                  <a:lumOff val="35000"/>
                </a:schemeClr>
              </a:solidFill>
            </a:endParaRPr>
          </a:p>
        </p:txBody>
      </p:sp>
    </p:spTree>
    <p:extLst>
      <p:ext uri="{BB962C8B-B14F-4D97-AF65-F5344CB8AC3E}">
        <p14:creationId xmlns:p14="http://schemas.microsoft.com/office/powerpoint/2010/main" val="142094283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84DAC9F-072E-08FE-572C-805AC4BAD6A7}"/>
              </a:ext>
            </a:extLst>
          </p:cNvPr>
          <p:cNvSpPr>
            <a:spLocks noGrp="1"/>
          </p:cNvSpPr>
          <p:nvPr>
            <p:ph idx="1"/>
          </p:nvPr>
        </p:nvSpPr>
        <p:spPr>
          <a:xfrm>
            <a:off x="164011" y="1733508"/>
            <a:ext cx="11643781" cy="3124370"/>
          </a:xfrm>
        </p:spPr>
        <p:txBody>
          <a:bodyPr/>
          <a:lstStyle/>
          <a:p>
            <a:pPr marL="0" indent="0" algn="just">
              <a:lnSpc>
                <a:spcPct val="80000"/>
              </a:lnSpc>
              <a:buNone/>
            </a:pPr>
            <a:r>
              <a:rPr lang="en-US" sz="1200" dirty="0"/>
              <a:t>Based on S2‑2504678 (QC), S2‑2507102 (ZTE), S2‑2509144 (QC), and LS replies from RAN1/RAN2, the updated clarifications on </a:t>
            </a:r>
            <a:r>
              <a:rPr lang="en-US" sz="1200" dirty="0" err="1"/>
              <a:t>RoHC</a:t>
            </a:r>
            <a:r>
              <a:rPr lang="en-US" sz="1200" dirty="0"/>
              <a:t> issues are summarized as follows:</a:t>
            </a:r>
          </a:p>
          <a:p>
            <a:pPr algn="just">
              <a:lnSpc>
                <a:spcPct val="80000"/>
              </a:lnSpc>
            </a:pPr>
            <a:r>
              <a:rPr lang="en-US" sz="1200" b="1" dirty="0"/>
              <a:t>issue2-call interruptions:</a:t>
            </a:r>
          </a:p>
          <a:p>
            <a:pPr marL="457200" lvl="1" indent="0" algn="just">
              <a:lnSpc>
                <a:spcPct val="80000"/>
              </a:lnSpc>
              <a:buNone/>
            </a:pPr>
            <a:r>
              <a:rPr lang="en-US" sz="1200" dirty="0"/>
              <a:t>RAN1/RAN2 indicate the probability of </a:t>
            </a:r>
            <a:r>
              <a:rPr lang="en-US" sz="1200" dirty="0" err="1"/>
              <a:t>RoHC</a:t>
            </a:r>
            <a:r>
              <a:rPr lang="en-US" sz="1200" dirty="0"/>
              <a:t> state fallback due to packet loss is negligible</a:t>
            </a:r>
            <a:r>
              <a:rPr lang="zh-CN" altLang="en-US" sz="1200" dirty="0"/>
              <a:t>→</a:t>
            </a:r>
            <a:r>
              <a:rPr lang="en-US" sz="1200" b="1" dirty="0">
                <a:solidFill>
                  <a:srgbClr val="C00000"/>
                </a:solidFill>
              </a:rPr>
              <a:t>Call interruptions caused by </a:t>
            </a:r>
            <a:r>
              <a:rPr lang="en-US" sz="1200" b="1" dirty="0" err="1">
                <a:solidFill>
                  <a:srgbClr val="C00000"/>
                </a:solidFill>
              </a:rPr>
              <a:t>RoHC</a:t>
            </a:r>
            <a:r>
              <a:rPr lang="en-US" sz="1200" b="1" dirty="0">
                <a:solidFill>
                  <a:srgbClr val="C00000"/>
                </a:solidFill>
              </a:rPr>
              <a:t> fallback should not be considered</a:t>
            </a:r>
            <a:r>
              <a:rPr lang="en-US" sz="1200" dirty="0"/>
              <a:t>.</a:t>
            </a:r>
          </a:p>
          <a:p>
            <a:pPr algn="just">
              <a:lnSpc>
                <a:spcPct val="80000"/>
              </a:lnSpc>
            </a:pPr>
            <a:r>
              <a:rPr lang="en-US" sz="1200" b="1" dirty="0"/>
              <a:t>issue3-over/under scheduling</a:t>
            </a:r>
            <a:r>
              <a:rPr lang="zh-CN" altLang="en-US" sz="1200" b="1" dirty="0"/>
              <a:t>：</a:t>
            </a:r>
            <a:r>
              <a:rPr lang="en-US" sz="1200" dirty="0"/>
              <a:t>Earlier concern: packet size difference (voice vs. SID) could waste resources, and that UOR2-EXT3 (10–12B) should be used to explicitly indicate TIME_STRIDE and prevent timing loss. However,</a:t>
            </a:r>
          </a:p>
          <a:p>
            <a:pPr lvl="1" algn="just">
              <a:lnSpc>
                <a:spcPct val="80000"/>
              </a:lnSpc>
              <a:buFont typeface="Wingdings" panose="05000000000000000000" pitchFamily="2" charset="2"/>
              <a:buChar char="§"/>
            </a:pPr>
            <a:r>
              <a:rPr lang="en-US" sz="1200" dirty="0"/>
              <a:t>F</a:t>
            </a:r>
            <a:r>
              <a:rPr lang="en-US" altLang="zh-CN" sz="1200" dirty="0"/>
              <a:t>or </a:t>
            </a:r>
            <a:r>
              <a:rPr lang="en-US" sz="1200" dirty="0"/>
              <a:t>voice over GEO scenarios, the </a:t>
            </a:r>
            <a:r>
              <a:rPr lang="en-US" sz="1200" dirty="0" err="1"/>
              <a:t>ptime</a:t>
            </a:r>
            <a:r>
              <a:rPr lang="en-US" sz="1200" dirty="0"/>
              <a:t> of voice and SID packets is often identical or a multiple times of each other per SA4. Therefore, UO‑1 (2B) with TS_SCALED_LSB is sufficient to reconstruct the RTP timestamp.</a:t>
            </a:r>
          </a:p>
          <a:p>
            <a:pPr lvl="1" algn="just">
              <a:lnSpc>
                <a:spcPct val="80000"/>
              </a:lnSpc>
              <a:buFont typeface="Wingdings" panose="05000000000000000000" pitchFamily="2" charset="2"/>
              <a:buChar char="§"/>
            </a:pPr>
            <a:r>
              <a:rPr lang="en-US" sz="1200" dirty="0"/>
              <a:t>Timing loss (especially codec-related timing) should be considered as an issue caused by implementation, rather than the drawback of </a:t>
            </a:r>
            <a:r>
              <a:rPr lang="en-US" sz="1200" dirty="0" err="1"/>
              <a:t>RoHC</a:t>
            </a:r>
            <a:r>
              <a:rPr lang="en-US" sz="1200" dirty="0"/>
              <a:t> </a:t>
            </a:r>
            <a:r>
              <a:rPr lang="en-US" sz="1200" dirty="0" smtClean="0"/>
              <a:t>protocol.</a:t>
            </a:r>
            <a:endParaRPr lang="en-US" sz="1200" dirty="0"/>
          </a:p>
          <a:p>
            <a:pPr lvl="1" algn="just">
              <a:lnSpc>
                <a:spcPct val="80000"/>
              </a:lnSpc>
              <a:buFont typeface="Wingdings" panose="05000000000000000000" pitchFamily="2" charset="2"/>
              <a:buChar char="§"/>
            </a:pPr>
            <a:r>
              <a:rPr lang="en-US" sz="1200" dirty="0"/>
              <a:t>Based on RAN2’s feedback, further study can mitigate residual resource waste.</a:t>
            </a:r>
          </a:p>
          <a:p>
            <a:pPr marL="228600" lvl="1" algn="just">
              <a:lnSpc>
                <a:spcPct val="80000"/>
              </a:lnSpc>
              <a:spcBef>
                <a:spcPts val="1000"/>
              </a:spcBef>
              <a:buBlip>
                <a:blip r:embed="rId3"/>
              </a:buBlip>
            </a:pPr>
            <a:r>
              <a:rPr lang="en-US" sz="1200" b="1" dirty="0"/>
              <a:t>Issue4-ROHC overhead bit rate: </a:t>
            </a:r>
            <a:r>
              <a:rPr lang="en-US" sz="1200" dirty="0"/>
              <a:t>It was previously proposed </a:t>
            </a:r>
            <a:r>
              <a:rPr lang="en-US" sz="1200" dirty="0" smtClean="0"/>
              <a:t>that about </a:t>
            </a:r>
            <a:r>
              <a:rPr lang="en-US" sz="1200" dirty="0"/>
              <a:t>6–50% of packets are UOR2-EXT3, and the corresponding overhead data rate is shown in column 2. Based on the analysis in below table, if UO‑1 is used and the UDP checksum is disabled, the average </a:t>
            </a:r>
            <a:r>
              <a:rPr lang="en-US" sz="1200" dirty="0" err="1"/>
              <a:t>RoHC</a:t>
            </a:r>
            <a:r>
              <a:rPr lang="en-US" sz="1200" dirty="0"/>
              <a:t> overhead is only ≈ 120 bps under typical conditions. If Non-IP wants to achieve comparable performance, the </a:t>
            </a:r>
            <a:r>
              <a:rPr lang="en-US" sz="1200" b="1" dirty="0">
                <a:solidFill>
                  <a:srgbClr val="C00000"/>
                </a:solidFill>
              </a:rPr>
              <a:t>Reduced RTP header would need to be limited to about 1.2B</a:t>
            </a:r>
            <a:r>
              <a:rPr lang="en-US" sz="1200" dirty="0"/>
              <a:t>(120 bits / 12.5 pkts / 8 bits).</a:t>
            </a:r>
          </a:p>
        </p:txBody>
      </p:sp>
      <p:sp>
        <p:nvSpPr>
          <p:cNvPr id="11" name="Content Placeholder 2">
            <a:extLst>
              <a:ext uri="{FF2B5EF4-FFF2-40B4-BE49-F238E27FC236}">
                <a16:creationId xmlns="" xmlns:a16="http://schemas.microsoft.com/office/drawing/2014/main" id="{F84DAC9F-072E-08FE-572C-805AC4BAD6A7}"/>
              </a:ext>
            </a:extLst>
          </p:cNvPr>
          <p:cNvSpPr txBox="1">
            <a:spLocks/>
          </p:cNvSpPr>
          <p:nvPr/>
        </p:nvSpPr>
        <p:spPr bwMode="auto">
          <a:xfrm>
            <a:off x="220135" y="6044847"/>
            <a:ext cx="11587657" cy="6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400" b="1" dirty="0">
                <a:solidFill>
                  <a:prstClr val="black"/>
                </a:solidFill>
              </a:rPr>
              <a:t>Observation2: </a:t>
            </a:r>
            <a:r>
              <a:rPr lang="en-US" sz="1400" b="1" dirty="0" err="1"/>
              <a:t>RoHC</a:t>
            </a:r>
            <a:r>
              <a:rPr lang="en-US" sz="1400" b="1" dirty="0"/>
              <a:t> issues are either un-likely to happen, or implementation‑specific and can be resolved through proper implementation.</a:t>
            </a:r>
            <a:endParaRPr lang="en-US" sz="1400" b="1" dirty="0">
              <a:solidFill>
                <a:prstClr val="black"/>
              </a:solidFill>
            </a:endParaRPr>
          </a:p>
        </p:txBody>
      </p:sp>
      <p:sp>
        <p:nvSpPr>
          <p:cNvPr id="13" name="文本框 12"/>
          <p:cNvSpPr txBox="1"/>
          <p:nvPr/>
        </p:nvSpPr>
        <p:spPr>
          <a:xfrm>
            <a:off x="234464" y="834561"/>
            <a:ext cx="4536503" cy="810478"/>
          </a:xfrm>
          <a:prstGeom prst="rect">
            <a:avLst/>
          </a:prstGeom>
          <a:noFill/>
        </p:spPr>
        <p:txBody>
          <a:bodyPr wrap="square" rtlCol="0">
            <a:spAutoFit/>
          </a:bodyPr>
          <a:lstStyle/>
          <a:p>
            <a:pPr algn="just">
              <a:lnSpc>
                <a:spcPts val="2800"/>
              </a:lnSpc>
            </a:pP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Updated Clarification on </a:t>
            </a:r>
            <a:r>
              <a:rPr lang="en-US" altLang="zh-CN" sz="2000" b="1" dirty="0" err="1">
                <a:solidFill>
                  <a:schemeClr val="tx1">
                    <a:lumMod val="65000"/>
                    <a:lumOff val="35000"/>
                  </a:schemeClr>
                </a:solidFill>
                <a:latin typeface="微软雅黑 Light" panose="020B0502040204020203" charset="-122"/>
                <a:ea typeface="微软雅黑 Light" panose="020B0502040204020203" charset="-122"/>
                <a:sym typeface="+mn-ea"/>
              </a:rPr>
              <a:t>RoHC</a:t>
            </a: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 Issues</a:t>
            </a:r>
            <a:endParaRPr lang="zh-CN" altLang="en-US" sz="2000" b="1" dirty="0">
              <a:solidFill>
                <a:schemeClr val="tx1">
                  <a:lumMod val="65000"/>
                  <a:lumOff val="35000"/>
                </a:schemeClr>
              </a:solidFill>
            </a:endParaRPr>
          </a:p>
          <a:p>
            <a:pPr algn="just">
              <a:lnSpc>
                <a:spcPts val="2800"/>
              </a:lnSpc>
            </a:pPr>
            <a:endParaRPr lang="zh-CN" altLang="en-US" sz="2000" b="1" dirty="0">
              <a:solidFill>
                <a:schemeClr val="tx1">
                  <a:lumMod val="65000"/>
                  <a:lumOff val="35000"/>
                </a:schemeClr>
              </a:solidFill>
            </a:endParaRPr>
          </a:p>
        </p:txBody>
      </p:sp>
      <p:sp>
        <p:nvSpPr>
          <p:cNvPr id="16" name="Title 1">
            <a:extLst>
              <a:ext uri="{FF2B5EF4-FFF2-40B4-BE49-F238E27FC236}">
                <a16:creationId xmlns="" xmlns:a16="http://schemas.microsoft.com/office/drawing/2014/main" id="{4683612E-7EB5-5090-5A30-2D93C81390B2}"/>
              </a:ext>
            </a:extLst>
          </p:cNvPr>
          <p:cNvSpPr>
            <a:spLocks noGrp="1"/>
          </p:cNvSpPr>
          <p:nvPr>
            <p:ph type="title"/>
          </p:nvPr>
        </p:nvSpPr>
        <p:spPr>
          <a:xfrm>
            <a:off x="220135" y="-32159"/>
            <a:ext cx="10515600" cy="1130301"/>
          </a:xfrm>
        </p:spPr>
        <p:txBody>
          <a:bodyPr/>
          <a:lstStyle/>
          <a:p>
            <a:r>
              <a:rPr lang="en-GB" sz="3600" dirty="0"/>
              <a:t>IP with </a:t>
            </a:r>
            <a:r>
              <a:rPr lang="en-GB" sz="3600" dirty="0" err="1"/>
              <a:t>RoHC</a:t>
            </a:r>
            <a:r>
              <a:rPr lang="en-GB" sz="3600" dirty="0"/>
              <a:t> for voice</a:t>
            </a:r>
          </a:p>
        </p:txBody>
      </p:sp>
      <p:graphicFrame>
        <p:nvGraphicFramePr>
          <p:cNvPr id="5" name="表格 4"/>
          <p:cNvGraphicFramePr>
            <a:graphicFrameLocks noGrp="1"/>
          </p:cNvGraphicFramePr>
          <p:nvPr>
            <p:extLst>
              <p:ext uri="{D42A27DB-BD31-4B8C-83A1-F6EECF244321}">
                <p14:modId xmlns:p14="http://schemas.microsoft.com/office/powerpoint/2010/main" val="2919025471"/>
              </p:ext>
            </p:extLst>
          </p:nvPr>
        </p:nvGraphicFramePr>
        <p:xfrm>
          <a:off x="960661" y="4271981"/>
          <a:ext cx="10163204" cy="1623060"/>
        </p:xfrm>
        <a:graphic>
          <a:graphicData uri="http://schemas.openxmlformats.org/drawingml/2006/table">
            <a:tbl>
              <a:tblPr firstRow="1" bandRow="1">
                <a:tableStyleId>{F5AB1C69-6EDB-4FF4-983F-18BD219EF322}</a:tableStyleId>
              </a:tblPr>
              <a:tblGrid>
                <a:gridCol w="3049414">
                  <a:extLst>
                    <a:ext uri="{9D8B030D-6E8A-4147-A177-3AD203B41FA5}">
                      <a16:colId xmlns="" xmlns:a16="http://schemas.microsoft.com/office/drawing/2014/main" val="20000"/>
                    </a:ext>
                  </a:extLst>
                </a:gridCol>
                <a:gridCol w="2328871">
                  <a:extLst>
                    <a:ext uri="{9D8B030D-6E8A-4147-A177-3AD203B41FA5}">
                      <a16:colId xmlns="" xmlns:a16="http://schemas.microsoft.com/office/drawing/2014/main" val="20001"/>
                    </a:ext>
                  </a:extLst>
                </a:gridCol>
                <a:gridCol w="2400228">
                  <a:extLst>
                    <a:ext uri="{9D8B030D-6E8A-4147-A177-3AD203B41FA5}">
                      <a16:colId xmlns="" xmlns:a16="http://schemas.microsoft.com/office/drawing/2014/main" val="20002"/>
                    </a:ext>
                  </a:extLst>
                </a:gridCol>
                <a:gridCol w="2384691">
                  <a:extLst>
                    <a:ext uri="{9D8B030D-6E8A-4147-A177-3AD203B41FA5}">
                      <a16:colId xmlns="" xmlns:a16="http://schemas.microsoft.com/office/drawing/2014/main" val="20003"/>
                    </a:ext>
                  </a:extLst>
                </a:gridCol>
              </a:tblGrid>
              <a:tr h="218099">
                <a:tc rowSpan="2">
                  <a:txBody>
                    <a:bodyPr/>
                    <a:lstStyle/>
                    <a:p>
                      <a:pPr algn="ctr">
                        <a:lnSpc>
                          <a:spcPct val="200000"/>
                        </a:lnSpc>
                      </a:pPr>
                      <a:r>
                        <a:rPr lang="en-US" sz="1000" dirty="0"/>
                        <a:t>Percentage</a:t>
                      </a:r>
                      <a:r>
                        <a:rPr lang="en-US" sz="1000" baseline="0" dirty="0"/>
                        <a:t> of  FO packets(UOR2-EXT3 or UO-1)</a:t>
                      </a:r>
                      <a:endParaRPr lang="en-US" sz="1000" dirty="0"/>
                    </a:p>
                  </a:txBody>
                  <a:tcPr/>
                </a:tc>
                <a:tc gridSpan="3">
                  <a:txBody>
                    <a:bodyPr/>
                    <a:lstStyle/>
                    <a:p>
                      <a:pPr algn="ctr"/>
                      <a:r>
                        <a:rPr lang="en-US" sz="1050" dirty="0" err="1"/>
                        <a:t>RoHC</a:t>
                      </a:r>
                      <a:r>
                        <a:rPr lang="en-US" sz="1050" baseline="0" dirty="0"/>
                        <a:t> overhead data rate(bps)</a:t>
                      </a:r>
                      <a:endParaRPr lang="en-US" sz="1050" dirty="0"/>
                    </a:p>
                  </a:txBody>
                  <a:tcPr/>
                </a:tc>
                <a:tc hMerge="1">
                  <a:txBody>
                    <a:bodyPr/>
                    <a:lstStyle/>
                    <a:p>
                      <a:endParaRPr lang="en-US" sz="1050" dirty="0"/>
                    </a:p>
                  </a:txBody>
                  <a:tcPr/>
                </a:tc>
                <a:tc hMerge="1">
                  <a:txBody>
                    <a:bodyPr/>
                    <a:lstStyle/>
                    <a:p>
                      <a:endParaRPr lang="en-US" sz="1050" dirty="0"/>
                    </a:p>
                  </a:txBody>
                  <a:tcPr/>
                </a:tc>
                <a:extLst>
                  <a:ext uri="{0D108BD9-81ED-4DB2-BD59-A6C34878D82A}">
                    <a16:rowId xmlns="" xmlns:a16="http://schemas.microsoft.com/office/drawing/2014/main" val="10000"/>
                  </a:ext>
                </a:extLst>
              </a:tr>
              <a:tr h="342924">
                <a:tc vMerge="1">
                  <a:txBody>
                    <a:bodyPr/>
                    <a:lstStyle/>
                    <a:p>
                      <a:pPr algn="ctr"/>
                      <a:endParaRPr lang="en-US" sz="1050" dirty="0"/>
                    </a:p>
                  </a:txBody>
                  <a:tcPr/>
                </a:tc>
                <a:tc>
                  <a:txBody>
                    <a:bodyPr/>
                    <a:lstStyle/>
                    <a:p>
                      <a:pPr algn="ctr"/>
                      <a:r>
                        <a:rPr lang="en-US" sz="1000" dirty="0"/>
                        <a:t>UOR2-EXT3</a:t>
                      </a:r>
                    </a:p>
                    <a:p>
                      <a:pPr marL="0" algn="ctr" defTabSz="914400" rtl="0" eaLnBrk="1" latinLnBrk="0" hangingPunct="1"/>
                      <a:r>
                        <a:rPr lang="en-US" altLang="zh-TW" sz="1000" kern="1200" dirty="0" err="1">
                          <a:solidFill>
                            <a:schemeClr val="dk1"/>
                          </a:solidFill>
                          <a:latin typeface="+mn-lt"/>
                          <a:ea typeface="+mn-ea"/>
                          <a:cs typeface="+mn-cs"/>
                        </a:rPr>
                        <a:t>Nums</a:t>
                      </a:r>
                      <a:r>
                        <a:rPr lang="en-US" altLang="zh-TW" sz="1000" kern="1200" dirty="0">
                          <a:solidFill>
                            <a:schemeClr val="dk1"/>
                          </a:solidFill>
                          <a:latin typeface="+mn-lt"/>
                          <a:ea typeface="+mn-ea"/>
                          <a:cs typeface="+mn-cs"/>
                        </a:rPr>
                        <a:t> in S2‑2509144 (QC)</a:t>
                      </a:r>
                      <a:endParaRPr lang="en-US" sz="1000" kern="1200" dirty="0">
                        <a:solidFill>
                          <a:schemeClr val="dk1"/>
                        </a:solidFill>
                        <a:latin typeface="+mn-lt"/>
                        <a:ea typeface="+mn-ea"/>
                        <a:cs typeface="+mn-cs"/>
                      </a:endParaRPr>
                    </a:p>
                  </a:txBody>
                  <a:tcPr/>
                </a:tc>
                <a:tc>
                  <a:txBody>
                    <a:bodyPr/>
                    <a:lstStyle/>
                    <a:p>
                      <a:pPr algn="ctr"/>
                      <a:r>
                        <a:rPr lang="en-US" sz="1000" b="0" dirty="0"/>
                        <a:t>UOR2-EXT3+UDP checksum disabled </a:t>
                      </a:r>
                      <a:r>
                        <a:rPr lang="en-US" sz="1000" dirty="0"/>
                        <a:t>(</a:t>
                      </a:r>
                      <a:r>
                        <a:rPr lang="en-US" altLang="zh-CN" sz="1000" b="1" dirty="0"/>
                        <a:t>reduces each packet by 2B</a:t>
                      </a:r>
                      <a:r>
                        <a:rPr lang="en-US" sz="1000" dirty="0"/>
                        <a:t>)</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dirty="0"/>
                        <a:t>UO1+UDP checksum disabled</a:t>
                      </a:r>
                    </a:p>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200" dirty="0" smtClean="0">
                          <a:solidFill>
                            <a:schemeClr val="dk1"/>
                          </a:solidFill>
                          <a:latin typeface="+mn-lt"/>
                          <a:ea typeface="+mn-ea"/>
                          <a:cs typeface="+mn-cs"/>
                        </a:rPr>
                        <a:t>(UO1 packet</a:t>
                      </a:r>
                      <a:r>
                        <a:rPr lang="en-US" sz="1000" b="1" dirty="0"/>
                        <a:t> size =</a:t>
                      </a:r>
                      <a:r>
                        <a:rPr lang="en-US" sz="1000" dirty="0"/>
                        <a:t> </a:t>
                      </a:r>
                      <a:r>
                        <a:rPr lang="en-US" sz="1000" b="1" dirty="0"/>
                        <a:t>2B</a:t>
                      </a:r>
                      <a:r>
                        <a:rPr lang="en-US" sz="1000" dirty="0"/>
                        <a:t>)</a:t>
                      </a:r>
                    </a:p>
                  </a:txBody>
                  <a:tcPr/>
                </a:tc>
                <a:extLst>
                  <a:ext uri="{0D108BD9-81ED-4DB2-BD59-A6C34878D82A}">
                    <a16:rowId xmlns="" xmlns:a16="http://schemas.microsoft.com/office/drawing/2014/main" val="10001"/>
                  </a:ext>
                </a:extLst>
              </a:tr>
              <a:tr h="215790">
                <a:tc>
                  <a:txBody>
                    <a:bodyPr/>
                    <a:lstStyle/>
                    <a:p>
                      <a:pPr algn="l"/>
                      <a:r>
                        <a:rPr lang="en-US" sz="1000" dirty="0"/>
                        <a:t>5%</a:t>
                      </a:r>
                    </a:p>
                  </a:txBody>
                  <a:tcPr/>
                </a:tc>
                <a:tc>
                  <a:txBody>
                    <a:bodyPr/>
                    <a:lstStyle/>
                    <a:p>
                      <a:pPr algn="ctr"/>
                      <a:r>
                        <a:rPr lang="en-US" sz="1000" dirty="0"/>
                        <a:t>400</a:t>
                      </a:r>
                    </a:p>
                  </a:txBody>
                  <a:tcPr/>
                </a:tc>
                <a:tc>
                  <a:txBody>
                    <a:bodyPr/>
                    <a:lstStyle/>
                    <a:p>
                      <a:pPr algn="ctr"/>
                      <a:r>
                        <a:rPr lang="en-US" sz="1000" dirty="0"/>
                        <a:t>200</a:t>
                      </a:r>
                    </a:p>
                  </a:txBody>
                  <a:tcPr/>
                </a:tc>
                <a:tc>
                  <a:txBody>
                    <a:bodyPr/>
                    <a:lstStyle/>
                    <a:p>
                      <a:pPr algn="ctr"/>
                      <a:r>
                        <a:rPr lang="en-US" sz="1000" dirty="0"/>
                        <a:t>110</a:t>
                      </a:r>
                    </a:p>
                  </a:txBody>
                  <a:tcPr/>
                </a:tc>
                <a:extLst>
                  <a:ext uri="{0D108BD9-81ED-4DB2-BD59-A6C34878D82A}">
                    <a16:rowId xmlns="" xmlns:a16="http://schemas.microsoft.com/office/drawing/2014/main" val="10002"/>
                  </a:ext>
                </a:extLst>
              </a:tr>
              <a:tr h="215790">
                <a:tc>
                  <a:txBody>
                    <a:bodyPr/>
                    <a:lstStyle/>
                    <a:p>
                      <a:pPr algn="l"/>
                      <a:r>
                        <a:rPr lang="en-US" sz="1000" b="1" dirty="0"/>
                        <a:t>10% (most typical situation)</a:t>
                      </a:r>
                    </a:p>
                  </a:txBody>
                  <a:tcPr/>
                </a:tc>
                <a:tc>
                  <a:txBody>
                    <a:bodyPr/>
                    <a:lstStyle/>
                    <a:p>
                      <a:pPr algn="ctr"/>
                      <a:r>
                        <a:rPr lang="en-US" sz="1000" dirty="0"/>
                        <a:t>445</a:t>
                      </a:r>
                    </a:p>
                  </a:txBody>
                  <a:tcPr/>
                </a:tc>
                <a:tc>
                  <a:txBody>
                    <a:bodyPr/>
                    <a:lstStyle/>
                    <a:p>
                      <a:pPr algn="ctr"/>
                      <a:r>
                        <a:rPr lang="en-US" sz="1000" b="1" dirty="0"/>
                        <a:t>245</a:t>
                      </a:r>
                    </a:p>
                  </a:txBody>
                  <a:tcPr/>
                </a:tc>
                <a:tc>
                  <a:txBody>
                    <a:bodyPr/>
                    <a:lstStyle/>
                    <a:p>
                      <a:pPr algn="ctr"/>
                      <a:r>
                        <a:rPr lang="en-US" sz="1000" b="1" dirty="0"/>
                        <a:t>120</a:t>
                      </a:r>
                    </a:p>
                  </a:txBody>
                  <a:tcPr/>
                </a:tc>
                <a:extLst>
                  <a:ext uri="{0D108BD9-81ED-4DB2-BD59-A6C34878D82A}">
                    <a16:rowId xmlns="" xmlns:a16="http://schemas.microsoft.com/office/drawing/2014/main" val="10003"/>
                  </a:ext>
                </a:extLst>
              </a:tr>
              <a:tr h="215790">
                <a:tc>
                  <a:txBody>
                    <a:bodyPr/>
                    <a:lstStyle/>
                    <a:p>
                      <a:pPr algn="l"/>
                      <a:r>
                        <a:rPr lang="en-US" sz="1000" dirty="0"/>
                        <a:t>20%</a:t>
                      </a:r>
                    </a:p>
                  </a:txBody>
                  <a:tcPr/>
                </a:tc>
                <a:tc>
                  <a:txBody>
                    <a:bodyPr/>
                    <a:lstStyle/>
                    <a:p>
                      <a:pPr algn="ctr"/>
                      <a:r>
                        <a:rPr lang="en-US" sz="1000" dirty="0"/>
                        <a:t>540</a:t>
                      </a:r>
                    </a:p>
                  </a:txBody>
                  <a:tcPr/>
                </a:tc>
                <a:tc>
                  <a:txBody>
                    <a:bodyPr/>
                    <a:lstStyle/>
                    <a:p>
                      <a:pPr algn="ctr"/>
                      <a:r>
                        <a:rPr lang="en-US" sz="1000" dirty="0"/>
                        <a:t>340</a:t>
                      </a:r>
                    </a:p>
                  </a:txBody>
                  <a:tcPr/>
                </a:tc>
                <a:tc>
                  <a:txBody>
                    <a:bodyPr/>
                    <a:lstStyle/>
                    <a:p>
                      <a:pPr algn="ctr"/>
                      <a:r>
                        <a:rPr lang="en-US" sz="1000" dirty="0"/>
                        <a:t>140</a:t>
                      </a:r>
                    </a:p>
                  </a:txBody>
                  <a:tcPr/>
                </a:tc>
                <a:extLst>
                  <a:ext uri="{0D108BD9-81ED-4DB2-BD59-A6C34878D82A}">
                    <a16:rowId xmlns="" xmlns:a16="http://schemas.microsoft.com/office/drawing/2014/main" val="10004"/>
                  </a:ext>
                </a:extLst>
              </a:tr>
              <a:tr h="215790">
                <a:tc>
                  <a:txBody>
                    <a:bodyPr/>
                    <a:lstStyle/>
                    <a:p>
                      <a:pPr marL="0" algn="l" defTabSz="914400" rtl="0" eaLnBrk="1" latinLnBrk="0" hangingPunct="1"/>
                      <a:r>
                        <a:rPr lang="en-US" sz="1000" dirty="0"/>
                        <a:t>50%</a:t>
                      </a:r>
                      <a:endParaRPr lang="en-US" sz="1000" kern="1200" dirty="0">
                        <a:solidFill>
                          <a:schemeClr val="dk1"/>
                        </a:solidFill>
                        <a:latin typeface="+mn-lt"/>
                        <a:ea typeface="+mn-ea"/>
                        <a:cs typeface="+mn-cs"/>
                      </a:endParaRPr>
                    </a:p>
                  </a:txBody>
                  <a:tcPr/>
                </a:tc>
                <a:tc>
                  <a:txBody>
                    <a:bodyPr/>
                    <a:lstStyle/>
                    <a:p>
                      <a:pPr algn="ctr"/>
                      <a:r>
                        <a:rPr lang="en-US" sz="1000" dirty="0"/>
                        <a:t>825</a:t>
                      </a:r>
                    </a:p>
                  </a:txBody>
                  <a:tcPr/>
                </a:tc>
                <a:tc>
                  <a:txBody>
                    <a:bodyPr/>
                    <a:lstStyle/>
                    <a:p>
                      <a:pPr algn="ctr"/>
                      <a:r>
                        <a:rPr lang="en-US" sz="1000" dirty="0"/>
                        <a:t>625</a:t>
                      </a:r>
                    </a:p>
                  </a:txBody>
                  <a:tcPr/>
                </a:tc>
                <a:tc>
                  <a:txBody>
                    <a:bodyPr/>
                    <a:lstStyle/>
                    <a:p>
                      <a:pPr algn="ctr"/>
                      <a:r>
                        <a:rPr lang="en-US" sz="1000" dirty="0"/>
                        <a:t>200</a:t>
                      </a:r>
                    </a:p>
                  </a:txBody>
                  <a:tcPr/>
                </a:tc>
                <a:extLst>
                  <a:ext uri="{0D108BD9-81ED-4DB2-BD59-A6C34878D82A}">
                    <a16:rowId xmlns="" xmlns:a16="http://schemas.microsoft.com/office/drawing/2014/main" val="10005"/>
                  </a:ext>
                </a:extLst>
              </a:tr>
            </a:tbl>
          </a:graphicData>
        </a:graphic>
      </p:graphicFrame>
      <p:sp>
        <p:nvSpPr>
          <p:cNvPr id="4" name="矩形 3"/>
          <p:cNvSpPr/>
          <p:nvPr/>
        </p:nvSpPr>
        <p:spPr>
          <a:xfrm>
            <a:off x="960661" y="5854528"/>
            <a:ext cx="6096000" cy="230832"/>
          </a:xfrm>
          <a:prstGeom prst="rect">
            <a:avLst/>
          </a:prstGeom>
        </p:spPr>
        <p:txBody>
          <a:bodyPr>
            <a:spAutoFit/>
          </a:bodyPr>
          <a:lstStyle/>
          <a:p>
            <a:pPr algn="just">
              <a:lnSpc>
                <a:spcPct val="90000"/>
              </a:lnSpc>
              <a:spcBef>
                <a:spcPts val="1000"/>
              </a:spcBef>
            </a:pPr>
            <a:r>
              <a:rPr lang="en-US" sz="1000" i="1" dirty="0">
                <a:latin typeface="+mn-lt"/>
                <a:cs typeface="+mn-cs"/>
              </a:rPr>
              <a:t>corner case due to implementation issue, shouldn’t be considered in standard discussion</a:t>
            </a:r>
          </a:p>
        </p:txBody>
      </p:sp>
      <p:sp>
        <p:nvSpPr>
          <p:cNvPr id="9" name="右箭头 8"/>
          <p:cNvSpPr/>
          <p:nvPr/>
        </p:nvSpPr>
        <p:spPr>
          <a:xfrm rot="1179611">
            <a:off x="1451712" y="5798026"/>
            <a:ext cx="184064" cy="68034"/>
          </a:xfrm>
          <a:prstGeom prst="rightArrow">
            <a:avLst>
              <a:gd name="adj1" fmla="val 50000"/>
              <a:gd name="adj2" fmla="val 110214"/>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8516222"/>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 xmlns:a16="http://schemas.microsoft.com/office/drawing/2014/main" id="{F84DAC9F-072E-08FE-572C-805AC4BAD6A7}"/>
              </a:ext>
            </a:extLst>
          </p:cNvPr>
          <p:cNvSpPr txBox="1">
            <a:spLocks/>
          </p:cNvSpPr>
          <p:nvPr/>
        </p:nvSpPr>
        <p:spPr bwMode="auto">
          <a:xfrm>
            <a:off x="234464" y="1861495"/>
            <a:ext cx="11301305" cy="462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400" dirty="0"/>
              <a:t>[Constraint 1] Non-IP </a:t>
            </a:r>
            <a:r>
              <a:rPr lang="en-US" sz="1400" dirty="0" err="1"/>
              <a:t>Delimma</a:t>
            </a:r>
            <a:r>
              <a:rPr lang="en-US" sz="1400" dirty="0"/>
              <a:t>: More Non-IP features, more header overhead; Less Non-IP header overhead, less features supported.</a:t>
            </a:r>
          </a:p>
          <a:p>
            <a:pPr lvl="1" algn="just">
              <a:buFont typeface="Wingdings" panose="05000000000000000000" pitchFamily="2" charset="2"/>
              <a:buChar char="§"/>
            </a:pPr>
            <a:r>
              <a:rPr lang="en-US" sz="1400" dirty="0"/>
              <a:t>According to S2‑2507102, the reduced RTP header size grows as the </a:t>
            </a:r>
            <a:r>
              <a:rPr lang="en-US" sz="1400" dirty="0" smtClean="0"/>
              <a:t>supported features grow. To match the performance of a typical case with 10% UO1 packets (</a:t>
            </a:r>
            <a:r>
              <a:rPr lang="en-US" sz="1400" dirty="0" err="1" smtClean="0"/>
              <a:t>RoHC</a:t>
            </a:r>
            <a:r>
              <a:rPr lang="en-US" sz="1400" dirty="0" smtClean="0"/>
              <a:t> overhead data rate≈ 120 bps), the non‑IP header would need </a:t>
            </a:r>
            <a:r>
              <a:rPr lang="en-US" sz="1400" dirty="0"/>
              <a:t>to be limited under only 1.2Bytes. </a:t>
            </a:r>
          </a:p>
          <a:p>
            <a:pPr lvl="1" algn="just">
              <a:buFont typeface="Wingdings" panose="05000000000000000000" pitchFamily="2" charset="2"/>
              <a:buChar char="§"/>
            </a:pPr>
            <a:r>
              <a:rPr lang="en-US" sz="1400" dirty="0"/>
              <a:t>However, features such as DTMF and multi‑call (dependent on SA1/SA4) would require a header of at least 6 bytes, thereby make it not as attractive as IP(</a:t>
            </a:r>
            <a:r>
              <a:rPr lang="en-US" sz="1400" dirty="0" err="1"/>
              <a:t>RoHC</a:t>
            </a:r>
            <a:r>
              <a:rPr lang="en-US" sz="1400" dirty="0" smtClean="0"/>
              <a:t>).</a:t>
            </a:r>
          </a:p>
          <a:p>
            <a:pPr lvl="1" algn="just">
              <a:buFont typeface="Wingdings" panose="05000000000000000000" pitchFamily="2" charset="2"/>
              <a:buChar char="§"/>
            </a:pPr>
            <a:endParaRPr lang="en-US" sz="1400" dirty="0"/>
          </a:p>
          <a:p>
            <a:pPr lvl="1" algn="just">
              <a:buFont typeface="Wingdings" panose="05000000000000000000" pitchFamily="2" charset="2"/>
              <a:buChar char="§"/>
            </a:pPr>
            <a:endParaRPr lang="en-US" sz="1400" dirty="0" smtClean="0"/>
          </a:p>
          <a:p>
            <a:pPr lvl="1" algn="just">
              <a:buFont typeface="Wingdings" panose="05000000000000000000" pitchFamily="2" charset="2"/>
              <a:buChar char="§"/>
            </a:pPr>
            <a:endParaRPr lang="en-US" sz="1400" dirty="0"/>
          </a:p>
          <a:p>
            <a:pPr lvl="1" algn="just">
              <a:buFont typeface="Wingdings" panose="05000000000000000000" pitchFamily="2" charset="2"/>
              <a:buChar char="§"/>
            </a:pPr>
            <a:endParaRPr lang="en-US" sz="1400" dirty="0" smtClean="0"/>
          </a:p>
          <a:p>
            <a:pPr lvl="1" algn="just">
              <a:buFont typeface="Wingdings" panose="05000000000000000000" pitchFamily="2" charset="2"/>
              <a:buChar char="§"/>
            </a:pPr>
            <a:endParaRPr lang="en-US" sz="1400" dirty="0"/>
          </a:p>
          <a:p>
            <a:pPr lvl="1" algn="just">
              <a:buFont typeface="Wingdings" panose="05000000000000000000" pitchFamily="2" charset="2"/>
              <a:buChar char="§"/>
            </a:pPr>
            <a:endParaRPr lang="en-US" sz="1400" dirty="0" smtClean="0"/>
          </a:p>
          <a:p>
            <a:pPr lvl="2" algn="just">
              <a:buFont typeface="Wingdings" panose="05000000000000000000" pitchFamily="2" charset="2"/>
              <a:buChar char="§"/>
            </a:pPr>
            <a:r>
              <a:rPr lang="en-US" sz="1400" dirty="0"/>
              <a:t>DTMF is a fundamental interactive mechanism in voice communication, allowing users to send control signals through keypad inputs during a call. Emergency calls, customer service voice menus (IVR), and banking voice services all rely on DTMF for command input</a:t>
            </a:r>
            <a:r>
              <a:rPr lang="en-US" sz="1400" dirty="0" smtClean="0"/>
              <a:t>.</a:t>
            </a:r>
          </a:p>
          <a:p>
            <a:pPr lvl="2" algn="just">
              <a:buFont typeface="Wingdings" panose="05000000000000000000" pitchFamily="2" charset="2"/>
              <a:buChar char="§"/>
            </a:pPr>
            <a:r>
              <a:rPr lang="en-US" sz="1400" dirty="0"/>
              <a:t>Multi‑call enables users to manage multiple voice calls on the same terminal simultaneously—such as </a:t>
            </a:r>
            <a:r>
              <a:rPr lang="en-US" sz="1400" dirty="0" smtClean="0"/>
              <a:t>call holding, </a:t>
            </a:r>
            <a:r>
              <a:rPr lang="en-US" sz="1400" dirty="0"/>
              <a:t>or merging calls into a three‑party conference—making it a key function for enhancing user </a:t>
            </a:r>
            <a:r>
              <a:rPr lang="en-US" sz="1400" dirty="0" smtClean="0"/>
              <a:t>experience.</a:t>
            </a:r>
          </a:p>
          <a:p>
            <a:pPr lvl="2" algn="just">
              <a:buFont typeface="Wingdings" panose="05000000000000000000" pitchFamily="2" charset="2"/>
              <a:buChar char="§"/>
            </a:pPr>
            <a:r>
              <a:rPr lang="en-US" sz="1400" dirty="0" smtClean="0"/>
              <a:t>Security </a:t>
            </a:r>
            <a:r>
              <a:rPr lang="en-US" sz="1400" dirty="0"/>
              <a:t>is a critical consideration in </a:t>
            </a:r>
            <a:r>
              <a:rPr lang="en-US" sz="1400" dirty="0" smtClean="0"/>
              <a:t>voice over GEO, </a:t>
            </a:r>
            <a:r>
              <a:rPr lang="en-US" sz="1400" dirty="0"/>
              <a:t>as such services may involve both military and </a:t>
            </a:r>
            <a:r>
              <a:rPr lang="en-US" sz="1400" dirty="0" smtClean="0"/>
              <a:t>civilian </a:t>
            </a:r>
            <a:r>
              <a:rPr lang="en-US" altLang="zh-CN" sz="1400" dirty="0" smtClean="0"/>
              <a:t>scenarios.</a:t>
            </a:r>
          </a:p>
          <a:p>
            <a:pPr lvl="2" algn="just">
              <a:buFont typeface="Wingdings" panose="05000000000000000000" pitchFamily="2" charset="2"/>
              <a:buChar char="§"/>
            </a:pPr>
            <a:endParaRPr lang="en-US" altLang="zh-CN" sz="200" dirty="0" smtClean="0"/>
          </a:p>
          <a:p>
            <a:pPr lvl="1" algn="just">
              <a:buFont typeface="Wingdings" panose="05000000000000000000" pitchFamily="2" charset="2"/>
              <a:buChar char="§"/>
            </a:pPr>
            <a:r>
              <a:rPr lang="en-US" sz="1400" b="1" dirty="0" smtClean="0">
                <a:solidFill>
                  <a:prstClr val="black"/>
                </a:solidFill>
              </a:rPr>
              <a:t>Observation3: </a:t>
            </a:r>
            <a:r>
              <a:rPr lang="en-US" altLang="zh-TW" sz="1400" b="1" dirty="0"/>
              <a:t>If </a:t>
            </a:r>
            <a:r>
              <a:rPr lang="en-US" sz="1400" b="1" dirty="0"/>
              <a:t>Reduced RTP wants to achieve average performance of </a:t>
            </a:r>
            <a:r>
              <a:rPr lang="en-US" sz="1400" b="1" dirty="0" err="1"/>
              <a:t>RoHC</a:t>
            </a:r>
            <a:r>
              <a:rPr lang="en-US" sz="1400" b="1" dirty="0"/>
              <a:t>, the limited 1.2Bytes header provides only a limited feature set compared with the IP with </a:t>
            </a:r>
            <a:r>
              <a:rPr lang="en-US" sz="1400" b="1" dirty="0" err="1"/>
              <a:t>RoHC</a:t>
            </a:r>
            <a:r>
              <a:rPr lang="en-US" sz="1400" b="1" dirty="0"/>
              <a:t>.</a:t>
            </a:r>
          </a:p>
          <a:p>
            <a:pPr lvl="1" algn="just">
              <a:buFont typeface="Wingdings" panose="05000000000000000000" pitchFamily="2" charset="2"/>
              <a:buChar char="§"/>
            </a:pPr>
            <a:endParaRPr lang="en-US" sz="1400" dirty="0" smtClean="0"/>
          </a:p>
          <a:p>
            <a:pPr lvl="1" algn="just">
              <a:buFont typeface="Wingdings" panose="05000000000000000000" pitchFamily="2" charset="2"/>
              <a:buChar char="§"/>
            </a:pPr>
            <a:endParaRPr lang="en-US" sz="1400" dirty="0"/>
          </a:p>
          <a:p>
            <a:pPr lvl="1" algn="just">
              <a:buFont typeface="Wingdings" panose="05000000000000000000" pitchFamily="2" charset="2"/>
              <a:buChar char="§"/>
            </a:pPr>
            <a:endParaRPr lang="en-US" sz="1400" dirty="0" smtClean="0"/>
          </a:p>
          <a:p>
            <a:pPr lvl="1" algn="just">
              <a:buFont typeface="Wingdings" panose="05000000000000000000" pitchFamily="2" charset="2"/>
              <a:buChar char="§"/>
            </a:pPr>
            <a:endParaRPr lang="en-US" sz="1400" dirty="0"/>
          </a:p>
          <a:p>
            <a:pPr lvl="1" algn="just">
              <a:buFont typeface="Wingdings" panose="05000000000000000000" pitchFamily="2" charset="2"/>
              <a:buChar char="§"/>
            </a:pPr>
            <a:endParaRPr lang="en-US" sz="1400" dirty="0" smtClean="0"/>
          </a:p>
          <a:p>
            <a:pPr lvl="1" algn="just">
              <a:buFont typeface="Wingdings" panose="05000000000000000000" pitchFamily="2" charset="2"/>
              <a:buChar char="§"/>
            </a:pPr>
            <a:endParaRPr lang="en-US" sz="1400" dirty="0"/>
          </a:p>
          <a:p>
            <a:pPr lvl="1" algn="just">
              <a:buFont typeface="Wingdings" panose="05000000000000000000" pitchFamily="2" charset="2"/>
              <a:buChar char="§"/>
            </a:pPr>
            <a:endParaRPr lang="en-US" sz="1400" dirty="0" smtClean="0"/>
          </a:p>
          <a:p>
            <a:pPr lvl="1" algn="just">
              <a:buFont typeface="Wingdings" panose="05000000000000000000" pitchFamily="2" charset="2"/>
              <a:buChar char="§"/>
            </a:pPr>
            <a:endParaRPr lang="en-US" sz="1400" dirty="0"/>
          </a:p>
          <a:p>
            <a:pPr lvl="1" algn="just">
              <a:buFont typeface="Wingdings" panose="05000000000000000000" pitchFamily="2" charset="2"/>
              <a:buChar char="§"/>
            </a:pPr>
            <a:endParaRPr lang="en-US" sz="1400" dirty="0"/>
          </a:p>
          <a:p>
            <a:pPr marL="0" indent="0" algn="just">
              <a:buNone/>
            </a:pPr>
            <a:endParaRPr lang="en-US" sz="1400" dirty="0"/>
          </a:p>
          <a:p>
            <a:pPr algn="just"/>
            <a:endParaRPr lang="en-US" sz="1400" dirty="0"/>
          </a:p>
          <a:p>
            <a:pPr algn="just"/>
            <a:endParaRPr lang="en-US" sz="1400" dirty="0"/>
          </a:p>
          <a:p>
            <a:pPr marL="0" indent="0" algn="just">
              <a:buNone/>
            </a:pPr>
            <a:endParaRPr lang="en-US" sz="1400" dirty="0"/>
          </a:p>
          <a:p>
            <a:pPr marL="0" indent="0" algn="just">
              <a:buNone/>
            </a:pPr>
            <a:endParaRPr lang="en-US" sz="1400" dirty="0"/>
          </a:p>
        </p:txBody>
      </p:sp>
      <p:sp>
        <p:nvSpPr>
          <p:cNvPr id="7" name="Title 1">
            <a:extLst>
              <a:ext uri="{FF2B5EF4-FFF2-40B4-BE49-F238E27FC236}">
                <a16:creationId xmlns="" xmlns:a16="http://schemas.microsoft.com/office/drawing/2014/main" id="{4683612E-7EB5-5090-5A30-2D93C81390B2}"/>
              </a:ext>
            </a:extLst>
          </p:cNvPr>
          <p:cNvSpPr txBox="1">
            <a:spLocks/>
          </p:cNvSpPr>
          <p:nvPr/>
        </p:nvSpPr>
        <p:spPr bwMode="auto">
          <a:xfrm>
            <a:off x="220135" y="-32159"/>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3600" dirty="0"/>
              <a:t>Non-IP (reduced RTP) </a:t>
            </a:r>
            <a:r>
              <a:rPr lang="en-US" altLang="zh-CN" sz="3600" dirty="0"/>
              <a:t>for voice</a:t>
            </a:r>
            <a:r>
              <a:rPr lang="en-GB" sz="3600" dirty="0"/>
              <a:t>  </a:t>
            </a:r>
          </a:p>
        </p:txBody>
      </p:sp>
      <p:sp>
        <p:nvSpPr>
          <p:cNvPr id="9" name="文本框 8"/>
          <p:cNvSpPr txBox="1"/>
          <p:nvPr/>
        </p:nvSpPr>
        <p:spPr>
          <a:xfrm>
            <a:off x="234464" y="834561"/>
            <a:ext cx="4536503" cy="451406"/>
          </a:xfrm>
          <a:prstGeom prst="rect">
            <a:avLst/>
          </a:prstGeom>
          <a:noFill/>
        </p:spPr>
        <p:txBody>
          <a:bodyPr wrap="square" rtlCol="0">
            <a:spAutoFit/>
          </a:bodyPr>
          <a:lstStyle/>
          <a:p>
            <a:pPr algn="just">
              <a:lnSpc>
                <a:spcPts val="2800"/>
              </a:lnSpc>
            </a:pP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Technical constraints</a:t>
            </a:r>
            <a:endParaRPr lang="zh-CN" altLang="en-US" sz="2000" b="1" dirty="0">
              <a:solidFill>
                <a:schemeClr val="tx1">
                  <a:lumMod val="65000"/>
                  <a:lumOff val="35000"/>
                </a:schemeClr>
              </a:solidFill>
            </a:endParaRPr>
          </a:p>
        </p:txBody>
      </p:sp>
      <p:graphicFrame>
        <p:nvGraphicFramePr>
          <p:cNvPr id="11" name="表格 10"/>
          <p:cNvGraphicFramePr>
            <a:graphicFrameLocks noGrp="1"/>
          </p:cNvGraphicFramePr>
          <p:nvPr>
            <p:extLst>
              <p:ext uri="{D42A27DB-BD31-4B8C-83A1-F6EECF244321}">
                <p14:modId xmlns:p14="http://schemas.microsoft.com/office/powerpoint/2010/main" val="370016510"/>
              </p:ext>
            </p:extLst>
          </p:nvPr>
        </p:nvGraphicFramePr>
        <p:xfrm>
          <a:off x="695010" y="3159157"/>
          <a:ext cx="10778721" cy="1188720"/>
        </p:xfrm>
        <a:graphic>
          <a:graphicData uri="http://schemas.openxmlformats.org/drawingml/2006/table">
            <a:tbl>
              <a:tblPr firstRow="1" bandRow="1">
                <a:tableStyleId>{EB344D84-9AFB-497E-A393-DC336BA19D2E}</a:tableStyleId>
              </a:tblPr>
              <a:tblGrid>
                <a:gridCol w="2578378">
                  <a:extLst>
                    <a:ext uri="{9D8B030D-6E8A-4147-A177-3AD203B41FA5}">
                      <a16:colId xmlns="" xmlns:a16="http://schemas.microsoft.com/office/drawing/2014/main" val="500677887"/>
                    </a:ext>
                  </a:extLst>
                </a:gridCol>
                <a:gridCol w="989259">
                  <a:extLst>
                    <a:ext uri="{9D8B030D-6E8A-4147-A177-3AD203B41FA5}">
                      <a16:colId xmlns="" xmlns:a16="http://schemas.microsoft.com/office/drawing/2014/main" val="1335452782"/>
                    </a:ext>
                  </a:extLst>
                </a:gridCol>
                <a:gridCol w="1698875">
                  <a:extLst>
                    <a:ext uri="{9D8B030D-6E8A-4147-A177-3AD203B41FA5}">
                      <a16:colId xmlns="" xmlns:a16="http://schemas.microsoft.com/office/drawing/2014/main" val="20000"/>
                    </a:ext>
                  </a:extLst>
                </a:gridCol>
                <a:gridCol w="1868763">
                  <a:extLst>
                    <a:ext uri="{9D8B030D-6E8A-4147-A177-3AD203B41FA5}">
                      <a16:colId xmlns="" xmlns:a16="http://schemas.microsoft.com/office/drawing/2014/main" val="20001"/>
                    </a:ext>
                  </a:extLst>
                </a:gridCol>
                <a:gridCol w="2069161">
                  <a:extLst>
                    <a:ext uri="{9D8B030D-6E8A-4147-A177-3AD203B41FA5}">
                      <a16:colId xmlns="" xmlns:a16="http://schemas.microsoft.com/office/drawing/2014/main" val="20002"/>
                    </a:ext>
                  </a:extLst>
                </a:gridCol>
                <a:gridCol w="1300286">
                  <a:extLst>
                    <a:ext uri="{9D8B030D-6E8A-4147-A177-3AD203B41FA5}">
                      <a16:colId xmlns="" xmlns:a16="http://schemas.microsoft.com/office/drawing/2014/main" val="20004"/>
                    </a:ext>
                  </a:extLst>
                </a:gridCol>
                <a:gridCol w="273999">
                  <a:extLst>
                    <a:ext uri="{9D8B030D-6E8A-4147-A177-3AD203B41FA5}">
                      <a16:colId xmlns="" xmlns:a16="http://schemas.microsoft.com/office/drawing/2014/main" val="20006"/>
                    </a:ext>
                  </a:extLst>
                </a:gridCol>
              </a:tblGrid>
              <a:tr h="397846">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1000" dirty="0"/>
                        <a:t>Functionality wanted to be supported by </a:t>
                      </a:r>
                    </a:p>
                    <a:p>
                      <a:pPr algn="ctr"/>
                      <a:r>
                        <a:rPr lang="en-US" sz="1000" dirty="0"/>
                        <a:t>non-IP (reduced RTP)</a:t>
                      </a:r>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1200" dirty="0"/>
                        <a:t>In order delivery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1200" dirty="0"/>
                        <a:t>DTMF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1200" dirty="0"/>
                        <a:t>MULTI-CALL/FEC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1200" dirty="0"/>
                        <a:t>JBM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1200" dirty="0"/>
                        <a:t>security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lvl1pPr marL="0" algn="l" defTabSz="914400" rtl="0" eaLnBrk="1" latinLnBrk="0" hangingPunct="1">
                        <a:defRPr sz="1800" b="1" kern="1200">
                          <a:solidFill>
                            <a:schemeClr val="lt1"/>
                          </a:solidFill>
                          <a:latin typeface="Calibri" panose="020F0502020204030204"/>
                        </a:defRPr>
                      </a:lvl1pPr>
                      <a:lvl2pPr marL="457200" algn="l" defTabSz="914400" rtl="0" eaLnBrk="1" latinLnBrk="0" hangingPunct="1">
                        <a:defRPr sz="1800" b="1" kern="1200">
                          <a:solidFill>
                            <a:schemeClr val="lt1"/>
                          </a:solidFill>
                          <a:latin typeface="Calibri" panose="020F0502020204030204"/>
                        </a:defRPr>
                      </a:lvl2pPr>
                      <a:lvl3pPr marL="914400" algn="l" defTabSz="914400" rtl="0" eaLnBrk="1" latinLnBrk="0" hangingPunct="1">
                        <a:defRPr sz="1800" b="1" kern="1200">
                          <a:solidFill>
                            <a:schemeClr val="lt1"/>
                          </a:solidFill>
                          <a:latin typeface="Calibri" panose="020F0502020204030204"/>
                        </a:defRPr>
                      </a:lvl3pPr>
                      <a:lvl4pPr marL="1371600" algn="l" defTabSz="914400" rtl="0" eaLnBrk="1" latinLnBrk="0" hangingPunct="1">
                        <a:defRPr sz="1800" b="1" kern="1200">
                          <a:solidFill>
                            <a:schemeClr val="lt1"/>
                          </a:solidFill>
                          <a:latin typeface="Calibri" panose="020F0502020204030204"/>
                        </a:defRPr>
                      </a:lvl4pPr>
                      <a:lvl5pPr marL="1828800" algn="l" defTabSz="914400" rtl="0" eaLnBrk="1" latinLnBrk="0" hangingPunct="1">
                        <a:defRPr sz="1800" b="1" kern="1200">
                          <a:solidFill>
                            <a:schemeClr val="lt1"/>
                          </a:solidFill>
                          <a:latin typeface="Calibri" panose="020F0502020204030204"/>
                        </a:defRPr>
                      </a:lvl5pPr>
                      <a:lvl6pPr marL="2286000" algn="l" defTabSz="914400" rtl="0" eaLnBrk="1" latinLnBrk="0" hangingPunct="1">
                        <a:defRPr sz="1800" b="1" kern="1200">
                          <a:solidFill>
                            <a:schemeClr val="lt1"/>
                          </a:solidFill>
                          <a:latin typeface="Calibri" panose="020F0502020204030204"/>
                        </a:defRPr>
                      </a:lvl6pPr>
                      <a:lvl7pPr marL="2743200" algn="l" defTabSz="914400" rtl="0" eaLnBrk="1" latinLnBrk="0" hangingPunct="1">
                        <a:defRPr sz="1800" b="1" kern="1200">
                          <a:solidFill>
                            <a:schemeClr val="lt1"/>
                          </a:solidFill>
                          <a:latin typeface="Calibri" panose="020F0502020204030204"/>
                        </a:defRPr>
                      </a:lvl7pPr>
                      <a:lvl8pPr marL="3200400" algn="l" defTabSz="914400" rtl="0" eaLnBrk="1" latinLnBrk="0" hangingPunct="1">
                        <a:defRPr sz="1800" b="1" kern="1200">
                          <a:solidFill>
                            <a:schemeClr val="lt1"/>
                          </a:solidFill>
                          <a:latin typeface="Calibri" panose="020F0502020204030204"/>
                        </a:defRPr>
                      </a:lvl8pPr>
                      <a:lvl9pPr marL="3657600" algn="l" defTabSz="914400" rtl="0" eaLnBrk="1" latinLnBrk="0" hangingPunct="1">
                        <a:defRPr sz="1800" b="1" kern="1200">
                          <a:solidFill>
                            <a:schemeClr val="lt1"/>
                          </a:solidFill>
                          <a:latin typeface="Calibri" panose="020F0502020204030204"/>
                        </a:defRPr>
                      </a:lvl9pPr>
                    </a:lstStyle>
                    <a:p>
                      <a:pPr algn="ctr"/>
                      <a:r>
                        <a:rPr lang="en-US" sz="1200" dirty="0"/>
                        <a:t>…</a:t>
                      </a:r>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extLst>
                  <a:ext uri="{0D108BD9-81ED-4DB2-BD59-A6C34878D82A}">
                    <a16:rowId xmlns="" xmlns:a16="http://schemas.microsoft.com/office/drawing/2014/main" val="10000"/>
                  </a:ext>
                </a:extLst>
              </a:tr>
              <a:tr h="331538">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sz="1200" dirty="0"/>
                        <a:t>Cost</a:t>
                      </a:r>
                    </a:p>
                  </a:txBody>
                  <a:tcP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TW" sz="1200" dirty="0"/>
                        <a:t>1 octet (SN)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TW" sz="1200" dirty="0"/>
                        <a:t>1 octet</a:t>
                      </a:r>
                    </a:p>
                    <a:p>
                      <a:pPr algn="ctr"/>
                      <a:r>
                        <a:rPr lang="en-US" altLang="zh-TW" sz="1200" dirty="0"/>
                        <a:t>(</a:t>
                      </a:r>
                      <a:r>
                        <a:rPr lang="en-US" altLang="zh-TW" sz="1200" dirty="0" err="1"/>
                        <a:t>PayloadType</a:t>
                      </a:r>
                      <a:r>
                        <a:rPr lang="en-US" altLang="zh-TW" sz="1200" dirty="0"/>
                        <a:t>) </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TW" sz="1200" dirty="0"/>
                        <a:t>4 octets </a:t>
                      </a:r>
                    </a:p>
                    <a:p>
                      <a:pPr algn="ctr"/>
                      <a:r>
                        <a:rPr lang="en-US" altLang="zh-TW" sz="1200" dirty="0"/>
                        <a:t>(SSRC)</a:t>
                      </a:r>
                      <a:endParaRPr lang="en-US"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TW" sz="1200" dirty="0"/>
                        <a:t>4 octets </a:t>
                      </a:r>
                    </a:p>
                    <a:p>
                      <a:pPr algn="ctr"/>
                      <a:r>
                        <a:rPr lang="en-US" altLang="zh-TW" sz="1200" dirty="0"/>
                        <a:t>(</a:t>
                      </a:r>
                      <a:r>
                        <a:rPr lang="en-US" altLang="zh-TW" sz="1200" dirty="0" err="1"/>
                        <a:t>TimeStamp</a:t>
                      </a:r>
                      <a:r>
                        <a:rPr lang="en-US" altLang="zh-TW" sz="1200" dirty="0"/>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dirty="0"/>
                        <a:t>Can’t support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endParaRPr lang="en-US" sz="1200" dirty="0"/>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98923">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200" dirty="0"/>
                        <a:t>Total Overhead</a:t>
                      </a:r>
                    </a:p>
                  </a:txBody>
                  <a:tcPr>
                    <a:lnL>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200" dirty="0"/>
                        <a:t>1 octet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altLang="zh-TW" sz="1200" dirty="0"/>
                        <a:t>1 + 1 == </a:t>
                      </a:r>
                      <a:r>
                        <a:rPr lang="en-US" altLang="zh-TW" sz="1200" dirty="0">
                          <a:solidFill>
                            <a:srgbClr val="FF0000"/>
                          </a:solidFill>
                        </a:rPr>
                        <a:t>2 octets</a:t>
                      </a:r>
                      <a:endParaRPr lang="en-US" sz="1200" b="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altLang="zh-TW" sz="1200" dirty="0"/>
                        <a:t>2 + 4 == </a:t>
                      </a:r>
                      <a:r>
                        <a:rPr lang="en-US" altLang="zh-TW" sz="1200" dirty="0">
                          <a:solidFill>
                            <a:srgbClr val="FF0000"/>
                          </a:solidFill>
                        </a:rPr>
                        <a:t>6 octets</a:t>
                      </a:r>
                      <a:endParaRPr lang="en-US" sz="1200" b="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marL="0" marR="0" lvl="1" indent="0" algn="ctr" defTabSz="914400" rtl="0" eaLnBrk="1" fontAlgn="auto" latinLnBrk="0" hangingPunct="1">
                        <a:lnSpc>
                          <a:spcPct val="100000"/>
                        </a:lnSpc>
                        <a:spcBef>
                          <a:spcPts val="0"/>
                        </a:spcBef>
                        <a:spcAft>
                          <a:spcPts val="0"/>
                        </a:spcAft>
                        <a:buClrTx/>
                        <a:buSzTx/>
                        <a:buFontTx/>
                        <a:buNone/>
                        <a:tabLst/>
                        <a:defRPr/>
                      </a:pPr>
                      <a:r>
                        <a:rPr lang="en-US" sz="1200" dirty="0"/>
                        <a:t>6 + 4 == </a:t>
                      </a:r>
                      <a:r>
                        <a:rPr lang="en-US" sz="1200" dirty="0">
                          <a:solidFill>
                            <a:srgbClr val="FF0000"/>
                          </a:solidFill>
                        </a:rPr>
                        <a:t>10 octets </a:t>
                      </a:r>
                      <a:endParaRPr lang="en-US" sz="1200" b="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r>
                        <a:rPr lang="en-US" altLang="zh-TW" sz="1200" dirty="0">
                          <a:solidFill>
                            <a:srgbClr val="FF0000"/>
                          </a:solidFill>
                        </a:rPr>
                        <a:t>FFS</a:t>
                      </a:r>
                      <a:endParaRPr lang="en-US" sz="1200" dirty="0">
                        <a:solidFill>
                          <a:srgbClr val="FF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lvl1pPr marL="0" algn="l" defTabSz="914400" rtl="0" eaLnBrk="1" latinLnBrk="0" hangingPunct="1">
                        <a:defRPr sz="1800" kern="1200">
                          <a:solidFill>
                            <a:schemeClr val="dk1"/>
                          </a:solidFill>
                          <a:latin typeface="Calibri" panose="020F0502020204030204"/>
                        </a:defRPr>
                      </a:lvl1pPr>
                      <a:lvl2pPr marL="457200" algn="l" defTabSz="914400" rtl="0" eaLnBrk="1" latinLnBrk="0" hangingPunct="1">
                        <a:defRPr sz="1800" kern="1200">
                          <a:solidFill>
                            <a:schemeClr val="dk1"/>
                          </a:solidFill>
                          <a:latin typeface="Calibri" panose="020F0502020204030204"/>
                        </a:defRPr>
                      </a:lvl2pPr>
                      <a:lvl3pPr marL="914400" algn="l" defTabSz="914400" rtl="0" eaLnBrk="1" latinLnBrk="0" hangingPunct="1">
                        <a:defRPr sz="1800" kern="1200">
                          <a:solidFill>
                            <a:schemeClr val="dk1"/>
                          </a:solidFill>
                          <a:latin typeface="Calibri" panose="020F0502020204030204"/>
                        </a:defRPr>
                      </a:lvl3pPr>
                      <a:lvl4pPr marL="1371600" algn="l" defTabSz="914400" rtl="0" eaLnBrk="1" latinLnBrk="0" hangingPunct="1">
                        <a:defRPr sz="1800" kern="1200">
                          <a:solidFill>
                            <a:schemeClr val="dk1"/>
                          </a:solidFill>
                          <a:latin typeface="Calibri" panose="020F0502020204030204"/>
                        </a:defRPr>
                      </a:lvl4pPr>
                      <a:lvl5pPr marL="1828800" algn="l" defTabSz="914400" rtl="0" eaLnBrk="1" latinLnBrk="0" hangingPunct="1">
                        <a:defRPr sz="1800" kern="1200">
                          <a:solidFill>
                            <a:schemeClr val="dk1"/>
                          </a:solidFill>
                          <a:latin typeface="Calibri" panose="020F0502020204030204"/>
                        </a:defRPr>
                      </a:lvl5pPr>
                      <a:lvl6pPr marL="2286000" algn="l" defTabSz="914400" rtl="0" eaLnBrk="1" latinLnBrk="0" hangingPunct="1">
                        <a:defRPr sz="1800" kern="1200">
                          <a:solidFill>
                            <a:schemeClr val="dk1"/>
                          </a:solidFill>
                          <a:latin typeface="Calibri" panose="020F0502020204030204"/>
                        </a:defRPr>
                      </a:lvl6pPr>
                      <a:lvl7pPr marL="2743200" algn="l" defTabSz="914400" rtl="0" eaLnBrk="1" latinLnBrk="0" hangingPunct="1">
                        <a:defRPr sz="1800" kern="1200">
                          <a:solidFill>
                            <a:schemeClr val="dk1"/>
                          </a:solidFill>
                          <a:latin typeface="Calibri" panose="020F0502020204030204"/>
                        </a:defRPr>
                      </a:lvl7pPr>
                      <a:lvl8pPr marL="3200400" algn="l" defTabSz="914400" rtl="0" eaLnBrk="1" latinLnBrk="0" hangingPunct="1">
                        <a:defRPr sz="1800" kern="1200">
                          <a:solidFill>
                            <a:schemeClr val="dk1"/>
                          </a:solidFill>
                          <a:latin typeface="Calibri" panose="020F0502020204030204"/>
                        </a:defRPr>
                      </a:lvl8pPr>
                      <a:lvl9pPr marL="3657600" algn="l" defTabSz="914400" rtl="0" eaLnBrk="1" latinLnBrk="0" hangingPunct="1">
                        <a:defRPr sz="1800" kern="1200">
                          <a:solidFill>
                            <a:schemeClr val="dk1"/>
                          </a:solidFill>
                          <a:latin typeface="Calibri" panose="020F0502020204030204"/>
                        </a:defRPr>
                      </a:lvl9pPr>
                    </a:lstStyle>
                    <a:p>
                      <a:pPr algn="ctr"/>
                      <a:endParaRPr lang="en-US" sz="1200" dirty="0"/>
                    </a:p>
                  </a:txBody>
                  <a:tcPr>
                    <a:lnL w="12700" cap="flat" cmpd="sng" algn="ctr">
                      <a:solidFill>
                        <a:schemeClr val="tx1"/>
                      </a:solidFill>
                      <a:prstDash val="solid"/>
                      <a:round/>
                      <a:headEnd type="none" w="med" len="med"/>
                      <a:tailEnd type="none" w="med" len="med"/>
                    </a:lnL>
                    <a:lnR>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416563335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2">
            <a:extLst>
              <a:ext uri="{FF2B5EF4-FFF2-40B4-BE49-F238E27FC236}">
                <a16:creationId xmlns="" xmlns:a16="http://schemas.microsoft.com/office/drawing/2014/main" id="{F84DAC9F-072E-08FE-572C-805AC4BAD6A7}"/>
              </a:ext>
            </a:extLst>
          </p:cNvPr>
          <p:cNvSpPr txBox="1">
            <a:spLocks/>
          </p:cNvSpPr>
          <p:nvPr/>
        </p:nvSpPr>
        <p:spPr bwMode="auto">
          <a:xfrm>
            <a:off x="234464" y="1597530"/>
            <a:ext cx="11400523" cy="462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endParaRPr lang="en-US" sz="1400" dirty="0"/>
          </a:p>
          <a:p>
            <a:pPr algn="just"/>
            <a:r>
              <a:rPr lang="en-US" altLang="zh-TW" sz="1400" dirty="0"/>
              <a:t>[</a:t>
            </a:r>
            <a:r>
              <a:rPr lang="en-US" sz="1400" dirty="0"/>
              <a:t>Constraint 2</a:t>
            </a:r>
            <a:r>
              <a:rPr lang="en-US" altLang="zh-TW" sz="1400" dirty="0"/>
              <a:t> ] </a:t>
            </a:r>
            <a:r>
              <a:rPr lang="en-US" sz="1400" dirty="0"/>
              <a:t>RTCP Disabled: Loss of </a:t>
            </a:r>
            <a:r>
              <a:rPr lang="en-US" sz="1400" dirty="0" err="1"/>
              <a:t>QoS</a:t>
            </a:r>
            <a:r>
              <a:rPr lang="en-US" sz="1400" dirty="0"/>
              <a:t> and Congestion Control</a:t>
            </a:r>
          </a:p>
          <a:p>
            <a:pPr lvl="1" algn="just">
              <a:buFont typeface="Wingdings" panose="05000000000000000000" pitchFamily="2" charset="2"/>
              <a:buChar char="§"/>
            </a:pPr>
            <a:r>
              <a:rPr lang="en-US" sz="1400" dirty="0"/>
              <a:t>As specified in TS26.114, </a:t>
            </a:r>
            <a:r>
              <a:rPr lang="en-GB" sz="1400" b="1" dirty="0"/>
              <a:t>The RTP implementation shall include an RTCP implementation.</a:t>
            </a:r>
          </a:p>
          <a:p>
            <a:pPr lvl="1" algn="just">
              <a:buFont typeface="Wingdings" panose="05000000000000000000" pitchFamily="2" charset="2"/>
              <a:buChar char="§"/>
            </a:pPr>
            <a:r>
              <a:rPr lang="en-US" sz="1400" dirty="0"/>
              <a:t>For reduced RTP, essential fields such as SSRC are removed, meaning RTCP cannot associate SR/RR (Sender Report / Receiver Report) feedback with the correct media source.</a:t>
            </a:r>
          </a:p>
          <a:p>
            <a:pPr lvl="1" algn="just">
              <a:buFont typeface="Wingdings" panose="05000000000000000000" pitchFamily="2" charset="2"/>
              <a:buChar char="§"/>
            </a:pPr>
            <a:r>
              <a:rPr lang="en-US" sz="1400" dirty="0"/>
              <a:t>Without RTCP, the system cannot monitor round‑trip delay </a:t>
            </a:r>
            <a:r>
              <a:rPr lang="en-US" altLang="zh-CN" sz="1400" dirty="0" smtClean="0"/>
              <a:t>to</a:t>
            </a:r>
            <a:r>
              <a:rPr lang="en-US" sz="1400" dirty="0"/>
              <a:t> estimate MOS dynamically, and loses its ability to perform congestion control based on </a:t>
            </a:r>
            <a:r>
              <a:rPr lang="en-US" sz="1400" dirty="0" err="1"/>
              <a:t>QoS</a:t>
            </a:r>
            <a:r>
              <a:rPr lang="en-US" sz="1400" dirty="0"/>
              <a:t> feedback, which may lead to performance degradation</a:t>
            </a:r>
            <a:r>
              <a:rPr lang="en-US" sz="1400" dirty="0" smtClean="0"/>
              <a:t>.</a:t>
            </a:r>
          </a:p>
          <a:p>
            <a:pPr marL="228600" lvl="1" algn="just">
              <a:spcBef>
                <a:spcPts val="1000"/>
              </a:spcBef>
              <a:buBlip>
                <a:blip r:embed="rId3"/>
              </a:buBlip>
            </a:pPr>
            <a:r>
              <a:rPr lang="en-US" altLang="zh-TW" sz="1400" dirty="0"/>
              <a:t>[ </a:t>
            </a:r>
            <a:r>
              <a:rPr lang="en-US" sz="1400" dirty="0"/>
              <a:t>Constraint 3</a:t>
            </a:r>
            <a:r>
              <a:rPr lang="en-US" altLang="zh-TW" sz="1400" dirty="0"/>
              <a:t> ]  </a:t>
            </a:r>
            <a:r>
              <a:rPr lang="en-US" sz="1400" dirty="0"/>
              <a:t>SRTP Incompatibility: Loss of Security</a:t>
            </a:r>
          </a:p>
          <a:p>
            <a:pPr lvl="1" algn="just">
              <a:buFont typeface="Wingdings" panose="05000000000000000000" pitchFamily="2" charset="2"/>
              <a:buChar char="§"/>
            </a:pPr>
            <a:r>
              <a:rPr lang="en-US" sz="1400" dirty="0" smtClean="0"/>
              <a:t>As specified in TS33.328</a:t>
            </a:r>
            <a:r>
              <a:rPr lang="en-US" sz="1400" i="1" dirty="0" smtClean="0"/>
              <a:t>, The support for IMS media </a:t>
            </a:r>
            <a:r>
              <a:rPr lang="en-US" sz="1400" b="1" i="1" dirty="0" smtClean="0"/>
              <a:t>confidentiality protection is mandatory </a:t>
            </a:r>
            <a:r>
              <a:rPr lang="en-US" sz="1400" i="1" dirty="0" smtClean="0"/>
              <a:t>in an IMS UE supporting media plane security and mandatory in IMS core network elements (i.e., IMS Access Gateway) </a:t>
            </a:r>
            <a:r>
              <a:rPr lang="en-US" sz="1400" i="1" dirty="0"/>
              <a:t>supporting e2ae IMS media </a:t>
            </a:r>
            <a:r>
              <a:rPr lang="en-US" sz="1400" i="1" dirty="0" smtClean="0"/>
              <a:t>plane security. The integrity and confidentiality protection for IMS traffic using RTP shall be achieved by using the Secure Real-Time Transport Protocol (SRTP),  RFC 3711 [9]. </a:t>
            </a:r>
          </a:p>
          <a:p>
            <a:pPr lvl="1" algn="just">
              <a:buFont typeface="Wingdings" panose="05000000000000000000" pitchFamily="2" charset="2"/>
              <a:buChar char="§"/>
            </a:pPr>
            <a:r>
              <a:rPr lang="en-US" sz="1400" dirty="0" smtClean="0"/>
              <a:t>SRTP depends on critical RTP header fields—such as SSRC, SN—to generate </a:t>
            </a:r>
            <a:r>
              <a:rPr lang="en-US" sz="1400" dirty="0" err="1" smtClean="0"/>
              <a:t>keystream</a:t>
            </a:r>
            <a:r>
              <a:rPr lang="en-US" sz="1400" dirty="0" smtClean="0"/>
              <a:t> for encryption protection.</a:t>
            </a:r>
          </a:p>
          <a:p>
            <a:pPr lvl="1" algn="just">
              <a:buFont typeface="Wingdings" panose="05000000000000000000" pitchFamily="2" charset="2"/>
              <a:buChar char="§"/>
            </a:pPr>
            <a:r>
              <a:rPr lang="en-US" sz="1400" dirty="0" smtClean="0"/>
              <a:t>In </a:t>
            </a:r>
            <a:r>
              <a:rPr lang="en-US" sz="1400" dirty="0"/>
              <a:t>reduced RTP, an extensive SA3 workload would be required to achieve same security level the SRTP provides for IP.</a:t>
            </a:r>
          </a:p>
          <a:p>
            <a:pPr lvl="1" algn="just">
              <a:buFont typeface="Wingdings" panose="05000000000000000000" pitchFamily="2" charset="2"/>
              <a:buChar char="§"/>
            </a:pPr>
            <a:endParaRPr lang="en-US" sz="300" dirty="0"/>
          </a:p>
          <a:p>
            <a:pPr marL="0" lvl="1" indent="0" algn="just">
              <a:spcBef>
                <a:spcPts val="1000"/>
              </a:spcBef>
              <a:buNone/>
            </a:pPr>
            <a:endParaRPr lang="en-US" sz="1400" dirty="0"/>
          </a:p>
        </p:txBody>
      </p:sp>
      <p:sp>
        <p:nvSpPr>
          <p:cNvPr id="7" name="Title 1">
            <a:extLst>
              <a:ext uri="{FF2B5EF4-FFF2-40B4-BE49-F238E27FC236}">
                <a16:creationId xmlns="" xmlns:a16="http://schemas.microsoft.com/office/drawing/2014/main" id="{4683612E-7EB5-5090-5A30-2D93C81390B2}"/>
              </a:ext>
            </a:extLst>
          </p:cNvPr>
          <p:cNvSpPr txBox="1">
            <a:spLocks/>
          </p:cNvSpPr>
          <p:nvPr/>
        </p:nvSpPr>
        <p:spPr bwMode="auto">
          <a:xfrm>
            <a:off x="220135" y="-32159"/>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3600" dirty="0"/>
              <a:t>Non-IP (reduced RTP) </a:t>
            </a:r>
            <a:r>
              <a:rPr lang="en-US" altLang="zh-CN" sz="3600" dirty="0"/>
              <a:t>for voice</a:t>
            </a:r>
            <a:r>
              <a:rPr lang="en-GB" sz="3600" dirty="0"/>
              <a:t>  </a:t>
            </a:r>
          </a:p>
        </p:txBody>
      </p:sp>
      <p:sp>
        <p:nvSpPr>
          <p:cNvPr id="9" name="文本框 8"/>
          <p:cNvSpPr txBox="1"/>
          <p:nvPr/>
        </p:nvSpPr>
        <p:spPr>
          <a:xfrm>
            <a:off x="234464" y="834561"/>
            <a:ext cx="4536503" cy="451406"/>
          </a:xfrm>
          <a:prstGeom prst="rect">
            <a:avLst/>
          </a:prstGeom>
          <a:noFill/>
        </p:spPr>
        <p:txBody>
          <a:bodyPr wrap="square" rtlCol="0">
            <a:spAutoFit/>
          </a:bodyPr>
          <a:lstStyle/>
          <a:p>
            <a:pPr algn="just">
              <a:lnSpc>
                <a:spcPts val="2800"/>
              </a:lnSpc>
            </a:pP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Technical constraints</a:t>
            </a:r>
            <a:endParaRPr lang="zh-CN" altLang="en-US" sz="2000" b="1" dirty="0">
              <a:solidFill>
                <a:schemeClr val="tx1">
                  <a:lumMod val="65000"/>
                  <a:lumOff val="35000"/>
                </a:schemeClr>
              </a:solidFill>
            </a:endParaRPr>
          </a:p>
        </p:txBody>
      </p:sp>
      <p:sp>
        <p:nvSpPr>
          <p:cNvPr id="6" name="Content Placeholder 2">
            <a:extLst>
              <a:ext uri="{FF2B5EF4-FFF2-40B4-BE49-F238E27FC236}">
                <a16:creationId xmlns="" xmlns:a16="http://schemas.microsoft.com/office/drawing/2014/main" id="{F84DAC9F-072E-08FE-572C-805AC4BAD6A7}"/>
              </a:ext>
            </a:extLst>
          </p:cNvPr>
          <p:cNvSpPr txBox="1">
            <a:spLocks/>
          </p:cNvSpPr>
          <p:nvPr/>
        </p:nvSpPr>
        <p:spPr bwMode="auto">
          <a:xfrm>
            <a:off x="234465" y="5150768"/>
            <a:ext cx="11400522" cy="6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400" b="1" dirty="0" smtClean="0">
                <a:solidFill>
                  <a:prstClr val="black"/>
                </a:solidFill>
              </a:rPr>
              <a:t>Observation4: </a:t>
            </a:r>
            <a:r>
              <a:rPr lang="en-US" sz="1400" b="1" dirty="0">
                <a:solidFill>
                  <a:prstClr val="black"/>
                </a:solidFill>
              </a:rPr>
              <a:t>Without key RTP components such as the SSRC, timestamp, and the companion RTCP and SRTP </a:t>
            </a:r>
            <a:r>
              <a:rPr lang="en-US" sz="1400" b="1" dirty="0" smtClean="0">
                <a:solidFill>
                  <a:prstClr val="black"/>
                </a:solidFill>
              </a:rPr>
              <a:t>protocols, </a:t>
            </a:r>
            <a:r>
              <a:rPr lang="en-US" sz="1400" b="1" dirty="0">
                <a:solidFill>
                  <a:prstClr val="black"/>
                </a:solidFill>
              </a:rPr>
              <a:t>reduced RTP loses end‑to‑end </a:t>
            </a:r>
            <a:r>
              <a:rPr lang="en-US" sz="1400" b="1" dirty="0" err="1">
                <a:solidFill>
                  <a:prstClr val="black"/>
                </a:solidFill>
              </a:rPr>
              <a:t>QoS</a:t>
            </a:r>
            <a:r>
              <a:rPr lang="en-US" sz="1400" b="1" dirty="0">
                <a:solidFill>
                  <a:prstClr val="black"/>
                </a:solidFill>
              </a:rPr>
              <a:t> feedback and congestion control, cannot establish the security context required by </a:t>
            </a:r>
            <a:r>
              <a:rPr lang="en-US" sz="1400" b="1" dirty="0" smtClean="0">
                <a:solidFill>
                  <a:prstClr val="black"/>
                </a:solidFill>
              </a:rPr>
              <a:t>SRTP. </a:t>
            </a:r>
            <a:r>
              <a:rPr lang="en-US" sz="1400" b="1" dirty="0">
                <a:solidFill>
                  <a:prstClr val="black"/>
                </a:solidFill>
              </a:rPr>
              <a:t>As a result, it provides lower reliability, weaker security, and poorer interoperability compared with IP </a:t>
            </a:r>
            <a:r>
              <a:rPr lang="en-US" sz="1400" b="1" dirty="0"/>
              <a:t>with </a:t>
            </a:r>
            <a:r>
              <a:rPr lang="en-US" sz="1400" b="1" dirty="0" err="1"/>
              <a:t>RoHC</a:t>
            </a:r>
            <a:r>
              <a:rPr lang="en-US" sz="1400" b="1" dirty="0"/>
              <a:t>.</a:t>
            </a:r>
          </a:p>
          <a:p>
            <a:pPr algn="just"/>
            <a:endParaRPr lang="en-US" sz="1400" b="1" dirty="0">
              <a:solidFill>
                <a:prstClr val="black"/>
              </a:solidFill>
            </a:endParaRPr>
          </a:p>
        </p:txBody>
      </p:sp>
    </p:spTree>
    <p:extLst>
      <p:ext uri="{BB962C8B-B14F-4D97-AF65-F5344CB8AC3E}">
        <p14:creationId xmlns:p14="http://schemas.microsoft.com/office/powerpoint/2010/main" val="4261411998"/>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 xmlns:a16="http://schemas.microsoft.com/office/drawing/2014/main" id="{F84DAC9F-072E-08FE-572C-805AC4BAD6A7}"/>
              </a:ext>
            </a:extLst>
          </p:cNvPr>
          <p:cNvSpPr>
            <a:spLocks noGrp="1"/>
          </p:cNvSpPr>
          <p:nvPr>
            <p:ph idx="1"/>
          </p:nvPr>
        </p:nvSpPr>
        <p:spPr>
          <a:xfrm>
            <a:off x="507999" y="1909586"/>
            <a:ext cx="11053197" cy="3124370"/>
          </a:xfrm>
        </p:spPr>
        <p:txBody>
          <a:bodyPr/>
          <a:lstStyle/>
          <a:p>
            <a:pPr marL="0" indent="0" algn="just">
              <a:buNone/>
            </a:pPr>
            <a:r>
              <a:rPr lang="en-US" sz="1400" dirty="0"/>
              <a:t>Given that IMS is an IP-based architecture, and satellite-access UE may need to communicate with legacy UE, the PGW or other network functions are required to reconstruct the reduced RTP headers into complete IP/UDP/RTP headers before forwarding them to IMS components. </a:t>
            </a:r>
          </a:p>
          <a:p>
            <a:pPr marL="0" indent="0" algn="just">
              <a:buNone/>
            </a:pPr>
            <a:r>
              <a:rPr lang="en-US" sz="1400" b="1" dirty="0">
                <a:solidFill>
                  <a:srgbClr val="C00000"/>
                </a:solidFill>
              </a:rPr>
              <a:t>According to the architectural assumption for IMS voice over GEO</a:t>
            </a:r>
            <a:r>
              <a:rPr lang="en-US" sz="1400" b="1" dirty="0" smtClean="0">
                <a:solidFill>
                  <a:srgbClr val="C00000"/>
                </a:solidFill>
              </a:rPr>
              <a:t>, “</a:t>
            </a:r>
            <a:r>
              <a:rPr lang="en-GB" sz="1400" b="1" dirty="0" smtClean="0">
                <a:solidFill>
                  <a:srgbClr val="C00000"/>
                </a:solidFill>
              </a:rPr>
              <a:t>Enhancements </a:t>
            </a:r>
            <a:r>
              <a:rPr lang="en-GB" sz="1400" b="1" dirty="0">
                <a:solidFill>
                  <a:srgbClr val="C00000"/>
                </a:solidFill>
              </a:rPr>
              <a:t>to </a:t>
            </a:r>
            <a:r>
              <a:rPr lang="en-GB" sz="1400" b="1" dirty="0" smtClean="0">
                <a:solidFill>
                  <a:srgbClr val="C00000"/>
                </a:solidFill>
              </a:rPr>
              <a:t>NB-</a:t>
            </a:r>
            <a:r>
              <a:rPr lang="en-GB" sz="1400" b="1" dirty="0" err="1" smtClean="0">
                <a:solidFill>
                  <a:srgbClr val="C00000"/>
                </a:solidFill>
              </a:rPr>
              <a:t>IoT</a:t>
            </a:r>
            <a:r>
              <a:rPr lang="en-GB" sz="1400" b="1" dirty="0" smtClean="0">
                <a:solidFill>
                  <a:srgbClr val="C00000"/>
                </a:solidFill>
              </a:rPr>
              <a:t> (</a:t>
            </a:r>
            <a:r>
              <a:rPr lang="en-GB" sz="1400" b="1" dirty="0">
                <a:solidFill>
                  <a:srgbClr val="C00000"/>
                </a:solidFill>
              </a:rPr>
              <a:t>GEO), EPC and IMS for supporting voice call via GEO shall be minimized</a:t>
            </a:r>
            <a:r>
              <a:rPr lang="en-GB" sz="1400" dirty="0" smtClean="0">
                <a:solidFill>
                  <a:srgbClr val="C00000"/>
                </a:solidFill>
              </a:rPr>
              <a:t>.”</a:t>
            </a:r>
            <a:endParaRPr lang="en-US" sz="400" dirty="0">
              <a:solidFill>
                <a:srgbClr val="C00000"/>
              </a:solidFill>
            </a:endParaRPr>
          </a:p>
          <a:p>
            <a:pPr marL="0" indent="0" algn="just">
              <a:buNone/>
            </a:pPr>
            <a:r>
              <a:rPr lang="en-US" sz="1400" dirty="0"/>
              <a:t>However, several aspects of this mechanism—which could have significant implications for the overall system—remain insufficiently analyzed and evaluated. These include, but are not limited to, the following </a:t>
            </a:r>
            <a:r>
              <a:rPr lang="en-US" sz="1400" dirty="0" smtClean="0"/>
              <a:t>concerns:</a:t>
            </a:r>
          </a:p>
          <a:p>
            <a:pPr lvl="1" algn="just"/>
            <a:r>
              <a:rPr lang="en-US" altLang="zh-CN" sz="1400" dirty="0"/>
              <a:t>c</a:t>
            </a:r>
            <a:r>
              <a:rPr lang="en-US" sz="1400" dirty="0"/>
              <a:t>oncern1: </a:t>
            </a:r>
            <a:r>
              <a:rPr lang="en-US" altLang="zh-CN" sz="1400" dirty="0"/>
              <a:t>UE may need to remove or insert specific fields in the IP, UDP, and RTP headers, which could require modifications to the modem/application.</a:t>
            </a:r>
          </a:p>
          <a:p>
            <a:pPr lvl="1" algn="just"/>
            <a:r>
              <a:rPr lang="en-US" altLang="zh-CN" sz="1400" dirty="0"/>
              <a:t>c</a:t>
            </a:r>
            <a:r>
              <a:rPr lang="en-US" sz="1400" dirty="0"/>
              <a:t>oncern</a:t>
            </a:r>
            <a:r>
              <a:rPr lang="en-US" sz="1400" dirty="0">
                <a:solidFill>
                  <a:prstClr val="black"/>
                </a:solidFill>
              </a:rPr>
              <a:t>2: P-GW may need to remove or insert </a:t>
            </a:r>
            <a:r>
              <a:rPr lang="en-US" altLang="zh-CN" sz="1400" dirty="0">
                <a:solidFill>
                  <a:prstClr val="black"/>
                </a:solidFill>
              </a:rPr>
              <a:t>specific fields in the IP, UDP, and RTP headers</a:t>
            </a:r>
            <a:r>
              <a:rPr lang="en-US" sz="1400" dirty="0">
                <a:solidFill>
                  <a:prstClr val="black"/>
                </a:solidFill>
              </a:rPr>
              <a:t>, which could require modifications to the user plane processing module/protocol stack.</a:t>
            </a:r>
          </a:p>
          <a:p>
            <a:pPr lvl="1" algn="just"/>
            <a:r>
              <a:rPr lang="en-US" altLang="zh-CN" sz="1400" dirty="0"/>
              <a:t>c</a:t>
            </a:r>
            <a:r>
              <a:rPr lang="en-US" sz="1400" dirty="0"/>
              <a:t>oncern</a:t>
            </a:r>
            <a:r>
              <a:rPr lang="en-US" sz="1400" dirty="0">
                <a:solidFill>
                  <a:prstClr val="black"/>
                </a:solidFill>
              </a:rPr>
              <a:t>3: P-CSCF may need to provide extra header information to P-GW, which could result in increased signaling load or necessitate interface enhancements.</a:t>
            </a:r>
          </a:p>
          <a:p>
            <a:pPr lvl="1" algn="just"/>
            <a:r>
              <a:rPr lang="en-US" altLang="zh-CN" sz="1400" dirty="0"/>
              <a:t>c</a:t>
            </a:r>
            <a:r>
              <a:rPr lang="en-US" sz="1400" dirty="0"/>
              <a:t>oncern</a:t>
            </a:r>
            <a:r>
              <a:rPr lang="en-US" sz="1400" dirty="0">
                <a:solidFill>
                  <a:prstClr val="black"/>
                </a:solidFill>
              </a:rPr>
              <a:t>4: </a:t>
            </a:r>
            <a:r>
              <a:rPr lang="en-US" altLang="zh-CN" sz="1400" dirty="0">
                <a:solidFill>
                  <a:prstClr val="black"/>
                </a:solidFill>
              </a:rPr>
              <a:t>Without transmitting the RTP timestamp, it is not possible to accurately reconstruct it on the receiver side, which may affect media synchronization and playback quality.</a:t>
            </a:r>
          </a:p>
          <a:p>
            <a:pPr lvl="1" algn="just"/>
            <a:r>
              <a:rPr lang="en-US" sz="1400" dirty="0">
                <a:solidFill>
                  <a:prstClr val="black"/>
                </a:solidFill>
              </a:rPr>
              <a:t>There may be additional </a:t>
            </a:r>
            <a:r>
              <a:rPr lang="en-US" sz="1400" dirty="0"/>
              <a:t>aspect</a:t>
            </a:r>
            <a:r>
              <a:rPr lang="en-US" sz="1400" dirty="0">
                <a:solidFill>
                  <a:prstClr val="black"/>
                </a:solidFill>
              </a:rPr>
              <a:t>s that have not yet been identified or listed.</a:t>
            </a:r>
            <a:endParaRPr lang="en-US" sz="1400" b="1" dirty="0">
              <a:solidFill>
                <a:srgbClr val="FF0000"/>
              </a:solidFill>
            </a:endParaRPr>
          </a:p>
          <a:p>
            <a:pPr marL="0" lvl="0" indent="0" algn="just">
              <a:buNone/>
            </a:pPr>
            <a:endParaRPr lang="fr-FR" sz="100" dirty="0">
              <a:solidFill>
                <a:prstClr val="black"/>
              </a:solidFill>
            </a:endParaRPr>
          </a:p>
        </p:txBody>
      </p:sp>
      <p:sp>
        <p:nvSpPr>
          <p:cNvPr id="7" name="Content Placeholder 2">
            <a:extLst>
              <a:ext uri="{FF2B5EF4-FFF2-40B4-BE49-F238E27FC236}">
                <a16:creationId xmlns="" xmlns:a16="http://schemas.microsoft.com/office/drawing/2014/main" id="{F84DAC9F-072E-08FE-572C-805AC4BAD6A7}"/>
              </a:ext>
            </a:extLst>
          </p:cNvPr>
          <p:cNvSpPr txBox="1">
            <a:spLocks/>
          </p:cNvSpPr>
          <p:nvPr/>
        </p:nvSpPr>
        <p:spPr bwMode="auto">
          <a:xfrm>
            <a:off x="508000" y="5556241"/>
            <a:ext cx="11053196" cy="69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400" b="1" dirty="0" smtClean="0">
                <a:solidFill>
                  <a:prstClr val="black"/>
                </a:solidFill>
              </a:rPr>
              <a:t>Observation5: </a:t>
            </a:r>
            <a:r>
              <a:rPr lang="en-US" sz="1400" b="1" dirty="0">
                <a:solidFill>
                  <a:prstClr val="black"/>
                </a:solidFill>
              </a:rPr>
              <a:t>The feasibility and potential impact of sending non-IP voice packets require thorough evaluation and alignment among relevant working groups, given that it is considerably more complex than the IP-based solution.</a:t>
            </a:r>
          </a:p>
        </p:txBody>
      </p:sp>
      <p:sp>
        <p:nvSpPr>
          <p:cNvPr id="6" name="Title 1">
            <a:extLst>
              <a:ext uri="{FF2B5EF4-FFF2-40B4-BE49-F238E27FC236}">
                <a16:creationId xmlns="" xmlns:a16="http://schemas.microsoft.com/office/drawing/2014/main" id="{4683612E-7EB5-5090-5A30-2D93C81390B2}"/>
              </a:ext>
            </a:extLst>
          </p:cNvPr>
          <p:cNvSpPr txBox="1">
            <a:spLocks/>
          </p:cNvSpPr>
          <p:nvPr/>
        </p:nvSpPr>
        <p:spPr bwMode="auto">
          <a:xfrm>
            <a:off x="220135" y="-32159"/>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sz="3600" dirty="0"/>
              <a:t>Non-IP (reduced RTP) </a:t>
            </a:r>
            <a:r>
              <a:rPr lang="en-US" altLang="zh-CN" sz="3600" dirty="0"/>
              <a:t>for voice</a:t>
            </a:r>
            <a:endParaRPr lang="en-GB" sz="3600" dirty="0"/>
          </a:p>
        </p:txBody>
      </p:sp>
      <p:sp>
        <p:nvSpPr>
          <p:cNvPr id="10" name="文本框 9"/>
          <p:cNvSpPr txBox="1"/>
          <p:nvPr/>
        </p:nvSpPr>
        <p:spPr>
          <a:xfrm>
            <a:off x="234464" y="834561"/>
            <a:ext cx="6648936" cy="1169551"/>
          </a:xfrm>
          <a:prstGeom prst="rect">
            <a:avLst/>
          </a:prstGeom>
          <a:noFill/>
        </p:spPr>
        <p:txBody>
          <a:bodyPr wrap="square" rtlCol="0">
            <a:spAutoFit/>
          </a:bodyPr>
          <a:lstStyle/>
          <a:p>
            <a:pPr algn="just">
              <a:lnSpc>
                <a:spcPts val="2800"/>
              </a:lnSpc>
            </a:pP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Concerns in Reconstructing Full IP/UDP/RTP Packet</a:t>
            </a:r>
          </a:p>
          <a:p>
            <a:pPr algn="just">
              <a:lnSpc>
                <a:spcPts val="2800"/>
              </a:lnSpc>
            </a:pPr>
            <a:endParaRPr lang="en-US" altLang="zh-CN" sz="900" b="1" dirty="0">
              <a:solidFill>
                <a:schemeClr val="tx1">
                  <a:lumMod val="65000"/>
                  <a:lumOff val="35000"/>
                </a:schemeClr>
              </a:solidFill>
            </a:endParaRPr>
          </a:p>
          <a:p>
            <a:pPr algn="just">
              <a:lnSpc>
                <a:spcPts val="2800"/>
              </a:lnSpc>
            </a:pPr>
            <a:endParaRPr lang="zh-CN" altLang="en-US" sz="900" b="1" dirty="0">
              <a:solidFill>
                <a:schemeClr val="tx1">
                  <a:lumMod val="65000"/>
                  <a:lumOff val="35000"/>
                </a:schemeClr>
              </a:solidFill>
            </a:endParaRPr>
          </a:p>
        </p:txBody>
      </p:sp>
      <p:sp>
        <p:nvSpPr>
          <p:cNvPr id="2" name="矩形 1"/>
          <p:cNvSpPr/>
          <p:nvPr/>
        </p:nvSpPr>
        <p:spPr>
          <a:xfrm>
            <a:off x="106866" y="1476913"/>
            <a:ext cx="4863925" cy="286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gn="just">
              <a:lnSpc>
                <a:spcPct val="90000"/>
              </a:lnSpc>
              <a:spcBef>
                <a:spcPts val="1000"/>
              </a:spcBef>
            </a:pPr>
            <a:r>
              <a:rPr lang="en-US" altLang="zh-CN" sz="1400" b="1" dirty="0">
                <a:latin typeface="+mn-lt"/>
                <a:cs typeface="+mn-cs"/>
              </a:rPr>
              <a:t>(For information. Extracted from S2‑2507102)</a:t>
            </a:r>
            <a:endParaRPr lang="zh-CN" altLang="en-US" sz="1400" b="1" dirty="0">
              <a:latin typeface="+mn-lt"/>
              <a:cs typeface="+mn-cs"/>
            </a:endParaRPr>
          </a:p>
        </p:txBody>
      </p:sp>
    </p:spTree>
    <p:extLst>
      <p:ext uri="{BB962C8B-B14F-4D97-AF65-F5344CB8AC3E}">
        <p14:creationId xmlns:p14="http://schemas.microsoft.com/office/powerpoint/2010/main" val="383007952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4683612E-7EB5-5090-5A30-2D93C81390B2}"/>
              </a:ext>
            </a:extLst>
          </p:cNvPr>
          <p:cNvSpPr>
            <a:spLocks noGrp="1"/>
          </p:cNvSpPr>
          <p:nvPr>
            <p:ph type="title"/>
          </p:nvPr>
        </p:nvSpPr>
        <p:spPr>
          <a:xfrm>
            <a:off x="203200" y="280987"/>
            <a:ext cx="10515600" cy="1130301"/>
          </a:xfrm>
        </p:spPr>
        <p:txBody>
          <a:bodyPr/>
          <a:lstStyle/>
          <a:p>
            <a:r>
              <a:rPr lang="en-GB" sz="3600" dirty="0"/>
              <a:t>Conclusion and proposal</a:t>
            </a:r>
          </a:p>
        </p:txBody>
      </p:sp>
      <p:sp>
        <p:nvSpPr>
          <p:cNvPr id="7" name="Content Placeholder 2">
            <a:extLst>
              <a:ext uri="{FF2B5EF4-FFF2-40B4-BE49-F238E27FC236}">
                <a16:creationId xmlns="" xmlns:a16="http://schemas.microsoft.com/office/drawing/2014/main" id="{F84DAC9F-072E-08FE-572C-805AC4BAD6A7}"/>
              </a:ext>
            </a:extLst>
          </p:cNvPr>
          <p:cNvSpPr txBox="1">
            <a:spLocks/>
          </p:cNvSpPr>
          <p:nvPr/>
        </p:nvSpPr>
        <p:spPr bwMode="auto">
          <a:xfrm>
            <a:off x="440266" y="2083171"/>
            <a:ext cx="11015134" cy="3538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endParaRPr lang="en-US" sz="1400" dirty="0">
              <a:solidFill>
                <a:prstClr val="black"/>
              </a:solidFill>
            </a:endParaRPr>
          </a:p>
          <a:p>
            <a:pPr marL="0" lvl="0" indent="0" algn="just">
              <a:lnSpc>
                <a:spcPts val="1800"/>
              </a:lnSpc>
              <a:buNone/>
            </a:pPr>
            <a:r>
              <a:rPr lang="en-US" sz="1400" dirty="0">
                <a:solidFill>
                  <a:prstClr val="black"/>
                </a:solidFill>
              </a:rPr>
              <a:t>Compared to Non-IP(Reduced RTP), The IP (</a:t>
            </a:r>
            <a:r>
              <a:rPr lang="en-US" sz="1400" dirty="0" err="1">
                <a:solidFill>
                  <a:prstClr val="black"/>
                </a:solidFill>
              </a:rPr>
              <a:t>RoHC</a:t>
            </a:r>
            <a:r>
              <a:rPr lang="en-US" sz="1400" dirty="0">
                <a:solidFill>
                  <a:prstClr val="black"/>
                </a:solidFill>
              </a:rPr>
              <a:t>) approach :</a:t>
            </a:r>
          </a:p>
          <a:p>
            <a:pPr lvl="1" algn="just">
              <a:lnSpc>
                <a:spcPts val="1800"/>
              </a:lnSpc>
            </a:pPr>
            <a:r>
              <a:rPr lang="en-US" altLang="zh-CN" sz="1400" dirty="0">
                <a:solidFill>
                  <a:prstClr val="black"/>
                </a:solidFill>
              </a:rPr>
              <a:t>c</a:t>
            </a:r>
            <a:r>
              <a:rPr lang="en-US" sz="1400" dirty="0">
                <a:solidFill>
                  <a:prstClr val="black"/>
                </a:solidFill>
              </a:rPr>
              <a:t>an achieve comparable or lower overhead </a:t>
            </a:r>
          </a:p>
          <a:p>
            <a:pPr lvl="1" algn="just">
              <a:lnSpc>
                <a:spcPts val="1800"/>
              </a:lnSpc>
            </a:pPr>
            <a:r>
              <a:rPr lang="en-US" sz="1400" dirty="0">
                <a:solidFill>
                  <a:prstClr val="black"/>
                </a:solidFill>
              </a:rPr>
              <a:t>is significantly more future-proof(can natively support DTMF, MULTI-CALL/FEC, JBM, etc.)</a:t>
            </a:r>
          </a:p>
          <a:p>
            <a:pPr lvl="1" algn="just">
              <a:lnSpc>
                <a:spcPts val="1800"/>
              </a:lnSpc>
            </a:pPr>
            <a:r>
              <a:rPr lang="en-US" sz="1400" dirty="0">
                <a:solidFill>
                  <a:prstClr val="black"/>
                </a:solidFill>
              </a:rPr>
              <a:t>has fewer dependencies on SA1, and no </a:t>
            </a:r>
            <a:r>
              <a:rPr lang="en-US" altLang="zh-TW" sz="1400" dirty="0">
                <a:solidFill>
                  <a:prstClr val="black"/>
                </a:solidFill>
              </a:rPr>
              <a:t> additional work</a:t>
            </a:r>
            <a:r>
              <a:rPr lang="zh-TW" altLang="en-US" sz="1400" dirty="0">
                <a:solidFill>
                  <a:prstClr val="black"/>
                </a:solidFill>
              </a:rPr>
              <a:t> </a:t>
            </a:r>
            <a:r>
              <a:rPr lang="en-US" altLang="zh-TW" sz="1400" dirty="0">
                <a:solidFill>
                  <a:prstClr val="black"/>
                </a:solidFill>
              </a:rPr>
              <a:t>for </a:t>
            </a:r>
            <a:r>
              <a:rPr lang="en-US" sz="1400" dirty="0">
                <a:solidFill>
                  <a:prstClr val="black"/>
                </a:solidFill>
              </a:rPr>
              <a:t>SA3</a:t>
            </a:r>
            <a:r>
              <a:rPr lang="zh-TW" altLang="en-US" sz="1400" dirty="0">
                <a:solidFill>
                  <a:prstClr val="black"/>
                </a:solidFill>
              </a:rPr>
              <a:t> </a:t>
            </a:r>
            <a:r>
              <a:rPr lang="en-US" sz="1400" dirty="0">
                <a:solidFill>
                  <a:prstClr val="black"/>
                </a:solidFill>
              </a:rPr>
              <a:t>(Security work), and SA4 (Reduced RTP work</a:t>
            </a:r>
            <a:r>
              <a:rPr lang="en-US" altLang="zh-TW" sz="1400" dirty="0">
                <a:solidFill>
                  <a:prstClr val="black"/>
                </a:solidFill>
              </a:rPr>
              <a:t>)</a:t>
            </a:r>
            <a:endParaRPr lang="en-US" sz="1400" dirty="0">
              <a:solidFill>
                <a:prstClr val="black"/>
              </a:solidFill>
            </a:endParaRPr>
          </a:p>
          <a:p>
            <a:pPr lvl="1" algn="just">
              <a:lnSpc>
                <a:spcPts val="1800"/>
              </a:lnSpc>
            </a:pPr>
            <a:r>
              <a:rPr lang="en-US" sz="1400" dirty="0">
                <a:solidFill>
                  <a:prstClr val="black"/>
                </a:solidFill>
              </a:rPr>
              <a:t>requires much fewer enhancements to existing system</a:t>
            </a:r>
          </a:p>
          <a:p>
            <a:pPr lvl="1" algn="just">
              <a:lnSpc>
                <a:spcPts val="1800"/>
              </a:lnSpc>
            </a:pPr>
            <a:r>
              <a:rPr lang="en-US" sz="1400" dirty="0">
                <a:solidFill>
                  <a:prstClr val="black"/>
                </a:solidFill>
              </a:rPr>
              <a:t>leverages the widely commercial deployed VoLTE design to the maximum</a:t>
            </a:r>
          </a:p>
          <a:p>
            <a:pPr lvl="1" algn="just">
              <a:lnSpc>
                <a:spcPts val="1800"/>
              </a:lnSpc>
            </a:pPr>
            <a:r>
              <a:rPr lang="en-US" sz="1400" b="1" dirty="0">
                <a:solidFill>
                  <a:prstClr val="black"/>
                </a:solidFill>
              </a:rPr>
              <a:t>provides higher reliability, </a:t>
            </a:r>
            <a:r>
              <a:rPr lang="en-US" altLang="zh-CN" sz="1400" b="1" dirty="0">
                <a:solidFill>
                  <a:prstClr val="black"/>
                </a:solidFill>
              </a:rPr>
              <a:t>strong</a:t>
            </a:r>
            <a:r>
              <a:rPr lang="en-US" sz="1400" b="1" dirty="0">
                <a:solidFill>
                  <a:prstClr val="black"/>
                </a:solidFill>
              </a:rPr>
              <a:t>er security, and better interoperability </a:t>
            </a:r>
          </a:p>
          <a:p>
            <a:pPr lvl="1" algn="just">
              <a:lnSpc>
                <a:spcPts val="1800"/>
              </a:lnSpc>
            </a:pPr>
            <a:r>
              <a:rPr lang="en-US" altLang="zh-CN" sz="1400" b="1" dirty="0" err="1">
                <a:solidFill>
                  <a:prstClr val="black"/>
                </a:solidFill>
              </a:rPr>
              <a:t>RoHC</a:t>
            </a:r>
            <a:r>
              <a:rPr lang="en-US" altLang="zh-CN" sz="1400" b="1" dirty="0">
                <a:solidFill>
                  <a:prstClr val="black"/>
                </a:solidFill>
              </a:rPr>
              <a:t> issues are either </a:t>
            </a:r>
            <a:r>
              <a:rPr lang="en-US" altLang="zh-TW" sz="1400" b="1" dirty="0">
                <a:solidFill>
                  <a:prstClr val="black"/>
                </a:solidFill>
              </a:rPr>
              <a:t>un-likely to happen or </a:t>
            </a:r>
            <a:r>
              <a:rPr lang="en-US" altLang="zh-CN" sz="1400" b="1" dirty="0">
                <a:solidFill>
                  <a:prstClr val="black"/>
                </a:solidFill>
              </a:rPr>
              <a:t>implementation‑specific and can be resolved through proper implementation.</a:t>
            </a:r>
          </a:p>
          <a:p>
            <a:pPr lvl="1" algn="just">
              <a:lnSpc>
                <a:spcPts val="1800"/>
              </a:lnSpc>
            </a:pPr>
            <a:endParaRPr lang="en-US" sz="1400" b="1" dirty="0">
              <a:solidFill>
                <a:prstClr val="black"/>
              </a:solidFill>
            </a:endParaRPr>
          </a:p>
        </p:txBody>
      </p:sp>
      <p:sp>
        <p:nvSpPr>
          <p:cNvPr id="8" name="文本框 7"/>
          <p:cNvSpPr txBox="1"/>
          <p:nvPr/>
        </p:nvSpPr>
        <p:spPr>
          <a:xfrm>
            <a:off x="440266" y="1871318"/>
            <a:ext cx="4536503" cy="423706"/>
          </a:xfrm>
          <a:prstGeom prst="rect">
            <a:avLst/>
          </a:prstGeom>
          <a:noFill/>
        </p:spPr>
        <p:txBody>
          <a:bodyPr wrap="square" rtlCol="0">
            <a:spAutoFit/>
          </a:bodyPr>
          <a:lstStyle/>
          <a:p>
            <a:pPr algn="just">
              <a:lnSpc>
                <a:spcPts val="2800"/>
              </a:lnSpc>
            </a:pP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Conclusion</a:t>
            </a:r>
            <a:endParaRPr lang="zh-CN" altLang="en-US" sz="2000" b="1" dirty="0">
              <a:solidFill>
                <a:schemeClr val="tx1">
                  <a:lumMod val="65000"/>
                  <a:lumOff val="35000"/>
                </a:schemeClr>
              </a:solidFill>
            </a:endParaRPr>
          </a:p>
        </p:txBody>
      </p:sp>
      <p:sp>
        <p:nvSpPr>
          <p:cNvPr id="10" name="文本框 9"/>
          <p:cNvSpPr txBox="1"/>
          <p:nvPr/>
        </p:nvSpPr>
        <p:spPr>
          <a:xfrm>
            <a:off x="440266" y="4930394"/>
            <a:ext cx="4536503" cy="779124"/>
          </a:xfrm>
          <a:prstGeom prst="rect">
            <a:avLst/>
          </a:prstGeom>
          <a:noFill/>
        </p:spPr>
        <p:txBody>
          <a:bodyPr wrap="square" rtlCol="0">
            <a:spAutoFit/>
          </a:bodyPr>
          <a:lstStyle/>
          <a:p>
            <a:pPr algn="just">
              <a:lnSpc>
                <a:spcPts val="2800"/>
              </a:lnSpc>
            </a:pPr>
            <a:r>
              <a:rPr lang="en-US" altLang="zh-CN" sz="2000" b="1" dirty="0">
                <a:solidFill>
                  <a:schemeClr val="tx1">
                    <a:lumMod val="65000"/>
                    <a:lumOff val="35000"/>
                  </a:schemeClr>
                </a:solidFill>
                <a:latin typeface="微软雅黑 Light" panose="020B0502040204020203" charset="-122"/>
                <a:ea typeface="微软雅黑 Light" panose="020B0502040204020203" charset="-122"/>
                <a:sym typeface="+mn-ea"/>
              </a:rPr>
              <a:t>Proposal</a:t>
            </a:r>
          </a:p>
          <a:p>
            <a:pPr algn="just">
              <a:lnSpc>
                <a:spcPts val="2800"/>
              </a:lnSpc>
            </a:pPr>
            <a:endParaRPr lang="zh-CN" altLang="en-US" sz="2000" b="1" dirty="0">
              <a:solidFill>
                <a:schemeClr val="tx1">
                  <a:lumMod val="65000"/>
                  <a:lumOff val="35000"/>
                </a:schemeClr>
              </a:solidFill>
            </a:endParaRPr>
          </a:p>
        </p:txBody>
      </p:sp>
      <p:sp>
        <p:nvSpPr>
          <p:cNvPr id="11" name="Content Placeholder 2">
            <a:extLst>
              <a:ext uri="{FF2B5EF4-FFF2-40B4-BE49-F238E27FC236}">
                <a16:creationId xmlns="" xmlns:a16="http://schemas.microsoft.com/office/drawing/2014/main" id="{F84DAC9F-072E-08FE-572C-805AC4BAD6A7}"/>
              </a:ext>
            </a:extLst>
          </p:cNvPr>
          <p:cNvSpPr txBox="1">
            <a:spLocks/>
          </p:cNvSpPr>
          <p:nvPr/>
        </p:nvSpPr>
        <p:spPr bwMode="auto">
          <a:xfrm>
            <a:off x="440266" y="5079260"/>
            <a:ext cx="11015134" cy="1260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gn="just"/>
            <a:endParaRPr lang="en-US" sz="1400" dirty="0">
              <a:solidFill>
                <a:prstClr val="black"/>
              </a:solidFill>
            </a:endParaRPr>
          </a:p>
          <a:p>
            <a:pPr marL="0" lvl="0" indent="0" algn="just">
              <a:lnSpc>
                <a:spcPts val="1800"/>
              </a:lnSpc>
              <a:buNone/>
            </a:pPr>
            <a:r>
              <a:rPr lang="en-US" sz="1400" dirty="0">
                <a:solidFill>
                  <a:prstClr val="black"/>
                </a:solidFill>
              </a:rPr>
              <a:t>For IMS voice, it is proposed to tentatively reach consensus on selecting IP (with </a:t>
            </a:r>
            <a:r>
              <a:rPr lang="en-US" sz="1400" dirty="0" err="1">
                <a:solidFill>
                  <a:prstClr val="black"/>
                </a:solidFill>
              </a:rPr>
              <a:t>RoHC</a:t>
            </a:r>
            <a:r>
              <a:rPr lang="en-US" sz="1400" dirty="0">
                <a:solidFill>
                  <a:prstClr val="black"/>
                </a:solidFill>
              </a:rPr>
              <a:t>) at SA2#172.</a:t>
            </a:r>
          </a:p>
        </p:txBody>
      </p:sp>
    </p:spTree>
    <p:extLst>
      <p:ext uri="{BB962C8B-B14F-4D97-AF65-F5344CB8AC3E}">
        <p14:creationId xmlns:p14="http://schemas.microsoft.com/office/powerpoint/2010/main" val="45865401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openxmlformats.org/package/2006/metadata/core-properties"/>
    <ds:schemaRef ds:uri="http://purl.org/dc/dcmitype/"/>
    <ds:schemaRef ds:uri="http://schemas.microsoft.com/office/2006/documentManagement/types"/>
    <ds:schemaRef ds:uri="5febc012-5c62-464f-8fa7-270037d49f7f"/>
    <ds:schemaRef ds:uri="http://www.w3.org/XML/1998/namespace"/>
    <ds:schemaRef ds:uri="http://purl.org/dc/elements/1.1/"/>
    <ds:schemaRef ds:uri="http://schemas.microsoft.com/office/infopath/2007/PartnerControls"/>
    <ds:schemaRef ds:uri="http://schemas.microsoft.com/office/2006/metadata/properties"/>
    <ds:schemaRef ds:uri="d8762117-8292-4133-b1c7-eab5c6487cfd"/>
    <ds:schemaRef ds:uri="a666cf78-39a2-4718-9e3a-c97e0f2e2430"/>
    <ds:schemaRef ds:uri="http://purl.org/dc/terms/"/>
  </ds:schemaRefs>
</ds:datastoreItem>
</file>

<file path=customXml/itemProps2.xml><?xml version="1.0" encoding="utf-8"?>
<ds:datastoreItem xmlns:ds="http://schemas.openxmlformats.org/officeDocument/2006/customXml" ds:itemID="{A5F95C9B-1E14-4FAC-ADDA-20A74A398E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08f6f869-1ed0-46b3-a227-1d3e52347e28}" enabled="1" method="Standard" siteId="{98e9ba89-e1a1-4e38-9007-8bdabc25de1d}" removed="0"/>
  <clbl:label id="{83bcef13-7cac-433f-ba1d-47a323951816}" enabled="1" method="Privileged" siteId="{a7687ede-7a6b-4ef6-bace-642f677fbe31}" contentBits="0" removed="0"/>
</clbl:labelList>
</file>

<file path=docProps/app.xml><?xml version="1.0" encoding="utf-8"?>
<Properties xmlns="http://schemas.openxmlformats.org/officeDocument/2006/extended-properties" xmlns:vt="http://schemas.openxmlformats.org/officeDocument/2006/docPropsVTypes">
  <Template>Office Theme</Template>
  <TotalTime>12331</TotalTime>
  <Words>1350</Words>
  <Application>Microsoft Office PowerPoint</Application>
  <PresentationFormat>宽屏</PresentationFormat>
  <Paragraphs>154</Paragraphs>
  <Slides>7</Slides>
  <Notes>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맑은 고딕</vt:lpstr>
      <vt:lpstr>新細明體</vt:lpstr>
      <vt:lpstr>宋体</vt:lpstr>
      <vt:lpstr>微软雅黑 Light</vt:lpstr>
      <vt:lpstr>Arial</vt:lpstr>
      <vt:lpstr>Calibri</vt:lpstr>
      <vt:lpstr>Calibri Light</vt:lpstr>
      <vt:lpstr>Times New Roman</vt:lpstr>
      <vt:lpstr>Wingdings</vt:lpstr>
      <vt:lpstr>Office Theme</vt:lpstr>
      <vt:lpstr>Discussion on IP vs. Non-IP v2 </vt:lpstr>
      <vt:lpstr>IP with RoHC for voice</vt:lpstr>
      <vt:lpstr>IP with RoHC for voice</vt:lpstr>
      <vt:lpstr>PowerPoint 演示文稿</vt:lpstr>
      <vt:lpstr>PowerPoint 演示文稿</vt:lpstr>
      <vt:lpstr>PowerPoint 演示文稿</vt:lpstr>
      <vt:lpstr>Conclusion and proposal</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zte1.0</cp:lastModifiedBy>
  <cp:revision>778</cp:revision>
  <dcterms:created xsi:type="dcterms:W3CDTF">2010-02-05T13:52:04Z</dcterms:created>
  <dcterms:modified xsi:type="dcterms:W3CDTF">2025-11-07T08:46:35Z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ediaServiceImageTags">
    <vt:lpwstr/>
  </property>
</Properties>
</file>